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29"/>
  </p:notesMasterIdLst>
  <p:sldIdLst>
    <p:sldId id="256" r:id="rId5"/>
    <p:sldId id="257" r:id="rId6"/>
    <p:sldId id="319" r:id="rId7"/>
    <p:sldId id="320" r:id="rId8"/>
    <p:sldId id="337" r:id="rId9"/>
    <p:sldId id="321" r:id="rId10"/>
    <p:sldId id="322" r:id="rId11"/>
    <p:sldId id="338" r:id="rId12"/>
    <p:sldId id="323" r:id="rId13"/>
    <p:sldId id="324" r:id="rId14"/>
    <p:sldId id="325" r:id="rId15"/>
    <p:sldId id="339" r:id="rId16"/>
    <p:sldId id="326" r:id="rId17"/>
    <p:sldId id="340" r:id="rId18"/>
    <p:sldId id="327" r:id="rId19"/>
    <p:sldId id="341" r:id="rId20"/>
    <p:sldId id="328" r:id="rId21"/>
    <p:sldId id="336" r:id="rId22"/>
    <p:sldId id="329" r:id="rId23"/>
    <p:sldId id="334" r:id="rId24"/>
    <p:sldId id="330" r:id="rId25"/>
    <p:sldId id="331" r:id="rId26"/>
    <p:sldId id="332" r:id="rId27"/>
    <p:sldId id="333"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Open Sans" panose="020B0604020202020204" charset="0"/>
      <p:regular r:id="rId34"/>
      <p:bold r:id="rId35"/>
      <p:italic r:id="rId36"/>
      <p:boldItalic r:id="rId37"/>
    </p:embeddedFont>
    <p:embeddedFont>
      <p:font typeface="Roboto"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33" autoAdjust="0"/>
    <p:restoredTop sz="77930" autoAdjust="0"/>
  </p:normalViewPr>
  <p:slideViewPr>
    <p:cSldViewPr snapToGrid="0">
      <p:cViewPr varScale="1">
        <p:scale>
          <a:sx n="118" d="100"/>
          <a:sy n="118" d="100"/>
        </p:scale>
        <p:origin x="100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ers, Jennifer" userId="d9357b1c-0706-4360-a279-893fe3185c54" providerId="ADAL" clId="{751DF7B3-28D5-45B1-ADFC-237F98C83FEC}"/>
    <pc:docChg chg="undo custSel modSld">
      <pc:chgData name="Ayers, Jennifer" userId="d9357b1c-0706-4360-a279-893fe3185c54" providerId="ADAL" clId="{751DF7B3-28D5-45B1-ADFC-237F98C83FEC}" dt="2022-08-24T14:56:53.903" v="2010" actId="255"/>
      <pc:docMkLst>
        <pc:docMk/>
      </pc:docMkLst>
      <pc:sldChg chg="modSp">
        <pc:chgData name="Ayers, Jennifer" userId="d9357b1c-0706-4360-a279-893fe3185c54" providerId="ADAL" clId="{751DF7B3-28D5-45B1-ADFC-237F98C83FEC}" dt="2022-08-24T14:56:53.903" v="2010" actId="255"/>
        <pc:sldMkLst>
          <pc:docMk/>
          <pc:sldMk cId="0" sldId="256"/>
        </pc:sldMkLst>
        <pc:spChg chg="mod">
          <ac:chgData name="Ayers, Jennifer" userId="d9357b1c-0706-4360-a279-893fe3185c54" providerId="ADAL" clId="{751DF7B3-28D5-45B1-ADFC-237F98C83FEC}" dt="2022-08-22T20:12:40.372" v="1972"/>
          <ac:spMkLst>
            <pc:docMk/>
            <pc:sldMk cId="0" sldId="256"/>
            <ac:spMk id="5" creationId="{66997767-6F9A-8642-9168-B4A4E58C258A}"/>
          </ac:spMkLst>
        </pc:spChg>
        <pc:spChg chg="mod">
          <ac:chgData name="Ayers, Jennifer" userId="d9357b1c-0706-4360-a279-893fe3185c54" providerId="ADAL" clId="{751DF7B3-28D5-45B1-ADFC-237F98C83FEC}" dt="2022-08-22T20:12:36.028" v="1966"/>
          <ac:spMkLst>
            <pc:docMk/>
            <pc:sldMk cId="0" sldId="256"/>
            <ac:spMk id="81" creationId="{00000000-0000-0000-0000-000000000000}"/>
          </ac:spMkLst>
        </pc:spChg>
        <pc:spChg chg="mod">
          <ac:chgData name="Ayers, Jennifer" userId="d9357b1c-0706-4360-a279-893fe3185c54" providerId="ADAL" clId="{751DF7B3-28D5-45B1-ADFC-237F98C83FEC}" dt="2022-08-24T14:56:53.903" v="2010" actId="255"/>
          <ac:spMkLst>
            <pc:docMk/>
            <pc:sldMk cId="0" sldId="256"/>
            <ac:spMk id="82" creationId="{00000000-0000-0000-0000-000000000000}"/>
          </ac:spMkLst>
        </pc:spChg>
        <pc:picChg chg="mod">
          <ac:chgData name="Ayers, Jennifer" userId="d9357b1c-0706-4360-a279-893fe3185c54" providerId="ADAL" clId="{751DF7B3-28D5-45B1-ADFC-237F98C83FEC}" dt="2022-08-22T20:12:38.956" v="1970"/>
          <ac:picMkLst>
            <pc:docMk/>
            <pc:sldMk cId="0" sldId="256"/>
            <ac:picMk id="6" creationId="{BFDC65B2-6F7C-A64A-ABCD-3E02C7FE5333}"/>
          </ac:picMkLst>
        </pc:picChg>
      </pc:sldChg>
      <pc:sldChg chg="modSp">
        <pc:chgData name="Ayers, Jennifer" userId="d9357b1c-0706-4360-a279-893fe3185c54" providerId="ADAL" clId="{751DF7B3-28D5-45B1-ADFC-237F98C83FEC}" dt="2022-08-22T20:12:51.764" v="1982"/>
        <pc:sldMkLst>
          <pc:docMk/>
          <pc:sldMk cId="1704741903" sldId="321"/>
        </pc:sldMkLst>
        <pc:spChg chg="mod">
          <ac:chgData name="Ayers, Jennifer" userId="d9357b1c-0706-4360-a279-893fe3185c54" providerId="ADAL" clId="{751DF7B3-28D5-45B1-ADFC-237F98C83FEC}" dt="2022-08-22T20:12:48.549" v="1978"/>
          <ac:spMkLst>
            <pc:docMk/>
            <pc:sldMk cId="1704741903" sldId="321"/>
            <ac:spMk id="2" creationId="{6DD4B7D9-E630-AFB2-EC05-16FA2827A68B}"/>
          </ac:spMkLst>
        </pc:spChg>
        <pc:spChg chg="mod">
          <ac:chgData name="Ayers, Jennifer" userId="d9357b1c-0706-4360-a279-893fe3185c54" providerId="ADAL" clId="{751DF7B3-28D5-45B1-ADFC-237F98C83FEC}" dt="2022-08-22T20:12:50.116" v="1980"/>
          <ac:spMkLst>
            <pc:docMk/>
            <pc:sldMk cId="1704741903" sldId="321"/>
            <ac:spMk id="3" creationId="{3B2F580D-5900-DED6-04D2-5A4A4106FAC0}"/>
          </ac:spMkLst>
        </pc:spChg>
        <pc:picChg chg="mod">
          <ac:chgData name="Ayers, Jennifer" userId="d9357b1c-0706-4360-a279-893fe3185c54" providerId="ADAL" clId="{751DF7B3-28D5-45B1-ADFC-237F98C83FEC}" dt="2022-08-22T20:12:51.764" v="1982"/>
          <ac:picMkLst>
            <pc:docMk/>
            <pc:sldMk cId="1704741903" sldId="321"/>
            <ac:picMk id="5" creationId="{19E143AF-4EB1-48E0-0844-A102B3756EAD}"/>
          </ac:picMkLst>
        </pc:picChg>
      </pc:sldChg>
      <pc:sldChg chg="modSp modNotesTx">
        <pc:chgData name="Ayers, Jennifer" userId="d9357b1c-0706-4360-a279-893fe3185c54" providerId="ADAL" clId="{751DF7B3-28D5-45B1-ADFC-237F98C83FEC}" dt="2022-08-22T20:13:30.956" v="2009"/>
        <pc:sldMkLst>
          <pc:docMk/>
          <pc:sldMk cId="1810648154" sldId="336"/>
        </pc:sldMkLst>
        <pc:spChg chg="mod">
          <ac:chgData name="Ayers, Jennifer" userId="d9357b1c-0706-4360-a279-893fe3185c54" providerId="ADAL" clId="{751DF7B3-28D5-45B1-ADFC-237F98C83FEC}" dt="2022-08-22T20:13:28.412" v="2005"/>
          <ac:spMkLst>
            <pc:docMk/>
            <pc:sldMk cId="1810648154" sldId="336"/>
            <ac:spMk id="2" creationId="{AB544C24-DE17-EBE2-3136-E9CC9DDBA23D}"/>
          </ac:spMkLst>
        </pc:spChg>
        <pc:spChg chg="mod">
          <ac:chgData name="Ayers, Jennifer" userId="d9357b1c-0706-4360-a279-893fe3185c54" providerId="ADAL" clId="{751DF7B3-28D5-45B1-ADFC-237F98C83FEC}" dt="2022-08-22T20:13:29.572" v="2007"/>
          <ac:spMkLst>
            <pc:docMk/>
            <pc:sldMk cId="1810648154" sldId="336"/>
            <ac:spMk id="3" creationId="{12BC6CCE-9E0E-1AEC-A70F-A4FEA115A081}"/>
          </ac:spMkLst>
        </pc:spChg>
        <pc:picChg chg="mod">
          <ac:chgData name="Ayers, Jennifer" userId="d9357b1c-0706-4360-a279-893fe3185c54" providerId="ADAL" clId="{751DF7B3-28D5-45B1-ADFC-237F98C83FEC}" dt="2022-08-22T20:13:30.956" v="2009"/>
          <ac:picMkLst>
            <pc:docMk/>
            <pc:sldMk cId="1810648154" sldId="336"/>
            <ac:picMk id="5" creationId="{4165EC6E-E017-BFE9-D9AD-E5B365D9C098}"/>
          </ac:picMkLst>
        </pc:picChg>
      </pc:sldChg>
      <pc:sldChg chg="modSp">
        <pc:chgData name="Ayers, Jennifer" userId="d9357b1c-0706-4360-a279-893fe3185c54" providerId="ADAL" clId="{751DF7B3-28D5-45B1-ADFC-237F98C83FEC}" dt="2022-08-22T20:12:44.948" v="1976"/>
        <pc:sldMkLst>
          <pc:docMk/>
          <pc:sldMk cId="4000366239" sldId="337"/>
        </pc:sldMkLst>
        <pc:spChg chg="mod">
          <ac:chgData name="Ayers, Jennifer" userId="d9357b1c-0706-4360-a279-893fe3185c54" providerId="ADAL" clId="{751DF7B3-28D5-45B1-ADFC-237F98C83FEC}" dt="2022-08-22T20:12:43.628" v="1974"/>
          <ac:spMkLst>
            <pc:docMk/>
            <pc:sldMk cId="4000366239" sldId="337"/>
            <ac:spMk id="2" creationId="{9C878E1D-88FF-1BB7-3D7C-80D3FF37F055}"/>
          </ac:spMkLst>
        </pc:spChg>
        <pc:picChg chg="mod">
          <ac:chgData name="Ayers, Jennifer" userId="d9357b1c-0706-4360-a279-893fe3185c54" providerId="ADAL" clId="{751DF7B3-28D5-45B1-ADFC-237F98C83FEC}" dt="2022-08-22T20:12:44.948" v="1976"/>
          <ac:picMkLst>
            <pc:docMk/>
            <pc:sldMk cId="4000366239" sldId="337"/>
            <ac:picMk id="4" creationId="{C37756E9-8941-E3B0-D9DE-8FE1BCF0A064}"/>
          </ac:picMkLst>
        </pc:picChg>
      </pc:sldChg>
      <pc:sldChg chg="modSp">
        <pc:chgData name="Ayers, Jennifer" userId="d9357b1c-0706-4360-a279-893fe3185c54" providerId="ADAL" clId="{751DF7B3-28D5-45B1-ADFC-237F98C83FEC}" dt="2022-08-22T20:13:07.446" v="1992" actId="1076"/>
        <pc:sldMkLst>
          <pc:docMk/>
          <pc:sldMk cId="739466331" sldId="339"/>
        </pc:sldMkLst>
        <pc:spChg chg="mod">
          <ac:chgData name="Ayers, Jennifer" userId="d9357b1c-0706-4360-a279-893fe3185c54" providerId="ADAL" clId="{751DF7B3-28D5-45B1-ADFC-237F98C83FEC}" dt="2022-08-22T20:12:55.629" v="1984"/>
          <ac:spMkLst>
            <pc:docMk/>
            <pc:sldMk cId="739466331" sldId="339"/>
            <ac:spMk id="2" creationId="{68615A4E-B97A-2897-389B-B4DBDCCD6EF0}"/>
          </ac:spMkLst>
        </pc:spChg>
        <pc:spChg chg="mod">
          <ac:chgData name="Ayers, Jennifer" userId="d9357b1c-0706-4360-a279-893fe3185c54" providerId="ADAL" clId="{751DF7B3-28D5-45B1-ADFC-237F98C83FEC}" dt="2022-08-22T20:12:57.269" v="1986"/>
          <ac:spMkLst>
            <pc:docMk/>
            <pc:sldMk cId="739466331" sldId="339"/>
            <ac:spMk id="3" creationId="{67121865-9F9F-D78B-5B7D-BB9BF8B37CD4}"/>
          </ac:spMkLst>
        </pc:spChg>
        <pc:spChg chg="mod">
          <ac:chgData name="Ayers, Jennifer" userId="d9357b1c-0706-4360-a279-893fe3185c54" providerId="ADAL" clId="{751DF7B3-28D5-45B1-ADFC-237F98C83FEC}" dt="2022-08-22T20:12:59.068" v="1988"/>
          <ac:spMkLst>
            <pc:docMk/>
            <pc:sldMk cId="739466331" sldId="339"/>
            <ac:spMk id="5" creationId="{AFE214CE-52D9-CB23-488C-84F135B900CE}"/>
          </ac:spMkLst>
        </pc:spChg>
        <pc:picChg chg="mod">
          <ac:chgData name="Ayers, Jennifer" userId="d9357b1c-0706-4360-a279-893fe3185c54" providerId="ADAL" clId="{751DF7B3-28D5-45B1-ADFC-237F98C83FEC}" dt="2022-08-22T20:13:07.446" v="1992" actId="1076"/>
          <ac:picMkLst>
            <pc:docMk/>
            <pc:sldMk cId="739466331" sldId="339"/>
            <ac:picMk id="7" creationId="{51AA5B3F-B6CF-A497-37B5-6AA91FBB24EF}"/>
          </ac:picMkLst>
        </pc:picChg>
      </pc:sldChg>
      <pc:sldChg chg="modSp">
        <pc:chgData name="Ayers, Jennifer" userId="d9357b1c-0706-4360-a279-893fe3185c54" providerId="ADAL" clId="{751DF7B3-28D5-45B1-ADFC-237F98C83FEC}" dt="2022-08-22T20:13:18.095" v="1999" actId="13244"/>
        <pc:sldMkLst>
          <pc:docMk/>
          <pc:sldMk cId="4210016978" sldId="340"/>
        </pc:sldMkLst>
        <pc:spChg chg="mod">
          <ac:chgData name="Ayers, Jennifer" userId="d9357b1c-0706-4360-a279-893fe3185c54" providerId="ADAL" clId="{751DF7B3-28D5-45B1-ADFC-237F98C83FEC}" dt="2022-08-22T20:13:13.421" v="1994"/>
          <ac:spMkLst>
            <pc:docMk/>
            <pc:sldMk cId="4210016978" sldId="340"/>
            <ac:spMk id="2" creationId="{2AF892A2-2098-11BD-4A2C-5CC5CC0EABBF}"/>
          </ac:spMkLst>
        </pc:spChg>
        <pc:spChg chg="mod">
          <ac:chgData name="Ayers, Jennifer" userId="d9357b1c-0706-4360-a279-893fe3185c54" providerId="ADAL" clId="{751DF7B3-28D5-45B1-ADFC-237F98C83FEC}" dt="2022-08-22T20:13:18.095" v="1999" actId="13244"/>
          <ac:spMkLst>
            <pc:docMk/>
            <pc:sldMk cId="4210016978" sldId="340"/>
            <ac:spMk id="3" creationId="{77C41466-12B9-0CF9-71C5-1D55EDEBC6B5}"/>
          </ac:spMkLst>
        </pc:spChg>
        <pc:picChg chg="mod">
          <ac:chgData name="Ayers, Jennifer" userId="d9357b1c-0706-4360-a279-893fe3185c54" providerId="ADAL" clId="{751DF7B3-28D5-45B1-ADFC-237F98C83FEC}" dt="2022-08-22T20:13:14.612" v="1996"/>
          <ac:picMkLst>
            <pc:docMk/>
            <pc:sldMk cId="4210016978" sldId="340"/>
            <ac:picMk id="5" creationId="{B4457094-18ED-218D-6235-42EF701426FC}"/>
          </ac:picMkLst>
        </pc:picChg>
      </pc:sldChg>
      <pc:sldChg chg="modSp">
        <pc:chgData name="Ayers, Jennifer" userId="d9357b1c-0706-4360-a279-893fe3185c54" providerId="ADAL" clId="{751DF7B3-28D5-45B1-ADFC-237F98C83FEC}" dt="2022-08-22T20:13:24.325" v="2003"/>
        <pc:sldMkLst>
          <pc:docMk/>
          <pc:sldMk cId="2811977439" sldId="341"/>
        </pc:sldMkLst>
        <pc:spChg chg="mod">
          <ac:chgData name="Ayers, Jennifer" userId="d9357b1c-0706-4360-a279-893fe3185c54" providerId="ADAL" clId="{751DF7B3-28D5-45B1-ADFC-237F98C83FEC}" dt="2022-08-22T20:13:22.995" v="2001"/>
          <ac:spMkLst>
            <pc:docMk/>
            <pc:sldMk cId="2811977439" sldId="341"/>
            <ac:spMk id="2" creationId="{973B5DDE-CEAD-D0F6-D2CE-8EE7B42559F8}"/>
          </ac:spMkLst>
        </pc:spChg>
        <pc:picChg chg="mod">
          <ac:chgData name="Ayers, Jennifer" userId="d9357b1c-0706-4360-a279-893fe3185c54" providerId="ADAL" clId="{751DF7B3-28D5-45B1-ADFC-237F98C83FEC}" dt="2022-08-22T20:13:24.325" v="2003"/>
          <ac:picMkLst>
            <pc:docMk/>
            <pc:sldMk cId="2811977439" sldId="341"/>
            <ac:picMk id="5" creationId="{DB2EDB18-48BA-513C-ECF3-ABD7BAF3035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As discussed earlier, decision-making and problem-solving can be much more dynamic and successful when performed in a diverse team environment.</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In the </a:t>
            </a:r>
            <a:r>
              <a:rPr lang="en-CA" sz="1100" b="0" i="1" u="none" strike="noStrike" cap="none" dirty="0">
                <a:solidFill>
                  <a:srgbClr val="000000"/>
                </a:solidFill>
                <a:effectLst/>
                <a:latin typeface="Arial"/>
                <a:ea typeface="Arial"/>
                <a:cs typeface="Arial"/>
                <a:sym typeface="Arial"/>
              </a:rPr>
              <a:t>Harvard Business Review</a:t>
            </a:r>
            <a:r>
              <a:rPr lang="en-CA" sz="1100" b="0" i="0" u="none" strike="noStrike" cap="none" dirty="0">
                <a:solidFill>
                  <a:srgbClr val="000000"/>
                </a:solidFill>
                <a:effectLst/>
                <a:latin typeface="Arial"/>
                <a:ea typeface="Arial"/>
                <a:cs typeface="Arial"/>
                <a:sym typeface="Arial"/>
              </a:rPr>
              <a:t> article “Why Diverse Teams are Smarter” (Nov. 2016), David Rock and Heidi Grant support the idea that increasing workplace diversity is a good business decision. A 2015 McKinsey report on 366 public companies found that those in the top quartile for ethnic and racial diversity in management were 35% more likely to have financial returns above their industry mean, and those in the top quartile for gender diversity were 15% more likely to have returns above the industry mean. Similarly, in a global analysis conducted by Credit Suisse, organizations with at least one female board member yielded a higher return on equity and higher net income growth than those that did not have any women on the board.</a:t>
            </a:r>
            <a:endParaRPr lang="en-US" dirty="0"/>
          </a:p>
        </p:txBody>
      </p:sp>
    </p:spTree>
    <p:extLst>
      <p:ext uri="{BB962C8B-B14F-4D97-AF65-F5344CB8AC3E}">
        <p14:creationId xmlns:p14="http://schemas.microsoft.com/office/powerpoint/2010/main" val="75150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An organization flowchart might communicate who reports to whom, but it is ultimately the internal (i.e., within the organization) and external (i.e., ties between members of the organization and people outside the organization such as suppliers or customers) social networks that really explain productivity (or impediments to productivity).</a:t>
            </a:r>
            <a:endParaRPr lang="en-US" dirty="0"/>
          </a:p>
        </p:txBody>
      </p:sp>
    </p:spTree>
    <p:extLst>
      <p:ext uri="{BB962C8B-B14F-4D97-AF65-F5344CB8AC3E}">
        <p14:creationId xmlns:p14="http://schemas.microsoft.com/office/powerpoint/2010/main" val="1797967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While leaders see these advantages at work every day, they might not pause to consider how their networks regulate them. In this chapter you will learn about the role and importance of social networking groups, and social network analysis. You can take the opportunity to map and evaluate your own social network and evaluate its effectiveness personally and professionally. </a:t>
            </a:r>
            <a:endParaRPr lang="en-US" dirty="0"/>
          </a:p>
        </p:txBody>
      </p:sp>
    </p:spTree>
    <p:extLst>
      <p:ext uri="{BB962C8B-B14F-4D97-AF65-F5344CB8AC3E}">
        <p14:creationId xmlns:p14="http://schemas.microsoft.com/office/powerpoint/2010/main" val="4133401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Just as with social networking sites like Facebook, LinkedIn, and Instagram, organization members rely heavily on their networks of workplace relationships to find information and solve problems—one of the most consistent findings in the social science literature is that </a:t>
            </a:r>
            <a:r>
              <a:rPr lang="en-CA" sz="1100" b="0" i="1" u="none" strike="noStrike" cap="none" dirty="0">
                <a:solidFill>
                  <a:srgbClr val="000000"/>
                </a:solidFill>
                <a:effectLst/>
                <a:latin typeface="Arial"/>
                <a:ea typeface="Arial"/>
                <a:cs typeface="Arial"/>
                <a:sym typeface="Arial"/>
              </a:rPr>
              <a:t>who</a:t>
            </a:r>
            <a:r>
              <a:rPr lang="en-CA" sz="1100" b="0" i="0" u="none" strike="noStrike" cap="none" dirty="0">
                <a:solidFill>
                  <a:srgbClr val="000000"/>
                </a:solidFill>
                <a:effectLst/>
                <a:latin typeface="Arial"/>
                <a:ea typeface="Arial"/>
                <a:cs typeface="Arial"/>
                <a:sym typeface="Arial"/>
              </a:rPr>
              <a:t> you know often has a great deal to do with </a:t>
            </a:r>
            <a:r>
              <a:rPr lang="en-CA" sz="1100" b="0" i="1" u="none" strike="noStrike" cap="none" dirty="0">
                <a:solidFill>
                  <a:srgbClr val="000000"/>
                </a:solidFill>
                <a:effectLst/>
                <a:latin typeface="Arial"/>
                <a:ea typeface="Arial"/>
                <a:cs typeface="Arial"/>
                <a:sym typeface="Arial"/>
              </a:rPr>
              <a:t>what</a:t>
            </a:r>
            <a:r>
              <a:rPr lang="en-CA" sz="1100" b="0" i="0" u="none" strike="noStrike" cap="none" dirty="0">
                <a:solidFill>
                  <a:srgbClr val="000000"/>
                </a:solidFill>
                <a:effectLst/>
                <a:latin typeface="Arial"/>
                <a:ea typeface="Arial"/>
                <a:cs typeface="Arial"/>
                <a:sym typeface="Arial"/>
              </a:rPr>
              <a:t> you come to know (Kilduff &amp; Tsai, 2004).</a:t>
            </a:r>
            <a:endParaRPr lang="en-US" dirty="0"/>
          </a:p>
        </p:txBody>
      </p:sp>
    </p:spTree>
    <p:extLst>
      <p:ext uri="{BB962C8B-B14F-4D97-AF65-F5344CB8AC3E}">
        <p14:creationId xmlns:p14="http://schemas.microsoft.com/office/powerpoint/2010/main" val="560606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 </a:t>
            </a:r>
            <a:r>
              <a:rPr lang="en-CA" sz="1100" b="1" i="0" u="none" strike="noStrike" cap="none" dirty="0">
                <a:solidFill>
                  <a:srgbClr val="000000"/>
                </a:solidFill>
                <a:effectLst/>
                <a:latin typeface="Arial"/>
                <a:ea typeface="Arial"/>
                <a:cs typeface="Arial"/>
                <a:sym typeface="Arial"/>
              </a:rPr>
              <a:t>social network</a:t>
            </a:r>
            <a:r>
              <a:rPr lang="en-CA" sz="1100" b="0" i="0" u="none" strike="noStrike" cap="none" dirty="0">
                <a:solidFill>
                  <a:srgbClr val="000000"/>
                </a:solidFill>
                <a:effectLst/>
                <a:latin typeface="Arial"/>
                <a:ea typeface="Arial"/>
                <a:cs typeface="Arial"/>
                <a:sym typeface="Arial"/>
              </a:rPr>
              <a:t> can be characterized as a patterned set of relationships between two or more people—or, as they are called in the social science literature, </a:t>
            </a:r>
            <a:r>
              <a:rPr lang="en-CA" sz="1100" b="1" i="0" u="none" strike="noStrike" cap="none" dirty="0">
                <a:solidFill>
                  <a:srgbClr val="000000"/>
                </a:solidFill>
                <a:effectLst/>
                <a:latin typeface="Arial"/>
                <a:ea typeface="Arial"/>
                <a:cs typeface="Arial"/>
                <a:sym typeface="Arial"/>
              </a:rPr>
              <a:t>actors</a:t>
            </a:r>
            <a:r>
              <a:rPr lang="en-CA" sz="1100" b="0" i="0" u="none" strike="noStrike" cap="none" dirty="0">
                <a:solidFill>
                  <a:srgbClr val="000000"/>
                </a:solidFill>
                <a:effectLst/>
                <a:latin typeface="Arial"/>
                <a:ea typeface="Arial"/>
                <a:cs typeface="Arial"/>
                <a:sym typeface="Arial"/>
              </a:rPr>
              <a:t>. It can be depicted in a </a:t>
            </a:r>
            <a:r>
              <a:rPr lang="en-CA" sz="1100" b="1" i="0" u="none" strike="noStrike" cap="none" dirty="0">
                <a:solidFill>
                  <a:srgbClr val="000000"/>
                </a:solidFill>
                <a:effectLst/>
                <a:latin typeface="Arial"/>
                <a:ea typeface="Arial"/>
                <a:cs typeface="Arial"/>
                <a:sym typeface="Arial"/>
              </a:rPr>
              <a:t>sociogram</a:t>
            </a:r>
            <a:r>
              <a:rPr lang="en-CA" sz="1100" b="0" i="0" u="none" strike="noStrike" cap="none" dirty="0">
                <a:solidFill>
                  <a:srgbClr val="000000"/>
                </a:solidFill>
                <a:effectLst/>
                <a:latin typeface="Arial"/>
                <a:ea typeface="Arial"/>
                <a:cs typeface="Arial"/>
                <a:sym typeface="Arial"/>
              </a:rPr>
              <a:t>, as shown in Figure 10.8.1.</a:t>
            </a:r>
            <a:endParaRPr lang="en-US" dirty="0"/>
          </a:p>
        </p:txBody>
      </p:sp>
    </p:spTree>
    <p:extLst>
      <p:ext uri="{BB962C8B-B14F-4D97-AF65-F5344CB8AC3E}">
        <p14:creationId xmlns:p14="http://schemas.microsoft.com/office/powerpoint/2010/main" val="3926858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dirty="0">
                <a:effectLst/>
              </a:rPr>
              <a:t>In this section, we discuss three fundamental principles of social network theory, then help you see how social networks create value in your career and within and across organizations, before describing social network analysis (SNA) and making note of some of the ethical implications of SNA.</a:t>
            </a:r>
          </a:p>
          <a:p>
            <a:br>
              <a:rPr lang="en-CA" dirty="0">
                <a:effectLst/>
              </a:rPr>
            </a:br>
            <a:endParaRPr lang="en-CA" dirty="0">
              <a:effectLst/>
            </a:endParaRPr>
          </a:p>
          <a:p>
            <a:endParaRPr lang="en-US" dirty="0"/>
          </a:p>
        </p:txBody>
      </p:sp>
    </p:spTree>
    <p:extLst>
      <p:ext uri="{BB962C8B-B14F-4D97-AF65-F5344CB8AC3E}">
        <p14:creationId xmlns:p14="http://schemas.microsoft.com/office/powerpoint/2010/main" val="1292863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Across all social networks, performance depends on the degree to which three fundamental principles are accounted for (Kilduff &amp; Tsai, 2004). The first is the </a:t>
            </a:r>
            <a:r>
              <a:rPr lang="en-CA" sz="1100" b="1" i="0" u="none" strike="noStrike" cap="none" dirty="0">
                <a:solidFill>
                  <a:srgbClr val="000000"/>
                </a:solidFill>
                <a:effectLst/>
                <a:latin typeface="Arial"/>
                <a:ea typeface="Arial"/>
                <a:cs typeface="Arial"/>
                <a:sym typeface="Arial"/>
              </a:rPr>
              <a:t>principle of reciprocity</a:t>
            </a:r>
            <a:r>
              <a:rPr lang="en-CA" sz="1100" b="0" i="0" u="none" strike="noStrike" cap="none" dirty="0">
                <a:solidFill>
                  <a:srgbClr val="000000"/>
                </a:solidFill>
                <a:effectLst/>
                <a:latin typeface="Arial"/>
                <a:ea typeface="Arial"/>
                <a:cs typeface="Arial"/>
                <a:sym typeface="Arial"/>
              </a:rPr>
              <a:t>, which simply refers to the degree to which you trade favors with others.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second principle is the </a:t>
            </a:r>
            <a:r>
              <a:rPr lang="en-CA" sz="1100" b="1" i="0" u="none" strike="noStrike" cap="none" dirty="0">
                <a:solidFill>
                  <a:srgbClr val="000000"/>
                </a:solidFill>
                <a:effectLst/>
                <a:latin typeface="Arial"/>
                <a:ea typeface="Arial"/>
                <a:cs typeface="Arial"/>
                <a:sym typeface="Arial"/>
              </a:rPr>
              <a:t>principle of exchange</a:t>
            </a:r>
            <a:r>
              <a:rPr lang="en-CA" sz="1100" b="0" i="0" u="none" strike="noStrike" cap="none" dirty="0">
                <a:solidFill>
                  <a:srgbClr val="000000"/>
                </a:solidFill>
                <a:effectLst/>
                <a:latin typeface="Arial"/>
                <a:ea typeface="Arial"/>
                <a:cs typeface="Arial"/>
                <a:sym typeface="Arial"/>
              </a:rPr>
              <a:t>. Like the reciprocity principle, it refers to “trading favors,” but it is different in this way: the principle of exchange proposes that there may be greater opportunity for trading favors when the actors are different from one another.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third principle is the </a:t>
            </a:r>
            <a:r>
              <a:rPr lang="en-CA" sz="1100" b="1" i="0" u="none" strike="noStrike" cap="none" dirty="0">
                <a:solidFill>
                  <a:srgbClr val="000000"/>
                </a:solidFill>
                <a:effectLst/>
                <a:latin typeface="Arial"/>
                <a:ea typeface="Arial"/>
                <a:cs typeface="Arial"/>
                <a:sym typeface="Arial"/>
              </a:rPr>
              <a:t>principle of similarity</a:t>
            </a:r>
            <a:r>
              <a:rPr lang="en-CA" sz="1100" b="0" i="0" u="none" strike="noStrike" cap="none" dirty="0">
                <a:solidFill>
                  <a:srgbClr val="000000"/>
                </a:solidFill>
                <a:effectLst/>
                <a:latin typeface="Arial"/>
                <a:ea typeface="Arial"/>
                <a:cs typeface="Arial"/>
                <a:sym typeface="Arial"/>
              </a:rPr>
              <a:t>. Psychologists studying human behavior have observed that relationships, and therefore network ties, tend to develop spontaneously between people with common backgrounds, values, and interests. </a:t>
            </a:r>
            <a:endParaRPr lang="en-US" dirty="0"/>
          </a:p>
        </p:txBody>
      </p:sp>
    </p:spTree>
    <p:extLst>
      <p:ext uri="{BB962C8B-B14F-4D97-AF65-F5344CB8AC3E}">
        <p14:creationId xmlns:p14="http://schemas.microsoft.com/office/powerpoint/2010/main" val="3596280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Strong, useful networks don’t just happen at the water cooler. They have to be carefully constructed. What separates successful leaders from the rest of the pack? Networking, as defined in Section 10.8, is creating a fabric of personal contacts to provide the support, feedback, and resources needed to get things done. Yet many leaders avoid networking. Some think they don’t have time for it. Others disdain it as manipulative.</a:t>
            </a:r>
            <a:endParaRPr lang="en-US" dirty="0"/>
          </a:p>
        </p:txBody>
      </p:sp>
    </p:spTree>
    <p:extLst>
      <p:ext uri="{BB962C8B-B14F-4D97-AF65-F5344CB8AC3E}">
        <p14:creationId xmlns:p14="http://schemas.microsoft.com/office/powerpoint/2010/main" val="3785144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The three types of networking are: personal, operational, and strategic. </a:t>
            </a:r>
          </a:p>
          <a:p>
            <a:r>
              <a:rPr lang="en-CA" dirty="0"/>
              <a:t>Personal network’s purpose is to exchange important information and develop professional skills. People can build their social network by participating in alumni groups, clubs and professional associations. </a:t>
            </a:r>
          </a:p>
          <a:p>
            <a:r>
              <a:rPr lang="en-CA" dirty="0"/>
              <a:t>Operational network’s purpose if to get work done efficiently. People can build their operational network by identifying individuals who can block or support a project.</a:t>
            </a:r>
          </a:p>
          <a:p>
            <a:r>
              <a:rPr lang="en-CA" dirty="0"/>
              <a:t>Strategic network’s purpose is to figure out future priorities and identify challenges and gain stakeholder support. People can build their strategic network by identifying lateral and vertical relationships that can help you determine your role and contribution to the bigger picture.</a:t>
            </a:r>
          </a:p>
        </p:txBody>
      </p:sp>
    </p:spTree>
    <p:extLst>
      <p:ext uri="{BB962C8B-B14F-4D97-AF65-F5344CB8AC3E}">
        <p14:creationId xmlns:p14="http://schemas.microsoft.com/office/powerpoint/2010/main" val="2502918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As you have already learned, the mapping and measuring of relationships and flows between people, groups, organizations, computers, Web sites, and other information/knowledge processing entities is called social network analysis. </a:t>
            </a:r>
            <a:endParaRPr lang="en-US" dirty="0"/>
          </a:p>
        </p:txBody>
      </p:sp>
    </p:spTree>
    <p:extLst>
      <p:ext uri="{BB962C8B-B14F-4D97-AF65-F5344CB8AC3E}">
        <p14:creationId xmlns:p14="http://schemas.microsoft.com/office/powerpoint/2010/main" val="2379729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Step One: What Purpose Should the Network Serve?- </a:t>
            </a:r>
            <a:r>
              <a:rPr lang="en-CA" sz="1100" b="0" i="0" u="none" strike="noStrike" cap="none" dirty="0">
                <a:solidFill>
                  <a:srgbClr val="000000"/>
                </a:solidFill>
                <a:effectLst/>
                <a:latin typeface="Arial"/>
                <a:ea typeface="Arial"/>
                <a:cs typeface="Arial"/>
                <a:sym typeface="Arial"/>
              </a:rPr>
              <a:t>There are a number of possible purposes for a social network.</a:t>
            </a:r>
            <a:r>
              <a:rPr lang="en-CA" sz="1100" b="0" i="0" u="none" strike="noStrike" cap="none" baseline="30000" dirty="0">
                <a:solidFill>
                  <a:srgbClr val="000000"/>
                </a:solidFill>
                <a:effectLst/>
                <a:latin typeface="Arial"/>
                <a:ea typeface="Arial"/>
                <a:cs typeface="Arial"/>
                <a:sym typeface="Arial"/>
              </a:rPr>
              <a:t>1</a:t>
            </a:r>
            <a:r>
              <a:rPr lang="en-CA" sz="1100" b="0" i="0" u="none" strike="noStrike" cap="none" dirty="0">
                <a:solidFill>
                  <a:srgbClr val="000000"/>
                </a:solidFill>
                <a:effectLst/>
                <a:latin typeface="Arial"/>
                <a:ea typeface="Arial"/>
                <a:cs typeface="Arial"/>
                <a:sym typeface="Arial"/>
              </a:rPr>
              <a:t> As a leader, you are probably most concerned with these six (Cross et al., 2002). First, a communication network is the informal structure of an organization as represented in ongoing patterns of interaction, either in general or with respect to a given issue. Second, an information network shows who goes to whom for advice on work-related matters. Third, a problem-solving network indicates who goes to whom to engage in dialogue that helps people solve problems at work. Fourth, a knowledge network captures who is aware of whose knowledge and skills, and an access network (fifth) shows who has access to whose knowledge and expertise. The sixth and final purpose is a </a:t>
            </a:r>
            <a:r>
              <a:rPr lang="en-CA" sz="1100" b="1" i="0" u="none" strike="noStrike" cap="none" dirty="0">
                <a:solidFill>
                  <a:srgbClr val="000000"/>
                </a:solidFill>
                <a:effectLst/>
                <a:latin typeface="Arial"/>
                <a:ea typeface="Arial"/>
                <a:cs typeface="Arial"/>
                <a:sym typeface="Arial"/>
              </a:rPr>
              <a:t>career network</a:t>
            </a:r>
            <a:r>
              <a:rPr lang="en-CA" sz="1100" b="0" i="0" u="none" strike="noStrike" cap="none" dirty="0">
                <a:solidFill>
                  <a:srgbClr val="000000"/>
                </a:solidFill>
                <a:effectLst/>
                <a:latin typeface="Arial"/>
                <a:ea typeface="Arial"/>
                <a:cs typeface="Arial"/>
                <a:sym typeface="Arial"/>
              </a:rPr>
              <a:t>, which reflects those individuals in your network who are likely to be helpful in your search for a new job or quest for a promotion</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Step Two: Who Are Your Contacts and What Is Your Relationship with Them?- </a:t>
            </a:r>
            <a:r>
              <a:rPr lang="en-CA" sz="1100" b="0" i="0" u="none" strike="noStrike" cap="none" dirty="0">
                <a:solidFill>
                  <a:srgbClr val="000000"/>
                </a:solidFill>
                <a:effectLst/>
                <a:latin typeface="Arial"/>
                <a:ea typeface="Arial"/>
                <a:cs typeface="Arial"/>
                <a:sym typeface="Arial"/>
              </a:rPr>
              <a:t>Let’s assume that we are mapping your career network. A career network is simply those individuals who might be instrumental in helping you secure a new job or promotion. You can simply draft out a list of names, using names or just initials, but the goal is to develop a fairly complete list.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Step Three: Who Knows Whom? Computing Network Density- </a:t>
            </a:r>
            <a:r>
              <a:rPr lang="en-CA" sz="1100" b="0" i="0" u="none" strike="noStrike" cap="none" dirty="0">
                <a:solidFill>
                  <a:srgbClr val="000000"/>
                </a:solidFill>
                <a:effectLst/>
                <a:latin typeface="Arial"/>
                <a:ea typeface="Arial"/>
                <a:cs typeface="Arial"/>
                <a:sym typeface="Arial"/>
              </a:rPr>
              <a:t>Transfer your list of names to a grid. . . Be sure to note your relationship with them, in terms ranging from very close to distant. To complete the grid you place a check in the box where one individual knows another. </a:t>
            </a:r>
          </a:p>
          <a:p>
            <a:endParaRPr lang="en-CA" sz="1100" b="0"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1" i="0" u="none" strike="noStrike" cap="none" dirty="0">
                <a:solidFill>
                  <a:srgbClr val="000000"/>
                </a:solidFill>
                <a:effectLst/>
                <a:latin typeface="Arial"/>
                <a:ea typeface="Arial"/>
                <a:cs typeface="Arial"/>
                <a:sym typeface="Arial"/>
              </a:rPr>
              <a:t>Step Four: Assess and Take Action</a:t>
            </a: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3927599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dirty="0">
                <a:effectLst/>
              </a:rPr>
              <a:t>Collaboration and teamwork are crucial in our globally connected high-tech workplaces. As tasks have become more complex, groups and teams have become essential to solving the wicked problems of our time while negotiating a constant barrage of change. Teams are part of a social network. Social networks are the pathways through which communication and resources flow, and the channels through which work actually gets done. Networks provide unique advantages both personally and professionally.</a:t>
            </a:r>
            <a:br>
              <a:rPr lang="en-CA" sz="1100" b="0" i="0" u="none" strike="noStrike" cap="none" dirty="0">
                <a:solidFill>
                  <a:srgbClr val="000000"/>
                </a:solidFill>
                <a:effectLst/>
                <a:latin typeface="Arial"/>
                <a:ea typeface="Arial"/>
                <a:cs typeface="Arial"/>
                <a:sym typeface="Arial"/>
              </a:rPr>
            </a:br>
            <a:endParaRPr lang="en-CA"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3542599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 team, according to Katzenbach and Smith (1993) in their </a:t>
            </a:r>
            <a:r>
              <a:rPr lang="en-CA" sz="1100" b="0" i="1" u="none" strike="noStrike" cap="none" dirty="0">
                <a:solidFill>
                  <a:srgbClr val="000000"/>
                </a:solidFill>
                <a:effectLst/>
                <a:latin typeface="Arial"/>
                <a:ea typeface="Arial"/>
                <a:cs typeface="Arial"/>
                <a:sym typeface="Arial"/>
              </a:rPr>
              <a:t>Harvard Business Review</a:t>
            </a:r>
            <a:r>
              <a:rPr lang="en-CA" sz="1100" b="0" i="0" u="none" strike="noStrike" cap="none" dirty="0">
                <a:solidFill>
                  <a:srgbClr val="000000"/>
                </a:solidFill>
                <a:effectLst/>
                <a:latin typeface="Arial"/>
                <a:ea typeface="Arial"/>
                <a:cs typeface="Arial"/>
                <a:sym typeface="Arial"/>
              </a:rPr>
              <a:t> (HBR) article “The Discipline of Teams,” is defined as “people organized to function cooperatively as a group”</a:t>
            </a:r>
            <a:br>
              <a:rPr lang="en-CA" dirty="0"/>
            </a:br>
            <a:endParaRPr lang="en-US" dirty="0"/>
          </a:p>
        </p:txBody>
      </p:sp>
    </p:spTree>
    <p:extLst>
      <p:ext uri="{BB962C8B-B14F-4D97-AF65-F5344CB8AC3E}">
        <p14:creationId xmlns:p14="http://schemas.microsoft.com/office/powerpoint/2010/main" val="3685885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 team has a specific purpose that it delivers on, has shared leadership roles, and has both individual and mutual accountabilities. Teams discuss, make decisions, and perform real work together, and they measure their performance by assessing their collective work products. This is very different from the classic working group in an organization (usually organized by functional area) in which there is a focused leader, individual accountabilities and work products, and a group purpose that is the same as the broader organizational mission. </a:t>
            </a:r>
            <a:endParaRPr lang="en-US" dirty="0"/>
          </a:p>
        </p:txBody>
      </p:sp>
    </p:spTree>
    <p:extLst>
      <p:ext uri="{BB962C8B-B14F-4D97-AF65-F5344CB8AC3E}">
        <p14:creationId xmlns:p14="http://schemas.microsoft.com/office/powerpoint/2010/main" val="748103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If you have been a part of a team—as most of us have—then you intuitively have felt that there are different “stages” of team development. Teams and team members often start from a position of friendliness and excitement about a project or endeavor, but the mood can sour and the team dynamics can go south very quickly once the real work begins.</a:t>
            </a:r>
          </a:p>
          <a:p>
            <a:endParaRPr lang="en-CA" dirty="0"/>
          </a:p>
          <a:p>
            <a:r>
              <a:rPr lang="en-CA" sz="1100" b="1" i="0" u="none" strike="noStrike" cap="none" dirty="0">
                <a:solidFill>
                  <a:srgbClr val="000000"/>
                </a:solidFill>
                <a:effectLst/>
                <a:latin typeface="Arial"/>
                <a:ea typeface="Arial"/>
                <a:cs typeface="Arial"/>
                <a:sym typeface="Arial"/>
              </a:rPr>
              <a:t>The Forming Stage- </a:t>
            </a:r>
            <a:r>
              <a:rPr lang="en-CA" sz="1100" b="0" i="0" u="none" strike="noStrike" cap="none" dirty="0">
                <a:solidFill>
                  <a:srgbClr val="000000"/>
                </a:solidFill>
                <a:effectLst/>
                <a:latin typeface="Arial"/>
                <a:ea typeface="Arial"/>
                <a:cs typeface="Arial"/>
                <a:sym typeface="Arial"/>
              </a:rPr>
              <a:t>The Forming stage begins with the introduction of team members. This is known as the “polite stage” in which the team is mainly focused on similarities and the group looks to the leader for structure and direction</a:t>
            </a:r>
          </a:p>
          <a:p>
            <a:endParaRPr lang="en-US" dirty="0"/>
          </a:p>
          <a:p>
            <a:r>
              <a:rPr lang="en-CA" sz="1100" b="1" i="0" u="none" strike="noStrike" cap="none" dirty="0">
                <a:solidFill>
                  <a:srgbClr val="000000"/>
                </a:solidFill>
                <a:effectLst/>
                <a:latin typeface="Arial"/>
                <a:ea typeface="Arial"/>
                <a:cs typeface="Arial"/>
                <a:sym typeface="Arial"/>
              </a:rPr>
              <a:t>The Storming Stage- </a:t>
            </a:r>
            <a:r>
              <a:rPr lang="en-CA" sz="1100" b="0" i="0" u="none" strike="noStrike" cap="none" dirty="0">
                <a:solidFill>
                  <a:srgbClr val="000000"/>
                </a:solidFill>
                <a:effectLst/>
                <a:latin typeface="Arial"/>
                <a:ea typeface="Arial"/>
                <a:cs typeface="Arial"/>
                <a:sym typeface="Arial"/>
              </a:rPr>
              <a:t>The Storming stage begins as team members begin vying for leadership and testing the group processes. This is known as the “win-lose” stage, as members clash for control of the group and people begin to choose sides. </a:t>
            </a:r>
          </a:p>
          <a:p>
            <a:endParaRPr lang="en-CA" sz="1100" b="1"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1" i="0" u="none" strike="noStrike" cap="none" dirty="0">
                <a:solidFill>
                  <a:srgbClr val="000000"/>
                </a:solidFill>
                <a:effectLst/>
                <a:latin typeface="Arial"/>
                <a:ea typeface="Arial"/>
                <a:cs typeface="Arial"/>
                <a:sym typeface="Arial"/>
              </a:rPr>
              <a:t>The Norming Stage- </a:t>
            </a:r>
            <a:r>
              <a:rPr lang="en-CA" sz="1100" b="0" i="0" u="none" strike="noStrike" cap="none" dirty="0">
                <a:solidFill>
                  <a:srgbClr val="000000"/>
                </a:solidFill>
                <a:effectLst/>
                <a:latin typeface="Arial"/>
                <a:ea typeface="Arial"/>
                <a:cs typeface="Arial"/>
                <a:sym typeface="Arial"/>
              </a:rPr>
              <a:t>After what can be a very long and painful Storming process for the team, slowly the Norming stage may start to take root. During Norming, the team is starting to work well together, and buy-in to group goals occurs.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The Performing Stage- </a:t>
            </a:r>
            <a:r>
              <a:rPr lang="en-CA" sz="1100" b="0" i="0" u="none" strike="noStrike" cap="none" dirty="0">
                <a:solidFill>
                  <a:srgbClr val="000000"/>
                </a:solidFill>
                <a:effectLst/>
                <a:latin typeface="Arial"/>
                <a:ea typeface="Arial"/>
                <a:cs typeface="Arial"/>
                <a:sym typeface="Arial"/>
              </a:rPr>
              <a:t>Finally, as the team builds momentum and starts to get results, it is entering the Performing stage. The team is completely self-directed and requires little management direction.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sz="1100" b="1" i="0" u="none" strike="noStrike" cap="none" dirty="0">
              <a:solidFill>
                <a:srgbClr val="000000"/>
              </a:solidFill>
              <a:effectLst/>
              <a:latin typeface="Arial"/>
              <a:ea typeface="Arial"/>
              <a:cs typeface="Arial"/>
              <a:sym typeface="Arial"/>
            </a:endParaRPr>
          </a:p>
          <a:p>
            <a:br>
              <a:rPr lang="en-CA" dirty="0"/>
            </a:br>
            <a:endParaRPr lang="en-US" dirty="0"/>
          </a:p>
        </p:txBody>
      </p:sp>
    </p:spTree>
    <p:extLst>
      <p:ext uri="{BB962C8B-B14F-4D97-AF65-F5344CB8AC3E}">
        <p14:creationId xmlns:p14="http://schemas.microsoft.com/office/powerpoint/2010/main" val="3427823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It can also be an exercise in frustration, as the charge is to lead a group composed of various individuals, which at various times will act both like a group and like a bunch of individuals. Managing teams is no small feat, and the most experienced leaders truly understand that success ultimately depends on their ability to build a strong and well-functioning team.</a:t>
            </a:r>
            <a:endParaRPr lang="en-US" dirty="0"/>
          </a:p>
        </p:txBody>
      </p:sp>
    </p:spTree>
    <p:extLst>
      <p:ext uri="{BB962C8B-B14F-4D97-AF65-F5344CB8AC3E}">
        <p14:creationId xmlns:p14="http://schemas.microsoft.com/office/powerpoint/2010/main" val="1212054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This quotation is indicative of the state of most organizations today. The focus is on corporate goals and priorities—very task-driven and outcome-driven—but it is the people dynamics and how people work together in the company and in TEAMS that can make a real difference to the goals and outcome.</a:t>
            </a:r>
            <a:endParaRPr lang="en-US" dirty="0"/>
          </a:p>
        </p:txBody>
      </p:sp>
    </p:spTree>
    <p:extLst>
      <p:ext uri="{BB962C8B-B14F-4D97-AF65-F5344CB8AC3E}">
        <p14:creationId xmlns:p14="http://schemas.microsoft.com/office/powerpoint/2010/main" val="3371745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Conflict does have some potential costs. If handled poorly, it can create distrust within a group, it can be disruptive to group progress and morale, and it could be detrimental to building lasting relationships. It is generally seen as a negative, even though constructive conflicts and constructive responses to conflicts can be an important developmental milestone for a team.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Some potential benefits of conflict are that it encourages a greater diversity of ideas and perspectives and helps people to better understand opposing points of view. It can also enhance a team’s problem-solving capability and can highlight critical points of discussion and contention that need to be given more thought.</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Another key benefit or outcome of conflict is that a team that trusts each other—its members and members’ intentions—will arise from conflict being a stronger and higher-performing team.</a:t>
            </a:r>
            <a:br>
              <a:rPr lang="en-CA" dirty="0"/>
            </a:br>
            <a:endParaRPr lang="en-US" dirty="0"/>
          </a:p>
        </p:txBody>
      </p:sp>
    </p:spTree>
    <p:extLst>
      <p:ext uri="{BB962C8B-B14F-4D97-AF65-F5344CB8AC3E}">
        <p14:creationId xmlns:p14="http://schemas.microsoft.com/office/powerpoint/2010/main" val="3400204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users/geralt-9301/?utm_source=link-attribution&amp;utm_medium=referral&amp;utm_campaign=image&amp;utm_content=306451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s://pixabay.com/?utm_source=link-attribution&amp;utm_medium=referral&amp;utm_campaign=image&amp;utm_content=3064515"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300191" y="3477916"/>
            <a:ext cx="8941648" cy="838800"/>
          </a:xfrm>
          <a:prstGeom prst="rect">
            <a:avLst/>
          </a:prstGeom>
        </p:spPr>
        <p:txBody>
          <a:bodyPr spcFirstLastPara="1" wrap="square" lIns="91425" tIns="91425" rIns="91425" bIns="91425" anchor="b" anchorCtr="0">
            <a:noAutofit/>
          </a:bodyPr>
          <a:lstStyle/>
          <a:p>
            <a:r>
              <a:rPr lang="en-CA" sz="3500" dirty="0">
                <a:latin typeface="Arial" panose="020B0604020202020204" pitchFamily="34" charset="0"/>
                <a:cs typeface="Arial" panose="020B0604020202020204" pitchFamily="34" charset="0"/>
              </a:rPr>
              <a:t>Principles of Leadership &amp; Management</a:t>
            </a:r>
            <a:br>
              <a:rPr lang="en-CA" sz="3500" dirty="0">
                <a:latin typeface="Arial" panose="020B0604020202020204" pitchFamily="34" charset="0"/>
                <a:cs typeface="Arial" panose="020B0604020202020204" pitchFamily="34" charset="0"/>
              </a:rPr>
            </a:br>
            <a:br>
              <a:rPr lang="en-CA" sz="3500" dirty="0">
                <a:latin typeface="Arial" panose="020B0604020202020204" pitchFamily="34" charset="0"/>
                <a:cs typeface="Arial" panose="020B0604020202020204" pitchFamily="34" charset="0"/>
              </a:rPr>
            </a:br>
            <a:br>
              <a:rPr lang="en-CA" sz="3500" dirty="0">
                <a:latin typeface="Arial" panose="020B0604020202020204" pitchFamily="34" charset="0"/>
                <a:cs typeface="Arial" panose="020B0604020202020204" pitchFamily="34" charset="0"/>
              </a:rPr>
            </a:br>
            <a:endParaRPr sz="3500" b="1" dirty="0">
              <a:latin typeface="Arial" panose="020B0604020202020204" pitchFamily="34" charset="0"/>
              <a:cs typeface="Arial" panose="020B0604020202020204" pitchFamily="34" charset="0"/>
            </a:endParaRPr>
          </a:p>
        </p:txBody>
      </p:sp>
      <p:sp>
        <p:nvSpPr>
          <p:cNvPr id="82" name="Google Shape;82;p14"/>
          <p:cNvSpPr txBox="1">
            <a:spLocks noGrp="1"/>
          </p:cNvSpPr>
          <p:nvPr>
            <p:ph type="subTitle" idx="1"/>
          </p:nvPr>
        </p:nvSpPr>
        <p:spPr>
          <a:xfrm>
            <a:off x="225911" y="2742667"/>
            <a:ext cx="8918089" cy="1470498"/>
          </a:xfrm>
          <a:prstGeom prst="rect">
            <a:avLst/>
          </a:prstGeom>
        </p:spPr>
        <p:txBody>
          <a:bodyPr spcFirstLastPara="1" wrap="square" lIns="91425" tIns="91425" rIns="91425" bIns="91425" anchor="t" anchorCtr="0">
            <a:noAutofit/>
          </a:bodyPr>
          <a:lstStyle/>
          <a:p>
            <a:r>
              <a:rPr lang="en-US" sz="2800" b="1" dirty="0">
                <a:latin typeface="Arial" panose="020B0604020202020204" pitchFamily="34" charset="0"/>
                <a:cs typeface="Arial" panose="020B0604020202020204" pitchFamily="34" charset="0"/>
              </a:rPr>
              <a:t>CHAPTER 10: </a:t>
            </a:r>
            <a:r>
              <a:rPr lang="en-CA" sz="2800" b="1" cap="all" dirty="0">
                <a:latin typeface="Arial" panose="020B0604020202020204" pitchFamily="34" charset="0"/>
                <a:cs typeface="Arial" panose="020B0604020202020204" pitchFamily="34" charset="0"/>
              </a:rPr>
              <a:t>LEADING TEAMS</a:t>
            </a:r>
          </a:p>
          <a:p>
            <a:br>
              <a:rPr lang="en-CA" sz="2800" b="1" dirty="0">
                <a:latin typeface="Arial" panose="020B0604020202020204" pitchFamily="34" charset="0"/>
                <a:cs typeface="Arial" panose="020B0604020202020204" pitchFamily="34" charset="0"/>
              </a:rPr>
            </a:br>
            <a:endParaRPr lang="en-CA" sz="2800" b="1" dirty="0">
              <a:latin typeface="Arial" panose="020B0604020202020204" pitchFamily="34" charset="0"/>
              <a:cs typeface="Arial" panose="020B0604020202020204" pitchFamily="34" charset="0"/>
            </a:endParaRPr>
          </a:p>
          <a:p>
            <a:endParaRPr sz="2800" b="1" dirty="0">
              <a:latin typeface="Arial" panose="020B0604020202020204" pitchFamily="34" charset="0"/>
              <a:cs typeface="Arial" panose="020B0604020202020204" pitchFamily="34" charset="0"/>
            </a:endParaRPr>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53D74-4C1C-C3F4-090E-730DE7312B29}"/>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10.6 Team Diversity and Multicultural Teams</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3600B10-04FE-6939-7299-91CD664F483C}"/>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How does team diversity enhance decision-making and problem-solving?</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The multiple diverse perspectives can enhance both the understanding of the problem and the quality of the solution. </a:t>
            </a:r>
            <a:r>
              <a:rPr lang="en-CA" sz="2000" b="1" dirty="0">
                <a:latin typeface="Arial" panose="020B0604020202020204" pitchFamily="34" charset="0"/>
                <a:cs typeface="Arial" panose="020B0604020202020204" pitchFamily="34" charset="0"/>
              </a:rPr>
              <a:t>Diversity</a:t>
            </a:r>
            <a:r>
              <a:rPr lang="en-CA" sz="2000" dirty="0">
                <a:latin typeface="Arial" panose="020B0604020202020204" pitchFamily="34" charset="0"/>
                <a:cs typeface="Arial" panose="020B0604020202020204" pitchFamily="34" charset="0"/>
              </a:rPr>
              <a:t> is a word that is very commonly used today; leaders must ensure that diversity and building diverse teams does not become lost in the normal processes of doing business.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3007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E9810-C802-D5D2-6AB7-9C601062A9BB}"/>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10.7 Social Networks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5F78CE6-108C-DF90-6360-1D6C92C98CA2}"/>
              </a:ext>
            </a:extLst>
          </p:cNvPr>
          <p:cNvSpPr>
            <a:spLocks noGrp="1"/>
          </p:cNvSpPr>
          <p:nvPr>
            <p:ph type="body" idx="1"/>
          </p:nvPr>
        </p:nvSpPr>
        <p:spPr/>
        <p:txBody>
          <a:bodyPr>
            <a:normAutofit/>
          </a:bodyPr>
          <a:lstStyle/>
          <a:p>
            <a:pPr marL="114300" indent="0">
              <a:buNone/>
            </a:pPr>
            <a:endParaRPr lang="en-CA" sz="2000" dirty="0">
              <a:latin typeface="Arial" panose="020B0604020202020204" pitchFamily="34" charset="0"/>
              <a:cs typeface="Arial" panose="020B0604020202020204" pitchFamily="34" charset="0"/>
            </a:endParaRP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Social networks can be considered “the invisible organization”—they are the pathways through which communication and resources flow between individuals and groups, and how work actually gets done.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9369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15A4E-B97A-2897-389B-B4DBDCCD6EF0}"/>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10.7 Social Networks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67121865-9F9F-D78B-5B7D-BB9BF8B37CD4}"/>
              </a:ext>
            </a:extLst>
          </p:cNvPr>
          <p:cNvSpPr>
            <a:spLocks noGrp="1"/>
          </p:cNvSpPr>
          <p:nvPr>
            <p:ph type="body" idx="1"/>
          </p:nvPr>
        </p:nvSpPr>
        <p:spPr>
          <a:xfrm>
            <a:off x="311700" y="1537652"/>
            <a:ext cx="4447587" cy="3339000"/>
          </a:xfrm>
        </p:spPr>
        <p:txBody>
          <a:bodyPr>
            <a:normAutofit/>
          </a:bodyPr>
          <a:lstStyle/>
          <a:p>
            <a:pPr marL="114300" indent="0">
              <a:buNone/>
            </a:pPr>
            <a:r>
              <a:rPr lang="en-CA" sz="2000" dirty="0">
                <a:latin typeface="Arial" panose="020B0604020202020204" pitchFamily="34" charset="0"/>
                <a:cs typeface="Arial" panose="020B0604020202020204" pitchFamily="34" charset="0"/>
              </a:rPr>
              <a:t>Networks provide leaders with three unique advantages:</a:t>
            </a:r>
          </a:p>
          <a:p>
            <a:pPr marL="114300" indent="0">
              <a:buNone/>
            </a:pPr>
            <a:endParaRPr lang="en-CA" sz="2000" dirty="0">
              <a:latin typeface="Arial" panose="020B0604020202020204" pitchFamily="34" charset="0"/>
              <a:cs typeface="Arial" panose="020B0604020202020204" pitchFamily="34" charset="0"/>
            </a:endParaRPr>
          </a:p>
          <a:p>
            <a:pPr marL="114300" indent="0">
              <a:buNone/>
            </a:pP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access to information and knowledge</a:t>
            </a:r>
          </a:p>
          <a:p>
            <a:r>
              <a:rPr lang="en-CA" sz="2000" dirty="0">
                <a:latin typeface="Arial" panose="020B0604020202020204" pitchFamily="34" charset="0"/>
                <a:cs typeface="Arial" panose="020B0604020202020204" pitchFamily="34" charset="0"/>
              </a:rPr>
              <a:t>access to diverse skill sets; and</a:t>
            </a:r>
          </a:p>
          <a:p>
            <a:r>
              <a:rPr lang="en-CA" sz="2000" dirty="0">
                <a:latin typeface="Arial" panose="020B0604020202020204" pitchFamily="34" charset="0"/>
                <a:cs typeface="Arial" panose="020B0604020202020204" pitchFamily="34" charset="0"/>
              </a:rPr>
              <a:t>power.</a:t>
            </a:r>
          </a:p>
          <a:p>
            <a:endParaRPr lang="en-US"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FE214CE-52D9-CB23-488C-84F135B900CE}"/>
              </a:ext>
            </a:extLst>
          </p:cNvPr>
          <p:cNvSpPr txBox="1"/>
          <p:nvPr/>
        </p:nvSpPr>
        <p:spPr>
          <a:xfrm>
            <a:off x="5800381" y="4568875"/>
            <a:ext cx="4572000" cy="307777"/>
          </a:xfrm>
          <a:prstGeom prst="rect">
            <a:avLst/>
          </a:prstGeom>
          <a:noFill/>
        </p:spPr>
        <p:txBody>
          <a:bodyPr wrap="square">
            <a:spAutoFit/>
          </a:bodyPr>
          <a:lstStyle/>
          <a:p>
            <a:r>
              <a:rPr lang="en-CA" b="0" i="0" u="none" strike="noStrike" dirty="0">
                <a:solidFill>
                  <a:srgbClr val="191B26"/>
                </a:solidFill>
                <a:effectLst/>
                <a:latin typeface="Open Sans" panose="020B0606030504020204" pitchFamily="34" charset="0"/>
              </a:rPr>
              <a:t>Image by </a:t>
            </a:r>
            <a:r>
              <a:rPr lang="en-CA" b="0" i="0" u="sng" strike="noStrike" dirty="0">
                <a:solidFill>
                  <a:srgbClr val="191B26"/>
                </a:solidFill>
                <a:effectLst/>
                <a:latin typeface="Open Sans" panose="020B0606030504020204" pitchFamily="34" charset="0"/>
                <a:hlinkClick r:id="rId3"/>
              </a:rPr>
              <a:t>Gerd Altmann</a:t>
            </a:r>
            <a:r>
              <a:rPr lang="en-CA" b="0" i="0" u="none" strike="noStrike" dirty="0">
                <a:solidFill>
                  <a:srgbClr val="191B26"/>
                </a:solidFill>
                <a:effectLst/>
                <a:latin typeface="Open Sans" panose="020B0606030504020204" pitchFamily="34" charset="0"/>
              </a:rPr>
              <a:t> from </a:t>
            </a:r>
            <a:r>
              <a:rPr lang="en-CA" b="0" i="0" u="sng" strike="noStrike" dirty="0">
                <a:solidFill>
                  <a:srgbClr val="191B26"/>
                </a:solidFill>
                <a:effectLst/>
                <a:latin typeface="Open Sans" panose="020B0606030504020204" pitchFamily="34" charset="0"/>
                <a:hlinkClick r:id="rId4"/>
              </a:rPr>
              <a:t>Pixabay</a:t>
            </a:r>
            <a:r>
              <a:rPr lang="en-CA" b="0" i="0" u="none" strike="noStrike" dirty="0">
                <a:solidFill>
                  <a:srgbClr val="191B26"/>
                </a:solidFill>
                <a:effectLst/>
                <a:latin typeface="Open Sans" panose="020B0606030504020204" pitchFamily="34" charset="0"/>
              </a:rPr>
              <a:t> </a:t>
            </a:r>
            <a:endParaRPr lang="en-US" dirty="0"/>
          </a:p>
        </p:txBody>
      </p:sp>
      <p:pic>
        <p:nvPicPr>
          <p:cNvPr id="7" name="Picture 6">
            <a:extLst>
              <a:ext uri="{FF2B5EF4-FFF2-40B4-BE49-F238E27FC236}">
                <a16:creationId xmlns:a16="http://schemas.microsoft.com/office/drawing/2014/main" id="{51AA5B3F-B6CF-A497-37B5-6AA91FBB24E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526702" y="1415908"/>
            <a:ext cx="3305598" cy="2751321"/>
          </a:xfrm>
          <a:prstGeom prst="rect">
            <a:avLst/>
          </a:prstGeom>
        </p:spPr>
      </p:pic>
    </p:spTree>
    <p:extLst>
      <p:ext uri="{BB962C8B-B14F-4D97-AF65-F5344CB8AC3E}">
        <p14:creationId xmlns:p14="http://schemas.microsoft.com/office/powerpoint/2010/main" val="739466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ABECB-B789-1397-3892-1C4CCD8143F7}"/>
              </a:ext>
            </a:extLst>
          </p:cNvPr>
          <p:cNvSpPr>
            <a:spLocks noGrp="1"/>
          </p:cNvSpPr>
          <p:nvPr>
            <p:ph type="title"/>
          </p:nvPr>
        </p:nvSpPr>
        <p:spPr>
          <a:xfrm>
            <a:off x="311700" y="410000"/>
            <a:ext cx="8733148" cy="607800"/>
          </a:xfrm>
        </p:spPr>
        <p:txBody>
          <a:bodyPr>
            <a:noAutofit/>
          </a:bodyPr>
          <a:lstStyle/>
          <a:p>
            <a:r>
              <a:rPr lang="en-CA" sz="2500" dirty="0">
                <a:latin typeface="Arial" panose="020B0604020202020204" pitchFamily="34" charset="0"/>
                <a:cs typeface="Arial" panose="020B0604020202020204" pitchFamily="34" charset="0"/>
              </a:rPr>
              <a:t>10.8 An Introduction to the Lexicon of Social Networks I</a:t>
            </a: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endParaRPr lang="en-US" sz="25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7B719DD-7544-0F64-DFD6-2AC5B284635F}"/>
              </a:ext>
            </a:extLst>
          </p:cNvPr>
          <p:cNvSpPr>
            <a:spLocks noGrp="1"/>
          </p:cNvSpPr>
          <p:nvPr>
            <p:ph type="body" idx="1"/>
          </p:nvPr>
        </p:nvSpPr>
        <p:spPr/>
        <p:txBody>
          <a:bodyPr>
            <a:normAutofit/>
          </a:bodyPr>
          <a:lstStyle/>
          <a:p>
            <a:pPr marL="114300" indent="0">
              <a:buNone/>
            </a:pPr>
            <a:r>
              <a:rPr lang="en-CA" sz="2000" dirty="0">
                <a:latin typeface="Arial" panose="020B0604020202020204" pitchFamily="34" charset="0"/>
                <a:cs typeface="Arial" panose="020B0604020202020204" pitchFamily="34" charset="0"/>
              </a:rPr>
              <a:t>Social networks often complement or compete with such aspects of organizations as the formal organizational structure outlined in a flowchart, work processes (think “job description”), human resource practices, leadership style, and organization culture. This is particularly problematic in knowledge-intensive settings where management is counting on collaboration among employees with different types of expertise.</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0001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892A2-2098-11BD-4A2C-5CC5CC0EABBF}"/>
              </a:ext>
            </a:extLst>
          </p:cNvPr>
          <p:cNvSpPr>
            <a:spLocks noGrp="1"/>
          </p:cNvSpPr>
          <p:nvPr>
            <p:ph type="title"/>
          </p:nvPr>
        </p:nvSpPr>
        <p:spPr/>
        <p:txBody>
          <a:bodyPr>
            <a:noAutofit/>
          </a:bodyPr>
          <a:lstStyle/>
          <a:p>
            <a:r>
              <a:rPr lang="en-CA" sz="2400" dirty="0">
                <a:latin typeface="Arial" panose="020B0604020202020204" pitchFamily="34" charset="0"/>
                <a:cs typeface="Arial" panose="020B0604020202020204" pitchFamily="34" charset="0"/>
              </a:rPr>
              <a:t>10.8 An Introduction to the Lexicon of Social Networks II</a:t>
            </a:r>
            <a:br>
              <a:rPr lang="en-CA" sz="2400" dirty="0">
                <a:latin typeface="Arial" panose="020B0604020202020204" pitchFamily="34" charset="0"/>
                <a:cs typeface="Arial" panose="020B0604020202020204" pitchFamily="34" charset="0"/>
              </a:rPr>
            </a:br>
            <a:br>
              <a:rPr lang="en-CA" sz="2400" dirty="0">
                <a:latin typeface="Arial" panose="020B0604020202020204" pitchFamily="34" charset="0"/>
                <a:cs typeface="Arial" panose="020B0604020202020204" pitchFamily="34" charset="0"/>
              </a:rPr>
            </a:br>
            <a:br>
              <a:rPr lang="en-CA"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7C41466-12B9-0CF9-71C5-1D55EDEBC6B5}"/>
              </a:ext>
            </a:extLst>
          </p:cNvPr>
          <p:cNvSpPr>
            <a:spLocks noGrp="1"/>
          </p:cNvSpPr>
          <p:nvPr>
            <p:ph type="body" idx="1"/>
          </p:nvPr>
        </p:nvSpPr>
        <p:spPr>
          <a:xfrm>
            <a:off x="157463" y="2554536"/>
            <a:ext cx="3753524" cy="3339000"/>
          </a:xfrm>
        </p:spPr>
        <p:txBody>
          <a:bodyPr/>
          <a:lstStyle/>
          <a:p>
            <a:pPr marL="114300" indent="0">
              <a:buNone/>
            </a:pPr>
            <a:r>
              <a:rPr lang="en-CA" b="1" dirty="0"/>
              <a:t>What Is a Social Network?</a:t>
            </a:r>
          </a:p>
          <a:p>
            <a:endParaRPr lang="en-US" dirty="0"/>
          </a:p>
        </p:txBody>
      </p:sp>
      <p:pic>
        <p:nvPicPr>
          <p:cNvPr id="5" name="Picture 4" descr="Icons of people with arrows connecting them to different people and different groups of people">
            <a:extLst>
              <a:ext uri="{FF2B5EF4-FFF2-40B4-BE49-F238E27FC236}">
                <a16:creationId xmlns:a16="http://schemas.microsoft.com/office/drawing/2014/main" id="{B4457094-18ED-218D-6235-42EF701426FC}"/>
              </a:ext>
            </a:extLst>
          </p:cNvPr>
          <p:cNvPicPr>
            <a:picLocks noChangeAspect="1"/>
          </p:cNvPicPr>
          <p:nvPr/>
        </p:nvPicPr>
        <p:blipFill>
          <a:blip r:embed="rId3"/>
          <a:stretch>
            <a:fillRect/>
          </a:stretch>
        </p:blipFill>
        <p:spPr>
          <a:xfrm>
            <a:off x="3134299" y="1229875"/>
            <a:ext cx="4572000" cy="3429000"/>
          </a:xfrm>
          <a:prstGeom prst="rect">
            <a:avLst/>
          </a:prstGeom>
        </p:spPr>
      </p:pic>
    </p:spTree>
    <p:extLst>
      <p:ext uri="{BB962C8B-B14F-4D97-AF65-F5344CB8AC3E}">
        <p14:creationId xmlns:p14="http://schemas.microsoft.com/office/powerpoint/2010/main" val="4210016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A030-82AE-41AF-8F8B-AE039D90994E}"/>
              </a:ext>
            </a:extLst>
          </p:cNvPr>
          <p:cNvSpPr>
            <a:spLocks noGrp="1"/>
          </p:cNvSpPr>
          <p:nvPr>
            <p:ph type="title"/>
          </p:nvPr>
        </p:nvSpPr>
        <p:spPr>
          <a:xfrm>
            <a:off x="132202" y="270725"/>
            <a:ext cx="8700098" cy="607800"/>
          </a:xfrm>
        </p:spPr>
        <p:txBody>
          <a:bodyPr>
            <a:noAutofit/>
          </a:bodyPr>
          <a:lstStyle/>
          <a:p>
            <a:r>
              <a:rPr lang="en-CA" sz="2300" dirty="0">
                <a:latin typeface="Arial" panose="020B0604020202020204" pitchFamily="34" charset="0"/>
                <a:cs typeface="Arial" panose="020B0604020202020204" pitchFamily="34" charset="0"/>
              </a:rPr>
              <a:t>10.9 How Leaders Can Use Social Networks to Create Value I</a:t>
            </a: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endParaRPr lang="en-US" sz="23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935CF0F-4C23-69ED-D260-EBB261AC758B}"/>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The Benefits of Social Networks</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You probably have an intuitive sense of how and why social networks are valuable for you, personally and professionally. The successful 2008 U.S. presidential campaign of Barack Obama provides a dramatic example of how individuals can benefit when they understand and apply the principles and power of social networking (Cox, 2008).</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0526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B5DDE-CEAD-D0F6-D2CE-8EE7B42559F8}"/>
              </a:ext>
            </a:extLst>
          </p:cNvPr>
          <p:cNvSpPr>
            <a:spLocks noGrp="1"/>
          </p:cNvSpPr>
          <p:nvPr>
            <p:ph type="title"/>
          </p:nvPr>
        </p:nvSpPr>
        <p:spPr>
          <a:xfrm>
            <a:off x="0" y="200679"/>
            <a:ext cx="8912646" cy="607800"/>
          </a:xfrm>
        </p:spPr>
        <p:txBody>
          <a:bodyPr>
            <a:noAutofit/>
          </a:bodyPr>
          <a:lstStyle/>
          <a:p>
            <a:r>
              <a:rPr lang="en-CA" sz="2300" dirty="0">
                <a:latin typeface="Arial" panose="020B0604020202020204" pitchFamily="34" charset="0"/>
                <a:cs typeface="Arial" panose="020B0604020202020204" pitchFamily="34" charset="0"/>
              </a:rPr>
              <a:t>10.9 How Leaders Can Use Social Networks to Create Value II</a:t>
            </a: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endParaRPr lang="en-US" sz="2300" dirty="0"/>
          </a:p>
        </p:txBody>
      </p:sp>
      <p:pic>
        <p:nvPicPr>
          <p:cNvPr id="5" name="Picture 4">
            <a:extLst>
              <a:ext uri="{FF2B5EF4-FFF2-40B4-BE49-F238E27FC236}">
                <a16:creationId xmlns:a16="http://schemas.microsoft.com/office/drawing/2014/main" id="{DB2EDB18-48BA-513C-ECF3-ABD7BAF3035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43209" y="1053605"/>
            <a:ext cx="6458677" cy="3628800"/>
          </a:xfrm>
          <a:prstGeom prst="rect">
            <a:avLst/>
          </a:prstGeom>
        </p:spPr>
      </p:pic>
    </p:spTree>
    <p:extLst>
      <p:ext uri="{BB962C8B-B14F-4D97-AF65-F5344CB8AC3E}">
        <p14:creationId xmlns:p14="http://schemas.microsoft.com/office/powerpoint/2010/main" val="2811977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D991A-0E22-A704-A22A-BF03397C30A7}"/>
              </a:ext>
            </a:extLst>
          </p:cNvPr>
          <p:cNvSpPr>
            <a:spLocks noGrp="1"/>
          </p:cNvSpPr>
          <p:nvPr>
            <p:ph type="title"/>
          </p:nvPr>
        </p:nvSpPr>
        <p:spPr/>
        <p:txBody>
          <a:bodyPr>
            <a:noAutofit/>
          </a:bodyPr>
          <a:lstStyle/>
          <a:p>
            <a:r>
              <a:rPr lang="en-CA" sz="2500" dirty="0">
                <a:latin typeface="Arial" panose="020B0604020202020204" pitchFamily="34" charset="0"/>
                <a:cs typeface="Arial" panose="020B0604020202020204" pitchFamily="34" charset="0"/>
              </a:rPr>
              <a:t>10.10 Personal, Operational, and Strategic Networks I</a:t>
            </a: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endParaRPr lang="en-US" sz="25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5FB3F1A-2879-7CF6-26CA-EE433078CBFF}"/>
              </a:ext>
            </a:extLst>
          </p:cNvPr>
          <p:cNvSpPr>
            <a:spLocks noGrp="1"/>
          </p:cNvSpPr>
          <p:nvPr>
            <p:ph type="body" idx="1"/>
          </p:nvPr>
        </p:nvSpPr>
        <p:spPr/>
        <p:txBody>
          <a:bodyPr/>
          <a:lstStyle/>
          <a:p>
            <a:pPr marL="114300" indent="0">
              <a:buNone/>
            </a:pPr>
            <a:r>
              <a:rPr lang="en-CA" b="1" dirty="0">
                <a:latin typeface="Arial" panose="020B0604020202020204" pitchFamily="34" charset="0"/>
                <a:cs typeface="Arial" panose="020B0604020202020204" pitchFamily="34" charset="0"/>
              </a:rPr>
              <a:t>Three Types of Networking</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To succeed as a leader, Ibarra recommends building three types of networks:</a:t>
            </a:r>
          </a:p>
          <a:p>
            <a:pPr marL="114300" indent="0">
              <a:buNone/>
            </a:pP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Personal—kindred spirits outside your organization who can help you with personal advancement.</a:t>
            </a:r>
          </a:p>
          <a:p>
            <a:r>
              <a:rPr lang="en-CA" dirty="0">
                <a:latin typeface="Arial" panose="020B0604020202020204" pitchFamily="34" charset="0"/>
                <a:cs typeface="Arial" panose="020B0604020202020204" pitchFamily="34" charset="0"/>
              </a:rPr>
              <a:t>Operational—people you need to accomplish your assigned, routine tasks.</a:t>
            </a:r>
          </a:p>
          <a:p>
            <a:r>
              <a:rPr lang="en-CA" dirty="0">
                <a:latin typeface="Arial" panose="020B0604020202020204" pitchFamily="34" charset="0"/>
                <a:cs typeface="Arial" panose="020B0604020202020204" pitchFamily="34" charset="0"/>
              </a:rPr>
              <a:t>Strategic—people outside your control who will enable you to reach key organizational objectives.</a:t>
            </a:r>
          </a:p>
          <a:p>
            <a:pPr marL="114300" indent="0">
              <a:buNone/>
            </a:pP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5361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4C24-DE17-EBE2-3136-E9CC9DDBA23D}"/>
              </a:ext>
            </a:extLst>
          </p:cNvPr>
          <p:cNvSpPr>
            <a:spLocks noGrp="1"/>
          </p:cNvSpPr>
          <p:nvPr>
            <p:ph type="title"/>
          </p:nvPr>
        </p:nvSpPr>
        <p:spPr/>
        <p:txBody>
          <a:bodyPr>
            <a:noAutofit/>
          </a:bodyPr>
          <a:lstStyle/>
          <a:p>
            <a:r>
              <a:rPr lang="en-CA" sz="2500" dirty="0">
                <a:latin typeface="Arial" panose="020B0604020202020204" pitchFamily="34" charset="0"/>
                <a:cs typeface="Arial" panose="020B0604020202020204" pitchFamily="34" charset="0"/>
              </a:rPr>
              <a:t>10.10 Personal, Operational, and Strategic Networks II</a:t>
            </a: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endParaRPr lang="en-US" sz="25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2BC6CCE-9E0E-1AEC-A70F-A4FEA115A081}"/>
              </a:ext>
            </a:extLst>
          </p:cNvPr>
          <p:cNvSpPr>
            <a:spLocks noGrp="1"/>
          </p:cNvSpPr>
          <p:nvPr>
            <p:ph type="body" idx="1"/>
          </p:nvPr>
        </p:nvSpPr>
        <p:spPr/>
        <p:txBody>
          <a:bodyPr/>
          <a:lstStyle/>
          <a:p>
            <a:pPr marL="114300" indent="0">
              <a:buNone/>
            </a:pPr>
            <a:r>
              <a:rPr lang="en-CA" b="1" dirty="0"/>
              <a:t>Three Types of Networking</a:t>
            </a:r>
          </a:p>
          <a:p>
            <a:br>
              <a:rPr lang="en-CA" dirty="0"/>
            </a:br>
            <a:endParaRPr lang="en-US" dirty="0"/>
          </a:p>
        </p:txBody>
      </p:sp>
      <p:pic>
        <p:nvPicPr>
          <p:cNvPr id="5" name="Picture 4">
            <a:extLst>
              <a:ext uri="{FF2B5EF4-FFF2-40B4-BE49-F238E27FC236}">
                <a16:creationId xmlns:a16="http://schemas.microsoft.com/office/drawing/2014/main" id="{4165EC6E-E017-BFE9-D9AD-E5B365D9C0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0787" y="1684953"/>
            <a:ext cx="8311513" cy="3048547"/>
          </a:xfrm>
          <a:prstGeom prst="rect">
            <a:avLst/>
          </a:prstGeom>
        </p:spPr>
      </p:pic>
    </p:spTree>
    <p:extLst>
      <p:ext uri="{BB962C8B-B14F-4D97-AF65-F5344CB8AC3E}">
        <p14:creationId xmlns:p14="http://schemas.microsoft.com/office/powerpoint/2010/main" val="1810648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4CA03-5846-4C06-F914-6DC5A6DF1F14}"/>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10.11 Mapping and Your Own Social Network</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6330640-06D4-8AD8-F65B-40B413EDE0B1}"/>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Mapping Out Your Own Social Network</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Social network analysis is not the same thing as </a:t>
            </a:r>
            <a:r>
              <a:rPr lang="en-CA" sz="2000" b="1" dirty="0">
                <a:latin typeface="Arial" panose="020B0604020202020204" pitchFamily="34" charset="0"/>
                <a:cs typeface="Arial" panose="020B0604020202020204" pitchFamily="34" charset="0"/>
              </a:rPr>
              <a:t>networking</a:t>
            </a:r>
            <a:r>
              <a:rPr lang="en-CA" sz="2000" dirty="0">
                <a:latin typeface="Arial" panose="020B0604020202020204" pitchFamily="34" charset="0"/>
                <a:cs typeface="Arial" panose="020B0604020202020204" pitchFamily="34" charset="0"/>
              </a:rPr>
              <a:t>, where networking is the activities you might engage in to build your social network. In this section, you will learn the basics of mapping your own social network. It will give you a sense of the size of your network, along with some other useful characteristics to work with such as density.</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7822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878525"/>
            <a:ext cx="8520600" cy="3864297"/>
          </a:xfrm>
          <a:prstGeom prst="rect">
            <a:avLst/>
          </a:prstGeom>
        </p:spPr>
        <p:txBody>
          <a:bodyPr spcFirstLastPara="1" wrap="square" lIns="91425" tIns="91425" rIns="91425" bIns="91425" anchor="t" anchorCtr="0">
            <a:normAutofit/>
          </a:bodyPr>
          <a:lstStyle/>
          <a:p>
            <a:pPr marL="114300" indent="0">
              <a:lnSpc>
                <a:spcPct val="120000"/>
              </a:lnSpc>
              <a:buNone/>
            </a:pPr>
            <a:r>
              <a:rPr lang="en-CA" dirty="0">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Discuss the benefits of working in teams.</a:t>
            </a:r>
          </a:p>
          <a:p>
            <a:r>
              <a:rPr lang="en-CA" dirty="0">
                <a:latin typeface="Arial" panose="020B0604020202020204" pitchFamily="34" charset="0"/>
                <a:cs typeface="Arial" panose="020B0604020202020204" pitchFamily="34" charset="0"/>
              </a:rPr>
              <a:t>Outline how teams develop over time.</a:t>
            </a:r>
          </a:p>
          <a:p>
            <a:r>
              <a:rPr lang="en-CA" dirty="0">
                <a:latin typeface="Arial" panose="020B0604020202020204" pitchFamily="34" charset="0"/>
                <a:cs typeface="Arial" panose="020B0604020202020204" pitchFamily="34" charset="0"/>
              </a:rPr>
              <a:t>List the key considerations in managing teams.</a:t>
            </a:r>
          </a:p>
          <a:p>
            <a:r>
              <a:rPr lang="en-CA" dirty="0">
                <a:latin typeface="Arial" panose="020B0604020202020204" pitchFamily="34" charset="0"/>
                <a:cs typeface="Arial" panose="020B0604020202020204" pitchFamily="34" charset="0"/>
              </a:rPr>
              <a:t>Discuss the benefits of conflict for a team.</a:t>
            </a:r>
          </a:p>
          <a:p>
            <a:r>
              <a:rPr lang="en-CA" dirty="0">
                <a:latin typeface="Arial" panose="020B0604020202020204" pitchFamily="34" charset="0"/>
                <a:cs typeface="Arial" panose="020B0604020202020204" pitchFamily="34" charset="0"/>
              </a:rPr>
              <a:t>Describe the impact of team diversity on decision-making and problem-solving.</a:t>
            </a:r>
          </a:p>
          <a:p>
            <a:r>
              <a:rPr lang="en-CA" dirty="0">
                <a:latin typeface="Arial" panose="020B0604020202020204" pitchFamily="34" charset="0"/>
                <a:cs typeface="Arial" panose="020B0604020202020204" pitchFamily="34" charset="0"/>
              </a:rPr>
              <a:t>Discuss social networks and their value.</a:t>
            </a:r>
          </a:p>
          <a:p>
            <a:r>
              <a:rPr lang="en-CA" dirty="0">
                <a:latin typeface="Arial" panose="020B0604020202020204" pitchFamily="34" charset="0"/>
                <a:cs typeface="Arial" panose="020B0604020202020204" pitchFamily="34" charset="0"/>
              </a:rPr>
              <a:t>Analyze the key dimensions of social networks.</a:t>
            </a:r>
          </a:p>
          <a:p>
            <a:r>
              <a:rPr lang="en-CA" dirty="0">
                <a:latin typeface="Arial" panose="020B0604020202020204" pitchFamily="34" charset="0"/>
                <a:cs typeface="Arial" panose="020B0604020202020204" pitchFamily="34" charset="0"/>
              </a:rPr>
              <a:t>Analyze how social networks create value.</a:t>
            </a:r>
          </a:p>
          <a:p>
            <a:r>
              <a:rPr lang="en-CA" dirty="0">
                <a:latin typeface="Arial" panose="020B0604020202020204" pitchFamily="34" charset="0"/>
                <a:cs typeface="Arial" panose="020B0604020202020204" pitchFamily="34" charset="0"/>
              </a:rPr>
              <a:t>Determine the actions required to take to develop a network.</a:t>
            </a:r>
          </a:p>
          <a:p>
            <a:r>
              <a:rPr lang="en-CA" dirty="0">
                <a:latin typeface="Arial" panose="020B0604020202020204" pitchFamily="34" charset="0"/>
                <a:cs typeface="Arial" panose="020B0604020202020204" pitchFamily="34" charset="0"/>
              </a:rPr>
              <a:t>Identify the gaps in your network and develop a plan to fill those gaps.</a:t>
            </a:r>
          </a:p>
          <a:p>
            <a:pPr marL="114300" indent="0">
              <a:lnSpc>
                <a:spcPct val="120000"/>
              </a:lnSpc>
              <a:buNone/>
            </a:pPr>
            <a:endParaRPr lang="en-CA"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F638-3D55-7737-CD47-01E4E54D7B5B}"/>
              </a:ext>
            </a:extLst>
          </p:cNvPr>
          <p:cNvSpPr>
            <a:spLocks noGrp="1"/>
          </p:cNvSpPr>
          <p:nvPr>
            <p:ph type="title"/>
          </p:nvPr>
        </p:nvSpPr>
        <p:spPr>
          <a:xfrm>
            <a:off x="155850" y="178646"/>
            <a:ext cx="8832300" cy="607800"/>
          </a:xfrm>
        </p:spPr>
        <p:txBody>
          <a:bodyPr>
            <a:noAutofit/>
          </a:bodyPr>
          <a:lstStyle/>
          <a:p>
            <a:r>
              <a:rPr lang="en-CA" dirty="0">
                <a:latin typeface="Arial" panose="020B0604020202020204" pitchFamily="34" charset="0"/>
                <a:cs typeface="Arial" panose="020B0604020202020204" pitchFamily="34" charset="0"/>
              </a:rPr>
              <a:t>10.11 Mapping and Your Own Social Network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84E29CE-28EB-F289-8A27-85EB1D1B1976}"/>
              </a:ext>
            </a:extLst>
          </p:cNvPr>
          <p:cNvSpPr>
            <a:spLocks noGrp="1"/>
          </p:cNvSpPr>
          <p:nvPr>
            <p:ph type="body" idx="1"/>
          </p:nvPr>
        </p:nvSpPr>
        <p:spPr/>
        <p:txBody>
          <a:bodyPr>
            <a:noAutofit/>
          </a:bodyPr>
          <a:lstStyle/>
          <a:p>
            <a:pPr marL="114300" indent="0">
              <a:buNone/>
            </a:pPr>
            <a:r>
              <a:rPr lang="en-CA" sz="2000" b="1" dirty="0">
                <a:latin typeface="Arial" panose="020B0604020202020204" pitchFamily="34" charset="0"/>
                <a:cs typeface="Arial" panose="020B0604020202020204" pitchFamily="34" charset="0"/>
              </a:rPr>
              <a:t>Mapping Out Your Own Social Network</a:t>
            </a:r>
          </a:p>
          <a:p>
            <a:pPr marL="114300" indent="0">
              <a:buNone/>
            </a:pP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Step One: What Purpose Should the Network Serve?</a:t>
            </a:r>
          </a:p>
          <a:p>
            <a:r>
              <a:rPr lang="en-CA" sz="2000" dirty="0">
                <a:latin typeface="Arial" panose="020B0604020202020204" pitchFamily="34" charset="0"/>
                <a:cs typeface="Arial" panose="020B0604020202020204" pitchFamily="34" charset="0"/>
              </a:rPr>
              <a:t>Step Two: Who Are Your Contacts and What Is Your Relationship with Them?</a:t>
            </a:r>
          </a:p>
          <a:p>
            <a:r>
              <a:rPr lang="en-CA" sz="2000" dirty="0">
                <a:latin typeface="Arial" panose="020B0604020202020204" pitchFamily="34" charset="0"/>
                <a:cs typeface="Arial" panose="020B0604020202020204" pitchFamily="34" charset="0"/>
              </a:rPr>
              <a:t>Step Three: Who Knows Whom? Computing Network Density</a:t>
            </a:r>
          </a:p>
          <a:p>
            <a:r>
              <a:rPr lang="en-CA" sz="2000" dirty="0">
                <a:latin typeface="Arial" panose="020B0604020202020204" pitchFamily="34" charset="0"/>
                <a:cs typeface="Arial" panose="020B0604020202020204" pitchFamily="34" charset="0"/>
              </a:rPr>
              <a:t>Step Four: Assess and Take Action</a:t>
            </a:r>
          </a:p>
          <a:p>
            <a:pPr marL="114300" indent="0">
              <a:buNone/>
            </a:pPr>
            <a:br>
              <a:rPr lang="en-CA" sz="2000" dirty="0">
                <a:latin typeface="Arial" panose="020B0604020202020204" pitchFamily="34" charset="0"/>
                <a:cs typeface="Arial" panose="020B0604020202020204" pitchFamily="34" charset="0"/>
              </a:rPr>
            </a:br>
            <a:endParaRPr lang="en-CA" sz="2000" dirty="0">
              <a:latin typeface="Arial" panose="020B0604020202020204" pitchFamily="34" charset="0"/>
              <a:cs typeface="Arial" panose="020B0604020202020204" pitchFamily="34" charset="0"/>
            </a:endParaRPr>
          </a:p>
          <a:p>
            <a:pPr marL="114300" indent="0">
              <a:buNone/>
            </a:pP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300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8CCC3-A49A-F415-DFFA-0A9BF4C58986}"/>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10.12 Key Terms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8900D7D-4A4C-747A-C739-FFECEA9AB7C3}"/>
              </a:ext>
            </a:extLst>
          </p:cNvPr>
          <p:cNvSpPr>
            <a:spLocks noGrp="1"/>
          </p:cNvSpPr>
          <p:nvPr>
            <p:ph type="body" idx="1"/>
          </p:nvPr>
        </p:nvSpPr>
        <p:spPr/>
        <p:txBody>
          <a:bodyPr>
            <a:noAutofit/>
          </a:bodyPr>
          <a:lstStyle/>
          <a:p>
            <a:r>
              <a:rPr lang="en-CA" sz="1500" b="1" dirty="0">
                <a:latin typeface="Arial" panose="020B0604020202020204" pitchFamily="34" charset="0"/>
                <a:cs typeface="Arial" panose="020B0604020202020204" pitchFamily="34" charset="0"/>
              </a:rPr>
              <a:t>Actors</a:t>
            </a:r>
            <a:r>
              <a:rPr lang="en-CA" sz="1500" dirty="0">
                <a:latin typeface="Arial" panose="020B0604020202020204" pitchFamily="34" charset="0"/>
                <a:cs typeface="Arial" panose="020B0604020202020204" pitchFamily="34" charset="0"/>
              </a:rPr>
              <a:t> in social networks include all of the individuals, groups or organizations that make up the network.</a:t>
            </a:r>
          </a:p>
          <a:p>
            <a:r>
              <a:rPr lang="en-CA" sz="1500" b="1" dirty="0">
                <a:latin typeface="Arial" panose="020B0604020202020204" pitchFamily="34" charset="0"/>
                <a:cs typeface="Arial" panose="020B0604020202020204" pitchFamily="34" charset="0"/>
              </a:rPr>
              <a:t>Access network</a:t>
            </a:r>
            <a:r>
              <a:rPr lang="en-CA" sz="1500" dirty="0">
                <a:latin typeface="Arial" panose="020B0604020202020204" pitchFamily="34" charset="0"/>
                <a:cs typeface="Arial" panose="020B0604020202020204" pitchFamily="34" charset="0"/>
              </a:rPr>
              <a:t> shows who has access to whose knowledge and expertise.</a:t>
            </a:r>
          </a:p>
          <a:p>
            <a:r>
              <a:rPr lang="en-CA" sz="1500" b="1" dirty="0">
                <a:latin typeface="Arial" panose="020B0604020202020204" pitchFamily="34" charset="0"/>
                <a:cs typeface="Arial" panose="020B0604020202020204" pitchFamily="34" charset="0"/>
              </a:rPr>
              <a:t>Activity</a:t>
            </a:r>
            <a:r>
              <a:rPr lang="en-CA" sz="1500" dirty="0">
                <a:latin typeface="Arial" panose="020B0604020202020204" pitchFamily="34" charset="0"/>
                <a:cs typeface="Arial" panose="020B0604020202020204" pitchFamily="34" charset="0"/>
              </a:rPr>
              <a:t> gauges how active a person is in the network.</a:t>
            </a:r>
          </a:p>
          <a:p>
            <a:r>
              <a:rPr lang="en-CA" sz="1500" b="1" dirty="0">
                <a:latin typeface="Arial" panose="020B0604020202020204" pitchFamily="34" charset="0"/>
                <a:cs typeface="Arial" panose="020B0604020202020204" pitchFamily="34" charset="0"/>
              </a:rPr>
              <a:t>Access</a:t>
            </a:r>
            <a:r>
              <a:rPr lang="en-CA" sz="1500" dirty="0">
                <a:latin typeface="Arial" panose="020B0604020202020204" pitchFamily="34" charset="0"/>
                <a:cs typeface="Arial" panose="020B0604020202020204" pitchFamily="34" charset="0"/>
              </a:rPr>
              <a:t> tells you how easily a person in the network can get the resources that he or she needs to be successful in the organization.</a:t>
            </a:r>
          </a:p>
          <a:p>
            <a:r>
              <a:rPr lang="en-CA" sz="1500" b="1" dirty="0">
                <a:latin typeface="Arial" panose="020B0604020202020204" pitchFamily="34" charset="0"/>
                <a:cs typeface="Arial" panose="020B0604020202020204" pitchFamily="34" charset="0"/>
              </a:rPr>
              <a:t>Bridging tie</a:t>
            </a:r>
            <a:r>
              <a:rPr lang="en-CA" sz="1500" dirty="0">
                <a:latin typeface="Arial" panose="020B0604020202020204" pitchFamily="34" charset="0"/>
                <a:cs typeface="Arial" panose="020B0604020202020204" pitchFamily="34" charset="0"/>
              </a:rPr>
              <a:t> is a tie that provides non-redundant information and resources.</a:t>
            </a:r>
          </a:p>
          <a:p>
            <a:r>
              <a:rPr lang="en-CA" sz="1500" b="1" dirty="0">
                <a:latin typeface="Arial" panose="020B0604020202020204" pitchFamily="34" charset="0"/>
                <a:cs typeface="Arial" panose="020B0604020202020204" pitchFamily="34" charset="0"/>
              </a:rPr>
              <a:t>Career network</a:t>
            </a:r>
            <a:r>
              <a:rPr lang="en-CA" sz="1500" dirty="0">
                <a:latin typeface="Arial" panose="020B0604020202020204" pitchFamily="34" charset="0"/>
                <a:cs typeface="Arial" panose="020B0604020202020204" pitchFamily="34" charset="0"/>
              </a:rPr>
              <a:t> reflects those individuals in your network who are likely to be helpful in your search for a new job or quest for a promotion.</a:t>
            </a:r>
          </a:p>
          <a:p>
            <a:r>
              <a:rPr lang="en-CA" sz="1500" b="1" dirty="0">
                <a:latin typeface="Arial" panose="020B0604020202020204" pitchFamily="34" charset="0"/>
                <a:cs typeface="Arial" panose="020B0604020202020204" pitchFamily="34" charset="0"/>
              </a:rPr>
              <a:t>Control</a:t>
            </a:r>
            <a:r>
              <a:rPr lang="en-CA" sz="1500" dirty="0">
                <a:latin typeface="Arial" panose="020B0604020202020204" pitchFamily="34" charset="0"/>
                <a:cs typeface="Arial" panose="020B0604020202020204" pitchFamily="34" charset="0"/>
              </a:rPr>
              <a:t> gauges how much control a person has over the flow of information in the network.</a:t>
            </a:r>
          </a:p>
          <a:p>
            <a:r>
              <a:rPr lang="en-CA" sz="1500" b="1" dirty="0">
                <a:latin typeface="Arial" panose="020B0604020202020204" pitchFamily="34" charset="0"/>
                <a:cs typeface="Arial" panose="020B0604020202020204" pitchFamily="34" charset="0"/>
              </a:rPr>
              <a:t>Conflict</a:t>
            </a:r>
            <a:r>
              <a:rPr lang="en-CA" sz="1500" dirty="0">
                <a:latin typeface="Arial" panose="020B0604020202020204" pitchFamily="34" charset="0"/>
                <a:cs typeface="Arial" panose="020B0604020202020204" pitchFamily="34" charset="0"/>
              </a:rPr>
              <a:t> can be due to a communication breakdown, competing views or goals, power struggles, or conflicts between different personalities.</a:t>
            </a:r>
          </a:p>
          <a:p>
            <a:r>
              <a:rPr lang="en-CA" sz="1500" b="1" dirty="0">
                <a:latin typeface="Arial" panose="020B0604020202020204" pitchFamily="34" charset="0"/>
                <a:cs typeface="Arial" panose="020B0604020202020204" pitchFamily="34" charset="0"/>
              </a:rPr>
              <a:t>Centrality</a:t>
            </a:r>
            <a:r>
              <a:rPr lang="en-CA" sz="1500" dirty="0">
                <a:latin typeface="Arial" panose="020B0604020202020204" pitchFamily="34" charset="0"/>
                <a:cs typeface="Arial" panose="020B0604020202020204" pitchFamily="34" charset="0"/>
              </a:rPr>
              <a:t> is the extent to which a given actor is in the middle of the network.</a:t>
            </a:r>
          </a:p>
          <a:p>
            <a:r>
              <a:rPr lang="en-CA" sz="1500" b="1" dirty="0">
                <a:latin typeface="Arial" panose="020B0604020202020204" pitchFamily="34" charset="0"/>
                <a:cs typeface="Arial" panose="020B0604020202020204" pitchFamily="34" charset="0"/>
              </a:rPr>
              <a:t>Communication network</a:t>
            </a:r>
            <a:r>
              <a:rPr lang="en-CA" sz="1500" dirty="0">
                <a:latin typeface="Arial" panose="020B0604020202020204" pitchFamily="34" charset="0"/>
                <a:cs typeface="Arial" panose="020B0604020202020204" pitchFamily="34" charset="0"/>
              </a:rPr>
              <a:t> is the informal structure of an organization as represented in ongoing patterns of interaction, either in general, or with respect to a given issue.</a:t>
            </a:r>
          </a:p>
          <a:p>
            <a:pPr marL="114300" indent="0">
              <a:buNone/>
            </a:pPr>
            <a:br>
              <a:rPr lang="en-CA" sz="1500" dirty="0">
                <a:latin typeface="Arial" panose="020B0604020202020204" pitchFamily="34" charset="0"/>
                <a:cs typeface="Arial" panose="020B0604020202020204" pitchFamily="34" charset="0"/>
              </a:rPr>
            </a:b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3680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1BDD-0CA0-70C6-27C8-B4829D0AB149}"/>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10.12 Key Terms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1F63FA0-5A46-968D-170F-1C1EB74EE1C0}"/>
              </a:ext>
            </a:extLst>
          </p:cNvPr>
          <p:cNvSpPr>
            <a:spLocks noGrp="1"/>
          </p:cNvSpPr>
          <p:nvPr>
            <p:ph type="body" idx="1"/>
          </p:nvPr>
        </p:nvSpPr>
        <p:spPr/>
        <p:txBody>
          <a:bodyPr>
            <a:noAutofit/>
          </a:bodyPr>
          <a:lstStyle/>
          <a:p>
            <a:r>
              <a:rPr lang="en-CA" b="1" dirty="0">
                <a:latin typeface="Arial" panose="020B0604020202020204" pitchFamily="34" charset="0"/>
                <a:cs typeface="Arial" panose="020B0604020202020204" pitchFamily="34" charset="0"/>
              </a:rPr>
              <a:t>Density</a:t>
            </a:r>
            <a:r>
              <a:rPr lang="en-CA" dirty="0">
                <a:latin typeface="Arial" panose="020B0604020202020204" pitchFamily="34" charset="0"/>
                <a:cs typeface="Arial" panose="020B0604020202020204" pitchFamily="34" charset="0"/>
              </a:rPr>
              <a:t> reflects how many people in a network are connected (usually directly) to each other.</a:t>
            </a:r>
          </a:p>
          <a:p>
            <a:r>
              <a:rPr lang="en-CA" b="1" dirty="0">
                <a:latin typeface="Arial" panose="020B0604020202020204" pitchFamily="34" charset="0"/>
                <a:cs typeface="Arial" panose="020B0604020202020204" pitchFamily="34" charset="0"/>
              </a:rPr>
              <a:t>Direct ties</a:t>
            </a:r>
            <a:r>
              <a:rPr lang="en-CA" dirty="0">
                <a:latin typeface="Arial" panose="020B0604020202020204" pitchFamily="34" charset="0"/>
                <a:cs typeface="Arial" panose="020B0604020202020204" pitchFamily="34" charset="0"/>
              </a:rPr>
              <a:t> are those in which a single link spans two actors.</a:t>
            </a:r>
          </a:p>
          <a:p>
            <a:r>
              <a:rPr lang="en-CA" b="1" dirty="0">
                <a:latin typeface="Arial" panose="020B0604020202020204" pitchFamily="34" charset="0"/>
                <a:cs typeface="Arial" panose="020B0604020202020204" pitchFamily="34" charset="0"/>
              </a:rPr>
              <a:t>Indirect ties</a:t>
            </a:r>
            <a:r>
              <a:rPr lang="en-CA" dirty="0">
                <a:latin typeface="Arial" panose="020B0604020202020204" pitchFamily="34" charset="0"/>
                <a:cs typeface="Arial" panose="020B0604020202020204" pitchFamily="34" charset="0"/>
              </a:rPr>
              <a:t> are where connections exist between actors, but only through other actors.</a:t>
            </a:r>
          </a:p>
          <a:p>
            <a:r>
              <a:rPr lang="en-CA" b="1" dirty="0">
                <a:latin typeface="Arial" panose="020B0604020202020204" pitchFamily="34" charset="0"/>
                <a:cs typeface="Arial" panose="020B0604020202020204" pitchFamily="34" charset="0"/>
              </a:rPr>
              <a:t>Information network</a:t>
            </a:r>
            <a:r>
              <a:rPr lang="en-CA" dirty="0">
                <a:latin typeface="Arial" panose="020B0604020202020204" pitchFamily="34" charset="0"/>
                <a:cs typeface="Arial" panose="020B0604020202020204" pitchFamily="34" charset="0"/>
              </a:rPr>
              <a:t> shows who goes to whom for advice on work-related matters.</a:t>
            </a:r>
          </a:p>
          <a:p>
            <a:r>
              <a:rPr lang="en-CA" b="1" dirty="0">
                <a:latin typeface="Arial" panose="020B0604020202020204" pitchFamily="34" charset="0"/>
                <a:cs typeface="Arial" panose="020B0604020202020204" pitchFamily="34" charset="0"/>
              </a:rPr>
              <a:t>Knowledge network</a:t>
            </a:r>
            <a:r>
              <a:rPr lang="en-CA" dirty="0">
                <a:latin typeface="Arial" panose="020B0604020202020204" pitchFamily="34" charset="0"/>
                <a:cs typeface="Arial" panose="020B0604020202020204" pitchFamily="34" charset="0"/>
              </a:rPr>
              <a:t> captures who is aware of whose knowledge and skills.</a:t>
            </a:r>
          </a:p>
          <a:p>
            <a:r>
              <a:rPr lang="en-CA" b="1" dirty="0">
                <a:latin typeface="Arial" panose="020B0604020202020204" pitchFamily="34" charset="0"/>
                <a:cs typeface="Arial" panose="020B0604020202020204" pitchFamily="34" charset="0"/>
              </a:rPr>
              <a:t>Network tie</a:t>
            </a:r>
            <a:r>
              <a:rPr lang="en-CA" dirty="0">
                <a:latin typeface="Arial" panose="020B0604020202020204" pitchFamily="34" charset="0"/>
                <a:cs typeface="Arial" panose="020B0604020202020204" pitchFamily="34" charset="0"/>
              </a:rPr>
              <a:t> is each connection, or relationship, between actors.</a:t>
            </a:r>
          </a:p>
          <a:p>
            <a:r>
              <a:rPr lang="en-CA" b="1" dirty="0">
                <a:latin typeface="Arial" panose="020B0604020202020204" pitchFamily="34" charset="0"/>
                <a:cs typeface="Arial" panose="020B0604020202020204" pitchFamily="34" charset="0"/>
              </a:rPr>
              <a:t>Nodes</a:t>
            </a:r>
            <a:r>
              <a:rPr lang="en-CA" dirty="0">
                <a:latin typeface="Arial" panose="020B0604020202020204" pitchFamily="34" charset="0"/>
                <a:cs typeface="Arial" panose="020B0604020202020204" pitchFamily="34" charset="0"/>
              </a:rPr>
              <a:t> are each actor, or point on the network.</a:t>
            </a:r>
          </a:p>
          <a:p>
            <a:r>
              <a:rPr lang="en-CA" b="1" dirty="0">
                <a:latin typeface="Arial" panose="020B0604020202020204" pitchFamily="34" charset="0"/>
                <a:cs typeface="Arial" panose="020B0604020202020204" pitchFamily="34" charset="0"/>
              </a:rPr>
              <a:t>Networking</a:t>
            </a:r>
            <a:r>
              <a:rPr lang="en-CA" dirty="0">
                <a:latin typeface="Arial" panose="020B0604020202020204" pitchFamily="34" charset="0"/>
                <a:cs typeface="Arial" panose="020B0604020202020204" pitchFamily="34" charset="0"/>
              </a:rPr>
              <a:t> is the range of activities you might engage in to build your social network.</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0373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6FD8E-30B0-FD8D-BCB9-551F2951969F}"/>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10.12 Key Terms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7DAC0F7-34D6-A5E9-B209-DA610448EAF9}"/>
              </a:ext>
            </a:extLst>
          </p:cNvPr>
          <p:cNvSpPr>
            <a:spLocks noGrp="1"/>
          </p:cNvSpPr>
          <p:nvPr>
            <p:ph type="body" idx="1"/>
          </p:nvPr>
        </p:nvSpPr>
        <p:spPr/>
        <p:txBody>
          <a:bodyPr>
            <a:noAutofit/>
          </a:bodyPr>
          <a:lstStyle/>
          <a:p>
            <a:r>
              <a:rPr lang="en-CA" sz="1600" b="1" dirty="0">
                <a:latin typeface="Arial" panose="020B0604020202020204" pitchFamily="34" charset="0"/>
                <a:cs typeface="Arial" panose="020B0604020202020204" pitchFamily="34" charset="0"/>
              </a:rPr>
              <a:t>Problem-solving networks</a:t>
            </a:r>
            <a:r>
              <a:rPr lang="en-CA" sz="1600" dirty="0">
                <a:latin typeface="Arial" panose="020B0604020202020204" pitchFamily="34" charset="0"/>
                <a:cs typeface="Arial" panose="020B0604020202020204" pitchFamily="34" charset="0"/>
              </a:rPr>
              <a:t> indicate who goes to whom to engage in dialogue that helps people solve problems at work.</a:t>
            </a:r>
          </a:p>
          <a:p>
            <a:r>
              <a:rPr lang="en-CA" sz="1600" b="1" dirty="0">
                <a:latin typeface="Arial" panose="020B0604020202020204" pitchFamily="34" charset="0"/>
                <a:cs typeface="Arial" panose="020B0604020202020204" pitchFamily="34" charset="0"/>
              </a:rPr>
              <a:t>Principle of reciprocity</a:t>
            </a:r>
            <a:r>
              <a:rPr lang="en-CA" sz="1600" dirty="0">
                <a:latin typeface="Arial" panose="020B0604020202020204" pitchFamily="34" charset="0"/>
                <a:cs typeface="Arial" panose="020B0604020202020204" pitchFamily="34" charset="0"/>
              </a:rPr>
              <a:t> refers to the degree to which you trade favors that are of relatively equal value with others.</a:t>
            </a:r>
          </a:p>
          <a:p>
            <a:r>
              <a:rPr lang="en-CA" sz="1600" b="1" dirty="0">
                <a:latin typeface="Arial" panose="020B0604020202020204" pitchFamily="34" charset="0"/>
                <a:cs typeface="Arial" panose="020B0604020202020204" pitchFamily="34" charset="0"/>
              </a:rPr>
              <a:t>Principle of exchange</a:t>
            </a:r>
            <a:r>
              <a:rPr lang="en-CA" sz="1600" dirty="0">
                <a:latin typeface="Arial" panose="020B0604020202020204" pitchFamily="34" charset="0"/>
                <a:cs typeface="Arial" panose="020B0604020202020204" pitchFamily="34" charset="0"/>
              </a:rPr>
              <a:t> refers to trading favors with those who are different from you and provides greater value due to the differences in resources such as knowledge, capabilities, skill sets, etc.</a:t>
            </a:r>
          </a:p>
          <a:p>
            <a:r>
              <a:rPr lang="en-CA" sz="1600" b="1" dirty="0">
                <a:latin typeface="Arial" panose="020B0604020202020204" pitchFamily="34" charset="0"/>
                <a:cs typeface="Arial" panose="020B0604020202020204" pitchFamily="34" charset="0"/>
              </a:rPr>
              <a:t>Principle of similarity</a:t>
            </a:r>
            <a:r>
              <a:rPr lang="en-CA" sz="1600" dirty="0">
                <a:latin typeface="Arial" panose="020B0604020202020204" pitchFamily="34" charset="0"/>
                <a:cs typeface="Arial" panose="020B0604020202020204" pitchFamily="34" charset="0"/>
              </a:rPr>
              <a:t> refers to the fact that relationships and network ties tend to develop spontaneously between people with common backgrounds, values, and interests.</a:t>
            </a:r>
          </a:p>
          <a:p>
            <a:r>
              <a:rPr lang="en-CA" sz="1600" b="1" dirty="0">
                <a:latin typeface="Arial" panose="020B0604020202020204" pitchFamily="34" charset="0"/>
                <a:cs typeface="Arial" panose="020B0604020202020204" pitchFamily="34" charset="0"/>
              </a:rPr>
              <a:t>Social network</a:t>
            </a:r>
            <a:r>
              <a:rPr lang="en-CA" sz="1600" dirty="0">
                <a:latin typeface="Arial" panose="020B0604020202020204" pitchFamily="34" charset="0"/>
                <a:cs typeface="Arial" panose="020B0604020202020204" pitchFamily="34" charset="0"/>
              </a:rPr>
              <a:t> can be characterized as a patterned set of relationships between two or more people.</a:t>
            </a:r>
          </a:p>
          <a:p>
            <a:r>
              <a:rPr lang="en-CA" sz="1600" b="1" dirty="0">
                <a:latin typeface="Arial" panose="020B0604020202020204" pitchFamily="34" charset="0"/>
                <a:cs typeface="Arial" panose="020B0604020202020204" pitchFamily="34" charset="0"/>
              </a:rPr>
              <a:t>Social capital</a:t>
            </a:r>
            <a:r>
              <a:rPr lang="en-CA" sz="1600" dirty="0">
                <a:latin typeface="Arial" panose="020B0604020202020204" pitchFamily="34" charset="0"/>
                <a:cs typeface="Arial" panose="020B0604020202020204" pitchFamily="34" charset="0"/>
              </a:rPr>
              <a:t> includes the resources available in and through personal and business networks such as ideas, information, money, and trust.</a:t>
            </a:r>
          </a:p>
          <a:p>
            <a:pPr marL="114300" indent="0">
              <a:buNone/>
            </a:pPr>
            <a:br>
              <a:rPr lang="en-CA"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7057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5BFA9-9F74-57ED-6D46-FD76F79BF696}"/>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10.12 Key Terms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DF21CDC-385B-1A0D-1EC7-6EC39EAD58E1}"/>
              </a:ext>
            </a:extLst>
          </p:cNvPr>
          <p:cNvSpPr>
            <a:spLocks noGrp="1"/>
          </p:cNvSpPr>
          <p:nvPr>
            <p:ph type="body" idx="1"/>
          </p:nvPr>
        </p:nvSpPr>
        <p:spPr/>
        <p:txBody>
          <a:bodyPr>
            <a:normAutofit/>
          </a:bodyPr>
          <a:lstStyle/>
          <a:p>
            <a:r>
              <a:rPr lang="en-CA" sz="2000" b="1" dirty="0">
                <a:latin typeface="Arial" panose="020B0604020202020204" pitchFamily="34" charset="0"/>
                <a:cs typeface="Arial" panose="020B0604020202020204" pitchFamily="34" charset="0"/>
              </a:rPr>
              <a:t>Social network analysis (SNA)</a:t>
            </a:r>
            <a:r>
              <a:rPr lang="en-CA" sz="2000" dirty="0">
                <a:latin typeface="Arial" panose="020B0604020202020204" pitchFamily="34" charset="0"/>
                <a:cs typeface="Arial" panose="020B0604020202020204" pitchFamily="34" charset="0"/>
              </a:rPr>
              <a:t> is mapping and measuring relationships and flows among people, groups, organizations, computers, websites, and other actors.</a:t>
            </a:r>
          </a:p>
          <a:p>
            <a:r>
              <a:rPr lang="en-CA" sz="2000" b="1" dirty="0">
                <a:latin typeface="Arial" panose="020B0604020202020204" pitchFamily="34" charset="0"/>
                <a:cs typeface="Arial" panose="020B0604020202020204" pitchFamily="34" charset="0"/>
              </a:rPr>
              <a:t>Strong ties</a:t>
            </a:r>
            <a:r>
              <a:rPr lang="en-CA" sz="2000" dirty="0">
                <a:latin typeface="Arial" panose="020B0604020202020204" pitchFamily="34" charset="0"/>
                <a:cs typeface="Arial" panose="020B0604020202020204" pitchFamily="34" charset="0"/>
              </a:rPr>
              <a:t> exist among individuals who know one another well and engage in relatively frequent, ongoing resource exchanges.</a:t>
            </a:r>
          </a:p>
          <a:p>
            <a:r>
              <a:rPr lang="en-CA" sz="2000" b="1" dirty="0">
                <a:latin typeface="Arial" panose="020B0604020202020204" pitchFamily="34" charset="0"/>
                <a:cs typeface="Arial" panose="020B0604020202020204" pitchFamily="34" charset="0"/>
              </a:rPr>
              <a:t>Weak ties</a:t>
            </a:r>
            <a:r>
              <a:rPr lang="en-CA" sz="2000" dirty="0">
                <a:latin typeface="Arial" panose="020B0604020202020204" pitchFamily="34" charset="0"/>
                <a:cs typeface="Arial" panose="020B0604020202020204" pitchFamily="34" charset="0"/>
              </a:rPr>
              <a:t> exist among individuals who know one another, at least by reputation, but who do not engage in a regular exchange of resources.</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2416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02614-D5D3-9319-816C-5214C8F03945}"/>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10.1 Focus on Teamwork</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ED191F2-22E3-D05F-891A-EF56841A47F9}"/>
              </a:ext>
            </a:extLst>
          </p:cNvPr>
          <p:cNvSpPr>
            <a:spLocks noGrp="1"/>
          </p:cNvSpPr>
          <p:nvPr>
            <p:ph type="body" idx="1"/>
          </p:nvPr>
        </p:nvSpPr>
        <p:spPr>
          <a:xfrm>
            <a:off x="311700" y="1626482"/>
            <a:ext cx="8520600" cy="3339000"/>
          </a:xfrm>
        </p:spPr>
        <p:txBody>
          <a:bodyPr>
            <a:normAutofit/>
          </a:bodyPr>
          <a:lstStyle/>
          <a:p>
            <a:pPr marL="114300" indent="0">
              <a:buNone/>
            </a:pPr>
            <a:r>
              <a:rPr lang="en-CA" sz="2000" dirty="0">
                <a:latin typeface="Arial" panose="020B0604020202020204" pitchFamily="34" charset="0"/>
                <a:cs typeface="Arial" panose="020B0604020202020204" pitchFamily="34" charset="0"/>
              </a:rPr>
              <a:t>You have probably been part of many teams throughout your life. Think back to the group of students in your classes growing up, teams you played on or bands that you played in, religious and community groups, etc. You are currently in a group that is a cohort of students, may be part of a team at work, or live with a group of roommates. Going forward you will see that most work is done in teams, and today’s organizations require employees that are both good team leaders and good team players.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6838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16CB2-9429-E484-F54C-9532D8082561}"/>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10.2 Teamwork in the Workplace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146D30F-4B64-5E1C-2AA5-2AFBD465EBA7}"/>
              </a:ext>
            </a:extLst>
          </p:cNvPr>
          <p:cNvSpPr>
            <a:spLocks noGrp="1"/>
          </p:cNvSpPr>
          <p:nvPr>
            <p:ph type="body" idx="1"/>
          </p:nvPr>
        </p:nvSpPr>
        <p:spPr>
          <a:xfrm>
            <a:off x="311700" y="1659533"/>
            <a:ext cx="8520600" cy="3339000"/>
          </a:xfrm>
        </p:spPr>
        <p:txBody>
          <a:bodyPr>
            <a:normAutofit/>
          </a:bodyPr>
          <a:lstStyle/>
          <a:p>
            <a:pPr marL="114300" indent="0">
              <a:buNone/>
            </a:pPr>
            <a:r>
              <a:rPr lang="en-CA" sz="2000" dirty="0">
                <a:solidFill>
                  <a:srgbClr val="000000"/>
                </a:solidFill>
                <a:latin typeface="Arial" panose="020B0604020202020204" pitchFamily="34" charset="0"/>
                <a:ea typeface="Arial"/>
                <a:cs typeface="Arial" panose="020B0604020202020204" pitchFamily="34" charset="0"/>
                <a:sym typeface="Arial"/>
              </a:rPr>
              <a:t>Teamwork has never been more important in organizations than it is today. Whether you work in a manufacturing environment and utilize self-directed work teams, or if you work in the “knowledge economy” and derive benefits from collaboration within a team structure, you are harnessing the power of a team.</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7938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78E1D-88FF-1BB7-3D7C-80D3FF37F055}"/>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10.2 Teamwork in the Workplace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pic>
        <p:nvPicPr>
          <p:cNvPr id="4" name="Picture 3" descr="A list of elements that encourage team functionality, including, common commitment and purpose, specific performance goals, complementary skills, commitment to how the work gets done, and mutual accountability">
            <a:extLst>
              <a:ext uri="{FF2B5EF4-FFF2-40B4-BE49-F238E27FC236}">
                <a16:creationId xmlns:a16="http://schemas.microsoft.com/office/drawing/2014/main" id="{C37756E9-8941-E3B0-D9DE-8FE1BCF0A064}"/>
              </a:ext>
            </a:extLst>
          </p:cNvPr>
          <p:cNvPicPr>
            <a:picLocks noChangeAspect="1"/>
          </p:cNvPicPr>
          <p:nvPr/>
        </p:nvPicPr>
        <p:blipFill>
          <a:blip r:embed="rId3"/>
          <a:stretch>
            <a:fillRect/>
          </a:stretch>
        </p:blipFill>
        <p:spPr>
          <a:xfrm>
            <a:off x="969484" y="1126574"/>
            <a:ext cx="6684958" cy="3755936"/>
          </a:xfrm>
          <a:prstGeom prst="rect">
            <a:avLst/>
          </a:prstGeom>
        </p:spPr>
      </p:pic>
    </p:spTree>
    <p:extLst>
      <p:ext uri="{BB962C8B-B14F-4D97-AF65-F5344CB8AC3E}">
        <p14:creationId xmlns:p14="http://schemas.microsoft.com/office/powerpoint/2010/main" val="4000366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B7D9-E630-AFB2-EC05-16FA2827A68B}"/>
              </a:ext>
            </a:extLst>
          </p:cNvPr>
          <p:cNvSpPr>
            <a:spLocks noGrp="1"/>
          </p:cNvSpPr>
          <p:nvPr>
            <p:ph type="title"/>
          </p:nvPr>
        </p:nvSpPr>
        <p:spPr>
          <a:xfrm>
            <a:off x="311700" y="291731"/>
            <a:ext cx="8520600" cy="607800"/>
          </a:xfrm>
        </p:spPr>
        <p:txBody>
          <a:bodyPr>
            <a:noAutofit/>
          </a:bodyPr>
          <a:lstStyle/>
          <a:p>
            <a:r>
              <a:rPr lang="en-CA" dirty="0">
                <a:latin typeface="Arial" panose="020B0604020202020204" pitchFamily="34" charset="0"/>
                <a:cs typeface="Arial" panose="020B0604020202020204" pitchFamily="34" charset="0"/>
              </a:rPr>
              <a:t>10.3 Team Development Over Time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B2F580D-5900-DED6-04D2-5A4A4106FAC0}"/>
              </a:ext>
            </a:extLst>
          </p:cNvPr>
          <p:cNvSpPr>
            <a:spLocks noGrp="1"/>
          </p:cNvSpPr>
          <p:nvPr>
            <p:ph type="body" idx="1"/>
          </p:nvPr>
        </p:nvSpPr>
        <p:spPr>
          <a:xfrm>
            <a:off x="311700" y="902250"/>
            <a:ext cx="8520600" cy="3339000"/>
          </a:xfrm>
        </p:spPr>
        <p:txBody>
          <a:bodyPr>
            <a:normAutofit/>
          </a:bodyPr>
          <a:lstStyle/>
          <a:p>
            <a:pPr marL="114300" indent="0">
              <a:buNone/>
            </a:pPr>
            <a:r>
              <a:rPr lang="en-CA" sz="2000" dirty="0">
                <a:latin typeface="Arial" panose="020B0604020202020204" pitchFamily="34" charset="0"/>
                <a:cs typeface="Arial" panose="020B0604020202020204" pitchFamily="34" charset="0"/>
              </a:rPr>
              <a:t>The ‘original’ four stages of the Tuckman model: </a:t>
            </a:r>
          </a:p>
          <a:p>
            <a:pPr marL="114300" indent="0">
              <a:buNone/>
            </a:pPr>
            <a:br>
              <a:rPr lang="en-CA" sz="2000" dirty="0">
                <a:latin typeface="Arial" panose="020B0604020202020204" pitchFamily="34" charset="0"/>
                <a:cs typeface="Arial" panose="020B0604020202020204" pitchFamily="34" charset="0"/>
              </a:rPr>
            </a:br>
            <a:endParaRPr lang="en-CA" sz="2000" dirty="0">
              <a:latin typeface="Arial" panose="020B0604020202020204" pitchFamily="34" charset="0"/>
              <a:cs typeface="Arial" panose="020B0604020202020204" pitchFamily="34" charset="0"/>
            </a:endParaRPr>
          </a:p>
          <a:p>
            <a:pPr marL="114300" indent="0">
              <a:buNone/>
            </a:pPr>
            <a:endParaRPr lang="en-CA" sz="20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9E143AF-4EB1-48E0-0844-A102B3756E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4400" y="1290023"/>
            <a:ext cx="6765528" cy="3561746"/>
          </a:xfrm>
          <a:prstGeom prst="rect">
            <a:avLst/>
          </a:prstGeom>
        </p:spPr>
      </p:pic>
    </p:spTree>
    <p:extLst>
      <p:ext uri="{BB962C8B-B14F-4D97-AF65-F5344CB8AC3E}">
        <p14:creationId xmlns:p14="http://schemas.microsoft.com/office/powerpoint/2010/main" val="1704741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DD3FE-C217-9C47-909A-B2049E17E835}"/>
              </a:ext>
            </a:extLst>
          </p:cNvPr>
          <p:cNvSpPr>
            <a:spLocks noGrp="1"/>
          </p:cNvSpPr>
          <p:nvPr>
            <p:ph type="title"/>
          </p:nvPr>
        </p:nvSpPr>
        <p:spPr>
          <a:xfrm>
            <a:off x="311700" y="270725"/>
            <a:ext cx="8520600" cy="607800"/>
          </a:xfrm>
        </p:spPr>
        <p:txBody>
          <a:bodyPr>
            <a:normAutofit fontScale="90000"/>
          </a:bodyPr>
          <a:lstStyle/>
          <a:p>
            <a:r>
              <a:rPr lang="en-CA" dirty="0">
                <a:latin typeface="Arial" panose="020B0604020202020204" pitchFamily="34" charset="0"/>
                <a:cs typeface="Arial" panose="020B0604020202020204" pitchFamily="34" charset="0"/>
              </a:rPr>
              <a:t>10.4 Things to Consider When Leading Teams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1B9AB72-91F6-968F-53D5-4644A2051310}"/>
              </a:ext>
            </a:extLst>
          </p:cNvPr>
          <p:cNvSpPr>
            <a:spLocks noGrp="1"/>
          </p:cNvSpPr>
          <p:nvPr>
            <p:ph type="body" idx="1"/>
          </p:nvPr>
        </p:nvSpPr>
        <p:spPr>
          <a:xfrm>
            <a:off x="311700" y="1533775"/>
            <a:ext cx="8520600"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What are some key considerations in leading teams?</a:t>
            </a: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For those of us who have had the pleasure of managing or leading a team, we know that it can feel like a dubious distinction. Leading a team is fulfilling—especially if the task or organizational mandate at hand is so critical to the organization that people are happy to be a part of the team that drives things forward.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429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3842A-6E90-B662-E3AC-C49F4D17336F}"/>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10.4 Things to Consider When Leading Teams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2D857459-EEE8-FD78-FD3F-4625239E5F94}"/>
              </a:ext>
            </a:extLst>
          </p:cNvPr>
          <p:cNvSpPr>
            <a:spLocks noGrp="1"/>
          </p:cNvSpPr>
          <p:nvPr>
            <p:ph type="body" idx="1"/>
          </p:nvPr>
        </p:nvSpPr>
        <p:spPr/>
        <p:txBody>
          <a:bodyPr>
            <a:noAutofit/>
          </a:bodyPr>
          <a:lstStyle/>
          <a:p>
            <a:pPr marL="114300" indent="0">
              <a:buNone/>
            </a:pPr>
            <a:r>
              <a:rPr lang="en-CA" b="1" dirty="0">
                <a:latin typeface="Arial" panose="020B0604020202020204" pitchFamily="34" charset="0"/>
                <a:cs typeface="Arial" panose="020B0604020202020204" pitchFamily="34" charset="0"/>
              </a:rPr>
              <a:t>What are some key considerations in leading teams?</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In </a:t>
            </a:r>
            <a:r>
              <a:rPr lang="en-CA" dirty="0" err="1">
                <a:latin typeface="Arial" panose="020B0604020202020204" pitchFamily="34" charset="0"/>
                <a:cs typeface="Arial" panose="020B0604020202020204" pitchFamily="34" charset="0"/>
              </a:rPr>
              <a:t>Gabarro’s</a:t>
            </a:r>
            <a:r>
              <a:rPr lang="en-CA" dirty="0">
                <a:latin typeface="Arial" panose="020B0604020202020204" pitchFamily="34" charset="0"/>
                <a:cs typeface="Arial" panose="020B0604020202020204" pitchFamily="34" charset="0"/>
              </a:rPr>
              <a:t> (1987) </a:t>
            </a:r>
            <a:r>
              <a:rPr lang="en-CA" i="1" dirty="0">
                <a:latin typeface="Arial" panose="020B0604020202020204" pitchFamily="34" charset="0"/>
                <a:cs typeface="Arial" panose="020B0604020202020204" pitchFamily="34" charset="0"/>
              </a:rPr>
              <a:t>The Dynamics of Taking Charge</a:t>
            </a:r>
            <a:r>
              <a:rPr lang="en-CA" dirty="0">
                <a:latin typeface="Arial" panose="020B0604020202020204" pitchFamily="34" charset="0"/>
                <a:cs typeface="Arial" panose="020B0604020202020204" pitchFamily="34" charset="0"/>
              </a:rPr>
              <a:t>, he quotes a manager who had successfully worked to turn around a number of organizations:</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“People have to want to work together; they have to see how to do it. There has to be an environment for it and that takes time. It’s my highest priority right now but I don’t write it down anywhere because it’s not like other priorities. If I told corporate that building a team was my prime goal they’d tell me, so what? They’d expect that as part of making things better” (pp. 85–87).</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6442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FB44F-A736-E91D-FABF-185D7D8C9E11}"/>
              </a:ext>
            </a:extLst>
          </p:cNvPr>
          <p:cNvSpPr>
            <a:spLocks noGrp="1"/>
          </p:cNvSpPr>
          <p:nvPr>
            <p:ph type="title"/>
          </p:nvPr>
        </p:nvSpPr>
        <p:spPr>
          <a:xfrm>
            <a:off x="36278" y="167629"/>
            <a:ext cx="9107722" cy="607800"/>
          </a:xfrm>
        </p:spPr>
        <p:txBody>
          <a:bodyPr>
            <a:noAutofit/>
          </a:bodyPr>
          <a:lstStyle/>
          <a:p>
            <a:r>
              <a:rPr lang="en-CA" sz="2800" dirty="0">
                <a:latin typeface="Arial" panose="020B0604020202020204" pitchFamily="34" charset="0"/>
                <a:cs typeface="Arial" panose="020B0604020202020204" pitchFamily="34" charset="0"/>
              </a:rPr>
              <a:t>10.5 Opportunities and Challenges to Team Building</a:t>
            </a:r>
            <a:br>
              <a:rPr lang="en-CA" sz="2800" dirty="0">
                <a:latin typeface="Arial" panose="020B0604020202020204" pitchFamily="34" charset="0"/>
                <a:cs typeface="Arial" panose="020B0604020202020204" pitchFamily="34" charset="0"/>
              </a:rPr>
            </a:br>
            <a:br>
              <a:rPr lang="en-CA" sz="2800" dirty="0">
                <a:latin typeface="Arial" panose="020B0604020202020204" pitchFamily="34" charset="0"/>
                <a:cs typeface="Arial" panose="020B0604020202020204" pitchFamily="34" charset="0"/>
              </a:rPr>
            </a:br>
            <a:br>
              <a:rPr lang="en-CA"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DF8ED98-2278-1A17-5386-CBF3C5D7BA6E}"/>
              </a:ext>
            </a:extLst>
          </p:cNvPr>
          <p:cNvSpPr>
            <a:spLocks noGrp="1"/>
          </p:cNvSpPr>
          <p:nvPr>
            <p:ph type="body" idx="1"/>
          </p:nvPr>
        </p:nvSpPr>
        <p:spPr>
          <a:xfrm>
            <a:off x="329839" y="1804500"/>
            <a:ext cx="8520600" cy="3339000"/>
          </a:xfrm>
        </p:spPr>
        <p:txBody>
          <a:bodyPr>
            <a:normAutofit/>
          </a:bodyPr>
          <a:lstStyle/>
          <a:p>
            <a:pPr marL="114300" indent="0">
              <a:buNone/>
            </a:pPr>
            <a:r>
              <a:rPr lang="en-CA" sz="2000" dirty="0">
                <a:latin typeface="Arial" panose="020B0604020202020204" pitchFamily="34" charset="0"/>
                <a:cs typeface="Arial" panose="020B0604020202020204" pitchFamily="34" charset="0"/>
              </a:rPr>
              <a:t>There are many sources of </a:t>
            </a:r>
            <a:r>
              <a:rPr lang="en-CA" sz="2000" b="1" dirty="0">
                <a:latin typeface="Arial" panose="020B0604020202020204" pitchFamily="34" charset="0"/>
                <a:cs typeface="Arial" panose="020B0604020202020204" pitchFamily="34" charset="0"/>
              </a:rPr>
              <a:t>conflict</a:t>
            </a:r>
            <a:r>
              <a:rPr lang="en-CA" sz="2000" dirty="0">
                <a:latin typeface="Arial" panose="020B0604020202020204" pitchFamily="34" charset="0"/>
                <a:cs typeface="Arial" panose="020B0604020202020204" pitchFamily="34" charset="0"/>
              </a:rPr>
              <a:t> for a team, whether it is due to a communication breakdown, competing views or goals, power struggles, or conflicts between different personalities. The perception is that conflict is generally bad for a team and that it will inevitably bring the team down and cause them to spiral out of control and off track</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432123"/>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001F21-B05D-4E0E-914F-879E703F07F4}">
  <ds:schemaRefs>
    <ds:schemaRef ds:uri="http://schemas.microsoft.com/sharepoint/v3/contenttype/forms"/>
  </ds:schemaRefs>
</ds:datastoreItem>
</file>

<file path=customXml/itemProps2.xml><?xml version="1.0" encoding="utf-8"?>
<ds:datastoreItem xmlns:ds="http://schemas.openxmlformats.org/officeDocument/2006/customXml" ds:itemID="{E067068C-D99D-45DE-892F-F9568DB66F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bd359-9534-4d37-9b01-9864deda33e0"/>
    <ds:schemaRef ds:uri="2f475e60-e75d-4119-aa30-b65db0d9cc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BA8BED-831F-484C-A089-14A721892B46}">
  <ds:schemaRefs>
    <ds:schemaRef ds:uri="http://purl.org/dc/dcmitype/"/>
    <ds:schemaRef ds:uri="http://schemas.openxmlformats.org/package/2006/metadata/core-properties"/>
    <ds:schemaRef ds:uri="2f475e60-e75d-4119-aa30-b65db0d9cc60"/>
    <ds:schemaRef ds:uri="http://purl.org/dc/elements/1.1/"/>
    <ds:schemaRef ds:uri="http://schemas.microsoft.com/office/2006/documentManagement/types"/>
    <ds:schemaRef ds:uri="http://www.w3.org/XML/1998/namespace"/>
    <ds:schemaRef ds:uri="94abd359-9534-4d37-9b01-9864deda33e0"/>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14140</TotalTime>
  <Words>3714</Words>
  <Application>Microsoft Office PowerPoint</Application>
  <PresentationFormat>On-screen Show (16:9)</PresentationFormat>
  <Paragraphs>172</Paragraphs>
  <Slides>24</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Roboto</vt:lpstr>
      <vt:lpstr>Open Sans</vt:lpstr>
      <vt:lpstr>Geometric</vt:lpstr>
      <vt:lpstr>Principles of Leadership &amp; Management   </vt:lpstr>
      <vt:lpstr>Learning Outcomes </vt:lpstr>
      <vt:lpstr>10.1 Focus on Teamwork   </vt:lpstr>
      <vt:lpstr>10.2 Teamwork in the Workplace I   </vt:lpstr>
      <vt:lpstr>10.2 Teamwork in the Workplace II   </vt:lpstr>
      <vt:lpstr>10.3 Team Development Over Time I   </vt:lpstr>
      <vt:lpstr>10.4 Things to Consider When Leading Teams I   </vt:lpstr>
      <vt:lpstr>10.4 Things to Consider When Leading Teams II   </vt:lpstr>
      <vt:lpstr>10.5 Opportunities and Challenges to Team Building   </vt:lpstr>
      <vt:lpstr>10.6 Team Diversity and Multicultural Teams   </vt:lpstr>
      <vt:lpstr>10.7 Social Networks I   </vt:lpstr>
      <vt:lpstr>10.7 Social Networks II   </vt:lpstr>
      <vt:lpstr>10.8 An Introduction to the Lexicon of Social Networks I   </vt:lpstr>
      <vt:lpstr>10.8 An Introduction to the Lexicon of Social Networks II   </vt:lpstr>
      <vt:lpstr>10.9 How Leaders Can Use Social Networks to Create Value I   </vt:lpstr>
      <vt:lpstr>10.9 How Leaders Can Use Social Networks to Create Value II   </vt:lpstr>
      <vt:lpstr>10.10 Personal, Operational, and Strategic Networks I   </vt:lpstr>
      <vt:lpstr>10.10 Personal, Operational, and Strategic Networks II   </vt:lpstr>
      <vt:lpstr>10.11 Mapping and Your Own Social Network   </vt:lpstr>
      <vt:lpstr>10.11 Mapping and Your Own Social Network II   </vt:lpstr>
      <vt:lpstr>10.12 Key Terms I   </vt:lpstr>
      <vt:lpstr>10.12 Key Terms II   </vt:lpstr>
      <vt:lpstr>10.12 Key Terms III   </vt:lpstr>
      <vt:lpstr>10.12 Key Terms IV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Psychology, Communication, and The Canadian Workplace</dc:title>
  <dc:creator>Fanshawe College</dc:creator>
  <cp:lastModifiedBy>Ayers, Jennifer</cp:lastModifiedBy>
  <cp:revision>22</cp:revision>
  <dcterms:modified xsi:type="dcterms:W3CDTF">2022-08-24T14:57:00Z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