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44"/>
  </p:notesMasterIdLst>
  <p:sldIdLst>
    <p:sldId id="256" r:id="rId5"/>
    <p:sldId id="257"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19" r:id="rId24"/>
    <p:sldId id="320" r:id="rId25"/>
    <p:sldId id="309" r:id="rId26"/>
    <p:sldId id="321" r:id="rId27"/>
    <p:sldId id="322" r:id="rId28"/>
    <p:sldId id="310" r:id="rId29"/>
    <p:sldId id="311" r:id="rId30"/>
    <p:sldId id="323" r:id="rId31"/>
    <p:sldId id="324" r:id="rId32"/>
    <p:sldId id="325" r:id="rId33"/>
    <p:sldId id="326" r:id="rId34"/>
    <p:sldId id="327" r:id="rId35"/>
    <p:sldId id="312" r:id="rId36"/>
    <p:sldId id="315" r:id="rId37"/>
    <p:sldId id="316" r:id="rId38"/>
    <p:sldId id="317" r:id="rId39"/>
    <p:sldId id="318" r:id="rId40"/>
    <p:sldId id="313" r:id="rId41"/>
    <p:sldId id="314" r:id="rId42"/>
    <p:sldId id="328" r:id="rId43"/>
  </p:sldIdLst>
  <p:sldSz cx="9144000" cy="5143500" type="screen16x9"/>
  <p:notesSz cx="6858000" cy="9144000"/>
  <p:embeddedFontLst>
    <p:embeddedFont>
      <p:font typeface="Calibri" panose="020F0502020204030204" pitchFamily="34" charset="0"/>
      <p:regular r:id="rId45"/>
      <p:bold r:id="rId46"/>
      <p:italic r:id="rId47"/>
      <p:boldItalic r:id="rId48"/>
    </p:embeddedFont>
    <p:embeddedFont>
      <p:font typeface="Open Sans" panose="020B0604020202020204" charset="0"/>
      <p:regular r:id="rId49"/>
      <p:bold r:id="rId50"/>
      <p:italic r:id="rId51"/>
      <p:boldItalic r:id="rId52"/>
    </p:embeddedFont>
    <p:embeddedFont>
      <p:font typeface="Roboto"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3" autoAdjust="0"/>
    <p:restoredTop sz="77930" autoAdjust="0"/>
  </p:normalViewPr>
  <p:slideViewPr>
    <p:cSldViewPr snapToGrid="0">
      <p:cViewPr varScale="1">
        <p:scale>
          <a:sx n="118" d="100"/>
          <a:sy n="118" d="100"/>
        </p:scale>
        <p:origin x="100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rs, Jennifer" userId="d9357b1c-0706-4360-a279-893fe3185c54" providerId="ADAL" clId="{C9C6AC29-5FD2-4D03-803F-61FFE98F17D4}"/>
    <pc:docChg chg="undo custSel addSld modSld">
      <pc:chgData name="Ayers, Jennifer" userId="d9357b1c-0706-4360-a279-893fe3185c54" providerId="ADAL" clId="{C9C6AC29-5FD2-4D03-803F-61FFE98F17D4}" dt="2022-08-24T14:53:40.268" v="152" actId="20577"/>
      <pc:docMkLst>
        <pc:docMk/>
      </pc:docMkLst>
      <pc:sldChg chg="modSp">
        <pc:chgData name="Ayers, Jennifer" userId="d9357b1c-0706-4360-a279-893fe3185c54" providerId="ADAL" clId="{C9C6AC29-5FD2-4D03-803F-61FFE98F17D4}" dt="2022-08-24T14:53:40.268" v="152" actId="20577"/>
        <pc:sldMkLst>
          <pc:docMk/>
          <pc:sldMk cId="0" sldId="256"/>
        </pc:sldMkLst>
        <pc:spChg chg="mod">
          <ac:chgData name="Ayers, Jennifer" userId="d9357b1c-0706-4360-a279-893fe3185c54" providerId="ADAL" clId="{C9C6AC29-5FD2-4D03-803F-61FFE98F17D4}" dt="2022-08-24T14:53:40.268" v="152" actId="20577"/>
          <ac:spMkLst>
            <pc:docMk/>
            <pc:sldMk cId="0" sldId="256"/>
            <ac:spMk id="82" creationId="{00000000-0000-0000-0000-000000000000}"/>
          </ac:spMkLst>
        </pc:spChg>
      </pc:sldChg>
      <pc:sldChg chg="modSp">
        <pc:chgData name="Ayers, Jennifer" userId="d9357b1c-0706-4360-a279-893fe3185c54" providerId="ADAL" clId="{C9C6AC29-5FD2-4D03-803F-61FFE98F17D4}" dt="2022-08-22T20:19:39.998" v="32" actId="1035"/>
        <pc:sldMkLst>
          <pc:docMk/>
          <pc:sldMk cId="4026672646" sldId="295"/>
        </pc:sldMkLst>
        <pc:spChg chg="mod">
          <ac:chgData name="Ayers, Jennifer" userId="d9357b1c-0706-4360-a279-893fe3185c54" providerId="ADAL" clId="{C9C6AC29-5FD2-4D03-803F-61FFE98F17D4}" dt="2022-08-22T20:19:35.676" v="1" actId="14100"/>
          <ac:spMkLst>
            <pc:docMk/>
            <pc:sldMk cId="4026672646" sldId="295"/>
            <ac:spMk id="3" creationId="{EAB12A67-965E-6BAF-FE2A-E11C14ABA6A6}"/>
          </ac:spMkLst>
        </pc:spChg>
        <pc:picChg chg="mod">
          <ac:chgData name="Ayers, Jennifer" userId="d9357b1c-0706-4360-a279-893fe3185c54" providerId="ADAL" clId="{C9C6AC29-5FD2-4D03-803F-61FFE98F17D4}" dt="2022-08-22T20:19:39.998" v="32" actId="1035"/>
          <ac:picMkLst>
            <pc:docMk/>
            <pc:sldMk cId="4026672646" sldId="295"/>
            <ac:picMk id="5" creationId="{3B546B52-ED1D-AC94-9BE3-364D654B3464}"/>
          </ac:picMkLst>
        </pc:picChg>
      </pc:sldChg>
      <pc:sldChg chg="modSp">
        <pc:chgData name="Ayers, Jennifer" userId="d9357b1c-0706-4360-a279-893fe3185c54" providerId="ADAL" clId="{C9C6AC29-5FD2-4D03-803F-61FFE98F17D4}" dt="2022-08-22T20:19:51.483" v="33" actId="167"/>
        <pc:sldMkLst>
          <pc:docMk/>
          <pc:sldMk cId="2460964821" sldId="299"/>
        </pc:sldMkLst>
        <pc:picChg chg="ord">
          <ac:chgData name="Ayers, Jennifer" userId="d9357b1c-0706-4360-a279-893fe3185c54" providerId="ADAL" clId="{C9C6AC29-5FD2-4D03-803F-61FFE98F17D4}" dt="2022-08-22T20:19:51.483" v="33" actId="167"/>
          <ac:picMkLst>
            <pc:docMk/>
            <pc:sldMk cId="2460964821" sldId="299"/>
            <ac:picMk id="7" creationId="{1A7B0A97-BD86-19B6-180E-AD397555ED3E}"/>
          </ac:picMkLst>
        </pc:picChg>
      </pc:sldChg>
      <pc:sldChg chg="modSp">
        <pc:chgData name="Ayers, Jennifer" userId="d9357b1c-0706-4360-a279-893fe3185c54" providerId="ADAL" clId="{C9C6AC29-5FD2-4D03-803F-61FFE98F17D4}" dt="2022-08-22T20:20:11.968" v="100" actId="1038"/>
        <pc:sldMkLst>
          <pc:docMk/>
          <pc:sldMk cId="3165130709" sldId="300"/>
        </pc:sldMkLst>
        <pc:spChg chg="mod">
          <ac:chgData name="Ayers, Jennifer" userId="d9357b1c-0706-4360-a279-893fe3185c54" providerId="ADAL" clId="{C9C6AC29-5FD2-4D03-803F-61FFE98F17D4}" dt="2022-08-22T20:20:11.968" v="100" actId="1038"/>
          <ac:spMkLst>
            <pc:docMk/>
            <pc:sldMk cId="3165130709" sldId="300"/>
            <ac:spMk id="5" creationId="{BE990CF6-25C8-70B8-8F79-E6A7F0269E35}"/>
          </ac:spMkLst>
        </pc:spChg>
      </pc:sldChg>
      <pc:sldChg chg="modSp">
        <pc:chgData name="Ayers, Jennifer" userId="d9357b1c-0706-4360-a279-893fe3185c54" providerId="ADAL" clId="{C9C6AC29-5FD2-4D03-803F-61FFE98F17D4}" dt="2022-08-22T20:20:43.644" v="116" actId="14100"/>
        <pc:sldMkLst>
          <pc:docMk/>
          <pc:sldMk cId="1198785617" sldId="301"/>
        </pc:sldMkLst>
        <pc:spChg chg="mod">
          <ac:chgData name="Ayers, Jennifer" userId="d9357b1c-0706-4360-a279-893fe3185c54" providerId="ADAL" clId="{C9C6AC29-5FD2-4D03-803F-61FFE98F17D4}" dt="2022-08-22T20:20:28.852" v="101" actId="1076"/>
          <ac:spMkLst>
            <pc:docMk/>
            <pc:sldMk cId="1198785617" sldId="301"/>
            <ac:spMk id="3" creationId="{C11D6867-15DC-AEA4-4FA4-DC0135472651}"/>
          </ac:spMkLst>
        </pc:spChg>
        <pc:picChg chg="mod">
          <ac:chgData name="Ayers, Jennifer" userId="d9357b1c-0706-4360-a279-893fe3185c54" providerId="ADAL" clId="{C9C6AC29-5FD2-4D03-803F-61FFE98F17D4}" dt="2022-08-22T20:20:43.644" v="116" actId="14100"/>
          <ac:picMkLst>
            <pc:docMk/>
            <pc:sldMk cId="1198785617" sldId="301"/>
            <ac:picMk id="7" creationId="{9406250F-2247-622E-1A1A-2BE5A141CFD2}"/>
          </ac:picMkLst>
        </pc:picChg>
      </pc:sldChg>
      <pc:sldChg chg="modSp">
        <pc:chgData name="Ayers, Jennifer" userId="d9357b1c-0706-4360-a279-893fe3185c54" providerId="ADAL" clId="{C9C6AC29-5FD2-4D03-803F-61FFE98F17D4}" dt="2022-08-24T14:39:51.046" v="135" actId="255"/>
        <pc:sldMkLst>
          <pc:docMk/>
          <pc:sldMk cId="714375487" sldId="313"/>
        </pc:sldMkLst>
        <pc:spChg chg="mod">
          <ac:chgData name="Ayers, Jennifer" userId="d9357b1c-0706-4360-a279-893fe3185c54" providerId="ADAL" clId="{C9C6AC29-5FD2-4D03-803F-61FFE98F17D4}" dt="2022-08-24T14:39:44.916" v="134" actId="255"/>
          <ac:spMkLst>
            <pc:docMk/>
            <pc:sldMk cId="714375487" sldId="313"/>
            <ac:spMk id="2" creationId="{82F5EC2A-D5BA-298F-204C-AF3752E86EFB}"/>
          </ac:spMkLst>
        </pc:spChg>
        <pc:spChg chg="mod">
          <ac:chgData name="Ayers, Jennifer" userId="d9357b1c-0706-4360-a279-893fe3185c54" providerId="ADAL" clId="{C9C6AC29-5FD2-4D03-803F-61FFE98F17D4}" dt="2022-08-24T14:39:51.046" v="135" actId="255"/>
          <ac:spMkLst>
            <pc:docMk/>
            <pc:sldMk cId="714375487" sldId="313"/>
            <ac:spMk id="3" creationId="{5F0EEAE3-1933-6A8F-19F7-8361B5AEB81B}"/>
          </ac:spMkLst>
        </pc:spChg>
      </pc:sldChg>
      <pc:sldChg chg="modSp">
        <pc:chgData name="Ayers, Jennifer" userId="d9357b1c-0706-4360-a279-893fe3185c54" providerId="ADAL" clId="{C9C6AC29-5FD2-4D03-803F-61FFE98F17D4}" dt="2022-08-24T14:40:12.424" v="140" actId="5793"/>
        <pc:sldMkLst>
          <pc:docMk/>
          <pc:sldMk cId="3270904191" sldId="314"/>
        </pc:sldMkLst>
        <pc:spChg chg="mod">
          <ac:chgData name="Ayers, Jennifer" userId="d9357b1c-0706-4360-a279-893fe3185c54" providerId="ADAL" clId="{C9C6AC29-5FD2-4D03-803F-61FFE98F17D4}" dt="2022-08-24T14:40:12.424" v="140" actId="5793"/>
          <ac:spMkLst>
            <pc:docMk/>
            <pc:sldMk cId="3270904191" sldId="314"/>
            <ac:spMk id="3" creationId="{FBE0FFAE-A938-677C-4F73-D9B6B5CACD1B}"/>
          </ac:spMkLst>
        </pc:spChg>
      </pc:sldChg>
      <pc:sldChg chg="modSp add">
        <pc:chgData name="Ayers, Jennifer" userId="d9357b1c-0706-4360-a279-893fe3185c54" providerId="ADAL" clId="{C9C6AC29-5FD2-4D03-803F-61FFE98F17D4}" dt="2022-08-24T14:40:19.505" v="145" actId="20577"/>
        <pc:sldMkLst>
          <pc:docMk/>
          <pc:sldMk cId="1452067586" sldId="328"/>
        </pc:sldMkLst>
        <pc:spChg chg="mod">
          <ac:chgData name="Ayers, Jennifer" userId="d9357b1c-0706-4360-a279-893fe3185c54" providerId="ADAL" clId="{C9C6AC29-5FD2-4D03-803F-61FFE98F17D4}" dt="2022-08-24T14:38:36.843" v="125" actId="20577"/>
          <ac:spMkLst>
            <pc:docMk/>
            <pc:sldMk cId="1452067586" sldId="328"/>
            <ac:spMk id="2" creationId="{21CCABE8-65D6-DF59-E462-24B918BF89D7}"/>
          </ac:spMkLst>
        </pc:spChg>
        <pc:spChg chg="mod">
          <ac:chgData name="Ayers, Jennifer" userId="d9357b1c-0706-4360-a279-893fe3185c54" providerId="ADAL" clId="{C9C6AC29-5FD2-4D03-803F-61FFE98F17D4}" dt="2022-08-24T14:40:19.505" v="145" actId="20577"/>
          <ac:spMkLst>
            <pc:docMk/>
            <pc:sldMk cId="1452067586" sldId="328"/>
            <ac:spMk id="3" creationId="{FBE0FFAE-A938-677C-4F73-D9B6B5CACD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campusontario.pressbooks.pub/leadershipandmanagement/chapter/1-9-your-principles-of-leadership-and-management-survivors-guide/#footnote-44-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campusontario.pressbooks.pub/leadershipandmanagement/chapter/1-10-gauge-discover-reflect/#footnote-1702-1"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ampusontario.pressbooks.pub/leadershipandmanagement/chapter/1-1-introduction-to-principles-of-leadership-and-management/#footnote-21-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When an organization has a long-term purpose, articulated in clear goals and objectives, and these goals and objectives can be rolled up into a coherent plan of action, then we would say that the organization has a strategy. It has a </a:t>
            </a:r>
            <a:r>
              <a:rPr lang="en-CA" sz="1100" b="0" i="1" u="none" strike="noStrike" cap="none" dirty="0">
                <a:solidFill>
                  <a:srgbClr val="000000"/>
                </a:solidFill>
                <a:effectLst/>
                <a:latin typeface="Arial"/>
                <a:ea typeface="Arial"/>
                <a:cs typeface="Arial"/>
                <a:sym typeface="Arial"/>
              </a:rPr>
              <a:t>good</a:t>
            </a:r>
            <a:r>
              <a:rPr lang="en-CA" sz="1100" b="0" i="0" u="none" strike="noStrike" cap="none" dirty="0">
                <a:solidFill>
                  <a:srgbClr val="000000"/>
                </a:solidFill>
                <a:effectLst/>
                <a:latin typeface="Arial"/>
                <a:ea typeface="Arial"/>
                <a:cs typeface="Arial"/>
                <a:sym typeface="Arial"/>
              </a:rPr>
              <a:t> or even </a:t>
            </a:r>
            <a:r>
              <a:rPr lang="en-CA" sz="1100" b="0" i="1" u="none" strike="noStrike" cap="none" dirty="0">
                <a:solidFill>
                  <a:srgbClr val="000000"/>
                </a:solidFill>
                <a:effectLst/>
                <a:latin typeface="Arial"/>
                <a:ea typeface="Arial"/>
                <a:cs typeface="Arial"/>
                <a:sym typeface="Arial"/>
              </a:rPr>
              <a:t>great</a:t>
            </a:r>
            <a:r>
              <a:rPr lang="en-CA" sz="1100" b="0" i="0" u="none" strike="noStrike" cap="none" dirty="0">
                <a:solidFill>
                  <a:srgbClr val="000000"/>
                </a:solidFill>
                <a:effectLst/>
                <a:latin typeface="Arial"/>
                <a:ea typeface="Arial"/>
                <a:cs typeface="Arial"/>
                <a:sym typeface="Arial"/>
              </a:rPr>
              <a:t> strategy when this plan also takes advantage of unique resources and capabilities to exploit a big and growing external opportunity.</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Strategic management</a:t>
            </a:r>
            <a:r>
              <a:rPr lang="en-CA" sz="1100" b="0" i="0" u="none" strike="noStrike" cap="none" dirty="0">
                <a:solidFill>
                  <a:srgbClr val="000000"/>
                </a:solidFill>
                <a:effectLst/>
                <a:latin typeface="Arial"/>
                <a:ea typeface="Arial"/>
                <a:cs typeface="Arial"/>
                <a:sym typeface="Arial"/>
              </a:rPr>
              <a:t> is the body of knowledge that answers questions about the development and implementation of good strategies.</a:t>
            </a:r>
            <a:endParaRPr lang="en-US" dirty="0"/>
          </a:p>
        </p:txBody>
      </p:sp>
    </p:spTree>
    <p:extLst>
      <p:ext uri="{BB962C8B-B14F-4D97-AF65-F5344CB8AC3E}">
        <p14:creationId xmlns:p14="http://schemas.microsoft.com/office/powerpoint/2010/main" val="2534820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It is important to note that this framework is not without criticism. Specifically, these criticisms stem from the observation that the P-O-L-C functions might be ideal but that they do not accurately depict the day-to-day actions of actual managers (Mintzberg, 1973; Lamond, 2004).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general conclusion seems to be that the P-O-L-C functions of management still provide a very useful way of classifying the activities managers engage in as they attempt to achieve organizational goals (Lamond, 2004).</a:t>
            </a:r>
            <a:endParaRPr lang="en-US" dirty="0"/>
          </a:p>
        </p:txBody>
      </p:sp>
    </p:spTree>
    <p:extLst>
      <p:ext uri="{BB962C8B-B14F-4D97-AF65-F5344CB8AC3E}">
        <p14:creationId xmlns:p14="http://schemas.microsoft.com/office/powerpoint/2010/main" val="2560100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Planning is a process consisting of several steps. The process begins with </a:t>
            </a:r>
            <a:r>
              <a:rPr lang="en-CA" sz="1100" b="1" i="0" u="none" strike="noStrike" cap="none" dirty="0">
                <a:solidFill>
                  <a:srgbClr val="000000"/>
                </a:solidFill>
                <a:effectLst/>
                <a:latin typeface="Arial"/>
                <a:ea typeface="Arial"/>
                <a:cs typeface="Arial"/>
                <a:sym typeface="Arial"/>
              </a:rPr>
              <a:t>environmental scanning</a:t>
            </a:r>
            <a:r>
              <a:rPr lang="en-CA" sz="1100" b="0" i="0" u="none" strike="noStrike" cap="none" dirty="0">
                <a:solidFill>
                  <a:srgbClr val="000000"/>
                </a:solidFill>
                <a:effectLst/>
                <a:latin typeface="Arial"/>
                <a:ea typeface="Arial"/>
                <a:cs typeface="Arial"/>
                <a:sym typeface="Arial"/>
              </a:rPr>
              <a:t> which simply means that planners must be aware of the critical contingencies facing their organization in terms of economic conditions, their competitors, and their customers. Planners must then attempt to forecast future conditions. These forecasts form the basis for planning.</a:t>
            </a:r>
            <a:endParaRPr lang="en-US" dirty="0"/>
          </a:p>
        </p:txBody>
      </p:sp>
    </p:spTree>
    <p:extLst>
      <p:ext uri="{BB962C8B-B14F-4D97-AF65-F5344CB8AC3E}">
        <p14:creationId xmlns:p14="http://schemas.microsoft.com/office/powerpoint/2010/main" val="2952347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Strategic planning</a:t>
            </a:r>
            <a:r>
              <a:rPr lang="en-CA" sz="1100" b="0" i="0" u="none" strike="noStrike" cap="none" dirty="0">
                <a:solidFill>
                  <a:srgbClr val="000000"/>
                </a:solidFill>
                <a:effectLst/>
                <a:latin typeface="Arial"/>
                <a:ea typeface="Arial"/>
                <a:cs typeface="Arial"/>
                <a:sym typeface="Arial"/>
              </a:rPr>
              <a:t> involves analyzing competitive opportunities and threats, as well as the strengths and weaknesses of the organization, and then determining how to position the organization to compete effectively in its environment. Strategic planning has a long time frame, often three years or more. Strategic planning generally includes the entire organization and includes the formulation of objectives. Strategic planning is often based on the organization’s mission, which is its fundamental reason for existence.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Tactical planning</a:t>
            </a:r>
            <a:r>
              <a:rPr lang="en-CA" sz="1100" b="0" i="0" u="none" strike="noStrike" cap="none" dirty="0">
                <a:solidFill>
                  <a:srgbClr val="000000"/>
                </a:solidFill>
                <a:effectLst/>
                <a:latin typeface="Arial"/>
                <a:ea typeface="Arial"/>
                <a:cs typeface="Arial"/>
                <a:sym typeface="Arial"/>
              </a:rPr>
              <a:t> is intermediate-range (one to three years) planning that is designed to develop relatively concrete and specific means to implement the strategic plan. Middle-level managers often engage in tactical planning.</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Operational planning</a:t>
            </a:r>
            <a:r>
              <a:rPr lang="en-CA" sz="1100" b="0" i="0" u="none" strike="noStrike" cap="none" dirty="0">
                <a:solidFill>
                  <a:srgbClr val="000000"/>
                </a:solidFill>
                <a:effectLst/>
                <a:latin typeface="Arial"/>
                <a:ea typeface="Arial"/>
                <a:cs typeface="Arial"/>
                <a:sym typeface="Arial"/>
              </a:rPr>
              <a:t> generally assumes the existence of organization-wide or subunit goals and objectives and specifies ways to achieve them. Operational planning is short-range (less than a year) planning that is designed to develop specific action steps that support the strategic and tactical plans.</a:t>
            </a:r>
          </a:p>
          <a:p>
            <a:endParaRPr lang="en-US" dirty="0"/>
          </a:p>
        </p:txBody>
      </p:sp>
    </p:spTree>
    <p:extLst>
      <p:ext uri="{BB962C8B-B14F-4D97-AF65-F5344CB8AC3E}">
        <p14:creationId xmlns:p14="http://schemas.microsoft.com/office/powerpoint/2010/main" val="3153579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structure is usually represented by an organization chart, which provides a graphic representation of the chain of command within an organization. Decisions made about the structure of an organization are generally referred to as </a:t>
            </a:r>
            <a:r>
              <a:rPr lang="en-CA" sz="1100" b="1" i="0" u="none" strike="noStrike" cap="none" dirty="0">
                <a:solidFill>
                  <a:srgbClr val="000000"/>
                </a:solidFill>
                <a:effectLst/>
                <a:latin typeface="Arial"/>
                <a:ea typeface="Arial"/>
                <a:cs typeface="Arial"/>
                <a:sym typeface="Arial"/>
              </a:rPr>
              <a:t>organizational design</a:t>
            </a:r>
            <a:r>
              <a:rPr lang="en-CA" sz="1100" b="0" i="0" u="none" strike="noStrike" cap="none" dirty="0">
                <a:solidFill>
                  <a:srgbClr val="000000"/>
                </a:solidFill>
                <a:effectLst/>
                <a:latin typeface="Arial"/>
                <a:ea typeface="Arial"/>
                <a:cs typeface="Arial"/>
                <a:sym typeface="Arial"/>
              </a:rPr>
              <a:t> decisions.</a:t>
            </a:r>
          </a:p>
          <a:p>
            <a:br>
              <a:rPr lang="en-CA" dirty="0"/>
            </a:br>
            <a:endParaRPr lang="en-US" dirty="0"/>
          </a:p>
        </p:txBody>
      </p:sp>
    </p:spTree>
    <p:extLst>
      <p:ext uri="{BB962C8B-B14F-4D97-AF65-F5344CB8AC3E}">
        <p14:creationId xmlns:p14="http://schemas.microsoft.com/office/powerpoint/2010/main" val="149826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Performance standards are often stated in monetary terms such as revenue, costs, or profits but may also be stated in other terms, such as units produced, number of defective products, or levels of quality or customer service.</a:t>
            </a:r>
            <a:endParaRPr lang="en-US" dirty="0"/>
          </a:p>
        </p:txBody>
      </p:sp>
    </p:spTree>
    <p:extLst>
      <p:ext uri="{BB962C8B-B14F-4D97-AF65-F5344CB8AC3E}">
        <p14:creationId xmlns:p14="http://schemas.microsoft.com/office/powerpoint/2010/main" val="3651978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Economic performance is very important to a firm’s </a:t>
            </a:r>
            <a:r>
              <a:rPr lang="en-CA" b="1" dirty="0"/>
              <a:t>stakeholders, </a:t>
            </a:r>
            <a:r>
              <a:rPr lang="en-CA" dirty="0"/>
              <a:t>particularly its investors or owners, because this performance eventually provides them with a return on their investment. Other stakeholders, like the firm’s employees and society at large, are also deemed to benefit from such performance, albeit less directly.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dirty="0"/>
          </a:p>
          <a:p>
            <a:r>
              <a:rPr lang="en-CA" sz="1100" b="0" i="0" u="none" strike="noStrike" cap="none" dirty="0">
                <a:solidFill>
                  <a:srgbClr val="000000"/>
                </a:solidFill>
                <a:effectLst/>
                <a:latin typeface="Arial"/>
                <a:ea typeface="Arial"/>
                <a:cs typeface="Arial"/>
                <a:sym typeface="Arial"/>
              </a:rPr>
              <a:t>In a traditional sense, the economic performance of a firm is a function of its success in producing benefits for its owners in particular, through product innovation and the efficient use of resources. When you talk about this type of economic performance in a business context, people typically understand you to be speaking about some form of profit.</a:t>
            </a:r>
          </a:p>
          <a:p>
            <a:br>
              <a:rPr lang="en-CA" dirty="0"/>
            </a:br>
            <a:endParaRPr lang="en-US" dirty="0"/>
          </a:p>
          <a:p>
            <a:endParaRPr lang="en-US" dirty="0"/>
          </a:p>
        </p:txBody>
      </p:sp>
    </p:spTree>
    <p:extLst>
      <p:ext uri="{BB962C8B-B14F-4D97-AF65-F5344CB8AC3E}">
        <p14:creationId xmlns:p14="http://schemas.microsoft.com/office/powerpoint/2010/main" val="3501047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You have learned a bit about economic performance and its determinants. For most organizations, you saw that economic performance is associated with profits, and profits depend a great deal on how much customers are willing to pay for a good or service.</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With regard to social and environmental performance, it is similarly useful to think of them as forms of profit—social and environmental profit to be exact. Increasingly, the topics of social and environmental performance have garnered their own courses in school curricula; in the business world, they are collectively referred to as </a:t>
            </a:r>
            <a:r>
              <a:rPr lang="en-CA" sz="1100" b="1" i="0" u="none" strike="noStrike" cap="none" dirty="0">
                <a:solidFill>
                  <a:srgbClr val="000000"/>
                </a:solidFill>
                <a:effectLst/>
                <a:latin typeface="Arial"/>
                <a:ea typeface="Arial"/>
                <a:cs typeface="Arial"/>
                <a:sym typeface="Arial"/>
              </a:rPr>
              <a:t>corporate social responsibility (CSR)</a:t>
            </a:r>
            <a:endParaRPr lang="en-CA" sz="1100" b="0" i="0" u="none" strike="noStrike" cap="none" dirty="0">
              <a:solidFill>
                <a:srgbClr val="000000"/>
              </a:solidFill>
              <a:effectLst/>
              <a:latin typeface="Arial"/>
              <a:ea typeface="Arial"/>
              <a:cs typeface="Arial"/>
              <a:sym typeface="Arial"/>
            </a:endParaRPr>
          </a:p>
          <a:p>
            <a:endParaRPr lang="en-US" dirty="0"/>
          </a:p>
          <a:p>
            <a:r>
              <a:rPr lang="en-CA" sz="1100" b="0" i="0" u="none" strike="noStrike" cap="none" dirty="0">
                <a:solidFill>
                  <a:srgbClr val="000000"/>
                </a:solidFill>
                <a:effectLst/>
                <a:latin typeface="Arial"/>
                <a:ea typeface="Arial"/>
                <a:cs typeface="Arial"/>
                <a:sym typeface="Arial"/>
              </a:rPr>
              <a:t>CSR is a concept whereby organizations consider the interests of society by taking responsibility for the impact of their activities on customers, suppliers, employees, shareholders, communities, and the environment in all aspects of their operations</a:t>
            </a:r>
            <a:endParaRPr lang="en-US" dirty="0"/>
          </a:p>
        </p:txBody>
      </p:sp>
    </p:spTree>
    <p:extLst>
      <p:ext uri="{BB962C8B-B14F-4D97-AF65-F5344CB8AC3E}">
        <p14:creationId xmlns:p14="http://schemas.microsoft.com/office/powerpoint/2010/main" val="40471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Critics argue that CSR detracts from the fundamental economic role of businesses; others argue that it is nothing more than superficial window-dressing; still, others argue that it is an attempt to </a:t>
            </a:r>
            <a:r>
              <a:rPr lang="en-CA" sz="1100" b="0" i="0" u="none" strike="noStrike" cap="none" dirty="0" err="1">
                <a:solidFill>
                  <a:srgbClr val="000000"/>
                </a:solidFill>
                <a:effectLst/>
                <a:latin typeface="Arial"/>
                <a:ea typeface="Arial"/>
                <a:cs typeface="Arial"/>
                <a:sym typeface="Arial"/>
              </a:rPr>
              <a:t>preempt</a:t>
            </a:r>
            <a:r>
              <a:rPr lang="en-CA" sz="1100" b="0" i="0" u="none" strike="noStrike" cap="none" dirty="0">
                <a:solidFill>
                  <a:srgbClr val="000000"/>
                </a:solidFill>
                <a:effectLst/>
                <a:latin typeface="Arial"/>
                <a:ea typeface="Arial"/>
                <a:cs typeface="Arial"/>
                <a:sym typeface="Arial"/>
              </a:rPr>
              <a:t> the role of governments as a watchdog over powerful multinational corporations.</a:t>
            </a:r>
          </a:p>
        </p:txBody>
      </p:sp>
    </p:spTree>
    <p:extLst>
      <p:ext uri="{BB962C8B-B14F-4D97-AF65-F5344CB8AC3E}">
        <p14:creationId xmlns:p14="http://schemas.microsoft.com/office/powerpoint/2010/main" val="3490611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At this point, it is probably simplest to consider an in-role performance as having productivity and quality dimensions associated with certain standards that you must meet to do your job. In contrast, OCBs can be understood as individual behaviors that are beneficial to the organization and are discretionary, not directly or explicitly recognized by the formal reward system (Organ, 1988).</a:t>
            </a:r>
          </a:p>
          <a:p>
            <a:br>
              <a:rPr lang="en-CA" dirty="0"/>
            </a:br>
            <a:endParaRPr lang="en-US" dirty="0"/>
          </a:p>
        </p:txBody>
      </p:sp>
    </p:spTree>
    <p:extLst>
      <p:ext uri="{BB962C8B-B14F-4D97-AF65-F5344CB8AC3E}">
        <p14:creationId xmlns:p14="http://schemas.microsoft.com/office/powerpoint/2010/main" val="318780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performance of a group consists of the inputs of the group minus any process loss that results in the final output, such as the quality of a product and the ramp-up time to production or the sales for a given month. </a:t>
            </a:r>
            <a:r>
              <a:rPr lang="en-CA" sz="1100" b="1" i="0" u="none" strike="noStrike" cap="none" dirty="0">
                <a:solidFill>
                  <a:srgbClr val="000000"/>
                </a:solidFill>
                <a:effectLst/>
                <a:latin typeface="Arial"/>
                <a:ea typeface="Arial"/>
                <a:cs typeface="Arial"/>
                <a:sym typeface="Arial"/>
              </a:rPr>
              <a:t>Process loss</a:t>
            </a:r>
            <a:r>
              <a:rPr lang="en-CA" sz="1100" b="0" i="0" u="none" strike="noStrike" cap="none" dirty="0">
                <a:solidFill>
                  <a:srgbClr val="000000"/>
                </a:solidFill>
                <a:effectLst/>
                <a:latin typeface="Arial"/>
                <a:ea typeface="Arial"/>
                <a:cs typeface="Arial"/>
                <a:sym typeface="Arial"/>
              </a:rPr>
              <a:t> is any aspect of group interaction that inhibits good problem-solving.</a:t>
            </a:r>
          </a:p>
          <a:p>
            <a:br>
              <a:rPr lang="en-CA" dirty="0"/>
            </a:br>
            <a:endParaRPr lang="en-US" dirty="0"/>
          </a:p>
        </p:txBody>
      </p:sp>
    </p:spTree>
    <p:extLst>
      <p:ext uri="{BB962C8B-B14F-4D97-AF65-F5344CB8AC3E}">
        <p14:creationId xmlns:p14="http://schemas.microsoft.com/office/powerpoint/2010/main" val="3849616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 disconnect between these is most likely when individuals are too far insulated from the external environment or rewarded for action that is not consistent with the goal. For example, individuals may be seeking to perfect a certain technology and, in doing so, delay its release to customers, when customers would have been satisfied with the current solution and put a great priority on its timely delivery. </a:t>
            </a:r>
            <a:endParaRPr lang="en-US" dirty="0"/>
          </a:p>
        </p:txBody>
      </p:sp>
    </p:spTree>
    <p:extLst>
      <p:ext uri="{BB962C8B-B14F-4D97-AF65-F5344CB8AC3E}">
        <p14:creationId xmlns:p14="http://schemas.microsoft.com/office/powerpoint/2010/main" val="2693684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While these three broad skill categories encompass a wide spectrum of capabilities, each category describes the way in which these skills interact with management at various levels.</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Technical Skills-- </a:t>
            </a:r>
            <a:r>
              <a:rPr lang="en-CA" sz="1100" b="0" i="0" u="none" strike="noStrike" cap="none" dirty="0">
                <a:solidFill>
                  <a:srgbClr val="000000"/>
                </a:solidFill>
                <a:effectLst/>
                <a:latin typeface="Arial"/>
                <a:ea typeface="Arial"/>
                <a:cs typeface="Arial"/>
                <a:sym typeface="Arial"/>
              </a:rPr>
              <a:t>Of the three skill sets identified by Katz, technical skills are the broadest, most easily defined category. Technical skill is defined as a learned capacity in just about any given field of work, study, or even play</a:t>
            </a:r>
          </a:p>
          <a:p>
            <a:endParaRPr lang="en-US" dirty="0"/>
          </a:p>
          <a:p>
            <a:r>
              <a:rPr lang="en-CA" sz="1100" b="1" i="0" u="none" strike="noStrike" cap="none" dirty="0">
                <a:solidFill>
                  <a:srgbClr val="000000"/>
                </a:solidFill>
                <a:effectLst/>
                <a:latin typeface="Arial"/>
                <a:ea typeface="Arial"/>
                <a:cs typeface="Arial"/>
                <a:sym typeface="Arial"/>
              </a:rPr>
              <a:t>Conceptual Skills--</a:t>
            </a:r>
            <a:r>
              <a:rPr lang="en-CA" sz="1100" b="0" i="0" u="none" strike="noStrike" cap="none" dirty="0">
                <a:solidFill>
                  <a:srgbClr val="000000"/>
                </a:solidFill>
                <a:effectLst/>
                <a:latin typeface="Arial"/>
                <a:ea typeface="Arial"/>
                <a:cs typeface="Arial"/>
                <a:sym typeface="Arial"/>
              </a:rPr>
              <a:t>Conceptual skills revolve around generating ideas through creative intuitions and a comprehensive understanding of a given context.</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Interpersonal Skills-- </a:t>
            </a:r>
            <a:r>
              <a:rPr lang="en-CA" sz="1100" b="0" i="0" u="none" strike="noStrike" cap="none" dirty="0">
                <a:solidFill>
                  <a:srgbClr val="000000"/>
                </a:solidFill>
                <a:effectLst/>
                <a:latin typeface="Arial"/>
                <a:ea typeface="Arial"/>
                <a:cs typeface="Arial"/>
                <a:sym typeface="Arial"/>
              </a:rPr>
              <a:t>Over the years, the common definition of management has become less specific, as managerial functions can include staffing, directing, and reporting. Modern companies have fewer layers of management, as these companies instead rely on the delegation of responsibilities and authority to achieve goals</a:t>
            </a:r>
          </a:p>
          <a:p>
            <a:endParaRPr lang="en-CA" sz="1100" b="0" i="0" u="none" strike="noStrike" cap="none" dirty="0">
              <a:solidFill>
                <a:srgbClr val="000000"/>
              </a:solidFill>
              <a:effectLst/>
              <a:latin typeface="Arial"/>
              <a:ea typeface="Arial"/>
              <a:cs typeface="Arial"/>
              <a:sym typeface="Arial"/>
            </a:endParaRPr>
          </a:p>
          <a:p>
            <a:br>
              <a:rPr lang="en-CA" dirty="0"/>
            </a:br>
            <a:endParaRPr lang="en-US" dirty="0"/>
          </a:p>
        </p:txBody>
      </p:sp>
    </p:spTree>
    <p:extLst>
      <p:ext uri="{BB962C8B-B14F-4D97-AF65-F5344CB8AC3E}">
        <p14:creationId xmlns:p14="http://schemas.microsoft.com/office/powerpoint/2010/main" val="574072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this section, we discuss the dimensions of the LSI that you can complete easily and quickly online (Felder &amp; </a:t>
            </a:r>
            <a:r>
              <a:rPr lang="en-CA" sz="1100" b="0" i="0" u="none" strike="noStrike" cap="none" dirty="0" err="1">
                <a:solidFill>
                  <a:srgbClr val="000000"/>
                </a:solidFill>
                <a:effectLst/>
                <a:latin typeface="Arial"/>
                <a:ea typeface="Arial"/>
                <a:cs typeface="Arial"/>
                <a:sym typeface="Arial"/>
              </a:rPr>
              <a:t>Soloman</a:t>
            </a:r>
            <a:r>
              <a:rPr lang="en-CA" sz="1100" b="0" i="0" u="none" strike="noStrike" cap="none" dirty="0">
                <a:solidFill>
                  <a:srgbClr val="000000"/>
                </a:solidFill>
                <a:effectLst/>
                <a:latin typeface="Arial"/>
                <a:ea typeface="Arial"/>
                <a:cs typeface="Arial"/>
                <a:sym typeface="Arial"/>
              </a:rPr>
              <a:t>, 2008). The survey will reveal whether your learning style is active or reflective, sensory or intuitive, visual or verbal, and sequential or global. </a:t>
            </a:r>
            <a:r>
              <a:rPr lang="en-CA" sz="1100" b="0" i="0" u="sng" strike="noStrike" cap="none" baseline="30000" dirty="0">
                <a:solidFill>
                  <a:srgbClr val="000000"/>
                </a:solidFill>
                <a:effectLst/>
                <a:latin typeface="Arial"/>
                <a:ea typeface="Arial"/>
                <a:cs typeface="Arial"/>
                <a:sym typeface="Arial"/>
                <a:hlinkClick r:id="rId3" tooltip="Felder, Richard K. and Linda K. Silverman. In addition to their research, there is an online instrument used to assess preferences on four dimensions (active or reflective, sensing or intuitive, visual or verbal, and sequential or global) of a learning style model formulated by Felder and Soloman of North Carolina State University. The Learning Styles Index (LSI) may be used at no cost for non-commercial purposes by individuals who wish to determine their own learning style profile and by educators who wish to use it for teaching, advising, or research. See R. M. Felder, and R. Brent, “Understanding Student Differences,” Journal of Engineering Education 94, no. 1 (2005): 57–72, for an exploration of differences in student learning styles, approaches to learning (deep, surface, and strategic), and levels of intellectual development, with recommended teaching practices to address all three categories. R. M. Felder, and J. E. Spurlin, “Applications, Reliability, and Validity of the Index of Learning Styles,” Journal of Engineering Education 21, no. 1 (2005): 103–12, provides a validation study of the LSI. Also see T. A. Litzinger, S. H. Lee, J. C. Wise, and R. M. Felder, “A Psychometric Study of the Index of Learning Styles,” Journal of Engineering Education 96, no. 4 (2007): 309–19."/>
              </a:rPr>
              <a:t>[1]</a:t>
            </a:r>
            <a:endParaRPr lang="en-US" dirty="0"/>
          </a:p>
        </p:txBody>
      </p:sp>
    </p:spTree>
    <p:extLst>
      <p:ext uri="{BB962C8B-B14F-4D97-AF65-F5344CB8AC3E}">
        <p14:creationId xmlns:p14="http://schemas.microsoft.com/office/powerpoint/2010/main" val="3850800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If you overemphasize sensing, you may rely too much on memorization and familiar methods and not concentrate enough on understanding and innovative thinking.</a:t>
            </a:r>
          </a:p>
          <a:p>
            <a:br>
              <a:rPr lang="en-CA" dirty="0"/>
            </a:br>
            <a:endParaRPr lang="en-US" dirty="0"/>
          </a:p>
        </p:txBody>
      </p:sp>
    </p:spTree>
    <p:extLst>
      <p:ext uri="{BB962C8B-B14F-4D97-AF65-F5344CB8AC3E}">
        <p14:creationId xmlns:p14="http://schemas.microsoft.com/office/powerpoint/2010/main" val="4080439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Active Learners- </a:t>
            </a:r>
            <a:r>
              <a:rPr lang="en-CA" sz="1100" b="0" i="0" u="none" strike="noStrike" cap="none" dirty="0">
                <a:solidFill>
                  <a:srgbClr val="000000"/>
                </a:solidFill>
                <a:effectLst/>
                <a:latin typeface="Arial"/>
                <a:ea typeface="Arial"/>
                <a:cs typeface="Arial"/>
                <a:sym typeface="Arial"/>
              </a:rPr>
              <a:t>If you act before you think, you are apt to make hasty and potentially ill-informed judgments. You need to concentrate on summarizing situations and taking time to sit by yourself to digest the information you have been given before jumping in and discussing it with others.</a:t>
            </a:r>
          </a:p>
          <a:p>
            <a:endParaRPr lang="en-CA" sz="1100" b="1"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i="0" u="none" strike="noStrike" cap="none" dirty="0">
                <a:solidFill>
                  <a:srgbClr val="000000"/>
                </a:solidFill>
                <a:effectLst/>
                <a:latin typeface="Arial"/>
                <a:ea typeface="Arial"/>
                <a:cs typeface="Arial"/>
                <a:sym typeface="Arial"/>
              </a:rPr>
              <a:t>Reflective Learners- </a:t>
            </a:r>
            <a:r>
              <a:rPr lang="en-CA" sz="1100" b="0" i="0" u="none" strike="noStrike" cap="none" dirty="0">
                <a:solidFill>
                  <a:srgbClr val="000000"/>
                </a:solidFill>
                <a:effectLst/>
                <a:latin typeface="Arial"/>
                <a:ea typeface="Arial"/>
                <a:cs typeface="Arial"/>
                <a:sym typeface="Arial"/>
              </a:rPr>
              <a:t>If you think too much, you risk doing nothing—ever. There comes a time when a decision has to be made or an action taken. Involve yourself in group decision-making whenever possible, and try to apply the information you have in as practical a manner as possible.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i="0" u="none" strike="noStrike" cap="none" dirty="0">
                <a:solidFill>
                  <a:srgbClr val="000000"/>
                </a:solidFill>
                <a:effectLst/>
                <a:latin typeface="Arial"/>
                <a:ea typeface="Arial"/>
                <a:cs typeface="Arial"/>
                <a:sym typeface="Arial"/>
              </a:rPr>
              <a:t>Sensory Learners- </a:t>
            </a:r>
            <a:r>
              <a:rPr lang="en-CA" sz="1100" b="0" i="0" u="none" strike="noStrike" cap="none" dirty="0">
                <a:solidFill>
                  <a:srgbClr val="000000"/>
                </a:solidFill>
                <a:effectLst/>
                <a:latin typeface="Arial"/>
                <a:ea typeface="Arial"/>
                <a:cs typeface="Arial"/>
                <a:sym typeface="Arial"/>
              </a:rPr>
              <a:t>If you rely too much on sensing, you tend to prefer what is familiar and concentrate on facts you know instead of being innovative and adapting to new situations. Seek out opportunities to learn theoretical information and then bring in facts to support or negate these theories.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i="0" u="none" strike="noStrike" cap="none" dirty="0">
                <a:solidFill>
                  <a:srgbClr val="000000"/>
                </a:solidFill>
                <a:effectLst/>
                <a:latin typeface="Arial"/>
                <a:ea typeface="Arial"/>
                <a:cs typeface="Arial"/>
                <a:sym typeface="Arial"/>
              </a:rPr>
              <a:t>Intuitive Learners- </a:t>
            </a:r>
            <a:r>
              <a:rPr lang="en-CA" sz="1100" b="0" i="0" u="none" strike="noStrike" cap="none" dirty="0">
                <a:solidFill>
                  <a:srgbClr val="000000"/>
                </a:solidFill>
                <a:effectLst/>
                <a:latin typeface="Arial"/>
                <a:ea typeface="Arial"/>
                <a:cs typeface="Arial"/>
                <a:sym typeface="Arial"/>
              </a:rPr>
              <a:t>If you rely too much on intuition, you risk missing important details, which can lead to poor decision-making and problem-solving. Force yourself to learn facts or memorize data that will help you defend or criticize a theory or procedure you are working with. You may need to slow down and look at the details you would otherwise typically skim.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i="0" u="none" strike="noStrike" cap="none" dirty="0">
                <a:solidFill>
                  <a:srgbClr val="000000"/>
                </a:solidFill>
                <a:effectLst/>
                <a:latin typeface="Arial"/>
                <a:ea typeface="Arial"/>
                <a:cs typeface="Arial"/>
                <a:sym typeface="Arial"/>
              </a:rPr>
              <a:t>Visual Learners- </a:t>
            </a:r>
            <a:r>
              <a:rPr lang="en-CA" sz="1100" b="0" i="0" u="none" strike="noStrike" cap="none" dirty="0">
                <a:solidFill>
                  <a:srgbClr val="000000"/>
                </a:solidFill>
                <a:effectLst/>
                <a:latin typeface="Arial"/>
                <a:ea typeface="Arial"/>
                <a:cs typeface="Arial"/>
                <a:sym typeface="Arial"/>
              </a:rPr>
              <a:t>If you concentrate more on pictorial or graphical information than on words, you put yourself at a distinct disadvantage because verbal and written information is still the main preferred choice for the delivery of information. Practice your note-taking, and seek out opportunities to explain information to others using words.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i="0" u="none" strike="noStrike" cap="none" dirty="0">
                <a:solidFill>
                  <a:srgbClr val="000000"/>
                </a:solidFill>
                <a:effectLst/>
                <a:latin typeface="Arial"/>
                <a:ea typeface="Arial"/>
                <a:cs typeface="Arial"/>
                <a:sym typeface="Arial"/>
              </a:rPr>
              <a:t>Verbal Learners- </a:t>
            </a:r>
            <a:r>
              <a:rPr lang="en-CA" sz="1100" b="0" i="0" u="none" strike="noStrike" cap="none" dirty="0">
                <a:solidFill>
                  <a:srgbClr val="000000"/>
                </a:solidFill>
                <a:effectLst/>
                <a:latin typeface="Arial"/>
                <a:ea typeface="Arial"/>
                <a:cs typeface="Arial"/>
                <a:sym typeface="Arial"/>
              </a:rPr>
              <a:t>As with visual learners, look for opportunities to learn through audiovisual presentations, podcasts, etc. When making notes, group information according to concepts, and then create visual links with arrows going to and from them. Take every opportunity you can to create charts, tables, and diagrams.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i="0" u="none" strike="noStrike" cap="none" dirty="0">
                <a:solidFill>
                  <a:srgbClr val="000000"/>
                </a:solidFill>
                <a:effectLst/>
                <a:latin typeface="Arial"/>
                <a:ea typeface="Arial"/>
                <a:cs typeface="Arial"/>
                <a:sym typeface="Arial"/>
              </a:rPr>
              <a:t>Sequential Learners- </a:t>
            </a:r>
            <a:r>
              <a:rPr lang="en-CA" sz="1100" b="0" i="0" u="none" strike="noStrike" cap="none" dirty="0">
                <a:solidFill>
                  <a:srgbClr val="000000"/>
                </a:solidFill>
                <a:effectLst/>
                <a:latin typeface="Arial"/>
                <a:ea typeface="Arial"/>
                <a:cs typeface="Arial"/>
                <a:sym typeface="Arial"/>
              </a:rPr>
              <a:t>When you break things down into small components you are often able to dive right into problem-solving. This seems to be advantageous but can often be unproductive. Force yourself to slow down and understand why you are doing something and how it is connected to the overall purpose or objective. Ask yourself how your actions are going to help you in the long run. If you can’t think of a practical application for what you are doing, then stop and do some more “big picture” thinking.</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i="0" u="none" strike="noStrike" cap="none" dirty="0">
                <a:solidFill>
                  <a:srgbClr val="000000"/>
                </a:solidFill>
                <a:effectLst/>
                <a:latin typeface="Arial"/>
                <a:ea typeface="Arial"/>
                <a:cs typeface="Arial"/>
                <a:sym typeface="Arial"/>
              </a:rPr>
              <a:t>Global Learners- I</a:t>
            </a:r>
            <a:r>
              <a:rPr lang="en-CA" sz="1100" b="0" i="0" u="none" strike="noStrike" cap="none" dirty="0">
                <a:solidFill>
                  <a:srgbClr val="000000"/>
                </a:solidFill>
                <a:effectLst/>
                <a:latin typeface="Arial"/>
                <a:ea typeface="Arial"/>
                <a:cs typeface="Arial"/>
                <a:sym typeface="Arial"/>
              </a:rPr>
              <a:t>f grasping the big picture is easy for you, then you can be at risk of wanting to run before you can walk. You see what is needed but may not take the time to learn how best to accomplish it. Take the time to ask for explanations, and force yourself to complete all problem-solving steps before coming to a conclusion or making a decision. If you can’t explain what you have done and the rationale for your actions, then you may have missed critical details.</a:t>
            </a:r>
            <a:endParaRPr lang="en-CA" sz="1100" b="1"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br>
              <a:rPr lang="en-CA" dirty="0"/>
            </a:br>
            <a:endParaRPr lang="en-US" dirty="0"/>
          </a:p>
        </p:txBody>
      </p:sp>
    </p:spTree>
    <p:extLst>
      <p:ext uri="{BB962C8B-B14F-4D97-AF65-F5344CB8AC3E}">
        <p14:creationId xmlns:p14="http://schemas.microsoft.com/office/powerpoint/2010/main" val="997887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Step 1: Gauge</a:t>
            </a:r>
            <a:r>
              <a:rPr lang="en-CA" sz="1100" b="0" i="0" u="none" strike="noStrike" cap="none" dirty="0">
                <a:solidFill>
                  <a:srgbClr val="000000"/>
                </a:solidFill>
                <a:effectLst/>
                <a:latin typeface="Arial"/>
                <a:ea typeface="Arial"/>
                <a:cs typeface="Arial"/>
                <a:sym typeface="Arial"/>
              </a:rPr>
              <a:t>—take stock of your knowledge and capabilities about a topic;</a:t>
            </a:r>
          </a:p>
          <a:p>
            <a:r>
              <a:rPr lang="en-CA" sz="1100" b="1" i="0" u="none" strike="noStrike" cap="none" dirty="0">
                <a:solidFill>
                  <a:srgbClr val="000000"/>
                </a:solidFill>
                <a:effectLst/>
                <a:latin typeface="Arial"/>
                <a:ea typeface="Arial"/>
                <a:cs typeface="Arial"/>
                <a:sym typeface="Arial"/>
              </a:rPr>
              <a:t>Step 2: Discover</a:t>
            </a:r>
            <a:r>
              <a:rPr lang="en-CA" sz="1100" b="0" i="0" u="none" strike="noStrike" cap="none" dirty="0">
                <a:solidFill>
                  <a:srgbClr val="000000"/>
                </a:solidFill>
                <a:effectLst/>
                <a:latin typeface="Arial"/>
                <a:ea typeface="Arial"/>
                <a:cs typeface="Arial"/>
                <a:sym typeface="Arial"/>
              </a:rPr>
              <a:t>—learn enough about a topic so that you can set specific development goals on which you can apply and practice, and later gauge again your progress toward your set goals; and</a:t>
            </a:r>
          </a:p>
          <a:p>
            <a:r>
              <a:rPr lang="en-CA" sz="1100" b="1" i="0" u="none" strike="noStrike" cap="none" dirty="0">
                <a:solidFill>
                  <a:srgbClr val="000000"/>
                </a:solidFill>
                <a:effectLst/>
                <a:latin typeface="Arial"/>
                <a:ea typeface="Arial"/>
                <a:cs typeface="Arial"/>
                <a:sym typeface="Arial"/>
              </a:rPr>
              <a:t>Step 3: Reflect</a:t>
            </a:r>
            <a:r>
              <a:rPr lang="en-CA" sz="1100" b="0" i="0" u="none" strike="noStrike" cap="none" dirty="0">
                <a:solidFill>
                  <a:srgbClr val="000000"/>
                </a:solidFill>
                <a:effectLst/>
                <a:latin typeface="Arial"/>
                <a:ea typeface="Arial"/>
                <a:cs typeface="Arial"/>
                <a:sym typeface="Arial"/>
              </a:rPr>
              <a:t>—step back and look at the ways you have achieved your goals, take the opportunity to set new ones, and chronicle this experience and thought process in a daily journal.</a:t>
            </a:r>
          </a:p>
          <a:p>
            <a:endParaRPr lang="en-US" dirty="0"/>
          </a:p>
        </p:txBody>
      </p:sp>
    </p:spTree>
    <p:extLst>
      <p:ext uri="{BB962C8B-B14F-4D97-AF65-F5344CB8AC3E}">
        <p14:creationId xmlns:p14="http://schemas.microsoft.com/office/powerpoint/2010/main" val="966337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By analogy, let’s say you want to take a road trip out of town. Even if you have a map and a compass, it still is pretty important to know exactly where you are starting on the map!</a:t>
            </a:r>
          </a:p>
          <a:p>
            <a:br>
              <a:rPr lang="en-CA" dirty="0"/>
            </a:br>
            <a:endParaRPr lang="en-US" dirty="0"/>
          </a:p>
        </p:txBody>
      </p:sp>
    </p:spTree>
    <p:extLst>
      <p:ext uri="{BB962C8B-B14F-4D97-AF65-F5344CB8AC3E}">
        <p14:creationId xmlns:p14="http://schemas.microsoft.com/office/powerpoint/2010/main" val="3835932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Learn- </a:t>
            </a:r>
            <a:r>
              <a:rPr lang="en-CA" sz="1100" b="0" i="0" u="none" strike="noStrike" cap="none" dirty="0">
                <a:solidFill>
                  <a:srgbClr val="000000"/>
                </a:solidFill>
                <a:effectLst/>
                <a:latin typeface="Arial"/>
                <a:ea typeface="Arial"/>
                <a:cs typeface="Arial"/>
                <a:sym typeface="Arial"/>
              </a:rPr>
              <a:t>You have probably learned a little about a certain subject just by virtue of gauging your depth in it. In some cases, you might even have read up on the subject a lot to accurately gauge where you were strong or weak. There is not an existing survey for every subject, and it is beneficial to learn how you might gauge this or that area of interest.</a:t>
            </a:r>
          </a:p>
          <a:p>
            <a:endParaRPr lang="en-CA" dirty="0">
              <a:effectLst/>
            </a:endParaRPr>
          </a:p>
          <a:p>
            <a:r>
              <a:rPr lang="en-CA" sz="1100" b="1" i="0" u="none" strike="noStrike" cap="none" dirty="0">
                <a:solidFill>
                  <a:srgbClr val="000000"/>
                </a:solidFill>
                <a:effectLst/>
                <a:latin typeface="Arial"/>
                <a:ea typeface="Arial"/>
                <a:cs typeface="Arial"/>
                <a:sym typeface="Arial"/>
              </a:rPr>
              <a:t>Apply- </a:t>
            </a:r>
            <a:r>
              <a:rPr lang="en-CA" sz="1100" b="0" i="0" u="none" strike="noStrike" cap="none" dirty="0">
                <a:solidFill>
                  <a:srgbClr val="000000"/>
                </a:solidFill>
                <a:effectLst/>
                <a:latin typeface="Arial"/>
                <a:ea typeface="Arial"/>
                <a:cs typeface="Arial"/>
                <a:sym typeface="Arial"/>
              </a:rPr>
              <a:t>Your knowledge of the subject, plus your SMART goals, gives you an opportunity to apply and test your knowledge. Going back to our road-trip analogy, gauging gives you a starting point, learning gives you a road map and compass, and goals give you a target destination.</a:t>
            </a:r>
          </a:p>
          <a:p>
            <a:endParaRPr lang="en-CA" dirty="0"/>
          </a:p>
          <a:p>
            <a:r>
              <a:rPr lang="en-CA" sz="1100" b="1" i="0" u="none" strike="noStrike" cap="none" dirty="0">
                <a:solidFill>
                  <a:srgbClr val="000000"/>
                </a:solidFill>
                <a:effectLst/>
                <a:latin typeface="Arial"/>
                <a:ea typeface="Arial"/>
                <a:cs typeface="Arial"/>
                <a:sym typeface="Arial"/>
              </a:rPr>
              <a:t>Practice- </a:t>
            </a:r>
            <a:r>
              <a:rPr lang="en-CA" b="0" dirty="0">
                <a:effectLst/>
              </a:rPr>
              <a:t>Practice, in turn, simply means some repetition of the application process. Your objective here should be to apply and practice a subject long enough that, when you gauge it again, you are likely to see some change or progress.</a:t>
            </a:r>
          </a:p>
          <a:p>
            <a:endParaRPr lang="en-CA" dirty="0">
              <a:effectLst/>
            </a:endParaRPr>
          </a:p>
          <a:p>
            <a:br>
              <a:rPr lang="en-CA" dirty="0">
                <a:effectLst/>
              </a:rPr>
            </a:br>
            <a:endParaRPr lang="en-CA" dirty="0">
              <a:effectLst/>
            </a:endParaRPr>
          </a:p>
          <a:p>
            <a:br>
              <a:rPr lang="en-CA" dirty="0"/>
            </a:br>
            <a:endParaRPr lang="en-CA" dirty="0">
              <a:effectLst/>
            </a:endParaRPr>
          </a:p>
          <a:p>
            <a:endParaRPr lang="en-US" dirty="0"/>
          </a:p>
        </p:txBody>
      </p:sp>
    </p:spTree>
    <p:extLst>
      <p:ext uri="{BB962C8B-B14F-4D97-AF65-F5344CB8AC3E}">
        <p14:creationId xmlns:p14="http://schemas.microsoft.com/office/powerpoint/2010/main" val="1919373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1" i="0" u="none" strike="noStrike" cap="none" dirty="0">
                <a:solidFill>
                  <a:srgbClr val="000000"/>
                </a:solidFill>
                <a:effectLst/>
                <a:latin typeface="Arial"/>
                <a:ea typeface="Arial"/>
                <a:cs typeface="Arial"/>
                <a:sym typeface="Arial"/>
              </a:rPr>
              <a:t>Set SMART Goals- </a:t>
            </a:r>
            <a:r>
              <a:rPr lang="en-CA" sz="1100" b="0" i="0" u="none" strike="noStrike" cap="none" dirty="0">
                <a:solidFill>
                  <a:srgbClr val="000000"/>
                </a:solidFill>
                <a:effectLst/>
                <a:latin typeface="Arial"/>
                <a:ea typeface="Arial"/>
                <a:cs typeface="Arial"/>
                <a:sym typeface="Arial"/>
              </a:rPr>
              <a:t>The combination of gauging and learning about a topic should permit you to set some goals related to your focal topic. Those goals should be specific, measurable, aggressive, realistic, and time-bound—yield the acronym SMART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1"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The combination of gauging and learning about a topic should permit you to set some goals related to your focal topic. For example, you want to develop better team communication skills or better understand change management. While your goals should reflect the intersection of your own needs and the subject, we do know that effective goals satisfy certain characteristics. These characteristics—specific, measurable, aggressive, realistic, and time-bound—yield the acronym SMART.</a:t>
            </a:r>
            <a:r>
              <a:rPr lang="en-CA" sz="1100" b="0" i="0" u="sng" strike="noStrike" cap="none" baseline="30000" dirty="0">
                <a:solidFill>
                  <a:srgbClr val="000000"/>
                </a:solidFill>
                <a:effectLst/>
                <a:latin typeface="Arial"/>
                <a:ea typeface="Arial"/>
                <a:cs typeface="Arial"/>
                <a:sym typeface="Arial"/>
                <a:hlinkClick r:id="rId3" tooltip="In his seminal 1954 work, The Practice of Management (New York: Collins), Peter Drucker coined the usage of the acronym for SMART objectives while discussing objective-based management."/>
              </a:rPr>
              <a:t>[1]</a:t>
            </a:r>
            <a:r>
              <a:rPr lang="en-CA" sz="1100" b="0" i="0" u="none" strike="noStrike" cap="none" dirty="0">
                <a:solidFill>
                  <a:srgbClr val="000000"/>
                </a:solidFill>
                <a:effectLst/>
                <a:latin typeface="Arial"/>
                <a:ea typeface="Arial"/>
                <a:cs typeface="Arial"/>
                <a:sym typeface="Arial"/>
              </a:rPr>
              <a:t>Here is how to tell if your goals are SMART goals.</a:t>
            </a:r>
          </a:p>
          <a:p>
            <a:br>
              <a:rPr lang="en-CA" dirty="0"/>
            </a:br>
            <a:endParaRPr lang="en-US" dirty="0"/>
          </a:p>
        </p:txBody>
      </p:sp>
    </p:spTree>
    <p:extLst>
      <p:ext uri="{BB962C8B-B14F-4D97-AF65-F5344CB8AC3E}">
        <p14:creationId xmlns:p14="http://schemas.microsoft.com/office/powerpoint/2010/main" val="132578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Interestingly, if you look up the definition of a </a:t>
            </a:r>
            <a:r>
              <a:rPr lang="en-CA" sz="1100" b="1" i="0" u="none" strike="noStrike" cap="none" dirty="0">
                <a:solidFill>
                  <a:srgbClr val="000000"/>
                </a:solidFill>
                <a:effectLst/>
                <a:latin typeface="Arial"/>
                <a:ea typeface="Arial"/>
                <a:cs typeface="Arial"/>
                <a:sym typeface="Arial"/>
              </a:rPr>
              <a:t>leader</a:t>
            </a:r>
            <a:r>
              <a:rPr lang="en-CA" sz="1100" b="0" i="0" u="none" strike="noStrike" cap="none" dirty="0">
                <a:solidFill>
                  <a:srgbClr val="000000"/>
                </a:solidFill>
                <a:effectLst/>
                <a:latin typeface="Arial"/>
                <a:ea typeface="Arial"/>
                <a:cs typeface="Arial"/>
                <a:sym typeface="Arial"/>
              </a:rPr>
              <a:t>, you will find that many individuals and organizations use the same basic description as that of a manager – but we will discuss that more as we move through the chapter and the book as a whole.</a:t>
            </a:r>
          </a:p>
          <a:p>
            <a:br>
              <a:rPr lang="en-CA" dirty="0"/>
            </a:br>
            <a:endParaRPr lang="en-US" dirty="0"/>
          </a:p>
        </p:txBody>
      </p:sp>
    </p:spTree>
    <p:extLst>
      <p:ext uri="{BB962C8B-B14F-4D97-AF65-F5344CB8AC3E}">
        <p14:creationId xmlns:p14="http://schemas.microsoft.com/office/powerpoint/2010/main" val="3784370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a. Gauge Again</a:t>
            </a:r>
            <a:r>
              <a:rPr lang="en-CA" sz="1100" b="0" i="0" u="none" strike="noStrike" cap="none" dirty="0">
                <a:solidFill>
                  <a:srgbClr val="000000"/>
                </a:solidFill>
                <a:effectLst/>
                <a:latin typeface="Arial"/>
                <a:ea typeface="Arial"/>
                <a:cs typeface="Arial"/>
                <a:sym typeface="Arial"/>
              </a:rPr>
              <a:t>- </a:t>
            </a:r>
            <a:r>
              <a:rPr lang="en-CA" b="0" dirty="0">
                <a:effectLst/>
              </a:rPr>
              <a:t>As suggested under “Apply and Practice,” you will want to gauge your progress. Have you become more innovative? Do you better communicate in teams? Do you have a better understanding of other key principles of leadership and management?</a:t>
            </a:r>
          </a:p>
          <a:p>
            <a:endParaRPr lang="en-CA" b="0" dirty="0">
              <a:effectLst/>
            </a:endParaRPr>
          </a:p>
          <a:p>
            <a:r>
              <a:rPr lang="en-CA" sz="1100" b="1" i="0" u="none" strike="noStrike" cap="none" dirty="0">
                <a:solidFill>
                  <a:srgbClr val="000000"/>
                </a:solidFill>
                <a:effectLst/>
                <a:latin typeface="Arial"/>
                <a:ea typeface="Arial"/>
                <a:cs typeface="Arial"/>
                <a:sym typeface="Arial"/>
              </a:rPr>
              <a:t>b. Record</a:t>
            </a:r>
            <a:r>
              <a:rPr lang="en-CA" sz="1100" b="0" i="0" u="none" strike="noStrike" cap="none" dirty="0">
                <a:solidFill>
                  <a:srgbClr val="000000"/>
                </a:solidFill>
                <a:effectLst/>
                <a:latin typeface="Arial"/>
                <a:ea typeface="Arial"/>
                <a:cs typeface="Arial"/>
                <a:sym typeface="Arial"/>
              </a:rPr>
              <a:t>- Many people might stop at the gauge again point, but they would be missing out on an incredibly valuable opportunity. Specifically, look at what you have learned and achieved regarding your goals, and chronicle your progress in some form of a journal (Bromley, 1993). A journal may be a required component of a leadership course, so there may be extrinsic as well as intrinsic motives for starting to keep a journal.</a:t>
            </a:r>
          </a:p>
          <a:p>
            <a:endParaRPr lang="en-CA" b="0" dirty="0">
              <a:effectLst/>
            </a:endParaRPr>
          </a:p>
          <a:p>
            <a:br>
              <a:rPr lang="en-CA" dirty="0">
                <a:effectLst/>
              </a:rPr>
            </a:br>
            <a:endParaRPr lang="en-CA" dirty="0">
              <a:effectLst/>
            </a:endParaRPr>
          </a:p>
          <a:p>
            <a:endParaRPr lang="en-US" dirty="0"/>
          </a:p>
        </p:txBody>
      </p:sp>
    </p:spTree>
    <p:extLst>
      <p:ext uri="{BB962C8B-B14F-4D97-AF65-F5344CB8AC3E}">
        <p14:creationId xmlns:p14="http://schemas.microsoft.com/office/powerpoint/2010/main" val="238509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Formally defined, the principles of management are the activities that “plan, organize, and control the operations of the basic elements of [people], materials, machines, methods, money, and markets, providing direction and coordination, and giving leadership to human efforts, so as to achieve the sought objectives of the enterprise.”</a:t>
            </a:r>
            <a:r>
              <a:rPr lang="en-CA" sz="1100" b="0" i="0" u="sng" strike="noStrike" cap="none" baseline="30000" dirty="0">
                <a:solidFill>
                  <a:srgbClr val="000000"/>
                </a:solidFill>
                <a:effectLst/>
                <a:latin typeface="Arial"/>
                <a:ea typeface="Arial"/>
                <a:cs typeface="Arial"/>
                <a:sym typeface="Arial"/>
                <a:hlinkClick r:id="rId3" tooltip="The fundamental notion of principles of management was developed by French management theorist Henri Fayol (1841–1925). He is credited with the original planning-organizing-leading-controlling framework (P-O-L-C), which, while undergoing very important changes in content, remains the dominant management framework in the world. See H. Fayol, General and Industrial Management (Paris: Institute of Electrical and Electronics Engineering, 1916)."/>
              </a:rPr>
              <a:t>[2]</a:t>
            </a:r>
            <a:r>
              <a:rPr lang="en-CA" sz="1100" b="0" i="0" u="none" strike="noStrike" cap="none" dirty="0">
                <a:solidFill>
                  <a:srgbClr val="000000"/>
                </a:solidFill>
                <a:effectLst/>
                <a:latin typeface="Arial"/>
                <a:ea typeface="Arial"/>
                <a:cs typeface="Arial"/>
                <a:sym typeface="Arial"/>
              </a:rPr>
              <a:t>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For this reason, principles of management are often discussed or learned using a framework called P-O-L-C, which stands for planning, organizing, leading, and controlling.</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Managers are required in all the activities of organizations: budgeting, designing, selling, creating, financing, accounting, and artistic presentation; the larger the organization, the more managers are needed. Everyone employed in an organization is affected by management principles, processes, policies, and practices as they are either a manager or a subordinate to a manager, and usually, they are both.</a:t>
            </a:r>
          </a:p>
          <a:p>
            <a:br>
              <a:rPr lang="en-CA" dirty="0"/>
            </a:br>
            <a:endParaRPr lang="en-US" dirty="0"/>
          </a:p>
        </p:txBody>
      </p:sp>
    </p:spTree>
    <p:extLst>
      <p:ext uri="{BB962C8B-B14F-4D97-AF65-F5344CB8AC3E}">
        <p14:creationId xmlns:p14="http://schemas.microsoft.com/office/powerpoint/2010/main" val="71469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Goodwill provides employment opportunities for individuals with disabilities, lack of education, or lack of job experience. The company has created programs for individuals with criminal backgrounds who might otherwise be unable to find employment, including basic work skill development, job placement assistance, and life skills. In 2008, more than 172,000 people obtained employment, earning $2.3 billion in wages and gaining tools to be productive members of their community. </a:t>
            </a:r>
            <a:endParaRPr lang="en-US" dirty="0"/>
          </a:p>
        </p:txBody>
      </p:sp>
    </p:spTree>
    <p:extLst>
      <p:ext uri="{BB962C8B-B14F-4D97-AF65-F5344CB8AC3E}">
        <p14:creationId xmlns:p14="http://schemas.microsoft.com/office/powerpoint/2010/main" val="581965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contrast to the traditional, hierarchical relationship among layers of management and managers and employees, in the </a:t>
            </a:r>
            <a:r>
              <a:rPr lang="en-CA" sz="1100" b="0" i="1" u="none" strike="noStrike" cap="none" dirty="0">
                <a:solidFill>
                  <a:srgbClr val="000000"/>
                </a:solidFill>
                <a:effectLst/>
                <a:latin typeface="Arial"/>
                <a:ea typeface="Arial"/>
                <a:cs typeface="Arial"/>
                <a:sym typeface="Arial"/>
              </a:rPr>
              <a:t>contemporary view</a:t>
            </a:r>
            <a:r>
              <a:rPr lang="en-CA" sz="1100" b="0" i="0" u="none" strike="noStrike" cap="none" dirty="0">
                <a:solidFill>
                  <a:srgbClr val="000000"/>
                </a:solidFill>
                <a:effectLst/>
                <a:latin typeface="Arial"/>
                <a:ea typeface="Arial"/>
                <a:cs typeface="Arial"/>
                <a:sym typeface="Arial"/>
              </a:rPr>
              <a:t>, top managers support and serve other managers and employees (through a process called empowerment), just as the organization ultimately exists to serve its customers and clients. </a:t>
            </a:r>
          </a:p>
          <a:p>
            <a:endParaRPr lang="en-CA" sz="1100" b="0" i="0" u="none" strike="noStrike" cap="none" dirty="0">
              <a:solidFill>
                <a:srgbClr val="000000"/>
              </a:solidFill>
              <a:effectLst/>
              <a:latin typeface="Arial"/>
              <a:ea typeface="Arial"/>
              <a:cs typeface="Arial"/>
              <a:sym typeface="Arial"/>
            </a:endParaRPr>
          </a:p>
          <a:p>
            <a:r>
              <a:rPr lang="en-CA" sz="1100" b="1" i="0" u="none" strike="noStrike" cap="none" dirty="0">
                <a:solidFill>
                  <a:srgbClr val="000000"/>
                </a:solidFill>
                <a:effectLst/>
                <a:latin typeface="Arial"/>
                <a:ea typeface="Arial"/>
                <a:cs typeface="Arial"/>
                <a:sym typeface="Arial"/>
              </a:rPr>
              <a:t>Empowerment</a:t>
            </a:r>
            <a:r>
              <a:rPr lang="en-CA" sz="1100" b="0" i="0" u="none" strike="noStrike" cap="none" dirty="0">
                <a:solidFill>
                  <a:srgbClr val="000000"/>
                </a:solidFill>
                <a:effectLst/>
                <a:latin typeface="Arial"/>
                <a:ea typeface="Arial"/>
                <a:cs typeface="Arial"/>
                <a:sym typeface="Arial"/>
              </a:rPr>
              <a:t> is the process of enabling or authorizing an individual to think, behave, take action, and control work and decision-making in autonomous ways. Empowerment is a new power – today’s leaders and managers afford their followers to be more independent in managing their own work than what has traditionally been granted.</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In both the traditional and contemporary views of management, however, there remains the need for different types of managers.</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Top managers</a:t>
            </a:r>
            <a:r>
              <a:rPr lang="en-CA" sz="1100" b="0" i="0" u="none" strike="noStrike" cap="none" dirty="0">
                <a:solidFill>
                  <a:srgbClr val="000000"/>
                </a:solidFill>
                <a:effectLst/>
                <a:latin typeface="Arial"/>
                <a:ea typeface="Arial"/>
                <a:cs typeface="Arial"/>
                <a:sym typeface="Arial"/>
              </a:rPr>
              <a:t> are responsible for developing the organization’s strategy and being a steward of its vision and mission. A second set of managers includes functional, team, and general managers. </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Functional managers</a:t>
            </a:r>
            <a:r>
              <a:rPr lang="en-CA" sz="1100" b="0" i="0" u="none" strike="noStrike" cap="none" dirty="0">
                <a:solidFill>
                  <a:srgbClr val="000000"/>
                </a:solidFill>
                <a:effectLst/>
                <a:latin typeface="Arial"/>
                <a:ea typeface="Arial"/>
                <a:cs typeface="Arial"/>
                <a:sym typeface="Arial"/>
              </a:rPr>
              <a:t> are responsible for the efficiency and effectiveness of an area, such as accounting or marketing. </a:t>
            </a:r>
          </a:p>
          <a:p>
            <a:endParaRPr lang="en-CA" sz="1100" b="0" i="0" u="none" strike="noStrike" cap="none" dirty="0">
              <a:solidFill>
                <a:srgbClr val="000000"/>
              </a:solidFill>
              <a:effectLst/>
              <a:latin typeface="Arial"/>
              <a:ea typeface="Arial"/>
              <a:cs typeface="Arial"/>
              <a:sym typeface="Arial"/>
            </a:endParaRPr>
          </a:p>
          <a:p>
            <a:r>
              <a:rPr lang="en-CA" sz="1100" b="0" i="1" u="none" strike="noStrike" cap="none" dirty="0">
                <a:solidFill>
                  <a:srgbClr val="000000"/>
                </a:solidFill>
                <a:effectLst/>
                <a:latin typeface="Arial"/>
                <a:ea typeface="Arial"/>
                <a:cs typeface="Arial"/>
                <a:sym typeface="Arial"/>
              </a:rPr>
              <a:t>Supervisory</a:t>
            </a:r>
            <a:r>
              <a:rPr lang="en-CA" sz="1100" b="0" i="0" u="none" strike="noStrike" cap="none" dirty="0">
                <a:solidFill>
                  <a:srgbClr val="000000"/>
                </a:solidFill>
                <a:effectLst/>
                <a:latin typeface="Arial"/>
                <a:ea typeface="Arial"/>
                <a:cs typeface="Arial"/>
                <a:sym typeface="Arial"/>
              </a:rPr>
              <a:t> or </a:t>
            </a:r>
            <a:r>
              <a:rPr lang="en-CA" sz="1100" b="0" i="1" u="none" strike="noStrike" cap="none" dirty="0">
                <a:solidFill>
                  <a:srgbClr val="000000"/>
                </a:solidFill>
                <a:effectLst/>
                <a:latin typeface="Arial"/>
                <a:ea typeface="Arial"/>
                <a:cs typeface="Arial"/>
                <a:sym typeface="Arial"/>
              </a:rPr>
              <a:t>team managers</a:t>
            </a:r>
            <a:r>
              <a:rPr lang="en-CA" sz="1100" b="0" i="0" u="none" strike="noStrike" cap="none" dirty="0">
                <a:solidFill>
                  <a:srgbClr val="000000"/>
                </a:solidFill>
                <a:effectLst/>
                <a:latin typeface="Arial"/>
                <a:ea typeface="Arial"/>
                <a:cs typeface="Arial"/>
                <a:sym typeface="Arial"/>
              </a:rPr>
              <a:t> are responsible for coordinating a subgroup of a particular function or a team composed of members from different parts of the organization.</a:t>
            </a:r>
          </a:p>
          <a:p>
            <a:endParaRPr lang="en-US" dirty="0"/>
          </a:p>
        </p:txBody>
      </p:sp>
    </p:spTree>
    <p:extLst>
      <p:ext uri="{BB962C8B-B14F-4D97-AF65-F5344CB8AC3E}">
        <p14:creationId xmlns:p14="http://schemas.microsoft.com/office/powerpoint/2010/main" val="303785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Managers are responsible for the processes of getting activities completed efficiently with and through other people and setting and achieving the firm’s goals through the execution of four basic management functions: planning, organizing, leading, and controlling. Both sets of processes utilize human, financial, and material resources.</a:t>
            </a:r>
          </a:p>
          <a:p>
            <a:endParaRPr lang="en-CA" dirty="0"/>
          </a:p>
          <a:p>
            <a:endParaRPr lang="en-CA" dirty="0"/>
          </a:p>
          <a:p>
            <a:r>
              <a:rPr lang="en-CA" sz="1100" b="0" i="0" u="none" strike="noStrike" cap="none" dirty="0">
                <a:solidFill>
                  <a:srgbClr val="000000"/>
                </a:solidFill>
                <a:effectLst/>
                <a:latin typeface="Arial"/>
                <a:ea typeface="Arial"/>
                <a:cs typeface="Arial"/>
                <a:sym typeface="Arial"/>
              </a:rPr>
              <a:t>Of course, some managers are better than others at accomplishing this! There have been a number of studies on what managers actually do, the most famous of those conducted by Professor Henry Mintzberg in the early 1970s (Mintzberg, 1973). One explanation for Mintzberg’s enduring influence is perhaps that the nature of managerial work has changed very little since that time, aside from the shift to an empowered relationship between top managers and other managers and employees, obvious changes in technology, and the exponential increase in information overload.</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As summarized here, the 10 roles are divided into three groups: interpersonal, informational, and decisional.</a:t>
            </a:r>
            <a:endParaRPr lang="en-US" dirty="0"/>
          </a:p>
        </p:txBody>
      </p:sp>
    </p:spTree>
    <p:extLst>
      <p:ext uri="{BB962C8B-B14F-4D97-AF65-F5344CB8AC3E}">
        <p14:creationId xmlns:p14="http://schemas.microsoft.com/office/powerpoint/2010/main" val="371891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It means mobilizing others to </a:t>
            </a:r>
            <a:r>
              <a:rPr lang="en-CA" sz="1100" b="0" i="1" u="none" strike="noStrike" cap="none" dirty="0" err="1">
                <a:solidFill>
                  <a:srgbClr val="000000"/>
                </a:solidFill>
                <a:effectLst/>
                <a:latin typeface="Arial"/>
                <a:ea typeface="Arial"/>
                <a:cs typeface="Arial"/>
                <a:sym typeface="Arial"/>
              </a:rPr>
              <a:t>want</a:t>
            </a:r>
            <a:r>
              <a:rPr lang="en-CA" sz="1100" b="0" i="0" u="none" strike="noStrike" cap="none" dirty="0" err="1">
                <a:solidFill>
                  <a:srgbClr val="000000"/>
                </a:solidFill>
                <a:effectLst/>
                <a:latin typeface="Arial"/>
                <a:ea typeface="Arial"/>
                <a:cs typeface="Arial"/>
                <a:sym typeface="Arial"/>
              </a:rPr>
              <a:t>to</a:t>
            </a:r>
            <a:r>
              <a:rPr lang="en-CA" sz="1100" b="0" i="0" u="none" strike="noStrike" cap="none" dirty="0">
                <a:solidFill>
                  <a:srgbClr val="000000"/>
                </a:solidFill>
                <a:effectLst/>
                <a:latin typeface="Arial"/>
                <a:ea typeface="Arial"/>
                <a:cs typeface="Arial"/>
                <a:sym typeface="Arial"/>
              </a:rPr>
              <a:t> struggle toward a common goal. Great leaders help build an organization’s human capital, then motivate individuals to take concerted action. Leadership also includes an understanding of when, where, and how to use more formal sources of authority and power, such as position or ownership.</a:t>
            </a:r>
          </a:p>
          <a:p>
            <a:endParaRPr lang="en-CA" dirty="0"/>
          </a:p>
          <a:p>
            <a:r>
              <a:rPr lang="en-CA" sz="1100" b="0" i="0" u="none" strike="noStrike" cap="none" dirty="0">
                <a:solidFill>
                  <a:srgbClr val="000000"/>
                </a:solidFill>
                <a:effectLst/>
                <a:latin typeface="Arial"/>
                <a:ea typeface="Arial"/>
                <a:cs typeface="Arial"/>
                <a:sym typeface="Arial"/>
              </a:rPr>
              <a:t>Increasingly, we live in a world where good </a:t>
            </a:r>
            <a:r>
              <a:rPr lang="en-CA" sz="1100" b="0" i="1" u="none" strike="noStrike" cap="none" dirty="0">
                <a:solidFill>
                  <a:srgbClr val="000000"/>
                </a:solidFill>
                <a:effectLst/>
                <a:latin typeface="Arial"/>
                <a:ea typeface="Arial"/>
                <a:cs typeface="Arial"/>
                <a:sym typeface="Arial"/>
              </a:rPr>
              <a:t>management</a:t>
            </a:r>
            <a:r>
              <a:rPr lang="en-CA" sz="1100" b="0" i="0" u="none" strike="noStrike" cap="none" dirty="0">
                <a:solidFill>
                  <a:srgbClr val="000000"/>
                </a:solidFill>
                <a:effectLst/>
                <a:latin typeface="Arial"/>
                <a:ea typeface="Arial"/>
                <a:cs typeface="Arial"/>
                <a:sym typeface="Arial"/>
              </a:rPr>
              <a:t> requires good </a:t>
            </a:r>
            <a:r>
              <a:rPr lang="en-CA" sz="1100" b="0" i="1" u="none" strike="noStrike" cap="none" dirty="0">
                <a:solidFill>
                  <a:srgbClr val="000000"/>
                </a:solidFill>
                <a:effectLst/>
                <a:latin typeface="Arial"/>
                <a:ea typeface="Arial"/>
                <a:cs typeface="Arial"/>
                <a:sym typeface="Arial"/>
              </a:rPr>
              <a:t>leaders</a:t>
            </a:r>
            <a:r>
              <a:rPr lang="en-CA" sz="1100" b="0" i="0" u="none" strike="noStrike" cap="none" dirty="0">
                <a:solidFill>
                  <a:srgbClr val="000000"/>
                </a:solidFill>
                <a:effectLst/>
                <a:latin typeface="Arial"/>
                <a:ea typeface="Arial"/>
                <a:cs typeface="Arial"/>
                <a:sym typeface="Arial"/>
              </a:rPr>
              <a:t> and </a:t>
            </a:r>
            <a:r>
              <a:rPr lang="en-CA" sz="1100" b="0" i="1" u="none" strike="noStrike" cap="none" dirty="0">
                <a:solidFill>
                  <a:srgbClr val="000000"/>
                </a:solidFill>
                <a:effectLst/>
                <a:latin typeface="Arial"/>
                <a:ea typeface="Arial"/>
                <a:cs typeface="Arial"/>
                <a:sym typeface="Arial"/>
              </a:rPr>
              <a:t>leadership</a:t>
            </a:r>
            <a:endParaRPr lang="en-US" dirty="0"/>
          </a:p>
        </p:txBody>
      </p:sp>
    </p:spTree>
    <p:extLst>
      <p:ext uri="{BB962C8B-B14F-4D97-AF65-F5344CB8AC3E}">
        <p14:creationId xmlns:p14="http://schemas.microsoft.com/office/powerpoint/2010/main" val="3090543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Perhaps this is obvious, but an </a:t>
            </a:r>
            <a:r>
              <a:rPr lang="en-CA" sz="1100" b="1" i="0" u="none" strike="noStrike" cap="none" dirty="0">
                <a:solidFill>
                  <a:srgbClr val="000000"/>
                </a:solidFill>
                <a:effectLst/>
                <a:latin typeface="Arial"/>
                <a:ea typeface="Arial"/>
                <a:cs typeface="Arial"/>
                <a:sym typeface="Arial"/>
              </a:rPr>
              <a:t>entrepreneur</a:t>
            </a:r>
            <a:r>
              <a:rPr lang="en-CA" sz="1100" b="0" i="0" u="none" strike="noStrike" cap="none" dirty="0">
                <a:solidFill>
                  <a:srgbClr val="000000"/>
                </a:solidFill>
                <a:effectLst/>
                <a:latin typeface="Arial"/>
                <a:ea typeface="Arial"/>
                <a:cs typeface="Arial"/>
                <a:sym typeface="Arial"/>
              </a:rPr>
              <a:t> is a person who engages in the process of entrepreneurship.</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 We describe entrepreneurship as a process because it often involves more than simply coming up with a good idea—someone also has to convert that idea into action. As an example of both, Google’s leaders suggest that its point of distinction “is anticipating needs not yet articulated by our global audience, then meeting them with products and services that set new standards. This constant dissatisfaction with the way things are is ultimately the driving force behind the world’s best search engine” (Google, n.d.).</a:t>
            </a:r>
            <a:endParaRPr lang="en-US" dirty="0"/>
          </a:p>
        </p:txBody>
      </p:sp>
    </p:spTree>
    <p:extLst>
      <p:ext uri="{BB962C8B-B14F-4D97-AF65-F5344CB8AC3E}">
        <p14:creationId xmlns:p14="http://schemas.microsoft.com/office/powerpoint/2010/main" val="3001743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pixabay.com/?utm_source=link-attribution&amp;utm_medium=referral&amp;utm_campaign=image&amp;utm_content=3331244" TargetMode="External"/><Relationship Id="rId4" Type="http://schemas.openxmlformats.org/officeDocument/2006/relationships/hyperlink" Target="https://pixabay.com/users/geralt-9301/?utm_source=link-attribution&amp;utm_medium=referral&amp;utm_campaign=image&amp;utm_content=333124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unsplash.com/s/photos/entrepreneurship?utm_source=unsplash&amp;utm_medium=referral&amp;utm_content=creditCopyText" TargetMode="External"/><Relationship Id="rId4" Type="http://schemas.openxmlformats.org/officeDocument/2006/relationships/hyperlink" Target="https://unsplash.com/@jdiegoph?utm_source=unsplash&amp;utm_medium=referral&amp;utm_content=creditCopyTex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unsplash.com/s/photos/strategy?utm_source=unsplash&amp;utm_medium=referral&amp;utm_content=creditCopyText" TargetMode="External"/><Relationship Id="rId4" Type="http://schemas.openxmlformats.org/officeDocument/2006/relationships/hyperlink" Target="https://unsplash.com/@jeshoots?utm_source=unsplash&amp;utm_medium=referral&amp;utm_content=creditCopyTex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300191" y="3477916"/>
            <a:ext cx="8941648" cy="838800"/>
          </a:xfrm>
          <a:prstGeom prst="rect">
            <a:avLst/>
          </a:prstGeom>
        </p:spPr>
        <p:txBody>
          <a:bodyPr spcFirstLastPara="1" wrap="square" lIns="91425" tIns="91425" rIns="91425" bIns="91425" anchor="b" anchorCtr="0">
            <a:noAutofit/>
          </a:bodyPr>
          <a:lstStyle/>
          <a:p>
            <a:r>
              <a:rPr lang="en-CA" sz="3500" dirty="0"/>
              <a:t>Principles of Leadership &amp; Management</a:t>
            </a:r>
            <a:br>
              <a:rPr lang="en-CA" sz="3500" dirty="0"/>
            </a:br>
            <a:br>
              <a:rPr lang="en-CA" sz="3500" dirty="0"/>
            </a:br>
            <a:br>
              <a:rPr lang="en-CA" sz="3500" dirty="0"/>
            </a:br>
            <a:endParaRPr sz="3500" b="1" dirty="0">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225911" y="2742667"/>
            <a:ext cx="8918089" cy="1470498"/>
          </a:xfrm>
          <a:prstGeom prst="rect">
            <a:avLst/>
          </a:prstGeom>
        </p:spPr>
        <p:txBody>
          <a:bodyPr spcFirstLastPara="1" wrap="square" lIns="91425" tIns="91425" rIns="91425" bIns="91425" anchor="t" anchorCtr="0">
            <a:normAutofit fontScale="25000" lnSpcReduction="20000"/>
          </a:bodyPr>
          <a:lstStyle/>
          <a:p>
            <a:r>
              <a:rPr lang="en-US" sz="11200" b="1" dirty="0">
                <a:latin typeface="Arial" panose="020B0604020202020204" pitchFamily="34" charset="0"/>
                <a:cs typeface="Arial" panose="020B0604020202020204" pitchFamily="34" charset="0"/>
              </a:rPr>
              <a:t>CHAPTER 1: </a:t>
            </a:r>
            <a:r>
              <a:rPr lang="en-CA" sz="11200" b="1" cap="all" dirty="0">
                <a:latin typeface="Arial" panose="020B0604020202020204" pitchFamily="34" charset="0"/>
                <a:cs typeface="Arial" panose="020B0604020202020204" pitchFamily="34" charset="0"/>
              </a:rPr>
              <a:t>INTRODUCTION TO Principles of    </a:t>
            </a:r>
          </a:p>
          <a:p>
            <a:r>
              <a:rPr lang="en-CA" sz="11200" b="1" cap="all" dirty="0">
                <a:latin typeface="Arial" panose="020B0604020202020204" pitchFamily="34" charset="0"/>
                <a:cs typeface="Arial" panose="020B0604020202020204" pitchFamily="34" charset="0"/>
              </a:rPr>
              <a:t>                      </a:t>
            </a:r>
            <a:r>
              <a:rPr lang="en-CA" sz="11200" b="1" cap="all">
                <a:latin typeface="Arial" panose="020B0604020202020204" pitchFamily="34" charset="0"/>
                <a:cs typeface="Arial" panose="020B0604020202020204" pitchFamily="34" charset="0"/>
              </a:rPr>
              <a:t>leadership &amp; </a:t>
            </a:r>
            <a:r>
              <a:rPr lang="en-CA" sz="11200" b="1" cap="all" dirty="0">
                <a:latin typeface="Arial" panose="020B0604020202020204" pitchFamily="34" charset="0"/>
                <a:cs typeface="Arial" panose="020B0604020202020204" pitchFamily="34" charset="0"/>
              </a:rPr>
              <a:t>Management</a:t>
            </a:r>
          </a:p>
          <a:p>
            <a:br>
              <a:rPr lang="en-CA" b="1" dirty="0">
                <a:latin typeface="Arial" panose="020B0604020202020204" pitchFamily="34" charset="0"/>
                <a:cs typeface="Arial" panose="020B0604020202020204" pitchFamily="34" charset="0"/>
              </a:rPr>
            </a:br>
            <a:endParaRPr lang="en-CA" b="1" dirty="0">
              <a:latin typeface="Arial" panose="020B0604020202020204" pitchFamily="34" charset="0"/>
              <a:cs typeface="Arial" panose="020B0604020202020204" pitchFamily="34" charset="0"/>
            </a:endParaRPr>
          </a:p>
          <a:p>
            <a:pPr marL="0" indent="0"/>
            <a:endParaRPr sz="6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lipart&#10;&#10;Description automatically generated">
            <a:extLst>
              <a:ext uri="{FF2B5EF4-FFF2-40B4-BE49-F238E27FC236}">
                <a16:creationId xmlns:a16="http://schemas.microsoft.com/office/drawing/2014/main" id="{1A7B0A97-BD86-19B6-180E-AD397555ED3E}"/>
              </a:ext>
            </a:extLst>
          </p:cNvPr>
          <p:cNvPicPr>
            <a:picLocks noChangeAspect="1"/>
          </p:cNvPicPr>
          <p:nvPr/>
        </p:nvPicPr>
        <p:blipFill>
          <a:blip r:embed="rId3"/>
          <a:stretch>
            <a:fillRect/>
          </a:stretch>
        </p:blipFill>
        <p:spPr>
          <a:xfrm>
            <a:off x="1525836" y="2439721"/>
            <a:ext cx="6092328" cy="2436931"/>
          </a:xfrm>
          <a:prstGeom prst="rect">
            <a:avLst/>
          </a:prstGeom>
        </p:spPr>
      </p:pic>
      <p:sp>
        <p:nvSpPr>
          <p:cNvPr id="2" name="Title 1">
            <a:extLst>
              <a:ext uri="{FF2B5EF4-FFF2-40B4-BE49-F238E27FC236}">
                <a16:creationId xmlns:a16="http://schemas.microsoft.com/office/drawing/2014/main" id="{150DCF2C-A81D-03CF-B93C-A526BED06CB1}"/>
              </a:ext>
            </a:extLst>
          </p:cNvPr>
          <p:cNvSpPr>
            <a:spLocks noGrp="1"/>
          </p:cNvSpPr>
          <p:nvPr>
            <p:ph type="title"/>
          </p:nvPr>
        </p:nvSpPr>
        <p:spPr/>
        <p:txBody>
          <a:bodyPr>
            <a:noAutofit/>
          </a:bodyPr>
          <a:lstStyle/>
          <a:p>
            <a:r>
              <a:rPr lang="en-CA" sz="2700" dirty="0">
                <a:latin typeface="Arial" panose="020B0604020202020204" pitchFamily="34" charset="0"/>
                <a:cs typeface="Arial" panose="020B0604020202020204" pitchFamily="34" charset="0"/>
              </a:rPr>
              <a:t>1.4 Leadership, Entrepreneurship, And Strategy II</a:t>
            </a:r>
            <a:br>
              <a:rPr lang="en-CA" sz="2700" dirty="0">
                <a:latin typeface="Arial" panose="020B0604020202020204" pitchFamily="34" charset="0"/>
                <a:cs typeface="Arial" panose="020B0604020202020204" pitchFamily="34" charset="0"/>
              </a:rPr>
            </a:br>
            <a:br>
              <a:rPr lang="en-CA" sz="2700" dirty="0">
                <a:latin typeface="Arial" panose="020B0604020202020204" pitchFamily="34" charset="0"/>
                <a:cs typeface="Arial" panose="020B0604020202020204" pitchFamily="34" charset="0"/>
              </a:rPr>
            </a:br>
            <a:br>
              <a:rPr lang="en-CA" sz="2700" dirty="0">
                <a:latin typeface="Arial" panose="020B060402020202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C7FEDD4-60B7-EED1-030C-73787F61406C}"/>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Leadership</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If we can find both management and leadership described as getting things done through others, then </a:t>
            </a:r>
            <a:r>
              <a:rPr lang="en-CA" b="1" dirty="0">
                <a:latin typeface="Arial" panose="020B0604020202020204" pitchFamily="34" charset="0"/>
                <a:cs typeface="Arial" panose="020B0604020202020204" pitchFamily="34" charset="0"/>
              </a:rPr>
              <a:t>leadership</a:t>
            </a:r>
            <a:r>
              <a:rPr lang="en-CA" dirty="0">
                <a:latin typeface="Arial" panose="020B0604020202020204" pitchFamily="34" charset="0"/>
                <a:cs typeface="Arial" panose="020B0604020202020204" pitchFamily="34" charset="0"/>
              </a:rPr>
              <a:t> should be further defined by the social and informal sources of </a:t>
            </a:r>
            <a:r>
              <a:rPr lang="en-CA" i="1" dirty="0">
                <a:latin typeface="Arial" panose="020B0604020202020204" pitchFamily="34" charset="0"/>
                <a:cs typeface="Arial" panose="020B0604020202020204" pitchFamily="34" charset="0"/>
              </a:rPr>
              <a:t>influence</a:t>
            </a:r>
            <a:r>
              <a:rPr lang="en-CA" dirty="0">
                <a:latin typeface="Arial" panose="020B0604020202020204" pitchFamily="34" charset="0"/>
                <a:cs typeface="Arial" panose="020B0604020202020204" pitchFamily="34" charset="0"/>
              </a:rPr>
              <a:t> that you use to inspire action taken by others.</a:t>
            </a:r>
          </a:p>
          <a:p>
            <a:pPr marL="114300" indent="0">
              <a:buNone/>
            </a:pP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73A38B8-B6D3-36AE-1FF2-F389F8BC2FD5}"/>
              </a:ext>
            </a:extLst>
          </p:cNvPr>
          <p:cNvSpPr txBox="1"/>
          <p:nvPr/>
        </p:nvSpPr>
        <p:spPr>
          <a:xfrm>
            <a:off x="4572000" y="4568875"/>
            <a:ext cx="4572000" cy="307777"/>
          </a:xfrm>
          <a:prstGeom prst="rect">
            <a:avLst/>
          </a:prstGeom>
          <a:noFill/>
        </p:spPr>
        <p:txBody>
          <a:bodyPr wrap="square">
            <a:spAutoFit/>
          </a:bodyPr>
          <a:lstStyle/>
          <a:p>
            <a:r>
              <a:rPr lang="en-CA" b="0" i="0" u="none" strike="noStrike" dirty="0">
                <a:solidFill>
                  <a:srgbClr val="191B26"/>
                </a:solidFill>
                <a:effectLst/>
                <a:latin typeface="Open Sans" panose="020B0606030504020204" pitchFamily="34" charset="0"/>
              </a:rPr>
              <a:t>Image by </a:t>
            </a:r>
            <a:r>
              <a:rPr lang="en-CA" b="0" i="0" u="sng" strike="noStrike" dirty="0">
                <a:solidFill>
                  <a:srgbClr val="191B26"/>
                </a:solidFill>
                <a:effectLst/>
                <a:latin typeface="Open Sans" panose="020B0606030504020204" pitchFamily="34" charset="0"/>
                <a:hlinkClick r:id="rId4"/>
              </a:rPr>
              <a:t>Gerd Altmann</a:t>
            </a:r>
            <a:r>
              <a:rPr lang="en-CA" b="0" i="0" u="none" strike="noStrike" dirty="0">
                <a:solidFill>
                  <a:srgbClr val="191B26"/>
                </a:solidFill>
                <a:effectLst/>
                <a:latin typeface="Open Sans" panose="020B0606030504020204" pitchFamily="34" charset="0"/>
              </a:rPr>
              <a:t> from </a:t>
            </a:r>
            <a:r>
              <a:rPr lang="en-CA" b="0" i="0" u="sng" strike="noStrike" dirty="0">
                <a:solidFill>
                  <a:srgbClr val="191B26"/>
                </a:solidFill>
                <a:effectLst/>
                <a:latin typeface="Open Sans" panose="020B0606030504020204" pitchFamily="34" charset="0"/>
                <a:hlinkClick r:id="rId5"/>
              </a:rPr>
              <a:t>Pixabay</a:t>
            </a:r>
            <a:r>
              <a:rPr lang="en-CA" b="0" i="0" u="none" strike="noStrike" dirty="0">
                <a:solidFill>
                  <a:srgbClr val="191B26"/>
                </a:solidFill>
                <a:effectLst/>
                <a:latin typeface="Open Sans" panose="020B0606030504020204" pitchFamily="34" charset="0"/>
              </a:rPr>
              <a:t> </a:t>
            </a:r>
            <a:endParaRPr lang="en-US" dirty="0"/>
          </a:p>
        </p:txBody>
      </p:sp>
    </p:spTree>
    <p:extLst>
      <p:ext uri="{BB962C8B-B14F-4D97-AF65-F5344CB8AC3E}">
        <p14:creationId xmlns:p14="http://schemas.microsoft.com/office/powerpoint/2010/main" val="2460964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85AF-3B57-FA1D-E9D1-2C08E04F1B19}"/>
              </a:ext>
            </a:extLst>
          </p:cNvPr>
          <p:cNvSpPr>
            <a:spLocks noGrp="1"/>
          </p:cNvSpPr>
          <p:nvPr>
            <p:ph type="title"/>
          </p:nvPr>
        </p:nvSpPr>
        <p:spPr>
          <a:xfrm>
            <a:off x="66101" y="212076"/>
            <a:ext cx="9107722" cy="607800"/>
          </a:xfrm>
        </p:spPr>
        <p:txBody>
          <a:bodyPr>
            <a:noAutofit/>
          </a:bodyPr>
          <a:lstStyle/>
          <a:p>
            <a:r>
              <a:rPr lang="en-CA" sz="2700" dirty="0"/>
              <a:t>1.4 Leadership, Entrepreneurship, And Strategy III</a:t>
            </a:r>
            <a:br>
              <a:rPr lang="en-CA" sz="2700" dirty="0"/>
            </a:br>
            <a:br>
              <a:rPr lang="en-CA" sz="2700" dirty="0"/>
            </a:br>
            <a:br>
              <a:rPr lang="en-CA" sz="2700" dirty="0"/>
            </a:br>
            <a:endParaRPr lang="en-US" sz="2700" dirty="0"/>
          </a:p>
        </p:txBody>
      </p:sp>
      <p:sp>
        <p:nvSpPr>
          <p:cNvPr id="3" name="Text Placeholder 2">
            <a:extLst>
              <a:ext uri="{FF2B5EF4-FFF2-40B4-BE49-F238E27FC236}">
                <a16:creationId xmlns:a16="http://schemas.microsoft.com/office/drawing/2014/main" id="{1985DF7B-0851-2EA5-D818-C00E3A50E2AB}"/>
              </a:ext>
            </a:extLst>
          </p:cNvPr>
          <p:cNvSpPr>
            <a:spLocks noGrp="1"/>
          </p:cNvSpPr>
          <p:nvPr>
            <p:ph type="body" idx="1"/>
          </p:nvPr>
        </p:nvSpPr>
        <p:spPr>
          <a:xfrm>
            <a:off x="311699" y="1229875"/>
            <a:ext cx="5108599" cy="3339000"/>
          </a:xfrm>
        </p:spPr>
        <p:txBody>
          <a:bodyPr/>
          <a:lstStyle/>
          <a:p>
            <a:pPr marL="114300" indent="0">
              <a:buNone/>
            </a:pPr>
            <a:r>
              <a:rPr lang="en-CA" b="1" dirty="0">
                <a:latin typeface="Arial" panose="020B0604020202020204" pitchFamily="34" charset="0"/>
                <a:cs typeface="Arial" panose="020B0604020202020204" pitchFamily="34" charset="0"/>
              </a:rPr>
              <a:t>Entrepreneurship</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b="1" dirty="0">
                <a:latin typeface="Arial" panose="020B0604020202020204" pitchFamily="34" charset="0"/>
                <a:cs typeface="Arial" panose="020B0604020202020204" pitchFamily="34" charset="0"/>
              </a:rPr>
              <a:t>Entrepreneurship</a:t>
            </a:r>
            <a:r>
              <a:rPr lang="en-CA" dirty="0">
                <a:latin typeface="Arial" panose="020B0604020202020204" pitchFamily="34" charset="0"/>
                <a:cs typeface="Arial" panose="020B0604020202020204" pitchFamily="34" charset="0"/>
              </a:rPr>
              <a:t> is defined as the recognition of opportunities (needs, wants, problems, and challenges) and the use or creation of resources to implement innovative ideas for new, thoughtfully planned ventures. </a:t>
            </a:r>
            <a:br>
              <a:rPr lang="en-CA" dirty="0">
                <a:latin typeface="Arial" panose="020B0604020202020204" pitchFamily="34" charset="0"/>
                <a:cs typeface="Arial" panose="020B0604020202020204" pitchFamily="34" charset="0"/>
              </a:rPr>
            </a:br>
            <a:endParaRPr lang="en-CA"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7" name="Picture 6" descr="A person holding a light bulb&#10;&#10;Description automatically generated with medium confidence">
            <a:extLst>
              <a:ext uri="{FF2B5EF4-FFF2-40B4-BE49-F238E27FC236}">
                <a16:creationId xmlns:a16="http://schemas.microsoft.com/office/drawing/2014/main" id="{9AC407EC-1EEA-FAE8-E70D-5CBBBABA5A04}"/>
              </a:ext>
            </a:extLst>
          </p:cNvPr>
          <p:cNvPicPr>
            <a:picLocks noChangeAspect="1"/>
          </p:cNvPicPr>
          <p:nvPr/>
        </p:nvPicPr>
        <p:blipFill>
          <a:blip r:embed="rId3"/>
          <a:stretch>
            <a:fillRect/>
          </a:stretch>
        </p:blipFill>
        <p:spPr>
          <a:xfrm>
            <a:off x="5497417" y="959151"/>
            <a:ext cx="3334883" cy="3668373"/>
          </a:xfrm>
          <a:prstGeom prst="rect">
            <a:avLst/>
          </a:prstGeom>
        </p:spPr>
      </p:pic>
      <p:sp>
        <p:nvSpPr>
          <p:cNvPr id="5" name="TextBox 4">
            <a:extLst>
              <a:ext uri="{FF2B5EF4-FFF2-40B4-BE49-F238E27FC236}">
                <a16:creationId xmlns:a16="http://schemas.microsoft.com/office/drawing/2014/main" id="{BE990CF6-25C8-70B8-8F79-E6A7F0269E35}"/>
              </a:ext>
            </a:extLst>
          </p:cNvPr>
          <p:cNvSpPr txBox="1"/>
          <p:nvPr/>
        </p:nvSpPr>
        <p:spPr>
          <a:xfrm>
            <a:off x="6706300" y="4593151"/>
            <a:ext cx="4572000" cy="907941"/>
          </a:xfrm>
          <a:prstGeom prst="rect">
            <a:avLst/>
          </a:prstGeom>
          <a:noFill/>
        </p:spPr>
        <p:txBody>
          <a:bodyPr wrap="square">
            <a:spAutoFit/>
          </a:bodyPr>
          <a:lstStyle/>
          <a:p>
            <a:r>
              <a:rPr lang="en-CA" sz="1100" dirty="0"/>
              <a:t>Photo by </a:t>
            </a:r>
            <a:r>
              <a:rPr lang="en-CA" sz="1100" dirty="0">
                <a:hlinkClick r:id="rId4"/>
              </a:rPr>
              <a:t>Diego PH</a:t>
            </a:r>
            <a:r>
              <a:rPr lang="en-CA" sz="1100" dirty="0"/>
              <a:t> on </a:t>
            </a:r>
            <a:r>
              <a:rPr lang="en-CA" sz="1100" dirty="0">
                <a:hlinkClick r:id="rId5"/>
              </a:rPr>
              <a:t>Unsplash</a:t>
            </a:r>
            <a:endParaRPr lang="en-CA" sz="1100" dirty="0"/>
          </a:p>
          <a:p>
            <a:br>
              <a:rPr lang="en-CA" dirty="0"/>
            </a:br>
            <a:endParaRPr lang="en-CA" dirty="0"/>
          </a:p>
          <a:p>
            <a:endParaRPr lang="en-US" dirty="0"/>
          </a:p>
        </p:txBody>
      </p:sp>
    </p:spTree>
    <p:extLst>
      <p:ext uri="{BB962C8B-B14F-4D97-AF65-F5344CB8AC3E}">
        <p14:creationId xmlns:p14="http://schemas.microsoft.com/office/powerpoint/2010/main" val="3165130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6496-9BE7-BB2C-F0FE-0EB24956C187}"/>
              </a:ext>
            </a:extLst>
          </p:cNvPr>
          <p:cNvSpPr>
            <a:spLocks noGrp="1"/>
          </p:cNvSpPr>
          <p:nvPr>
            <p:ph type="title"/>
          </p:nvPr>
        </p:nvSpPr>
        <p:spPr/>
        <p:txBody>
          <a:bodyPr>
            <a:noAutofit/>
          </a:bodyPr>
          <a:lstStyle/>
          <a:p>
            <a:r>
              <a:rPr lang="en-CA" sz="2700" dirty="0">
                <a:latin typeface="Arial" panose="020B0604020202020204" pitchFamily="34" charset="0"/>
                <a:cs typeface="Arial" panose="020B0604020202020204" pitchFamily="34" charset="0"/>
              </a:rPr>
              <a:t>1.4 Leadership, Entrepreneurship, And Strategy IV</a:t>
            </a:r>
            <a:br>
              <a:rPr lang="en-CA" sz="2700" dirty="0">
                <a:latin typeface="Arial" panose="020B0604020202020204" pitchFamily="34" charset="0"/>
                <a:cs typeface="Arial" panose="020B0604020202020204" pitchFamily="34" charset="0"/>
              </a:rPr>
            </a:br>
            <a:br>
              <a:rPr lang="en-CA" sz="2700" dirty="0">
                <a:latin typeface="Arial" panose="020B0604020202020204" pitchFamily="34" charset="0"/>
                <a:cs typeface="Arial" panose="020B0604020202020204" pitchFamily="34" charset="0"/>
              </a:rPr>
            </a:br>
            <a:br>
              <a:rPr lang="en-CA" sz="2700" dirty="0">
                <a:latin typeface="Arial" panose="020B060402020202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11D6867-15DC-AEA4-4FA4-DC0135472651}"/>
              </a:ext>
            </a:extLst>
          </p:cNvPr>
          <p:cNvSpPr>
            <a:spLocks noGrp="1"/>
          </p:cNvSpPr>
          <p:nvPr>
            <p:ph type="body" idx="1"/>
          </p:nvPr>
        </p:nvSpPr>
        <p:spPr>
          <a:xfrm>
            <a:off x="311700" y="1394500"/>
            <a:ext cx="3676406" cy="3339000"/>
          </a:xfrm>
        </p:spPr>
        <p:txBody>
          <a:bodyPr/>
          <a:lstStyle/>
          <a:p>
            <a:pPr marL="114300" indent="0">
              <a:buNone/>
            </a:pPr>
            <a:r>
              <a:rPr lang="en-CA" b="1" dirty="0">
                <a:latin typeface="Arial" panose="020B0604020202020204" pitchFamily="34" charset="0"/>
                <a:cs typeface="Arial" panose="020B0604020202020204" pitchFamily="34" charset="0"/>
              </a:rPr>
              <a:t>Strategy</a:t>
            </a:r>
          </a:p>
          <a:p>
            <a:endParaRPr lang="en-CA" b="1" dirty="0">
              <a:latin typeface="Arial" panose="020B0604020202020204" pitchFamily="34" charset="0"/>
              <a:cs typeface="Arial" panose="020B0604020202020204" pitchFamily="34" charset="0"/>
            </a:endParaRPr>
          </a:p>
          <a:p>
            <a:pPr marL="114300" indent="0">
              <a:buNone/>
            </a:pPr>
            <a:r>
              <a:rPr lang="en-CA" b="1" dirty="0">
                <a:latin typeface="Arial" panose="020B0604020202020204" pitchFamily="34" charset="0"/>
                <a:cs typeface="Arial" panose="020B0604020202020204" pitchFamily="34" charset="0"/>
              </a:rPr>
              <a:t>Strategy,</a:t>
            </a:r>
            <a:r>
              <a:rPr lang="en-CA" dirty="0">
                <a:latin typeface="Arial" panose="020B0604020202020204" pitchFamily="34" charset="0"/>
                <a:cs typeface="Arial" panose="020B0604020202020204" pitchFamily="34" charset="0"/>
              </a:rPr>
              <a:t> is the central, integrated, externally-oriented concept of how an organization will achieve its objectives (Hambrick &amp; Fredrickson, 2001).</a:t>
            </a:r>
            <a:endParaRPr lang="en-CA"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7" name="Picture 6" descr="A person playing chess&#10;&#10;Description automatically generated with medium confidence">
            <a:extLst>
              <a:ext uri="{FF2B5EF4-FFF2-40B4-BE49-F238E27FC236}">
                <a16:creationId xmlns:a16="http://schemas.microsoft.com/office/drawing/2014/main" id="{9406250F-2247-622E-1A1A-2BE5A141CFD2}"/>
              </a:ext>
            </a:extLst>
          </p:cNvPr>
          <p:cNvPicPr>
            <a:picLocks noChangeAspect="1"/>
          </p:cNvPicPr>
          <p:nvPr/>
        </p:nvPicPr>
        <p:blipFill>
          <a:blip r:embed="rId3"/>
          <a:stretch>
            <a:fillRect/>
          </a:stretch>
        </p:blipFill>
        <p:spPr>
          <a:xfrm>
            <a:off x="4583723" y="1394500"/>
            <a:ext cx="4171859" cy="2780990"/>
          </a:xfrm>
          <a:prstGeom prst="rect">
            <a:avLst/>
          </a:prstGeom>
        </p:spPr>
      </p:pic>
      <p:sp>
        <p:nvSpPr>
          <p:cNvPr id="5" name="TextBox 4">
            <a:extLst>
              <a:ext uri="{FF2B5EF4-FFF2-40B4-BE49-F238E27FC236}">
                <a16:creationId xmlns:a16="http://schemas.microsoft.com/office/drawing/2014/main" id="{21002667-9135-14A2-E64D-61341FAAAB5B}"/>
              </a:ext>
            </a:extLst>
          </p:cNvPr>
          <p:cNvSpPr txBox="1"/>
          <p:nvPr/>
        </p:nvSpPr>
        <p:spPr>
          <a:xfrm>
            <a:off x="6296140" y="4591958"/>
            <a:ext cx="4572000" cy="692497"/>
          </a:xfrm>
          <a:prstGeom prst="rect">
            <a:avLst/>
          </a:prstGeom>
          <a:noFill/>
        </p:spPr>
        <p:txBody>
          <a:bodyPr wrap="square">
            <a:spAutoFit/>
          </a:bodyPr>
          <a:lstStyle/>
          <a:p>
            <a:r>
              <a:rPr lang="en-CA" sz="1100" dirty="0">
                <a:effectLst/>
              </a:rPr>
              <a:t>Photo by </a:t>
            </a:r>
            <a:r>
              <a:rPr lang="en-CA" sz="1100" dirty="0">
                <a:solidFill>
                  <a:srgbClr val="767676"/>
                </a:solidFill>
                <a:effectLst/>
                <a:hlinkClick r:id="rId4"/>
              </a:rPr>
              <a:t>JESHOOTS.COM</a:t>
            </a:r>
            <a:r>
              <a:rPr lang="en-CA" sz="1100" dirty="0">
                <a:effectLst/>
              </a:rPr>
              <a:t> on </a:t>
            </a:r>
            <a:r>
              <a:rPr lang="en-CA" sz="1100" dirty="0">
                <a:solidFill>
                  <a:srgbClr val="767676"/>
                </a:solidFill>
                <a:effectLst/>
                <a:hlinkClick r:id="rId5"/>
              </a:rPr>
              <a:t>Unsplash</a:t>
            </a:r>
            <a:endParaRPr lang="en-CA" sz="1100" dirty="0">
              <a:effectLst/>
            </a:endParaRPr>
          </a:p>
          <a:p>
            <a:br>
              <a:rPr lang="en-CA" dirty="0">
                <a:effectLst/>
              </a:rPr>
            </a:br>
            <a:endParaRPr lang="en-CA" dirty="0">
              <a:effectLst/>
            </a:endParaRPr>
          </a:p>
        </p:txBody>
      </p:sp>
    </p:spTree>
    <p:extLst>
      <p:ext uri="{BB962C8B-B14F-4D97-AF65-F5344CB8AC3E}">
        <p14:creationId xmlns:p14="http://schemas.microsoft.com/office/powerpoint/2010/main" val="119878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BB788-E085-CA5B-31CC-2223647F83F7}"/>
              </a:ext>
            </a:extLst>
          </p:cNvPr>
          <p:cNvSpPr>
            <a:spLocks noGrp="1"/>
          </p:cNvSpPr>
          <p:nvPr>
            <p:ph type="title"/>
          </p:nvPr>
        </p:nvSpPr>
        <p:spPr>
          <a:xfrm>
            <a:off x="311699" y="410000"/>
            <a:ext cx="8703325" cy="607800"/>
          </a:xfrm>
        </p:spPr>
        <p:txBody>
          <a:bodyPr>
            <a:normAutofit fontScale="90000"/>
          </a:bodyPr>
          <a:lstStyle/>
          <a:p>
            <a:r>
              <a:rPr lang="en-CA" dirty="0">
                <a:latin typeface="Arial" panose="020B0604020202020204" pitchFamily="34" charset="0"/>
                <a:cs typeface="Arial" panose="020B0604020202020204" pitchFamily="34" charset="0"/>
              </a:rPr>
              <a:t>1.5 Planning, Organizing, Leading, and Controlling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BCECD3C-25A7-DF7F-9055-D4C630E879C6}"/>
              </a:ext>
            </a:extLst>
          </p:cNvPr>
          <p:cNvSpPr>
            <a:spLocks noGrp="1"/>
          </p:cNvSpPr>
          <p:nvPr>
            <p:ph type="body" idx="1"/>
          </p:nvPr>
        </p:nvSpPr>
        <p:spPr/>
        <p:txBody>
          <a:bodyPr/>
          <a:lstStyle/>
          <a:p>
            <a:pPr marL="114300" indent="0">
              <a:buNone/>
            </a:pPr>
            <a:r>
              <a:rPr lang="en-CA" dirty="0">
                <a:latin typeface="Arial" panose="020B0604020202020204" pitchFamily="34" charset="0"/>
                <a:cs typeface="Arial" panose="020B0604020202020204" pitchFamily="34" charset="0"/>
              </a:rPr>
              <a:t>The four functions of the P-O-L-C  summarized in this table below, are actually highly integrated when carried out in the day-to-day realities of running an organization. </a:t>
            </a:r>
            <a:endParaRPr lang="en-US" dirty="0">
              <a:latin typeface="Arial" panose="020B0604020202020204" pitchFamily="34" charset="0"/>
              <a:cs typeface="Arial" panose="020B0604020202020204" pitchFamily="34" charset="0"/>
            </a:endParaRPr>
          </a:p>
        </p:txBody>
      </p:sp>
      <p:pic>
        <p:nvPicPr>
          <p:cNvPr id="5" name="Picture 4" descr="Graphical user interface, table&#10;&#10;Description automatically generated with medium confidence">
            <a:extLst>
              <a:ext uri="{FF2B5EF4-FFF2-40B4-BE49-F238E27FC236}">
                <a16:creationId xmlns:a16="http://schemas.microsoft.com/office/drawing/2014/main" id="{46614335-4F3C-0EB8-E608-2B9DD30A3821}"/>
              </a:ext>
            </a:extLst>
          </p:cNvPr>
          <p:cNvPicPr>
            <a:picLocks noChangeAspect="1"/>
          </p:cNvPicPr>
          <p:nvPr/>
        </p:nvPicPr>
        <p:blipFill>
          <a:blip r:embed="rId3"/>
          <a:stretch>
            <a:fillRect/>
          </a:stretch>
        </p:blipFill>
        <p:spPr>
          <a:xfrm>
            <a:off x="440675" y="2529478"/>
            <a:ext cx="8703325" cy="2204022"/>
          </a:xfrm>
          <a:prstGeom prst="rect">
            <a:avLst/>
          </a:prstGeom>
        </p:spPr>
      </p:pic>
    </p:spTree>
    <p:extLst>
      <p:ext uri="{BB962C8B-B14F-4D97-AF65-F5344CB8AC3E}">
        <p14:creationId xmlns:p14="http://schemas.microsoft.com/office/powerpoint/2010/main" val="3755853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2DAD-B2CD-588A-F8B0-683B683BB425}"/>
              </a:ext>
            </a:extLst>
          </p:cNvPr>
          <p:cNvSpPr>
            <a:spLocks noGrp="1"/>
          </p:cNvSpPr>
          <p:nvPr>
            <p:ph type="title"/>
          </p:nvPr>
        </p:nvSpPr>
        <p:spPr>
          <a:xfrm>
            <a:off x="311700" y="410000"/>
            <a:ext cx="8832300" cy="607800"/>
          </a:xfrm>
        </p:spPr>
        <p:txBody>
          <a:bodyPr>
            <a:normAutofit fontScale="90000"/>
          </a:bodyPr>
          <a:lstStyle/>
          <a:p>
            <a:r>
              <a:rPr lang="en-CA" dirty="0">
                <a:latin typeface="Arial" panose="020B0604020202020204" pitchFamily="34" charset="0"/>
                <a:cs typeface="Arial" panose="020B0604020202020204" pitchFamily="34" charset="0"/>
              </a:rPr>
              <a:t>1.5 Planning, Organizing, Leading, and Controlling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CA2B04A-2E3C-6773-92C8-09A40D502D66}"/>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Planning</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Planning is the function of management that involves setting objectives and determining a course of action for achieving those objectives. Planning requires that managers be aware of environmental conditions facing their organization and forecast future conditions. It also requires that managers be good decision-makers.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25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394EE-CD16-BB46-3B7C-53AFA0D91C3E}"/>
              </a:ext>
            </a:extLst>
          </p:cNvPr>
          <p:cNvSpPr>
            <a:spLocks noGrp="1"/>
          </p:cNvSpPr>
          <p:nvPr>
            <p:ph type="title"/>
          </p:nvPr>
        </p:nvSpPr>
        <p:spPr>
          <a:xfrm>
            <a:off x="155849" y="233730"/>
            <a:ext cx="8832300" cy="607800"/>
          </a:xfrm>
        </p:spPr>
        <p:txBody>
          <a:bodyPr>
            <a:normAutofit fontScale="90000"/>
          </a:bodyPr>
          <a:lstStyle/>
          <a:p>
            <a:r>
              <a:rPr lang="en-CA" dirty="0">
                <a:latin typeface="Arial" panose="020B0604020202020204" pitchFamily="34" charset="0"/>
                <a:cs typeface="Arial" panose="020B0604020202020204" pitchFamily="34" charset="0"/>
              </a:rPr>
              <a:t>1.5 Planning, Organizing, Leading, and Controlling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CBDA529F-AD08-6F80-CE85-C31598E2C31E}"/>
              </a:ext>
            </a:extLst>
          </p:cNvPr>
          <p:cNvPicPr>
            <a:picLocks noChangeAspect="1"/>
          </p:cNvPicPr>
          <p:nvPr/>
        </p:nvPicPr>
        <p:blipFill>
          <a:blip r:embed="rId3"/>
          <a:stretch>
            <a:fillRect/>
          </a:stretch>
        </p:blipFill>
        <p:spPr>
          <a:xfrm>
            <a:off x="930925" y="1052032"/>
            <a:ext cx="7282149" cy="4091468"/>
          </a:xfrm>
          <a:prstGeom prst="rect">
            <a:avLst/>
          </a:prstGeom>
        </p:spPr>
      </p:pic>
    </p:spTree>
    <p:extLst>
      <p:ext uri="{BB962C8B-B14F-4D97-AF65-F5344CB8AC3E}">
        <p14:creationId xmlns:p14="http://schemas.microsoft.com/office/powerpoint/2010/main" val="1439177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9A73-561B-19D0-EC85-C0B4D7D96585}"/>
              </a:ext>
            </a:extLst>
          </p:cNvPr>
          <p:cNvSpPr>
            <a:spLocks noGrp="1"/>
          </p:cNvSpPr>
          <p:nvPr>
            <p:ph type="title"/>
          </p:nvPr>
        </p:nvSpPr>
        <p:spPr>
          <a:xfrm>
            <a:off x="155850" y="270725"/>
            <a:ext cx="8832300" cy="607800"/>
          </a:xfrm>
        </p:spPr>
        <p:txBody>
          <a:bodyPr>
            <a:normAutofit fontScale="90000"/>
          </a:bodyPr>
          <a:lstStyle/>
          <a:p>
            <a:r>
              <a:rPr lang="en-CA" dirty="0">
                <a:latin typeface="Arial" panose="020B0604020202020204" pitchFamily="34" charset="0"/>
                <a:cs typeface="Arial" panose="020B0604020202020204" pitchFamily="34" charset="0"/>
              </a:rPr>
              <a:t>1.5 Planning, Organizing, Leading, and Controlling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B44603E-FCD7-B2A1-9E27-3C1DF0591185}"/>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Organizing</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Organizing is the function of management that involves developing an organizational structure and allocating human resources to ensure the accomplishment of objectives. The structure of the organization is the framework within which effort is coordinated.</a:t>
            </a:r>
          </a:p>
          <a:p>
            <a:pPr marL="11430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164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7B1A-4724-418B-4FD1-8CD293DF7C4B}"/>
              </a:ext>
            </a:extLst>
          </p:cNvPr>
          <p:cNvSpPr>
            <a:spLocks noGrp="1"/>
          </p:cNvSpPr>
          <p:nvPr>
            <p:ph type="title"/>
          </p:nvPr>
        </p:nvSpPr>
        <p:spPr>
          <a:xfrm>
            <a:off x="311700" y="410000"/>
            <a:ext cx="8755182" cy="607800"/>
          </a:xfrm>
        </p:spPr>
        <p:txBody>
          <a:bodyPr>
            <a:normAutofit fontScale="90000"/>
          </a:bodyPr>
          <a:lstStyle/>
          <a:p>
            <a:r>
              <a:rPr lang="en-CA" dirty="0">
                <a:latin typeface="Arial" panose="020B0604020202020204" pitchFamily="34" charset="0"/>
                <a:cs typeface="Arial" panose="020B0604020202020204" pitchFamily="34" charset="0"/>
              </a:rPr>
              <a:t>1.5 Planning, Organizing, Leading, and Controlling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9BEAB05-7FCE-E818-1724-0127D5F51609}"/>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Leading</a:t>
            </a:r>
          </a:p>
          <a:p>
            <a:pPr marL="114300" indent="0">
              <a:buNone/>
            </a:pPr>
            <a:endParaRPr lang="en-CA" b="1"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Leading involves the social and informal sources of influence that you use to inspire action taken by others. If managers are effective leaders, their subordinates will be enthusiastic about exerting effort to attain organizational objectives.</a:t>
            </a:r>
          </a:p>
          <a:p>
            <a:pPr marL="114300" indent="0">
              <a:buNone/>
            </a:pPr>
            <a:br>
              <a:rPr lang="en-CA" dirty="0">
                <a:latin typeface="Arial" panose="020B0604020202020204" pitchFamily="34" charset="0"/>
                <a:cs typeface="Arial" panose="020B0604020202020204" pitchFamily="34" charset="0"/>
              </a:rPr>
            </a:br>
            <a:endParaRPr lang="en-CA" b="1" dirty="0">
              <a:latin typeface="Arial" panose="020B0604020202020204" pitchFamily="34" charset="0"/>
              <a:cs typeface="Arial" panose="020B0604020202020204" pitchFamily="34" charset="0"/>
            </a:endParaRPr>
          </a:p>
          <a:p>
            <a:pPr marL="114300" indent="0">
              <a:buNone/>
            </a:pP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343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E62CC-9874-E9B0-CAA1-6B30D30F9314}"/>
              </a:ext>
            </a:extLst>
          </p:cNvPr>
          <p:cNvSpPr>
            <a:spLocks noGrp="1"/>
          </p:cNvSpPr>
          <p:nvPr>
            <p:ph type="title"/>
          </p:nvPr>
        </p:nvSpPr>
        <p:spPr>
          <a:xfrm>
            <a:off x="155850" y="189663"/>
            <a:ext cx="8832300" cy="607800"/>
          </a:xfrm>
        </p:spPr>
        <p:txBody>
          <a:bodyPr>
            <a:normAutofit fontScale="90000"/>
          </a:bodyPr>
          <a:lstStyle/>
          <a:p>
            <a:r>
              <a:rPr lang="en-CA" dirty="0">
                <a:latin typeface="Arial" panose="020B0604020202020204" pitchFamily="34" charset="0"/>
                <a:cs typeface="Arial" panose="020B0604020202020204" pitchFamily="34" charset="0"/>
              </a:rPr>
              <a:t>1.5 Planning, Organizing, Leading, and Controlling VI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5506F75-9DE8-3155-DA43-CC2D6F373C9B}"/>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Controlling</a:t>
            </a:r>
          </a:p>
          <a:p>
            <a:endParaRPr lang="en-US"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Controlling involves ensuring that performance does not deviate from standards. Controlling consists of three steps, which include:</a:t>
            </a:r>
          </a:p>
          <a:p>
            <a:pPr marL="114300" indent="0">
              <a:buNone/>
            </a:pPr>
            <a:endParaRPr lang="en-CA" dirty="0">
              <a:latin typeface="Arial" panose="020B0604020202020204" pitchFamily="34" charset="0"/>
              <a:cs typeface="Arial" panose="020B0604020202020204" pitchFamily="34" charset="0"/>
            </a:endParaRPr>
          </a:p>
          <a:p>
            <a:pPr>
              <a:buFont typeface="+mj-lt"/>
              <a:buAutoNum type="arabicPeriod"/>
            </a:pPr>
            <a:r>
              <a:rPr lang="en-CA" b="1" dirty="0">
                <a:latin typeface="Arial" panose="020B0604020202020204" pitchFamily="34" charset="0"/>
                <a:cs typeface="Arial" panose="020B0604020202020204" pitchFamily="34" charset="0"/>
              </a:rPr>
              <a:t>establishing performance standards, </a:t>
            </a:r>
          </a:p>
          <a:p>
            <a:pPr>
              <a:buFont typeface="+mj-lt"/>
              <a:buAutoNum type="arabicPeriod"/>
            </a:pPr>
            <a:r>
              <a:rPr lang="en-CA" b="1" dirty="0">
                <a:latin typeface="Arial" panose="020B0604020202020204" pitchFamily="34" charset="0"/>
                <a:cs typeface="Arial" panose="020B0604020202020204" pitchFamily="34" charset="0"/>
              </a:rPr>
              <a:t>comparing actual performance against standards, </a:t>
            </a:r>
          </a:p>
          <a:p>
            <a:pPr>
              <a:buFont typeface="+mj-lt"/>
              <a:buAutoNum type="arabicPeriod"/>
            </a:pPr>
            <a:r>
              <a:rPr lang="en-CA" b="1" dirty="0">
                <a:latin typeface="Arial" panose="020B0604020202020204" pitchFamily="34" charset="0"/>
                <a:cs typeface="Arial" panose="020B0604020202020204" pitchFamily="34" charset="0"/>
              </a:rPr>
              <a:t>taking corrective action when necessary.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4350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8852-4AD9-BC27-8AFF-530AB4384DD9}"/>
              </a:ext>
            </a:extLst>
          </p:cNvPr>
          <p:cNvSpPr>
            <a:spLocks noGrp="1"/>
          </p:cNvSpPr>
          <p:nvPr>
            <p:ph type="title"/>
          </p:nvPr>
        </p:nvSpPr>
        <p:spPr>
          <a:xfrm>
            <a:off x="176270" y="156613"/>
            <a:ext cx="9283992" cy="607800"/>
          </a:xfrm>
        </p:spPr>
        <p:txBody>
          <a:bodyPr>
            <a:noAutofit/>
          </a:bodyPr>
          <a:lstStyle/>
          <a:p>
            <a:r>
              <a:rPr lang="en-CA" sz="2500" dirty="0">
                <a:latin typeface="Arial" panose="020B0604020202020204" pitchFamily="34" charset="0"/>
                <a:cs typeface="Arial" panose="020B0604020202020204" pitchFamily="34" charset="0"/>
              </a:rPr>
              <a:t>1.6 Economic, Social, and Environmental Performance 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A150F99-306D-F3D3-7A2D-A455D088CA0A}"/>
              </a:ext>
            </a:extLst>
          </p:cNvPr>
          <p:cNvSpPr>
            <a:spLocks noGrp="1"/>
          </p:cNvSpPr>
          <p:nvPr>
            <p:ph type="body" idx="1"/>
          </p:nvPr>
        </p:nvSpPr>
        <p:spPr>
          <a:xfrm>
            <a:off x="311700" y="1218858"/>
            <a:ext cx="8520600" cy="3339000"/>
          </a:xfrm>
        </p:spPr>
        <p:txBody>
          <a:bodyPr/>
          <a:lstStyle/>
          <a:p>
            <a:pPr marL="114300" indent="0">
              <a:buNone/>
            </a:pPr>
            <a:r>
              <a:rPr lang="en-CA" b="1" dirty="0">
                <a:latin typeface="Arial" panose="020B0604020202020204" pitchFamily="34" charset="0"/>
                <a:cs typeface="Arial" panose="020B0604020202020204" pitchFamily="34" charset="0"/>
              </a:rPr>
              <a:t>Economic Performance</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The definition of economic profit is the difference between revenue and the opportunity cost of all resources used to produce the items sold (Albrecht, 1983). This definition includes implicit returns as costs. For our purposes, it may be simplest to think of economic profit as a form of </a:t>
            </a:r>
            <a:r>
              <a:rPr lang="en-CA" b="1" dirty="0">
                <a:latin typeface="Arial" panose="020B0604020202020204" pitchFamily="34" charset="0"/>
                <a:cs typeface="Arial" panose="020B0604020202020204" pitchFamily="34" charset="0"/>
              </a:rPr>
              <a:t>accounting profit</a:t>
            </a:r>
            <a:r>
              <a:rPr lang="en-CA" dirty="0">
                <a:latin typeface="Arial" panose="020B0604020202020204" pitchFamily="34" charset="0"/>
                <a:cs typeface="Arial" panose="020B0604020202020204" pitchFamily="34" charset="0"/>
              </a:rPr>
              <a:t> where profits are achieved when revenues exceed the accounting cost the firm “pays” for those inputs. </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44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878525"/>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1600" dirty="0">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1600" dirty="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Explain who managers are and the nature of their work.</a:t>
            </a:r>
          </a:p>
          <a:p>
            <a:r>
              <a:rPr lang="en-CA" sz="1600" dirty="0">
                <a:latin typeface="Arial" panose="020B0604020202020204" pitchFamily="34" charset="0"/>
                <a:cs typeface="Arial" panose="020B0604020202020204" pitchFamily="34" charset="0"/>
              </a:rPr>
              <a:t>Identify why you should care about leadership, entrepreneurship, and strategy.</a:t>
            </a:r>
          </a:p>
          <a:p>
            <a:r>
              <a:rPr lang="en-CA" sz="1600" dirty="0">
                <a:latin typeface="Arial" panose="020B0604020202020204" pitchFamily="34" charset="0"/>
                <a:cs typeface="Arial" panose="020B0604020202020204" pitchFamily="34" charset="0"/>
              </a:rPr>
              <a:t>Describe the dimensions of the planning-organizing-leading-controlling (P-O-L-C) framework.</a:t>
            </a:r>
          </a:p>
          <a:p>
            <a:r>
              <a:rPr lang="en-CA" sz="1600" dirty="0">
                <a:latin typeface="Arial" panose="020B0604020202020204" pitchFamily="34" charset="0"/>
                <a:cs typeface="Arial" panose="020B0604020202020204" pitchFamily="34" charset="0"/>
              </a:rPr>
              <a:t>Connect how economic performance feeds social and environmental performance.</a:t>
            </a:r>
          </a:p>
          <a:p>
            <a:r>
              <a:rPr lang="en-CA" sz="1600" dirty="0">
                <a:latin typeface="Arial" panose="020B0604020202020204" pitchFamily="34" charset="0"/>
                <a:cs typeface="Arial" panose="020B0604020202020204" pitchFamily="34" charset="0"/>
              </a:rPr>
              <a:t>Compare what performance means at the individual and group levels.</a:t>
            </a:r>
          </a:p>
          <a:p>
            <a:r>
              <a:rPr lang="en-CA" sz="1600" dirty="0">
                <a:latin typeface="Arial" panose="020B0604020202020204" pitchFamily="34" charset="0"/>
                <a:cs typeface="Arial" panose="020B0604020202020204" pitchFamily="34" charset="0"/>
              </a:rPr>
              <a:t>Define Katz’s three critical skill sets.</a:t>
            </a:r>
          </a:p>
          <a:p>
            <a:r>
              <a:rPr lang="en-CA" sz="1600" dirty="0">
                <a:latin typeface="Arial" panose="020B0604020202020204" pitchFamily="34" charset="0"/>
                <a:cs typeface="Arial" panose="020B0604020202020204" pitchFamily="34" charset="0"/>
              </a:rPr>
              <a:t>Create a survivor’s guide to learning and developing principles of leadership and management.</a:t>
            </a:r>
          </a:p>
          <a:p>
            <a:pPr marL="114300" indent="0">
              <a:lnSpc>
                <a:spcPct val="120000"/>
              </a:lnSpc>
              <a:buNone/>
            </a:pPr>
            <a:endParaRPr lang="en-CA" sz="16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30737-731C-ED32-B230-B65E4C93C51D}"/>
              </a:ext>
            </a:extLst>
          </p:cNvPr>
          <p:cNvSpPr>
            <a:spLocks noGrp="1"/>
          </p:cNvSpPr>
          <p:nvPr>
            <p:ph type="title"/>
          </p:nvPr>
        </p:nvSpPr>
        <p:spPr>
          <a:xfrm>
            <a:off x="155849" y="126270"/>
            <a:ext cx="8832300" cy="607800"/>
          </a:xfrm>
        </p:spPr>
        <p:txBody>
          <a:bodyPr>
            <a:noAutofit/>
          </a:bodyPr>
          <a:lstStyle/>
          <a:p>
            <a:r>
              <a:rPr lang="en-CA" sz="2500" dirty="0">
                <a:latin typeface="Arial" panose="020B0604020202020204" pitchFamily="34" charset="0"/>
                <a:cs typeface="Arial" panose="020B0604020202020204" pitchFamily="34" charset="0"/>
              </a:rPr>
              <a:t>1.6 Economic, Social, and Environmental Performance II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p>
        </p:txBody>
      </p:sp>
      <p:sp>
        <p:nvSpPr>
          <p:cNvPr id="3" name="Text Placeholder 2">
            <a:extLst>
              <a:ext uri="{FF2B5EF4-FFF2-40B4-BE49-F238E27FC236}">
                <a16:creationId xmlns:a16="http://schemas.microsoft.com/office/drawing/2014/main" id="{CB9F515A-C9C9-BE41-A1E8-27A13CA4CFD4}"/>
              </a:ext>
            </a:extLst>
          </p:cNvPr>
          <p:cNvSpPr>
            <a:spLocks noGrp="1"/>
          </p:cNvSpPr>
          <p:nvPr>
            <p:ph type="body" idx="1"/>
          </p:nvPr>
        </p:nvSpPr>
        <p:spPr>
          <a:xfrm>
            <a:off x="311698" y="721920"/>
            <a:ext cx="8520600" cy="3339000"/>
          </a:xfrm>
        </p:spPr>
        <p:txBody>
          <a:bodyPr/>
          <a:lstStyle/>
          <a:p>
            <a:pPr marL="114300" indent="0">
              <a:buNone/>
            </a:pPr>
            <a:r>
              <a:rPr lang="en-CA" b="1" dirty="0">
                <a:latin typeface="Arial" panose="020B0604020202020204" pitchFamily="34" charset="0"/>
                <a:cs typeface="Arial" panose="020B0604020202020204" pitchFamily="34" charset="0"/>
              </a:rPr>
              <a:t>Social and Environmental Performance</a:t>
            </a:r>
          </a:p>
          <a:p>
            <a:pPr marL="114300" indent="0">
              <a:buNone/>
            </a:pPr>
            <a:endParaRPr lang="en-CA" dirty="0"/>
          </a:p>
          <a:p>
            <a:pPr marL="114300" indent="0">
              <a:buNone/>
            </a:pPr>
            <a:br>
              <a:rPr lang="en-CA" dirty="0"/>
            </a:br>
            <a:endParaRPr lang="en-US" dirty="0"/>
          </a:p>
        </p:txBody>
      </p:sp>
      <p:pic>
        <p:nvPicPr>
          <p:cNvPr id="6" name="Picture 5" descr="Three overlapping circles, one titled social, one titled environmental and one titled economic. Where they overlap is titled corporate social responsibility or C.S.R.">
            <a:extLst>
              <a:ext uri="{FF2B5EF4-FFF2-40B4-BE49-F238E27FC236}">
                <a16:creationId xmlns:a16="http://schemas.microsoft.com/office/drawing/2014/main" id="{C38D9F54-71F9-E7D3-C5EA-04657A8DB709}"/>
              </a:ext>
            </a:extLst>
          </p:cNvPr>
          <p:cNvPicPr>
            <a:picLocks noChangeAspect="1"/>
          </p:cNvPicPr>
          <p:nvPr/>
        </p:nvPicPr>
        <p:blipFill>
          <a:blip r:embed="rId3"/>
          <a:stretch>
            <a:fillRect/>
          </a:stretch>
        </p:blipFill>
        <p:spPr>
          <a:xfrm>
            <a:off x="1089566" y="1082580"/>
            <a:ext cx="6964863" cy="3913200"/>
          </a:xfrm>
          <a:prstGeom prst="rect">
            <a:avLst/>
          </a:prstGeom>
        </p:spPr>
      </p:pic>
    </p:spTree>
    <p:extLst>
      <p:ext uri="{BB962C8B-B14F-4D97-AF65-F5344CB8AC3E}">
        <p14:creationId xmlns:p14="http://schemas.microsoft.com/office/powerpoint/2010/main" val="1485163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87002-571C-7052-6868-E2AB68B2FF17}"/>
              </a:ext>
            </a:extLst>
          </p:cNvPr>
          <p:cNvSpPr>
            <a:spLocks noGrp="1"/>
          </p:cNvSpPr>
          <p:nvPr>
            <p:ph type="title"/>
          </p:nvPr>
        </p:nvSpPr>
        <p:spPr>
          <a:xfrm>
            <a:off x="234582" y="270725"/>
            <a:ext cx="8832300" cy="607800"/>
          </a:xfrm>
        </p:spPr>
        <p:txBody>
          <a:bodyPr>
            <a:noAutofit/>
          </a:bodyPr>
          <a:lstStyle/>
          <a:p>
            <a:r>
              <a:rPr lang="en-CA" sz="2500" dirty="0">
                <a:latin typeface="Arial" panose="020B0604020202020204" pitchFamily="34" charset="0"/>
                <a:cs typeface="Arial" panose="020B0604020202020204" pitchFamily="34" charset="0"/>
              </a:rPr>
              <a:t>1.6 Economic, Social, and Environmental Performance III</a:t>
            </a: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br>
              <a:rPr lang="en-CA" sz="2500" dirty="0">
                <a:latin typeface="Arial" panose="020B0604020202020204" pitchFamily="34" charset="0"/>
                <a:cs typeface="Arial" panose="020B0604020202020204" pitchFamily="34" charset="0"/>
              </a:rPr>
            </a:br>
            <a:endParaRPr lang="en-US" sz="2500" dirty="0"/>
          </a:p>
        </p:txBody>
      </p:sp>
      <p:sp>
        <p:nvSpPr>
          <p:cNvPr id="3" name="Text Placeholder 2">
            <a:extLst>
              <a:ext uri="{FF2B5EF4-FFF2-40B4-BE49-F238E27FC236}">
                <a16:creationId xmlns:a16="http://schemas.microsoft.com/office/drawing/2014/main" id="{C75182F8-72EF-46F4-8C0C-2CE0259ED5E2}"/>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Integrating Economic, Social, and Environmental Performance</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Is there really a way to achieve a triple bottom line in a way that actually builds up all three facets of performance—economic, social, and environmental? Advocates of CSR understandably argue that this is possible and should be the way all firms are evaluated. Increasingly, evidence is mounting that attention to a triple bottom line is more than being “responsible” but instead just good business.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1286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0BBD-66C1-336D-9655-731711B0036D}"/>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1.7 Performance Of Individuals And Groups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A3C2D7E-BDD4-CB4F-F1C2-0B5A9ACA2CAC}"/>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Individual-Level Performance</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Individual-level performance draws upon those things you have to do in your job, or </a:t>
            </a:r>
            <a:r>
              <a:rPr lang="en-CA" sz="2000" b="1" dirty="0">
                <a:latin typeface="Arial" panose="020B0604020202020204" pitchFamily="34" charset="0"/>
                <a:cs typeface="Arial" panose="020B0604020202020204" pitchFamily="34" charset="0"/>
              </a:rPr>
              <a:t>in-role performance</a:t>
            </a:r>
            <a:r>
              <a:rPr lang="en-CA" sz="2000" dirty="0">
                <a:latin typeface="Arial" panose="020B0604020202020204" pitchFamily="34" charset="0"/>
                <a:cs typeface="Arial" panose="020B0604020202020204" pitchFamily="34" charset="0"/>
              </a:rPr>
              <a:t>, and those things that add value but which aren’t part of your formal job description. These “extras” are called extra-role performance or </a:t>
            </a:r>
            <a:r>
              <a:rPr lang="en-CA" sz="2000" b="1" dirty="0">
                <a:latin typeface="Arial" panose="020B0604020202020204" pitchFamily="34" charset="0"/>
                <a:cs typeface="Arial" panose="020B0604020202020204" pitchFamily="34" charset="0"/>
              </a:rPr>
              <a:t>organizational citizenship behaviors (OCBs)</a:t>
            </a:r>
            <a:r>
              <a:rPr lang="en-CA" sz="2000" dirty="0">
                <a:latin typeface="Arial" panose="020B0604020202020204" pitchFamily="34" charset="0"/>
                <a:cs typeface="Arial" panose="020B0604020202020204" pitchFamily="34" charset="0"/>
              </a:rPr>
              <a:t>. </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0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1D75-0F10-E698-0967-17D570BBF8E3}"/>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1.7 Performance Of Individuals And Groups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883B46CA-05EF-B2E8-C6AF-521792418A7D}"/>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Group-Level Performance</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A </a:t>
            </a:r>
            <a:r>
              <a:rPr lang="en-CA" b="1" dirty="0">
                <a:latin typeface="Arial" panose="020B0604020202020204" pitchFamily="34" charset="0"/>
                <a:cs typeface="Arial" panose="020B0604020202020204" pitchFamily="34" charset="0"/>
              </a:rPr>
              <a:t>group</a:t>
            </a:r>
            <a:r>
              <a:rPr lang="en-CA" dirty="0">
                <a:latin typeface="Arial" panose="020B0604020202020204" pitchFamily="34" charset="0"/>
                <a:cs typeface="Arial" panose="020B0604020202020204" pitchFamily="34" charset="0"/>
              </a:rPr>
              <a:t> is a collection of individuals. Group-level performance focuses on both the outcomes and process of collections of individuals or groups. Individuals can work on their own agendas in the context of a group. Groups might consist of project-related groups, such as a product group or an entire store or branch of a company.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8588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8B556-681C-8126-15DA-F488FC0C48A1}"/>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1.7 Performance Of Individuals And Groups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1922B0F2-547B-748D-4840-DA84B92A44CE}"/>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Compatibility of Individual and Group Performance</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As a manager, you will need to understand the compatibility of individual and group performance, typically with respect to goals and incentives. What does this mean? Looking at goals first, there should be compatibility between individual and group goals. For example, do the individuals’ goals contribute to the achievement of the group goal or are they contradictory? Incentives also need to be aligned between individuals and groups. </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617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17C8-600F-A666-CF7B-BDA5494E3AB2}"/>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1.8 Katz’s Three Skills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74634AB-D842-8BEF-B9D6-29C68BCE8736}"/>
              </a:ext>
            </a:extLst>
          </p:cNvPr>
          <p:cNvSpPr>
            <a:spLocks noGrp="1"/>
          </p:cNvSpPr>
          <p:nvPr>
            <p:ph type="body" idx="1"/>
          </p:nvPr>
        </p:nvSpPr>
        <p:spPr>
          <a:xfrm>
            <a:off x="311699" y="1229875"/>
            <a:ext cx="4447587"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Robert Katz identifies three critical skill sets for successful leaders: technical skills, interpersonal (or human) skills, and conceptual skills. Leaders must possess certain technical skills that assist them in optimizing managerial performance. </a:t>
            </a:r>
            <a:endParaRPr lang="en-US" sz="2000" dirty="0">
              <a:latin typeface="Arial" panose="020B0604020202020204" pitchFamily="34" charset="0"/>
              <a:cs typeface="Arial" panose="020B0604020202020204" pitchFamily="34" charset="0"/>
            </a:endParaRPr>
          </a:p>
        </p:txBody>
      </p:sp>
      <p:pic>
        <p:nvPicPr>
          <p:cNvPr id="5" name="Picture 4" descr="Diagram&#10;&#10;Description automatically generated">
            <a:extLst>
              <a:ext uri="{FF2B5EF4-FFF2-40B4-BE49-F238E27FC236}">
                <a16:creationId xmlns:a16="http://schemas.microsoft.com/office/drawing/2014/main" id="{F2B56A7C-182E-6AF2-221E-3DFBEEFD3FD0}"/>
              </a:ext>
            </a:extLst>
          </p:cNvPr>
          <p:cNvPicPr>
            <a:picLocks noChangeAspect="1"/>
          </p:cNvPicPr>
          <p:nvPr/>
        </p:nvPicPr>
        <p:blipFill>
          <a:blip r:embed="rId3"/>
          <a:stretch>
            <a:fillRect/>
          </a:stretch>
        </p:blipFill>
        <p:spPr>
          <a:xfrm>
            <a:off x="5102700" y="713900"/>
            <a:ext cx="3729600" cy="3729600"/>
          </a:xfrm>
          <a:prstGeom prst="rect">
            <a:avLst/>
          </a:prstGeom>
        </p:spPr>
      </p:pic>
    </p:spTree>
    <p:extLst>
      <p:ext uri="{BB962C8B-B14F-4D97-AF65-F5344CB8AC3E}">
        <p14:creationId xmlns:p14="http://schemas.microsoft.com/office/powerpoint/2010/main" val="3451989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A516-98F7-6A5F-A904-73DFAAF554C7}"/>
              </a:ext>
            </a:extLst>
          </p:cNvPr>
          <p:cNvSpPr>
            <a:spLocks noGrp="1"/>
          </p:cNvSpPr>
          <p:nvPr>
            <p:ph type="title"/>
          </p:nvPr>
        </p:nvSpPr>
        <p:spPr>
          <a:xfrm>
            <a:off x="0" y="156612"/>
            <a:ext cx="8934680" cy="607800"/>
          </a:xfrm>
        </p:spPr>
        <p:txBody>
          <a:bodyPr>
            <a:noAutofit/>
          </a:bodyPr>
          <a:lstStyle/>
          <a:p>
            <a:r>
              <a:rPr lang="en-CA" sz="2000" dirty="0">
                <a:latin typeface="Arial" panose="020B0604020202020204" pitchFamily="34" charset="0"/>
                <a:cs typeface="Arial" panose="020B0604020202020204" pitchFamily="34" charset="0"/>
              </a:rPr>
              <a:t>1.9 Your “Principles of Leadership and Management” Survivor’s Guide I</a:t>
            </a: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ACBD16C-04CD-F936-1B2F-5B1EA7E24251}"/>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Assess Your Learning Style</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You can assess your learning style in a number of ways. At a very general level, you can assess your style intuitively, however, we suggest that you use a survey instrument like the Learning Style Index (LSI), the output from which you can then readily compare with your intuition</a:t>
            </a:r>
          </a:p>
          <a:p>
            <a:pPr marL="114300" indent="0">
              <a:buNone/>
            </a:pPr>
            <a:br>
              <a:rPr lang="en-CA" sz="2000" dirty="0">
                <a:latin typeface="Arial" panose="020B0604020202020204" pitchFamily="34" charset="0"/>
                <a:cs typeface="Arial" panose="020B0604020202020204" pitchFamily="34" charset="0"/>
              </a:rPr>
            </a:br>
            <a:endParaRPr lang="en-CA"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96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D10E-43C7-42E0-445C-2C539729E8C3}"/>
              </a:ext>
            </a:extLst>
          </p:cNvPr>
          <p:cNvSpPr>
            <a:spLocks noGrp="1"/>
          </p:cNvSpPr>
          <p:nvPr>
            <p:ph type="title"/>
          </p:nvPr>
        </p:nvSpPr>
        <p:spPr>
          <a:xfrm>
            <a:off x="0" y="145595"/>
            <a:ext cx="8953486" cy="607800"/>
          </a:xfrm>
        </p:spPr>
        <p:txBody>
          <a:bodyPr>
            <a:noAutofit/>
          </a:bodyPr>
          <a:lstStyle/>
          <a:p>
            <a:r>
              <a:rPr lang="en-CA" sz="2000" dirty="0">
                <a:latin typeface="Arial" panose="020B0604020202020204" pitchFamily="34" charset="0"/>
                <a:cs typeface="Arial" panose="020B0604020202020204" pitchFamily="34" charset="0"/>
              </a:rPr>
              <a:t>1.9 Your “Principles of Leadership and Management” Survivor’s Guide II</a:t>
            </a: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endParaRPr lang="en-US" sz="2000" dirty="0"/>
          </a:p>
        </p:txBody>
      </p:sp>
      <p:sp>
        <p:nvSpPr>
          <p:cNvPr id="3" name="Text Placeholder 2">
            <a:extLst>
              <a:ext uri="{FF2B5EF4-FFF2-40B4-BE49-F238E27FC236}">
                <a16:creationId xmlns:a16="http://schemas.microsoft.com/office/drawing/2014/main" id="{8F6D28DD-C37F-871C-3DF6-E0B31061C832}"/>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Active and Reflective Learners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Everybody is active sometimes and reflective sometimes. Your preference for one category or the other may be strong, moderate, or mild. A balance of the two is desirable. If you always act before reflecting, you can jump into things prematurely and get into trouble, while if you spend too much time reflecting, you may never get anything done.</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8734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CE58C-51D1-D32F-5CEA-2192810AEDEF}"/>
              </a:ext>
            </a:extLst>
          </p:cNvPr>
          <p:cNvSpPr>
            <a:spLocks noGrp="1"/>
          </p:cNvSpPr>
          <p:nvPr>
            <p:ph type="title"/>
          </p:nvPr>
        </p:nvSpPr>
        <p:spPr>
          <a:xfrm>
            <a:off x="102380" y="270725"/>
            <a:ext cx="9041620" cy="607800"/>
          </a:xfrm>
        </p:spPr>
        <p:txBody>
          <a:bodyPr>
            <a:noAutofit/>
          </a:bodyPr>
          <a:lstStyle/>
          <a:p>
            <a:r>
              <a:rPr lang="en-CA" sz="2000" dirty="0">
                <a:latin typeface="Arial" panose="020B0604020202020204" pitchFamily="34" charset="0"/>
                <a:cs typeface="Arial" panose="020B0604020202020204" pitchFamily="34" charset="0"/>
              </a:rPr>
              <a:t>1.9 Your “Principles of Leadership and Management” Survivor’s Guide III</a:t>
            </a: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endParaRPr lang="en-US" sz="2000" dirty="0"/>
          </a:p>
        </p:txBody>
      </p:sp>
      <p:sp>
        <p:nvSpPr>
          <p:cNvPr id="3" name="Text Placeholder 2">
            <a:extLst>
              <a:ext uri="{FF2B5EF4-FFF2-40B4-BE49-F238E27FC236}">
                <a16:creationId xmlns:a16="http://schemas.microsoft.com/office/drawing/2014/main" id="{48B7AF95-741F-C1B9-CFEE-D35D11250FEC}"/>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Sensing and Intuitive Learners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Everybody is sensing sometimes and intuitive sometimes. Here too, your preference for one or the other may be strong, moderate, or mild. To be effective as a learner and problem solver, you need to be able to function both ways. If you overemphasize intuition, you may miss important details or make careless mistakes in calculations or hands-on work.</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2189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8F90-AE9E-0038-0B47-501DFE61A0F8}"/>
              </a:ext>
            </a:extLst>
          </p:cNvPr>
          <p:cNvSpPr>
            <a:spLocks noGrp="1"/>
          </p:cNvSpPr>
          <p:nvPr>
            <p:ph type="title"/>
          </p:nvPr>
        </p:nvSpPr>
        <p:spPr>
          <a:xfrm>
            <a:off x="80346" y="270725"/>
            <a:ext cx="9063654" cy="607800"/>
          </a:xfrm>
        </p:spPr>
        <p:txBody>
          <a:bodyPr>
            <a:noAutofit/>
          </a:bodyPr>
          <a:lstStyle/>
          <a:p>
            <a:r>
              <a:rPr lang="en-CA" sz="2000" dirty="0">
                <a:latin typeface="Arial" panose="020B0604020202020204" pitchFamily="34" charset="0"/>
                <a:cs typeface="Arial" panose="020B0604020202020204" pitchFamily="34" charset="0"/>
              </a:rPr>
              <a:t>1.9 Your “Principles of Leadership and Management” Survivor’s Guide IV</a:t>
            </a: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endParaRPr lang="en-US" sz="2000" dirty="0"/>
          </a:p>
        </p:txBody>
      </p:sp>
      <p:sp>
        <p:nvSpPr>
          <p:cNvPr id="3" name="Text Placeholder 2">
            <a:extLst>
              <a:ext uri="{FF2B5EF4-FFF2-40B4-BE49-F238E27FC236}">
                <a16:creationId xmlns:a16="http://schemas.microsoft.com/office/drawing/2014/main" id="{01DA1B9C-A63B-B7F0-A537-B391FC658FB3}"/>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Visual and Verbal Learners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In most college classes, very little visual information is presented to learners; students mainly listen to lectures and read material written on whiteboards, in textbooks, and on handouts. Unfortunately, most of us are visual learners, which means that we typically do not absorb nearly as much information as we would if more visual presentation were used in class. Effective learners are capable of processing information presented either visually or verbally.</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37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183A-A52E-D0D1-2F4A-CC7FF0408985}"/>
              </a:ext>
            </a:extLst>
          </p:cNvPr>
          <p:cNvSpPr>
            <a:spLocks noGrp="1"/>
          </p:cNvSpPr>
          <p:nvPr>
            <p:ph type="title"/>
          </p:nvPr>
        </p:nvSpPr>
        <p:spPr>
          <a:xfrm>
            <a:off x="0" y="189662"/>
            <a:ext cx="9471278" cy="607800"/>
          </a:xfrm>
        </p:spPr>
        <p:txBody>
          <a:bodyPr>
            <a:noAutofit/>
          </a:bodyPr>
          <a:lstStyle/>
          <a:p>
            <a:r>
              <a:rPr lang="en-CA" sz="2400" dirty="0">
                <a:latin typeface="Arial" panose="020B0604020202020204" pitchFamily="34" charset="0"/>
                <a:cs typeface="Arial" panose="020B0604020202020204" pitchFamily="34" charset="0"/>
              </a:rPr>
              <a:t>1.1 Introduction to Principles of Leadership and Management I</a:t>
            </a:r>
            <a:br>
              <a:rPr lang="en-CA" sz="2400" dirty="0">
                <a:latin typeface="Arial" panose="020B0604020202020204" pitchFamily="34" charset="0"/>
                <a:cs typeface="Arial" panose="020B0604020202020204" pitchFamily="34" charset="0"/>
              </a:rPr>
            </a:br>
            <a:br>
              <a:rPr lang="en-CA" sz="2400" dirty="0">
                <a:latin typeface="Arial" panose="020B0604020202020204" pitchFamily="34" charset="0"/>
                <a:cs typeface="Arial" panose="020B0604020202020204" pitchFamily="34" charset="0"/>
              </a:rPr>
            </a:br>
            <a:br>
              <a:rPr lang="en-CA"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FF9CBDA-DDCC-66FF-6BF1-127587380F23}"/>
              </a:ext>
            </a:extLst>
          </p:cNvPr>
          <p:cNvSpPr txBox="1">
            <a:spLocks noGrp="1"/>
          </p:cNvSpPr>
          <p:nvPr>
            <p:ph type="body" idx="1"/>
          </p:nvPr>
        </p:nvSpPr>
        <p:spPr>
          <a:xfrm>
            <a:off x="311700" y="1830160"/>
            <a:ext cx="8520600" cy="1068736"/>
          </a:xfrm>
          <a:prstGeom prst="rect">
            <a:avLst/>
          </a:prstGeom>
          <a:solidFill>
            <a:schemeClr val="bg1">
              <a:lumMod val="95000"/>
            </a:schemeClr>
          </a:solidFill>
          <a:ln w="57150">
            <a:solidFill>
              <a:schemeClr val="tx1"/>
            </a:solidFill>
          </a:ln>
        </p:spPr>
        <p:txBody>
          <a:bodyPr wrap="square" lIns="108000" tIns="72000" rIns="108000" bIns="72000">
            <a:spAutoFit/>
          </a:bodyPr>
          <a:lstStyle/>
          <a:p>
            <a:pPr marL="114300" indent="0" algn="ctr">
              <a:buNone/>
            </a:pPr>
            <a:r>
              <a:rPr lang="en-CA" sz="2000" dirty="0">
                <a:latin typeface="Arial" panose="020B0604020202020204" pitchFamily="34" charset="0"/>
                <a:cs typeface="Arial" panose="020B0604020202020204" pitchFamily="34" charset="0"/>
              </a:rPr>
              <a:t>A manager’s primary challenge is to solve problems creatively, and you should view </a:t>
            </a:r>
            <a:r>
              <a:rPr lang="en-CA" sz="2000" b="1" dirty="0">
                <a:latin typeface="Arial" panose="020B0604020202020204" pitchFamily="34" charset="0"/>
                <a:cs typeface="Arial" panose="020B0604020202020204" pitchFamily="34" charset="0"/>
              </a:rPr>
              <a:t>management</a:t>
            </a:r>
            <a:r>
              <a:rPr lang="en-CA" sz="2000" dirty="0">
                <a:latin typeface="Arial" panose="020B0604020202020204" pitchFamily="34" charset="0"/>
                <a:cs typeface="Arial" panose="020B0604020202020204" pitchFamily="34" charset="0"/>
              </a:rPr>
              <a:t> as “the art of getting things done through the efforts of other people”</a:t>
            </a:r>
            <a:endParaRPr lang="en-US" sz="2000" i="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474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8B57-303C-FC44-05D4-F75E03B64F81}"/>
              </a:ext>
            </a:extLst>
          </p:cNvPr>
          <p:cNvSpPr>
            <a:spLocks noGrp="1"/>
          </p:cNvSpPr>
          <p:nvPr>
            <p:ph type="title"/>
          </p:nvPr>
        </p:nvSpPr>
        <p:spPr>
          <a:xfrm>
            <a:off x="73223" y="270725"/>
            <a:ext cx="8997553" cy="607800"/>
          </a:xfrm>
        </p:spPr>
        <p:txBody>
          <a:bodyPr>
            <a:noAutofit/>
          </a:bodyPr>
          <a:lstStyle/>
          <a:p>
            <a:r>
              <a:rPr lang="en-CA" sz="2000" dirty="0">
                <a:latin typeface="Arial" panose="020B0604020202020204" pitchFamily="34" charset="0"/>
                <a:cs typeface="Arial" panose="020B0604020202020204" pitchFamily="34" charset="0"/>
              </a:rPr>
              <a:t>1.9 Your “Principles of Leadership and Management” Survivor’s Guide V</a:t>
            </a: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endParaRPr lang="en-US" sz="2000" dirty="0"/>
          </a:p>
        </p:txBody>
      </p:sp>
      <p:sp>
        <p:nvSpPr>
          <p:cNvPr id="3" name="Text Placeholder 2">
            <a:extLst>
              <a:ext uri="{FF2B5EF4-FFF2-40B4-BE49-F238E27FC236}">
                <a16:creationId xmlns:a16="http://schemas.microsoft.com/office/drawing/2014/main" id="{86CF35DA-84ED-6CB7-D0F4-09284ECD39E3}"/>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Sequential and Global Learners</a:t>
            </a:r>
          </a:p>
          <a:p>
            <a:endParaRPr lang="en-CA" b="1"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Sequential learners tend to follow logical, stepwise paths in finding solutions; global learners may be able to solve complex problems quickly or put things together in novel ways once they have grasped the big picture, but they may have difficulty explaining how they did it. Sequential learners tend to gain understanding in linear steps, with each step following logically from the previous one. Global learners tend to learn in large jumps, absorbing material almost randomly without seeing connections, and then suddenly “getting it.”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64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446B-87DD-3679-052B-D62E100525F3}"/>
              </a:ext>
            </a:extLst>
          </p:cNvPr>
          <p:cNvSpPr>
            <a:spLocks noGrp="1"/>
          </p:cNvSpPr>
          <p:nvPr>
            <p:ph type="title"/>
          </p:nvPr>
        </p:nvSpPr>
        <p:spPr>
          <a:xfrm>
            <a:off x="80345" y="270725"/>
            <a:ext cx="9228907" cy="607800"/>
          </a:xfrm>
        </p:spPr>
        <p:txBody>
          <a:bodyPr>
            <a:noAutofit/>
          </a:bodyPr>
          <a:lstStyle/>
          <a:p>
            <a:r>
              <a:rPr lang="en-CA" sz="2000" dirty="0">
                <a:latin typeface="Arial" panose="020B0604020202020204" pitchFamily="34" charset="0"/>
                <a:cs typeface="Arial" panose="020B0604020202020204" pitchFamily="34" charset="0"/>
              </a:rPr>
              <a:t>1.9 Your “Principles of Leadership and Management” Survivor’s Guide VI</a:t>
            </a: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br>
              <a:rPr lang="en-CA" sz="2000" dirty="0">
                <a:latin typeface="Arial" panose="020B0604020202020204" pitchFamily="34" charset="0"/>
                <a:cs typeface="Arial" panose="020B0604020202020204" pitchFamily="34" charset="0"/>
              </a:rPr>
            </a:br>
            <a:endParaRPr lang="en-US" sz="2000" dirty="0"/>
          </a:p>
        </p:txBody>
      </p:sp>
      <p:sp>
        <p:nvSpPr>
          <p:cNvPr id="3" name="Text Placeholder 2">
            <a:extLst>
              <a:ext uri="{FF2B5EF4-FFF2-40B4-BE49-F238E27FC236}">
                <a16:creationId xmlns:a16="http://schemas.microsoft.com/office/drawing/2014/main" id="{204561B3-09B7-B688-ABC5-2AC5D224C33D}"/>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Adapt Your Style</a:t>
            </a:r>
          </a:p>
          <a:p>
            <a:pPr marL="114300" indent="0">
              <a:buNone/>
            </a:pP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Okay, so what should you do now that you’ve assessed your learning style? Well, you can apply this valuable and important information about yourself to how you approach your principles of management course and the larger P-O-L-C framework.</a:t>
            </a:r>
          </a:p>
          <a:p>
            <a:pPr marL="114300" indent="0">
              <a:buNone/>
            </a:pPr>
            <a:br>
              <a:rPr lang="en-CA" dirty="0">
                <a:latin typeface="Arial" panose="020B0604020202020204" pitchFamily="34" charset="0"/>
                <a:cs typeface="Arial" panose="020B0604020202020204" pitchFamily="34" charset="0"/>
              </a:rPr>
            </a:br>
            <a:endParaRPr lang="en-CA"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8684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250DF-7557-92BD-4952-190353A4126F}"/>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1.10 Gauge-Discover-Reflect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9335EBF-C070-9FFC-18EA-7D93CD0B36F6}"/>
              </a:ext>
            </a:extLst>
          </p:cNvPr>
          <p:cNvSpPr>
            <a:spLocks noGrp="1"/>
          </p:cNvSpPr>
          <p:nvPr>
            <p:ph type="body" idx="1"/>
          </p:nvPr>
        </p:nvSpPr>
        <p:spPr/>
        <p:txBody>
          <a:bodyPr/>
          <a:lstStyle/>
          <a:p>
            <a:pPr marL="114300" indent="0">
              <a:buNone/>
            </a:pPr>
            <a:r>
              <a:rPr lang="en-CA" dirty="0">
                <a:latin typeface="Arial" panose="020B0604020202020204" pitchFamily="34" charset="0"/>
                <a:cs typeface="Arial" panose="020B0604020202020204" pitchFamily="34" charset="0"/>
              </a:rPr>
              <a:t>You have already begun to apply the spirit of what we recommend in this third part of the development of your principles of leadership and management survival kit, by gauging your learning style. The three essential components are:</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b="1" dirty="0">
                <a:solidFill>
                  <a:srgbClr val="000000"/>
                </a:solidFill>
                <a:latin typeface="Arial" panose="020B0604020202020204" pitchFamily="34" charset="0"/>
                <a:ea typeface="Arial"/>
                <a:cs typeface="Arial" panose="020B0604020202020204" pitchFamily="34" charset="0"/>
                <a:sym typeface="Arial"/>
              </a:rPr>
              <a:t>Step 1: Gauge</a:t>
            </a:r>
          </a:p>
          <a:p>
            <a:pPr marL="114300" indent="0">
              <a:buNone/>
            </a:pPr>
            <a:r>
              <a:rPr lang="en-CA" b="1" dirty="0">
                <a:solidFill>
                  <a:srgbClr val="000000"/>
                </a:solidFill>
                <a:latin typeface="Arial" panose="020B0604020202020204" pitchFamily="34" charset="0"/>
                <a:ea typeface="Arial"/>
                <a:cs typeface="Arial" panose="020B0604020202020204" pitchFamily="34" charset="0"/>
                <a:sym typeface="Arial"/>
              </a:rPr>
              <a:t>Step 2: Discover</a:t>
            </a:r>
          </a:p>
          <a:p>
            <a:pPr marL="114300" indent="0">
              <a:buNone/>
            </a:pPr>
            <a:r>
              <a:rPr lang="en-CA" b="1" dirty="0">
                <a:solidFill>
                  <a:srgbClr val="000000"/>
                </a:solidFill>
                <a:latin typeface="Arial" panose="020B0604020202020204" pitchFamily="34" charset="0"/>
                <a:ea typeface="Arial"/>
                <a:cs typeface="Arial" panose="020B0604020202020204" pitchFamily="34" charset="0"/>
                <a:sym typeface="Arial"/>
              </a:rPr>
              <a:t>Step 3: Reflect</a:t>
            </a:r>
          </a:p>
          <a:p>
            <a:pPr marL="114300" indent="0">
              <a:buNone/>
            </a:pPr>
            <a:endParaRPr lang="en-CA" b="1" dirty="0">
              <a:solidFill>
                <a:srgbClr val="000000"/>
              </a:solidFill>
              <a:latin typeface="Arial" panose="020B0604020202020204" pitchFamily="34" charset="0"/>
              <a:ea typeface="Arial"/>
              <a:cs typeface="Arial" panose="020B0604020202020204" pitchFamily="34" charset="0"/>
              <a:sym typeface="Arial"/>
            </a:endParaRPr>
          </a:p>
          <a:p>
            <a:pPr marL="114300" indent="0">
              <a:buNone/>
            </a:pPr>
            <a:endParaRPr lang="en-CA" dirty="0">
              <a:latin typeface="Arial" panose="020B0604020202020204" pitchFamily="34" charset="0"/>
              <a:cs typeface="Arial" panose="020B0604020202020204" pitchFamily="34" charset="0"/>
            </a:endParaRPr>
          </a:p>
          <a:p>
            <a:pPr marL="114300" indent="0">
              <a:buNone/>
            </a:pPr>
            <a:endParaRPr lang="en-CA" dirty="0">
              <a:latin typeface="Arial" panose="020B0604020202020204" pitchFamily="34" charset="0"/>
              <a:cs typeface="Arial" panose="020B0604020202020204" pitchFamily="34" charset="0"/>
            </a:endParaRPr>
          </a:p>
          <a:p>
            <a:pPr marL="11430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452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6B92-9F15-00BE-4750-921B33AD9DF6}"/>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1.10 Gauge-Discover-Reflect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56902EA-106D-BACC-797D-A2D0F40C2DCF}"/>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Step 1: Gauge</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It is always good to start any self-development process by getting some sense of where you are. That is why we commence with the </a:t>
            </a:r>
            <a:r>
              <a:rPr lang="en-CA" i="1" dirty="0">
                <a:latin typeface="Arial" panose="020B0604020202020204" pitchFamily="34" charset="0"/>
                <a:cs typeface="Arial" panose="020B0604020202020204" pitchFamily="34" charset="0"/>
              </a:rPr>
              <a:t>gauge</a:t>
            </a:r>
            <a:r>
              <a:rPr lang="en-CA" dirty="0">
                <a:latin typeface="Arial" panose="020B0604020202020204" pitchFamily="34" charset="0"/>
                <a:cs typeface="Arial" panose="020B0604020202020204" pitchFamily="34" charset="0"/>
              </a:rPr>
              <a:t> stage. For learning and developing in the area of principles of leadership and management, such knowledge is essential. </a:t>
            </a: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630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3366-A10F-3A7E-EDFD-7178A616805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1.10 Gauge-Discover-Reflect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6E170CF-A260-CF9D-DA81-F35EAAC7CB84}"/>
              </a:ext>
            </a:extLst>
          </p:cNvPr>
          <p:cNvSpPr>
            <a:spLocks noGrp="1"/>
          </p:cNvSpPr>
          <p:nvPr>
            <p:ph type="body" idx="1"/>
          </p:nvPr>
        </p:nvSpPr>
        <p:spPr/>
        <p:txBody>
          <a:bodyPr/>
          <a:lstStyle/>
          <a:p>
            <a:pPr marL="114300" indent="0">
              <a:buNone/>
            </a:pPr>
            <a:r>
              <a:rPr lang="en-CA" b="1" dirty="0">
                <a:latin typeface="Arial" panose="020B0604020202020204" pitchFamily="34" charset="0"/>
                <a:cs typeface="Arial" panose="020B0604020202020204" pitchFamily="34" charset="0"/>
              </a:rPr>
              <a:t>Step 2: Discover</a:t>
            </a:r>
          </a:p>
          <a:p>
            <a:pPr marL="114300" indent="0">
              <a:buNone/>
            </a:pPr>
            <a:endParaRPr lang="en-CA" b="1"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The </a:t>
            </a:r>
            <a:r>
              <a:rPr lang="en-CA" i="1" dirty="0">
                <a:latin typeface="Arial" panose="020B0604020202020204" pitchFamily="34" charset="0"/>
                <a:cs typeface="Arial" panose="020B0604020202020204" pitchFamily="34" charset="0"/>
              </a:rPr>
              <a:t>discovery</a:t>
            </a:r>
            <a:r>
              <a:rPr lang="en-CA" dirty="0">
                <a:latin typeface="Arial" panose="020B0604020202020204" pitchFamily="34" charset="0"/>
                <a:cs typeface="Arial" panose="020B0604020202020204" pitchFamily="34" charset="0"/>
              </a:rPr>
              <a:t> stage of your principles of leadership and management survival kit has four related facets: learn, set goals, apply, and practice. Let us look at each one in turn.</a:t>
            </a:r>
            <a:endParaRPr lang="en-CA"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912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CA84A-F58D-D386-CC8A-A3B1F1E8399E}"/>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1.10 Gauge-Discover-Reflect IV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4" descr="Application&#10;&#10;Description automatically generated">
            <a:extLst>
              <a:ext uri="{FF2B5EF4-FFF2-40B4-BE49-F238E27FC236}">
                <a16:creationId xmlns:a16="http://schemas.microsoft.com/office/drawing/2014/main" id="{8270DF31-DAD6-DBE1-799A-223251B32A2E}"/>
              </a:ext>
            </a:extLst>
          </p:cNvPr>
          <p:cNvPicPr>
            <a:picLocks noChangeAspect="1"/>
          </p:cNvPicPr>
          <p:nvPr/>
        </p:nvPicPr>
        <p:blipFill>
          <a:blip r:embed="rId3"/>
          <a:stretch>
            <a:fillRect/>
          </a:stretch>
        </p:blipFill>
        <p:spPr>
          <a:xfrm>
            <a:off x="561860" y="1394500"/>
            <a:ext cx="7832222" cy="3339000"/>
          </a:xfrm>
          <a:prstGeom prst="rect">
            <a:avLst/>
          </a:prstGeom>
        </p:spPr>
      </p:pic>
    </p:spTree>
    <p:extLst>
      <p:ext uri="{BB962C8B-B14F-4D97-AF65-F5344CB8AC3E}">
        <p14:creationId xmlns:p14="http://schemas.microsoft.com/office/powerpoint/2010/main" val="30537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E534-6DBF-2AA1-C003-A24F689B98BA}"/>
              </a:ext>
            </a:extLst>
          </p:cNvPr>
          <p:cNvSpPr>
            <a:spLocks noGrp="1"/>
          </p:cNvSpPr>
          <p:nvPr>
            <p:ph type="title"/>
          </p:nvPr>
        </p:nvSpPr>
        <p:spPr/>
        <p:txBody>
          <a:bodyPr>
            <a:noAutofit/>
          </a:bodyPr>
          <a:lstStyle/>
          <a:p>
            <a:r>
              <a:rPr lang="en-CA" dirty="0">
                <a:latin typeface="Arial" panose="020B0604020202020204" pitchFamily="34" charset="0"/>
                <a:cs typeface="Arial" panose="020B0604020202020204" pitchFamily="34" charset="0"/>
              </a:rPr>
              <a:t>1.10 Gauge-Discover-Reflect V</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C112170-EA68-4E42-33D1-0CD13D17272A}"/>
              </a:ext>
            </a:extLst>
          </p:cNvPr>
          <p:cNvSpPr>
            <a:spLocks noGrp="1"/>
          </p:cNvSpPr>
          <p:nvPr>
            <p:ph type="body" idx="1"/>
          </p:nvPr>
        </p:nvSpPr>
        <p:spPr/>
        <p:txBody>
          <a:bodyPr/>
          <a:lstStyle/>
          <a:p>
            <a:pPr marL="114300" indent="0">
              <a:buNone/>
            </a:pPr>
            <a:r>
              <a:rPr lang="en-CA" b="1" u="sng" dirty="0">
                <a:latin typeface="Arial" panose="020B0604020202020204" pitchFamily="34" charset="0"/>
                <a:cs typeface="Arial" panose="020B0604020202020204" pitchFamily="34" charset="0"/>
              </a:rPr>
              <a:t>Step 3: Reflect</a:t>
            </a:r>
            <a:endParaRPr lang="en-CA" b="1"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This final stage has two parts: </a:t>
            </a:r>
          </a:p>
          <a:p>
            <a:pPr marL="114300" indent="0">
              <a:buNone/>
            </a:pP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gauge again and </a:t>
            </a:r>
          </a:p>
          <a:p>
            <a:r>
              <a:rPr lang="en-CA" dirty="0">
                <a:latin typeface="Arial" panose="020B0604020202020204" pitchFamily="34" charset="0"/>
                <a:cs typeface="Arial" panose="020B0604020202020204" pitchFamily="34" charset="0"/>
              </a:rPr>
              <a:t>record.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168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5EC2A-D5BA-298F-204C-AF3752E86EFB}"/>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1.11 KEY TERMS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F0EEAE3-1933-6A8F-19F7-8361B5AEB81B}"/>
              </a:ext>
            </a:extLst>
          </p:cNvPr>
          <p:cNvSpPr>
            <a:spLocks noGrp="1"/>
          </p:cNvSpPr>
          <p:nvPr>
            <p:ph type="body" idx="1"/>
          </p:nvPr>
        </p:nvSpPr>
        <p:spPr/>
        <p:txBody>
          <a:bodyPr>
            <a:noAutofit/>
          </a:bodyPr>
          <a:lstStyle/>
          <a:p>
            <a:r>
              <a:rPr lang="en-CA" sz="1200" b="1" dirty="0"/>
              <a:t>Accounting profit</a:t>
            </a:r>
            <a:r>
              <a:rPr lang="en-CA" sz="1200" dirty="0"/>
              <a:t> is achieved when revenues exceed the accounting costs the firm “pays” for those inputs.</a:t>
            </a:r>
          </a:p>
          <a:p>
            <a:r>
              <a:rPr lang="en-CA" sz="1200" b="1" dirty="0"/>
              <a:t>Controlling</a:t>
            </a:r>
            <a:r>
              <a:rPr lang="en-CA" sz="1200" dirty="0"/>
              <a:t> involves ensuring that performance does not deviate from standards.</a:t>
            </a:r>
          </a:p>
          <a:p>
            <a:r>
              <a:rPr lang="en-CA" sz="1200" b="1" dirty="0"/>
              <a:t>Corporate social responsibility (CSR)</a:t>
            </a:r>
            <a:r>
              <a:rPr lang="en-CA" sz="1200" dirty="0"/>
              <a:t> is a concept whereby organizations consider the interests of society by taking responsibility for their impact on customers, suppliers, employees, shareholders, communities, and the environment beyond their obligation to comply with legislation, including voluntarily taking further steps to improve the quality of life for employees and their families, as well as for the local community and society at large.</a:t>
            </a:r>
          </a:p>
          <a:p>
            <a:r>
              <a:rPr lang="en-CA" sz="1200" b="1" dirty="0"/>
              <a:t>Empowerment</a:t>
            </a:r>
            <a:r>
              <a:rPr lang="en-CA" sz="1200" dirty="0"/>
              <a:t> is the process of enabling or authorizing an individual to think, behave, take action, and control work and decision-making in autonomous ways.</a:t>
            </a:r>
          </a:p>
          <a:p>
            <a:r>
              <a:rPr lang="en-CA" sz="1200" b="1" dirty="0"/>
              <a:t>Entrepreneurship</a:t>
            </a:r>
            <a:r>
              <a:rPr lang="en-CA" sz="1200" dirty="0"/>
              <a:t> is the process of creating new ventures by recognizing opportunities in the marketplace and innovating new products or services of value in meeting those needs.</a:t>
            </a:r>
          </a:p>
          <a:p>
            <a:r>
              <a:rPr lang="en-CA" sz="1200" b="1" dirty="0"/>
              <a:t>Entrepreneur</a:t>
            </a:r>
            <a:r>
              <a:rPr lang="en-CA" sz="1200" dirty="0"/>
              <a:t> is a person who engages in the process of creating a new venture while managing the associated risks.</a:t>
            </a:r>
          </a:p>
          <a:p>
            <a:r>
              <a:rPr lang="en-CA" sz="1200" b="1" dirty="0"/>
              <a:t>Environmental scanning</a:t>
            </a:r>
            <a:r>
              <a:rPr lang="en-CA" sz="1200" dirty="0"/>
              <a:t> is the ongoing process of evaluating and forecasting an organization’s internal and external environments to proactively manage strengths, weaknesses, opportunities and threats such as economic conditions, competition, and customer needs.</a:t>
            </a:r>
          </a:p>
          <a:p>
            <a:r>
              <a:rPr lang="en-CA" sz="1200" b="1" dirty="0"/>
              <a:t>General manager</a:t>
            </a:r>
            <a:r>
              <a:rPr lang="en-CA" sz="1200" dirty="0"/>
              <a:t> is someone who is responsible for managing a clearly identifiable revenue-producing unit, such as a store, business unit, or product line.</a:t>
            </a:r>
          </a:p>
          <a:p>
            <a:r>
              <a:rPr lang="en-CA" sz="1200" b="1" dirty="0"/>
              <a:t>Group</a:t>
            </a:r>
            <a:r>
              <a:rPr lang="en-CA" sz="1200" dirty="0"/>
              <a:t> is a collection of individuals.</a:t>
            </a:r>
          </a:p>
          <a:p>
            <a:r>
              <a:rPr lang="en-CA" sz="1200" b="1" dirty="0"/>
              <a:t>Group performance</a:t>
            </a:r>
            <a:r>
              <a:rPr lang="en-CA" sz="1200" dirty="0"/>
              <a:t> is measured by the inputs of the group minus any process loss that results in the final output.</a:t>
            </a:r>
          </a:p>
          <a:p>
            <a:pPr marL="114300" indent="0">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4375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ABE8-65D6-DF59-E462-24B918BF89D7}"/>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1.11 KEY TERMS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FBE0FFAE-A938-677C-4F73-D9B6B5CACD1B}"/>
              </a:ext>
            </a:extLst>
          </p:cNvPr>
          <p:cNvSpPr>
            <a:spLocks noGrp="1"/>
          </p:cNvSpPr>
          <p:nvPr>
            <p:ph type="body" idx="1"/>
          </p:nvPr>
        </p:nvSpPr>
        <p:spPr/>
        <p:txBody>
          <a:bodyPr>
            <a:noAutofit/>
          </a:bodyPr>
          <a:lstStyle/>
          <a:p>
            <a:r>
              <a:rPr lang="en-CA" sz="1200" b="1" dirty="0"/>
              <a:t>Intrapreneurs</a:t>
            </a:r>
            <a:r>
              <a:rPr lang="en-CA" sz="1200" dirty="0"/>
              <a:t> individuals who  participate in creative, innovative and entrepreneurial activities within an existing organization.</a:t>
            </a:r>
          </a:p>
          <a:p>
            <a:r>
              <a:rPr lang="en-CA" sz="1200" b="1" dirty="0"/>
              <a:t>In-role performance</a:t>
            </a:r>
            <a:r>
              <a:rPr lang="en-CA" sz="1200" dirty="0"/>
              <a:t> is individual-level performance that includes productivity and quality dimensions associated with certain standards that you must meet to do your job.</a:t>
            </a:r>
          </a:p>
          <a:p>
            <a:r>
              <a:rPr lang="en-CA" sz="1200" b="1" dirty="0"/>
              <a:t>Job design</a:t>
            </a:r>
            <a:r>
              <a:rPr lang="en-CA" sz="1200" dirty="0"/>
              <a:t> includes allocating the tasks, responsibilities and duties included in a specific job to ensure the organization meets its overall goals. Contemporary job design consists of ensuring employee empowerment, job enrichment, and teamwork.</a:t>
            </a:r>
          </a:p>
          <a:p>
            <a:r>
              <a:rPr lang="en-CA" sz="1200" b="1" dirty="0"/>
              <a:t>Line manager</a:t>
            </a:r>
            <a:r>
              <a:rPr lang="en-CA" sz="1200" dirty="0"/>
              <a:t> is directly responsible for the products or services the organization creates.</a:t>
            </a:r>
          </a:p>
          <a:p>
            <a:r>
              <a:rPr lang="en-CA" sz="1200" b="1" dirty="0"/>
              <a:t>Leadership</a:t>
            </a:r>
            <a:r>
              <a:rPr lang="en-CA" sz="1200" dirty="0"/>
              <a:t> is an act of influence that inspires action by others.</a:t>
            </a:r>
          </a:p>
          <a:p>
            <a:r>
              <a:rPr lang="en-CA" sz="1200" b="1" dirty="0"/>
              <a:t>Leading</a:t>
            </a:r>
            <a:r>
              <a:rPr lang="en-CA" sz="1200" dirty="0"/>
              <a:t> involves the social and informal sources of influence used to inspire action in others.</a:t>
            </a:r>
          </a:p>
          <a:p>
            <a:r>
              <a:rPr lang="en-CA" sz="1200" b="1" dirty="0"/>
              <a:t>Management</a:t>
            </a:r>
            <a:r>
              <a:rPr lang="en-CA" sz="1200" dirty="0"/>
              <a:t> is creatively solving problems to accomplish organizational goals through the efforts of other people.</a:t>
            </a:r>
          </a:p>
          <a:p>
            <a:r>
              <a:rPr lang="en-CA" sz="1200" b="1" dirty="0"/>
              <a:t>Operational planning</a:t>
            </a:r>
            <a:r>
              <a:rPr lang="en-CA" sz="1200" dirty="0"/>
              <a:t> is short term (less than one year) planning to formulate specific action steps to meet subunit goals which contribute to the overall tactical and strategic goals of the organization.</a:t>
            </a:r>
          </a:p>
          <a:p>
            <a:r>
              <a:rPr lang="en-CA" sz="1200" b="1" dirty="0"/>
              <a:t>Organizational design</a:t>
            </a:r>
            <a:r>
              <a:rPr lang="en-CA" sz="1200" dirty="0"/>
              <a:t> developing an organizational structure and allocating human resources to ensure the accomplishment of objectives.</a:t>
            </a:r>
          </a:p>
          <a:p>
            <a:r>
              <a:rPr lang="en-CA" sz="1200" b="1" dirty="0"/>
              <a:t>Organizational citizenship behaviors (OCBs)</a:t>
            </a:r>
            <a:r>
              <a:rPr lang="en-CA" sz="1200" dirty="0"/>
              <a:t> are voluntary (extra-role) individual-level performance behaviors employees perform that are beneficial to the organization but not part of your formal job description.</a:t>
            </a:r>
          </a:p>
          <a:p>
            <a:pPr marL="114300" indent="0">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904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ABE8-65D6-DF59-E462-24B918BF89D7}"/>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1.11 KEY TERMS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FBE0FFAE-A938-677C-4F73-D9B6B5CACD1B}"/>
              </a:ext>
            </a:extLst>
          </p:cNvPr>
          <p:cNvSpPr>
            <a:spLocks noGrp="1"/>
          </p:cNvSpPr>
          <p:nvPr>
            <p:ph type="body" idx="1"/>
          </p:nvPr>
        </p:nvSpPr>
        <p:spPr/>
        <p:txBody>
          <a:bodyPr>
            <a:normAutofit lnSpcReduction="10000"/>
          </a:bodyPr>
          <a:lstStyle/>
          <a:p>
            <a:r>
              <a:rPr lang="en-CA" sz="1200" b="1" dirty="0"/>
              <a:t>Principles of management</a:t>
            </a:r>
            <a:r>
              <a:rPr lang="en-CA" sz="1200" dirty="0"/>
              <a:t> are the means by which you manage, or get things done through others, and include planning, organizing, controlling and leading people, processes and practices to achieve the sought objectives of the enterprise.</a:t>
            </a:r>
          </a:p>
          <a:p>
            <a:r>
              <a:rPr lang="en-CA" sz="1200" b="1" dirty="0"/>
              <a:t>Process loss</a:t>
            </a:r>
            <a:r>
              <a:rPr lang="en-CA" sz="1200" dirty="0"/>
              <a:t> is any aspect of group interaction that inhibits good problem-solving.</a:t>
            </a:r>
            <a:endParaRPr lang="en-CA" sz="1200" b="1" dirty="0"/>
          </a:p>
          <a:p>
            <a:r>
              <a:rPr lang="en-CA" sz="1200" b="1" dirty="0"/>
              <a:t>Strategy</a:t>
            </a:r>
            <a:r>
              <a:rPr lang="en-CA" sz="1200" dirty="0"/>
              <a:t> is made up of the clearly articulated goals and objectives that are part of the action plan an organization creates to achieve its long-term objectives.</a:t>
            </a:r>
          </a:p>
          <a:p>
            <a:r>
              <a:rPr lang="en-CA" sz="1200" b="1" dirty="0"/>
              <a:t>Strategic management</a:t>
            </a:r>
            <a:r>
              <a:rPr lang="en-CA" sz="1200" dirty="0"/>
              <a:t> effectively formulating and communicating strategy to ensure an organization has a clear set of guidelines to enable effective decision making on a day to day basis.</a:t>
            </a:r>
          </a:p>
          <a:p>
            <a:r>
              <a:rPr lang="en-CA" sz="1200" b="1" dirty="0"/>
              <a:t>Strategic planning</a:t>
            </a:r>
            <a:r>
              <a:rPr lang="en-CA" sz="1200" dirty="0"/>
              <a:t> is longer term (three years or more) planning, generally by top management, for an organization to achieve its mission and position itself to compete effectively based on environmental scanning and forecasting around the strengths, weaknesses, opportunities and threats in its environment.</a:t>
            </a:r>
          </a:p>
          <a:p>
            <a:r>
              <a:rPr lang="en-CA" sz="1200" b="1" dirty="0"/>
              <a:t>Stakeholders</a:t>
            </a:r>
            <a:r>
              <a:rPr lang="en-CA" sz="1200" dirty="0"/>
              <a:t> an individual or group with an interest or concern in an organization, such as employees, investors, suppliers, customers, and society at large.</a:t>
            </a:r>
          </a:p>
          <a:p>
            <a:r>
              <a:rPr lang="en-CA" sz="1200" b="1" dirty="0"/>
              <a:t>Tactical planning</a:t>
            </a:r>
            <a:r>
              <a:rPr lang="en-CA" sz="1200" dirty="0"/>
              <a:t> is intermediate-range (one to three years) planning that is designed to develop relatively concrete and specific means to implement the strategic plan.</a:t>
            </a:r>
          </a:p>
          <a:p>
            <a:r>
              <a:rPr lang="en-CA" sz="1200" b="1" dirty="0"/>
              <a:t>Triple bottom line</a:t>
            </a:r>
            <a:r>
              <a:rPr lang="en-CA" sz="1200" dirty="0"/>
              <a:t> refers to the measurement of business performance along social, environmental, and economic dimensions.</a:t>
            </a:r>
          </a:p>
          <a:p>
            <a:r>
              <a:rPr lang="en-CA" sz="1200" b="1" dirty="0"/>
              <a:t>Team</a:t>
            </a:r>
            <a:r>
              <a:rPr lang="en-CA" sz="1200" dirty="0"/>
              <a:t> is a cohesive coalition of people working together to achieve the team agenda (i.e., teamwork).</a:t>
            </a:r>
          </a:p>
          <a:p>
            <a:pPr marL="114300" indent="0">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06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D738-3B9D-1793-D6DF-B28D4088E6D7}"/>
              </a:ext>
            </a:extLst>
          </p:cNvPr>
          <p:cNvSpPr>
            <a:spLocks noGrp="1"/>
          </p:cNvSpPr>
          <p:nvPr>
            <p:ph type="title"/>
          </p:nvPr>
        </p:nvSpPr>
        <p:spPr>
          <a:xfrm>
            <a:off x="0" y="123886"/>
            <a:ext cx="9449245" cy="607800"/>
          </a:xfrm>
        </p:spPr>
        <p:txBody>
          <a:bodyPr>
            <a:noAutofit/>
          </a:bodyPr>
          <a:lstStyle/>
          <a:p>
            <a:r>
              <a:rPr lang="en-CA" sz="2300" dirty="0">
                <a:latin typeface="Arial" panose="020B0604020202020204" pitchFamily="34" charset="0"/>
                <a:cs typeface="Arial" panose="020B0604020202020204" pitchFamily="34" charset="0"/>
              </a:rPr>
              <a:t>1.1 Introduction to Principles of Leadership and Management II</a:t>
            </a: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br>
              <a:rPr lang="en-CA" sz="2300" dirty="0">
                <a:latin typeface="Arial" panose="020B0604020202020204" pitchFamily="34" charset="0"/>
                <a:cs typeface="Arial" panose="020B0604020202020204" pitchFamily="34" charset="0"/>
              </a:rPr>
            </a:br>
            <a:endParaRPr lang="en-US" sz="2300" dirty="0"/>
          </a:p>
        </p:txBody>
      </p:sp>
      <p:sp>
        <p:nvSpPr>
          <p:cNvPr id="3" name="Text Placeholder 2">
            <a:extLst>
              <a:ext uri="{FF2B5EF4-FFF2-40B4-BE49-F238E27FC236}">
                <a16:creationId xmlns:a16="http://schemas.microsoft.com/office/drawing/2014/main" id="{5CEF2DAD-BB65-1AA9-10D9-9B17A90D14CC}"/>
              </a:ext>
            </a:extLst>
          </p:cNvPr>
          <p:cNvSpPr>
            <a:spLocks noGrp="1"/>
          </p:cNvSpPr>
          <p:nvPr>
            <p:ph type="body" idx="1"/>
          </p:nvPr>
        </p:nvSpPr>
        <p:spPr>
          <a:xfrm>
            <a:off x="157464" y="1597334"/>
            <a:ext cx="2949293" cy="3339000"/>
          </a:xfrm>
        </p:spPr>
        <p:txBody>
          <a:bodyPr/>
          <a:lstStyle/>
          <a:p>
            <a:pPr marL="114300" indent="0">
              <a:buNone/>
            </a:pPr>
            <a:r>
              <a:rPr lang="en-CA" dirty="0">
                <a:latin typeface="Arial" panose="020B0604020202020204" pitchFamily="34" charset="0"/>
                <a:cs typeface="Arial" panose="020B0604020202020204" pitchFamily="34" charset="0"/>
              </a:rPr>
              <a:t>The </a:t>
            </a:r>
            <a:r>
              <a:rPr lang="en-CA" b="1" dirty="0">
                <a:latin typeface="Arial" panose="020B0604020202020204" pitchFamily="34" charset="0"/>
                <a:cs typeface="Arial" panose="020B0604020202020204" pitchFamily="34" charset="0"/>
              </a:rPr>
              <a:t>principles of management</a:t>
            </a:r>
            <a:r>
              <a:rPr lang="en-CA" dirty="0">
                <a:latin typeface="Arial" panose="020B0604020202020204" pitchFamily="34" charset="0"/>
                <a:cs typeface="Arial" panose="020B0604020202020204" pitchFamily="34" charset="0"/>
              </a:rPr>
              <a:t>, are the means by which you actually manage, that is, get things done through others—individually, in groups, or in organizations. </a:t>
            </a:r>
            <a:endParaRPr lang="en-US" dirty="0">
              <a:latin typeface="Arial" panose="020B0604020202020204" pitchFamily="34" charset="0"/>
              <a:cs typeface="Arial" panose="020B0604020202020204" pitchFamily="34" charset="0"/>
            </a:endParaRPr>
          </a:p>
        </p:txBody>
      </p:sp>
      <p:pic>
        <p:nvPicPr>
          <p:cNvPr id="5" name="Picture 4" descr="Graphical user interface, application&#10;&#10;Description automatically generated">
            <a:extLst>
              <a:ext uri="{FF2B5EF4-FFF2-40B4-BE49-F238E27FC236}">
                <a16:creationId xmlns:a16="http://schemas.microsoft.com/office/drawing/2014/main" id="{6141B4E5-8652-D8EC-07E4-EB97C8B72225}"/>
              </a:ext>
            </a:extLst>
          </p:cNvPr>
          <p:cNvPicPr>
            <a:picLocks noChangeAspect="1"/>
          </p:cNvPicPr>
          <p:nvPr/>
        </p:nvPicPr>
        <p:blipFill>
          <a:blip r:embed="rId3"/>
          <a:stretch>
            <a:fillRect/>
          </a:stretch>
        </p:blipFill>
        <p:spPr>
          <a:xfrm>
            <a:off x="2754216" y="952306"/>
            <a:ext cx="6698255" cy="3763408"/>
          </a:xfrm>
          <a:prstGeom prst="rect">
            <a:avLst/>
          </a:prstGeom>
        </p:spPr>
      </p:pic>
    </p:spTree>
    <p:extLst>
      <p:ext uri="{BB962C8B-B14F-4D97-AF65-F5344CB8AC3E}">
        <p14:creationId xmlns:p14="http://schemas.microsoft.com/office/powerpoint/2010/main" val="2521086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19BB-A32F-0D32-04AC-78205C33A4F7}"/>
              </a:ext>
            </a:extLst>
          </p:cNvPr>
          <p:cNvSpPr>
            <a:spLocks noGrp="1"/>
          </p:cNvSpPr>
          <p:nvPr>
            <p:ph type="title"/>
          </p:nvPr>
        </p:nvSpPr>
        <p:spPr>
          <a:xfrm>
            <a:off x="176270" y="270725"/>
            <a:ext cx="8791460" cy="607800"/>
          </a:xfrm>
        </p:spPr>
        <p:txBody>
          <a:bodyPr>
            <a:noAutofit/>
          </a:bodyPr>
          <a:lstStyle/>
          <a:p>
            <a:r>
              <a:rPr lang="en-CA" sz="2400" dirty="0">
                <a:latin typeface="Arial" panose="020B0604020202020204" pitchFamily="34" charset="0"/>
                <a:cs typeface="Arial" panose="020B0604020202020204" pitchFamily="34" charset="0"/>
              </a:rPr>
              <a:t>1.2 Case in Point: Doing Good as a Core Business Strategy</a:t>
            </a:r>
            <a:br>
              <a:rPr lang="en-CA" sz="2400" dirty="0">
                <a:latin typeface="Arial" panose="020B0604020202020204" pitchFamily="34" charset="0"/>
                <a:cs typeface="Arial" panose="020B0604020202020204" pitchFamily="34" charset="0"/>
              </a:rPr>
            </a:br>
            <a:br>
              <a:rPr lang="en-CA" sz="2400" dirty="0">
                <a:latin typeface="Arial" panose="020B0604020202020204" pitchFamily="34" charset="0"/>
                <a:cs typeface="Arial" panose="020B0604020202020204" pitchFamily="34" charset="0"/>
              </a:rPr>
            </a:br>
            <a:br>
              <a:rPr lang="en-CA"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98002E5-B3BE-2E3D-A458-0095B1508A4F}"/>
              </a:ext>
            </a:extLst>
          </p:cNvPr>
          <p:cNvSpPr>
            <a:spLocks noGrp="1"/>
          </p:cNvSpPr>
          <p:nvPr>
            <p:ph type="body" idx="1"/>
          </p:nvPr>
        </p:nvSpPr>
        <p:spPr>
          <a:xfrm>
            <a:off x="311700" y="1229875"/>
            <a:ext cx="4095047"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Goodwill is a pioneer of social enterprise and has managed to build a culture of respect through its diversity programs. If you walk into a local Goodwill retail store you are likely to see employees from all walks of life, including differences in gender and race, physical ability, sexual orientation, and age.</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8959A43-D619-8EEE-0DEB-B0C40FC58EB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0" y="1229875"/>
            <a:ext cx="4143802" cy="3094363"/>
          </a:xfrm>
          <a:prstGeom prst="rect">
            <a:avLst/>
          </a:prstGeom>
        </p:spPr>
      </p:pic>
    </p:spTree>
    <p:extLst>
      <p:ext uri="{BB962C8B-B14F-4D97-AF65-F5344CB8AC3E}">
        <p14:creationId xmlns:p14="http://schemas.microsoft.com/office/powerpoint/2010/main" val="271409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3B546B52-ED1D-AC94-9BE3-364D654B3464}"/>
              </a:ext>
            </a:extLst>
          </p:cNvPr>
          <p:cNvPicPr>
            <a:picLocks noChangeAspect="1"/>
          </p:cNvPicPr>
          <p:nvPr/>
        </p:nvPicPr>
        <p:blipFill>
          <a:blip r:embed="rId3"/>
          <a:stretch>
            <a:fillRect/>
          </a:stretch>
        </p:blipFill>
        <p:spPr>
          <a:xfrm>
            <a:off x="4919031" y="1524747"/>
            <a:ext cx="4124123" cy="2577577"/>
          </a:xfrm>
          <a:prstGeom prst="rect">
            <a:avLst/>
          </a:prstGeom>
        </p:spPr>
      </p:pic>
      <p:sp>
        <p:nvSpPr>
          <p:cNvPr id="2" name="Title 1">
            <a:extLst>
              <a:ext uri="{FF2B5EF4-FFF2-40B4-BE49-F238E27FC236}">
                <a16:creationId xmlns:a16="http://schemas.microsoft.com/office/drawing/2014/main" id="{9C966AB7-1F52-61CB-5E35-78E46C87CC34}"/>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1.3 WHO ARE MANAGERS?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AB12A67-965E-6BAF-FE2A-E11C14ABA6A6}"/>
              </a:ext>
            </a:extLst>
          </p:cNvPr>
          <p:cNvSpPr>
            <a:spLocks noGrp="1"/>
          </p:cNvSpPr>
          <p:nvPr>
            <p:ph type="body" idx="1"/>
          </p:nvPr>
        </p:nvSpPr>
        <p:spPr>
          <a:xfrm>
            <a:off x="311700" y="1271188"/>
            <a:ext cx="4607331"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We tend to think about managers based on their position in an organization which tells us a bit about their role and the nature of their responsibilities. This figure summarizes the historic and contemporary views of organizations with respect to managerial roles (Ghoshal &amp; </a:t>
            </a:r>
            <a:r>
              <a:rPr lang="en-CA" sz="2000" dirty="0" err="1">
                <a:latin typeface="Arial" panose="020B0604020202020204" pitchFamily="34" charset="0"/>
                <a:cs typeface="Arial" panose="020B0604020202020204" pitchFamily="34" charset="0"/>
              </a:rPr>
              <a:t>Barlett</a:t>
            </a:r>
            <a:r>
              <a:rPr lang="en-CA" sz="2000" dirty="0">
                <a:latin typeface="Arial" panose="020B0604020202020204" pitchFamily="34" charset="0"/>
                <a:cs typeface="Arial" panose="020B0604020202020204" pitchFamily="34" charset="0"/>
              </a:rPr>
              <a:t>, 1999).</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67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7057E-1BD6-640B-E174-471EE7BFE07B}"/>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1.3 Who Are Managers? 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38B7BD2C-D56F-658F-A963-899C5292BD7D}"/>
              </a:ext>
            </a:extLst>
          </p:cNvPr>
          <p:cNvSpPr>
            <a:spLocks noGrp="1"/>
          </p:cNvSpPr>
          <p:nvPr>
            <p:ph type="body" idx="1"/>
          </p:nvPr>
        </p:nvSpPr>
        <p:spPr/>
        <p:txBody>
          <a:bodyPr>
            <a:normAutofit lnSpcReduction="10000"/>
          </a:bodyPr>
          <a:lstStyle/>
          <a:p>
            <a:pPr marL="114300" indent="0">
              <a:buNone/>
            </a:pPr>
            <a:r>
              <a:rPr lang="en-CA" dirty="0">
                <a:latin typeface="Arial" panose="020B0604020202020204" pitchFamily="34" charset="0"/>
                <a:cs typeface="Arial" panose="020B0604020202020204" pitchFamily="34" charset="0"/>
              </a:rPr>
              <a:t>Sometimes you will hear distinctions made between line and staff managers.</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A </a:t>
            </a:r>
            <a:r>
              <a:rPr lang="en-CA" b="1" dirty="0">
                <a:latin typeface="Arial" panose="020B0604020202020204" pitchFamily="34" charset="0"/>
                <a:cs typeface="Arial" panose="020B0604020202020204" pitchFamily="34" charset="0"/>
              </a:rPr>
              <a:t>line manager</a:t>
            </a:r>
            <a:r>
              <a:rPr lang="en-CA" dirty="0">
                <a:latin typeface="Arial" panose="020B0604020202020204" pitchFamily="34" charset="0"/>
                <a:cs typeface="Arial" panose="020B0604020202020204" pitchFamily="34" charset="0"/>
              </a:rPr>
              <a:t> leads a function that contributes directly to the products or services the organization creates. For example, a line manager (often called a </a:t>
            </a:r>
            <a:r>
              <a:rPr lang="en-CA" i="1" dirty="0">
                <a:latin typeface="Arial" panose="020B0604020202020204" pitchFamily="34" charset="0"/>
                <a:cs typeface="Arial" panose="020B0604020202020204" pitchFamily="34" charset="0"/>
              </a:rPr>
              <a:t>product</a:t>
            </a:r>
            <a:r>
              <a:rPr lang="en-CA" dirty="0">
                <a:latin typeface="Arial" panose="020B0604020202020204" pitchFamily="34" charset="0"/>
                <a:cs typeface="Arial" panose="020B0604020202020204" pitchFamily="34" charset="0"/>
              </a:rPr>
              <a:t>, or </a:t>
            </a:r>
            <a:r>
              <a:rPr lang="en-CA" i="1" dirty="0">
                <a:latin typeface="Arial" panose="020B0604020202020204" pitchFamily="34" charset="0"/>
                <a:cs typeface="Arial" panose="020B0604020202020204" pitchFamily="34" charset="0"/>
              </a:rPr>
              <a:t>service manager</a:t>
            </a:r>
            <a:r>
              <a:rPr lang="en-CA" dirty="0">
                <a:latin typeface="Arial" panose="020B0604020202020204" pitchFamily="34" charset="0"/>
                <a:cs typeface="Arial" panose="020B0604020202020204" pitchFamily="34" charset="0"/>
              </a:rPr>
              <a:t>) at Procter &amp; Gamble (P&amp;G) is responsible for the production, marketing, and profitability of the Tide detergent product line.</a:t>
            </a: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A </a:t>
            </a:r>
            <a:r>
              <a:rPr lang="en-CA" b="1" dirty="0">
                <a:latin typeface="Arial" panose="020B0604020202020204" pitchFamily="34" charset="0"/>
                <a:cs typeface="Arial" panose="020B0604020202020204" pitchFamily="34" charset="0"/>
              </a:rPr>
              <a:t>general manager</a:t>
            </a:r>
            <a:r>
              <a:rPr lang="en-CA" dirty="0">
                <a:latin typeface="Arial" panose="020B0604020202020204" pitchFamily="34" charset="0"/>
                <a:cs typeface="Arial" panose="020B0604020202020204" pitchFamily="34" charset="0"/>
              </a:rPr>
              <a:t> is someone who is responsible for managing a clearly identifiable revenue-producing unit, such as a store, business unit, or product line. General managers typically must make decisions across different functions and have rewards tied to the performance of the entire unit (i.e., store, business unit, product line, etc.).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9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A14F-1638-BE04-76ED-56D42A49714A}"/>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1.3 Who Are Managers? III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22EB2A22-8675-3A9E-7471-8C008E75216F}"/>
              </a:ext>
            </a:extLst>
          </p:cNvPr>
          <p:cNvSpPr>
            <a:spLocks noGrp="1"/>
          </p:cNvSpPr>
          <p:nvPr>
            <p:ph type="body" idx="1"/>
          </p:nvPr>
        </p:nvSpPr>
        <p:spPr>
          <a:xfrm>
            <a:off x="311700" y="902250"/>
            <a:ext cx="8520600" cy="3339000"/>
          </a:xfrm>
        </p:spPr>
        <p:txBody>
          <a:bodyPr/>
          <a:lstStyle/>
          <a:p>
            <a:pPr marL="114300" indent="0">
              <a:buNone/>
            </a:pPr>
            <a:r>
              <a:rPr lang="en-CA" b="1" dirty="0"/>
              <a:t>The Nature of Managerial Work</a:t>
            </a:r>
          </a:p>
          <a:p>
            <a:pPr marL="114300" indent="0">
              <a:buNone/>
            </a:pPr>
            <a:br>
              <a:rPr lang="en-CA" dirty="0"/>
            </a:br>
            <a:endParaRPr lang="en-US" dirty="0"/>
          </a:p>
        </p:txBody>
      </p:sp>
      <p:pic>
        <p:nvPicPr>
          <p:cNvPr id="5" name="Picture 4" descr="Diagram&#10;&#10;Description automatically generated">
            <a:extLst>
              <a:ext uri="{FF2B5EF4-FFF2-40B4-BE49-F238E27FC236}">
                <a16:creationId xmlns:a16="http://schemas.microsoft.com/office/drawing/2014/main" id="{1AE954C8-E8B4-1425-96EA-74A210C9FF66}"/>
              </a:ext>
            </a:extLst>
          </p:cNvPr>
          <p:cNvPicPr>
            <a:picLocks noChangeAspect="1"/>
          </p:cNvPicPr>
          <p:nvPr/>
        </p:nvPicPr>
        <p:blipFill>
          <a:blip r:embed="rId3"/>
          <a:stretch>
            <a:fillRect/>
          </a:stretch>
        </p:blipFill>
        <p:spPr>
          <a:xfrm>
            <a:off x="2565357" y="1311007"/>
            <a:ext cx="4574289" cy="3535036"/>
          </a:xfrm>
          <a:prstGeom prst="rect">
            <a:avLst/>
          </a:prstGeom>
        </p:spPr>
      </p:pic>
    </p:spTree>
    <p:extLst>
      <p:ext uri="{BB962C8B-B14F-4D97-AF65-F5344CB8AC3E}">
        <p14:creationId xmlns:p14="http://schemas.microsoft.com/office/powerpoint/2010/main" val="171846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5E272-AD87-F6EC-7FC5-A7D1ADAE654C}"/>
              </a:ext>
            </a:extLst>
          </p:cNvPr>
          <p:cNvSpPr>
            <a:spLocks noGrp="1"/>
          </p:cNvSpPr>
          <p:nvPr>
            <p:ph type="title"/>
          </p:nvPr>
        </p:nvSpPr>
        <p:spPr/>
        <p:txBody>
          <a:bodyPr>
            <a:normAutofit fontScale="90000"/>
          </a:bodyPr>
          <a:lstStyle/>
          <a:p>
            <a:r>
              <a:rPr lang="en-CA" dirty="0">
                <a:latin typeface="Arial" panose="020B0604020202020204" pitchFamily="34" charset="0"/>
                <a:cs typeface="Arial" panose="020B0604020202020204" pitchFamily="34" charset="0"/>
              </a:rPr>
              <a:t>1.4 Leadership, Entrepreneurship, And Strategy I</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00337E1-CB17-1613-1539-5EB86CADD1BF}"/>
              </a:ext>
            </a:extLst>
          </p:cNvPr>
          <p:cNvSpPr>
            <a:spLocks noGrp="1"/>
          </p:cNvSpPr>
          <p:nvPr>
            <p:ph type="body" idx="1"/>
          </p:nvPr>
        </p:nvSpPr>
        <p:spPr/>
        <p:txBody>
          <a:bodyPr>
            <a:normAutofit/>
          </a:bodyPr>
          <a:lstStyle/>
          <a:p>
            <a:pPr marL="114300" indent="0">
              <a:buNone/>
            </a:pPr>
            <a:r>
              <a:rPr lang="en-CA" sz="2000" dirty="0">
                <a:latin typeface="Arial" panose="020B0604020202020204" pitchFamily="34" charset="0"/>
                <a:cs typeface="Arial" panose="020B0604020202020204" pitchFamily="34" charset="0"/>
              </a:rPr>
              <a:t>The principles of management are drawn from a number of academic fields, principally, the fields of</a:t>
            </a:r>
          </a:p>
          <a:p>
            <a:pPr marL="114300" indent="0">
              <a:buNone/>
            </a:pPr>
            <a:endParaRPr lang="en-CA" sz="2000" dirty="0">
              <a:latin typeface="Arial" panose="020B0604020202020204" pitchFamily="34" charset="0"/>
              <a:cs typeface="Arial" panose="020B0604020202020204" pitchFamily="34" charset="0"/>
            </a:endParaRPr>
          </a:p>
          <a:p>
            <a:r>
              <a:rPr lang="en-CA" sz="2000" b="1" dirty="0">
                <a:latin typeface="Arial" panose="020B0604020202020204" pitchFamily="34" charset="0"/>
                <a:cs typeface="Arial" panose="020B0604020202020204" pitchFamily="34" charset="0"/>
              </a:rPr>
              <a:t> leadership</a:t>
            </a:r>
          </a:p>
          <a:p>
            <a:r>
              <a:rPr lang="en-CA" sz="2000" b="1" dirty="0">
                <a:latin typeface="Arial" panose="020B0604020202020204" pitchFamily="34" charset="0"/>
                <a:cs typeface="Arial" panose="020B0604020202020204" pitchFamily="34" charset="0"/>
              </a:rPr>
              <a:t> entrepreneurship </a:t>
            </a:r>
          </a:p>
          <a:p>
            <a:r>
              <a:rPr lang="en-CA" sz="2000" b="1" dirty="0">
                <a:latin typeface="Arial" panose="020B0604020202020204" pitchFamily="34" charset="0"/>
                <a:cs typeface="Arial" panose="020B0604020202020204" pitchFamily="34" charset="0"/>
              </a:rPr>
              <a:t> strategy</a:t>
            </a:r>
          </a:p>
          <a:p>
            <a:pPr marL="114300" indent="0">
              <a:buNone/>
            </a:pPr>
            <a:br>
              <a:rPr lang="en-CA" sz="2000" dirty="0">
                <a:latin typeface="Arial" panose="020B0604020202020204" pitchFamily="34" charset="0"/>
                <a:cs typeface="Arial" panose="020B0604020202020204" pitchFamily="34" charset="0"/>
              </a:rPr>
            </a:br>
            <a:endParaRPr lang="en-CA"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973601"/>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2485B2-02AD-46FB-9084-03F9B35A91DB}">
  <ds:schemaRefs>
    <ds:schemaRef ds:uri="2f475e60-e75d-4119-aa30-b65db0d9cc60"/>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terms/"/>
    <ds:schemaRef ds:uri="http://www.w3.org/XML/1998/namespace"/>
    <ds:schemaRef ds:uri="http://schemas.openxmlformats.org/package/2006/metadata/core-properties"/>
    <ds:schemaRef ds:uri="94abd359-9534-4d37-9b01-9864deda33e0"/>
    <ds:schemaRef ds:uri="http://purl.org/dc/elements/1.1/"/>
  </ds:schemaRefs>
</ds:datastoreItem>
</file>

<file path=customXml/itemProps2.xml><?xml version="1.0" encoding="utf-8"?>
<ds:datastoreItem xmlns:ds="http://schemas.openxmlformats.org/officeDocument/2006/customXml" ds:itemID="{F61B131B-6161-4EB4-85BB-0CA0437FCE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bd359-9534-4d37-9b01-9864deda33e0"/>
    <ds:schemaRef ds:uri="2f475e60-e75d-4119-aa30-b65db0d9c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3AED47-B7DF-4CA2-A12D-E45C25B05C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13985</TotalTime>
  <Words>6246</Words>
  <Application>Microsoft Office PowerPoint</Application>
  <PresentationFormat>On-screen Show (16:9)</PresentationFormat>
  <Paragraphs>303</Paragraphs>
  <Slides>39</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Roboto</vt:lpstr>
      <vt:lpstr>Open Sans</vt:lpstr>
      <vt:lpstr>Geometric</vt:lpstr>
      <vt:lpstr>Principles of Leadership &amp; Management   </vt:lpstr>
      <vt:lpstr>Learning Outcomes </vt:lpstr>
      <vt:lpstr>1.1 Introduction to Principles of Leadership and Management I   </vt:lpstr>
      <vt:lpstr>1.1 Introduction to Principles of Leadership and Management II   </vt:lpstr>
      <vt:lpstr>1.2 Case in Point: Doing Good as a Core Business Strategy   </vt:lpstr>
      <vt:lpstr>1.3 WHO ARE MANAGERS? I   </vt:lpstr>
      <vt:lpstr>1.3 Who Are Managers? II   </vt:lpstr>
      <vt:lpstr>1.3 Who Are Managers? III   </vt:lpstr>
      <vt:lpstr>1.4 Leadership, Entrepreneurship, And Strategy I   </vt:lpstr>
      <vt:lpstr>1.4 Leadership, Entrepreneurship, And Strategy II   </vt:lpstr>
      <vt:lpstr>1.4 Leadership, Entrepreneurship, And Strategy III   </vt:lpstr>
      <vt:lpstr>1.4 Leadership, Entrepreneurship, And Strategy IV   </vt:lpstr>
      <vt:lpstr>1.5 Planning, Organizing, Leading, and Controlling I   </vt:lpstr>
      <vt:lpstr>1.5 Planning, Organizing, Leading, and Controlling II   </vt:lpstr>
      <vt:lpstr>1.5 Planning, Organizing, Leading, and Controlling III   </vt:lpstr>
      <vt:lpstr>1.5 Planning, Organizing, Leading, and Controlling IV   </vt:lpstr>
      <vt:lpstr>1.5 Planning, Organizing, Leading, and Controlling V   </vt:lpstr>
      <vt:lpstr>1.5 Planning, Organizing, Leading, and Controlling VI   </vt:lpstr>
      <vt:lpstr>1.6 Economic, Social, and Environmental Performance I   </vt:lpstr>
      <vt:lpstr>1.6 Economic, Social, and Environmental Performance II   </vt:lpstr>
      <vt:lpstr>1.6 Economic, Social, and Environmental Performance III   </vt:lpstr>
      <vt:lpstr>1.7 Performance Of Individuals And Groups I   </vt:lpstr>
      <vt:lpstr>1.7 Performance Of Individuals And Groups II   </vt:lpstr>
      <vt:lpstr>1.7 Performance Of Individuals And Groups III   </vt:lpstr>
      <vt:lpstr>1.8 Katz’s Three Skills I   </vt:lpstr>
      <vt:lpstr>1.9 Your “Principles of Leadership and Management” Survivor’s Guide I   </vt:lpstr>
      <vt:lpstr>1.9 Your “Principles of Leadership and Management” Survivor’s Guide II   </vt:lpstr>
      <vt:lpstr>1.9 Your “Principles of Leadership and Management” Survivor’s Guide III   </vt:lpstr>
      <vt:lpstr>1.9 Your “Principles of Leadership and Management” Survivor’s Guide IV   </vt:lpstr>
      <vt:lpstr>1.9 Your “Principles of Leadership and Management” Survivor’s Guide V   </vt:lpstr>
      <vt:lpstr>1.9 Your “Principles of Leadership and Management” Survivor’s Guide VI   </vt:lpstr>
      <vt:lpstr>1.10 Gauge-Discover-Reflect I   </vt:lpstr>
      <vt:lpstr>1.10 Gauge-Discover-Reflect II   </vt:lpstr>
      <vt:lpstr>1.10 Gauge-Discover-Reflect III   </vt:lpstr>
      <vt:lpstr>1.10 Gauge-Discover-Reflect IV   </vt:lpstr>
      <vt:lpstr>1.10 Gauge-Discover-Reflect V   </vt:lpstr>
      <vt:lpstr>1.11 KEY TERMS I   </vt:lpstr>
      <vt:lpstr>1.11 KEY TERMS II   </vt:lpstr>
      <vt:lpstr>1.11 KEY TERMS III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Ayers, Jennifer</cp:lastModifiedBy>
  <cp:revision>21</cp:revision>
  <dcterms:modified xsi:type="dcterms:W3CDTF">2022-08-24T14:53:43Z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