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1"/>
  </p:notesMasterIdLst>
  <p:handoutMasterIdLst>
    <p:handoutMasterId r:id="rId12"/>
  </p:handoutMasterIdLst>
  <p:sldIdLst>
    <p:sldId id="256" r:id="rId5"/>
    <p:sldId id="264" r:id="rId6"/>
    <p:sldId id="265" r:id="rId7"/>
    <p:sldId id="266" r:id="rId8"/>
    <p:sldId id="267"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712" autoAdjust="0"/>
  </p:normalViewPr>
  <p:slideViewPr>
    <p:cSldViewPr snapToGrid="0">
      <p:cViewPr varScale="1">
        <p:scale>
          <a:sx n="77" d="100"/>
          <a:sy n="77" d="100"/>
        </p:scale>
        <p:origin x="268" y="72"/>
      </p:cViewPr>
      <p:guideLst/>
    </p:cSldViewPr>
  </p:slideViewPr>
  <p:notesTextViewPr>
    <p:cViewPr>
      <p:scale>
        <a:sx n="1" d="1"/>
        <a:sy n="1" d="1"/>
      </p:scale>
      <p:origin x="0" y="0"/>
    </p:cViewPr>
  </p:notesTextViewPr>
  <p:notesViewPr>
    <p:cSldViewPr snapToGrid="0" showGuide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C10188-DC2C-458D-AB41-143A0BE9A3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9634E15-7196-43FC-B912-C4D8B4A2CE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416927-5E9C-4E77-85FE-EE4C81C1DE39}" type="datetimeFigureOut">
              <a:rPr lang="en-US" smtClean="0"/>
              <a:t>12/10/2024</a:t>
            </a:fld>
            <a:endParaRPr lang="en-US" dirty="0"/>
          </a:p>
        </p:txBody>
      </p:sp>
      <p:sp>
        <p:nvSpPr>
          <p:cNvPr id="4" name="Footer Placeholder 3">
            <a:extLst>
              <a:ext uri="{FF2B5EF4-FFF2-40B4-BE49-F238E27FC236}">
                <a16:creationId xmlns:a16="http://schemas.microsoft.com/office/drawing/2014/main" id="{89EA2570-D5B6-41CB-96C2-FFC9944668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5C31B37-7A69-4C30-9B63-29F8242FC2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9B6C8-888A-401B-9F9B-D41D36B6C3E9}" type="slidenum">
              <a:rPr lang="en-US" smtClean="0"/>
              <a:t>‹#›</a:t>
            </a:fld>
            <a:endParaRPr lang="en-US" dirty="0"/>
          </a:p>
        </p:txBody>
      </p:sp>
    </p:spTree>
    <p:extLst>
      <p:ext uri="{BB962C8B-B14F-4D97-AF65-F5344CB8AC3E}">
        <p14:creationId xmlns:p14="http://schemas.microsoft.com/office/powerpoint/2010/main" val="2413100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98B7E-6604-4F74-86DB-B30627D56244}" type="datetimeFigureOut">
              <a:rPr lang="en-US" smtClean="0"/>
              <a:t>12/10/2024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28A1F-3E69-47E5-AE93-E7F2155A242D}" type="slidenum">
              <a:rPr lang="en-US" smtClean="0"/>
              <a:t>‹#›</a:t>
            </a:fld>
            <a:endParaRPr lang="en-US" dirty="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B651-5612-4E6A-9B35-A555D082E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1389A2-D77B-40CA-AD1E-0178AEFAD15A}"/>
              </a:ext>
            </a:extLst>
          </p:cNvPr>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1DCA993-CBEA-48C5-BD35-50ABDFF64065}"/>
              </a:ext>
            </a:extLst>
          </p:cNvPr>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6F88-2A37-410D-A685-E455AF3D07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64B46-B015-44F7-8DC0-AFB8D275E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D3C8232-2077-497A-9142-B787E2B03A73}"/>
              </a:ext>
            </a:extLst>
          </p:cNvPr>
          <p:cNvSpPr>
            <a:spLocks noGrp="1"/>
          </p:cNvSpPr>
          <p:nvPr>
            <p:ph sz="half" idx="2"/>
          </p:nvPr>
        </p:nvSpPr>
        <p:spPr>
          <a:xfrm>
            <a:off x="839788" y="2505075"/>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AF6077C-D913-4FD0-B6E0-6D70BEFD4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905DBB-3AA9-4435-AC97-732293FDE7EF}"/>
              </a:ext>
            </a:extLst>
          </p:cNvPr>
          <p:cNvSpPr>
            <a:spLocks noGrp="1"/>
          </p:cNvSpPr>
          <p:nvPr>
            <p:ph sz="quarter" idx="4"/>
          </p:nvPr>
        </p:nvSpPr>
        <p:spPr>
          <a:xfrm>
            <a:off x="6172200" y="2505075"/>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2623-2255-4BBA-9577-B3A3FD2AE8E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1E51-BE82-4B1B-9CB6-89C26464D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CCBF8C-3CF7-47E6-9AB0-15584178B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07DA3C-0298-45CF-AFC3-41031C076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9853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8" name="Picture Placeholder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6"/>
            <a:ext cx="6273800" cy="833663"/>
          </a:xfrm>
          <a:solidFill>
            <a:schemeClr val="accent2">
              <a:lumMod val="50000"/>
            </a:schemeClr>
          </a:solidFill>
        </p:spPr>
        <p:txBody>
          <a:bodyPr tIns="108000" bIns="108000">
            <a:spAutoFit/>
          </a:bodyPr>
          <a:lstStyle>
            <a:lvl1pPr>
              <a:lnSpc>
                <a:spcPct val="100000"/>
              </a:lnSpc>
              <a:defRPr sz="4000"/>
            </a:lvl1pPr>
          </a:lstStyle>
          <a:p>
            <a:r>
              <a:rPr lang="en-US"/>
              <a:t>Click to 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62738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7"/>
            <a:ext cx="6273800" cy="833663"/>
          </a:xfrm>
          <a:solidFill>
            <a:schemeClr val="accent2">
              <a:lumMod val="50000"/>
            </a:schemeClr>
          </a:solidFill>
        </p:spPr>
        <p:txBody>
          <a:bodyPr vert="horz" lIns="91440" tIns="108000" rIns="91440" bIns="108000" rtlCol="0" anchor="ctr">
            <a:spAutoFit/>
          </a:bodyPr>
          <a:lstStyle>
            <a:lvl1pPr>
              <a:defRPr lang="en-US" sz="400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10515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2" name="Title 1">
            <a:extLst>
              <a:ext uri="{FF2B5EF4-FFF2-40B4-BE49-F238E27FC236}">
                <a16:creationId xmlns:a16="http://schemas.microsoft.com/office/drawing/2014/main" id="{FE91AD08-4E28-4191-9B62-EAD61608E5CF}"/>
              </a:ext>
            </a:extLst>
          </p:cNvPr>
          <p:cNvSpPr>
            <a:spLocks noGrp="1"/>
          </p:cNvSpPr>
          <p:nvPr>
            <p:ph type="title" hasCustomPrompt="1"/>
          </p:nvPr>
        </p:nvSpPr>
        <p:spPr>
          <a:xfrm>
            <a:off x="6657974" y="611077"/>
            <a:ext cx="4695825" cy="833663"/>
          </a:xfrm>
          <a:solidFill>
            <a:schemeClr val="accent2">
              <a:lumMod val="50000"/>
            </a:schemeClr>
          </a:solidFill>
        </p:spPr>
        <p:txBody>
          <a:bodyPr wrap="square" tIns="108000" bIns="108000">
            <a:spAutoFit/>
          </a:bodyPr>
          <a:lstStyle>
            <a:lvl1pPr>
              <a:lnSpc>
                <a:spcPct val="100000"/>
              </a:lnSpc>
              <a:defRPr sz="4000"/>
            </a:lvl1pPr>
          </a:lstStyle>
          <a:p>
            <a:r>
              <a:rPr lang="en-US" dirty="0"/>
              <a:t>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Horizontal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anchor="ct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Horizontal 2">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a:normAutofit/>
          </a:bodyPr>
          <a:lstStyle>
            <a:lvl1pPr>
              <a:lnSpc>
                <a:spcPct val="70000"/>
              </a:lnSpc>
              <a:defRPr sz="5200" spc="-15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a:lstStyle>
            <a:lvl1pPr>
              <a:defRPr>
                <a:solidFill>
                  <a:schemeClr val="tx1">
                    <a:lumMod val="85000"/>
                    <a:lumOff val="15000"/>
                  </a:schemeClr>
                </a:solidFill>
              </a:defRPr>
            </a:lvl1p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Horizontal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5" name="Content Placeholder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D91A21B9-BA54-413B-940E-027C32E4D429}"/>
              </a:ext>
            </a:extLst>
          </p:cNvPr>
          <p:cNvSpPr>
            <a:spLocks noGrp="1"/>
          </p:cNvSpPr>
          <p:nvPr>
            <p:ph type="title"/>
          </p:nvPr>
        </p:nvSpPr>
        <p:spPr>
          <a:xfrm>
            <a:off x="838200" y="611076"/>
            <a:ext cx="3440502" cy="2064769"/>
          </a:xfrm>
          <a:solidFill>
            <a:schemeClr val="accent2">
              <a:lumMod val="50000"/>
            </a:schemeClr>
          </a:solidFill>
        </p:spPr>
        <p:txBody>
          <a:bodyPr wrap="square" tIns="108000" bIns="108000" anchor="t">
            <a:spAutoFit/>
          </a:bodyPr>
          <a:lstStyle>
            <a:lvl1pPr>
              <a:lnSpc>
                <a:spcPct val="100000"/>
              </a:lnSpc>
              <a:defRPr sz="4000"/>
            </a:lvl1pPr>
          </a:lstStyle>
          <a:p>
            <a:r>
              <a:rPr lang="en-US"/>
              <a:t>Click to edit Master title style</a:t>
            </a:r>
            <a:endParaRPr lang="en-US" dirty="0"/>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BDA7-8BE9-42D5-ACF1-0F51423A2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CEF73F-3CCA-4312-8E9C-2B4629DA1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Slide Number Placeholder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8E4AFE-E166-4B84-B0C8-9205038D803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Title Placeholder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r>
              <a:rPr lang="en-US" dirty="0"/>
              <a:t>PAGE </a:t>
            </a:r>
            <a:fld id="{4A9B5881-4007-4345-955A-79C2656F0C49}" type="slidenum">
              <a:rPr lang="en-US" smtClean="0"/>
              <a:pPr/>
              <a:t>‹#›</a:t>
            </a:fld>
            <a:endParaRPr lang="en-US" dirty="0"/>
          </a:p>
        </p:txBody>
      </p:sp>
      <p:sp>
        <p:nvSpPr>
          <p:cNvPr id="7" name="Rectangle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mailto:&#8211;karen.davis@mohawkcollege.ca"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mailto:plar@mohawkcollege.ca"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mailto:karen.davis@mohawkcollege.ca"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0C5037-DA4A-44E2-A9FB-84B1498768A7}"/>
              </a:ext>
            </a:extLst>
          </p:cNvPr>
          <p:cNvSpPr>
            <a:spLocks noGrp="1"/>
          </p:cNvSpPr>
          <p:nvPr>
            <p:ph type="title"/>
          </p:nvPr>
        </p:nvSpPr>
        <p:spPr>
          <a:xfrm>
            <a:off x="8153399" y="1"/>
            <a:ext cx="3644211" cy="3048000"/>
          </a:xfrm>
        </p:spPr>
        <p:txBody>
          <a:bodyPr/>
          <a:lstStyle/>
          <a:p>
            <a:r>
              <a:rPr lang="en-US" sz="6000" dirty="0"/>
              <a:t>Early Childhood Education Program </a:t>
            </a:r>
          </a:p>
        </p:txBody>
      </p:sp>
      <p:sp>
        <p:nvSpPr>
          <p:cNvPr id="6" name="Text Placeholder 5">
            <a:extLst>
              <a:ext uri="{FF2B5EF4-FFF2-40B4-BE49-F238E27FC236}">
                <a16:creationId xmlns:a16="http://schemas.microsoft.com/office/drawing/2014/main" id="{1397C2DB-90F2-4971-AC44-7CDDF5A3B552}"/>
              </a:ext>
            </a:extLst>
          </p:cNvPr>
          <p:cNvSpPr>
            <a:spLocks noGrp="1"/>
          </p:cNvSpPr>
          <p:nvPr>
            <p:ph type="body" sz="half" idx="2"/>
          </p:nvPr>
        </p:nvSpPr>
        <p:spPr>
          <a:xfrm>
            <a:off x="7970520" y="2941320"/>
            <a:ext cx="4070932" cy="1329783"/>
          </a:xfrm>
        </p:spPr>
        <p:txBody>
          <a:bodyPr>
            <a:noAutofit/>
          </a:bodyPr>
          <a:lstStyle/>
          <a:p>
            <a:endParaRPr lang="en-US" sz="4800" dirty="0">
              <a:solidFill>
                <a:srgbClr val="00B0F0"/>
              </a:solidFill>
            </a:endParaRPr>
          </a:p>
          <a:p>
            <a:r>
              <a:rPr lang="en-US" sz="4800" dirty="0">
                <a:solidFill>
                  <a:srgbClr val="00B0F0"/>
                </a:solidFill>
              </a:rPr>
              <a:t>       PLAR</a:t>
            </a:r>
          </a:p>
          <a:p>
            <a:r>
              <a:rPr lang="en-US" sz="4800" dirty="0">
                <a:solidFill>
                  <a:srgbClr val="00B0F0"/>
                </a:solidFill>
              </a:rPr>
              <a:t>Prior Learning Assessment Recognition  </a:t>
            </a:r>
          </a:p>
        </p:txBody>
      </p:sp>
      <p:sp>
        <p:nvSpPr>
          <p:cNvPr id="15" name="Slide Number Placeholder 14">
            <a:extLst>
              <a:ext uri="{FF2B5EF4-FFF2-40B4-BE49-F238E27FC236}">
                <a16:creationId xmlns:a16="http://schemas.microsoft.com/office/drawing/2014/main" id="{26F5C050-EB87-421A-8A5C-E6CB30102699}"/>
              </a:ext>
            </a:extLst>
          </p:cNvPr>
          <p:cNvSpPr>
            <a:spLocks noGrp="1"/>
          </p:cNvSpPr>
          <p:nvPr>
            <p:ph type="sldNum" sz="quarter" idx="10"/>
          </p:nvPr>
        </p:nvSpPr>
        <p:spPr/>
        <p:txBody>
          <a:bodyPr/>
          <a:lstStyle/>
          <a:p>
            <a:r>
              <a:rPr lang="en-US" dirty="0"/>
              <a:t>PAGE </a:t>
            </a:r>
            <a:fld id="{4A9B5881-4007-4345-955A-79C2656F0C49}" type="slidenum">
              <a:rPr lang="en-US" smtClean="0"/>
              <a:pPr/>
              <a:t>1</a:t>
            </a:fld>
            <a:endParaRPr lang="en-US" dirty="0"/>
          </a:p>
        </p:txBody>
      </p:sp>
      <p:pic>
        <p:nvPicPr>
          <p:cNvPr id="29" name="Picture Placeholder 28" descr="Young student drawing on a whiteboard">
            <a:extLst>
              <a:ext uri="{FF2B5EF4-FFF2-40B4-BE49-F238E27FC236}">
                <a16:creationId xmlns:a16="http://schemas.microsoft.com/office/drawing/2014/main" id="{AE2FE2E9-1D1E-404B-A659-DD19B5D66B5B}"/>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36250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8FD94-52D1-456B-AB44-1D963C6CE44B}"/>
              </a:ext>
            </a:extLst>
          </p:cNvPr>
          <p:cNvSpPr>
            <a:spLocks noGrp="1"/>
          </p:cNvSpPr>
          <p:nvPr>
            <p:ph type="title"/>
          </p:nvPr>
        </p:nvSpPr>
        <p:spPr>
          <a:xfrm>
            <a:off x="670560" y="243840"/>
            <a:ext cx="6273800" cy="833663"/>
          </a:xfrm>
        </p:spPr>
        <p:txBody>
          <a:bodyPr/>
          <a:lstStyle/>
          <a:p>
            <a:r>
              <a:rPr lang="en-US" dirty="0"/>
              <a:t>PLAR For Practicum </a:t>
            </a:r>
          </a:p>
        </p:txBody>
      </p:sp>
      <p:sp>
        <p:nvSpPr>
          <p:cNvPr id="3" name="Content Placeholder 2">
            <a:extLst>
              <a:ext uri="{FF2B5EF4-FFF2-40B4-BE49-F238E27FC236}">
                <a16:creationId xmlns:a16="http://schemas.microsoft.com/office/drawing/2014/main" id="{A8D88545-7EC4-4B8A-A58C-9B71AAFF9818}"/>
              </a:ext>
            </a:extLst>
          </p:cNvPr>
          <p:cNvSpPr>
            <a:spLocks noGrp="1"/>
          </p:cNvSpPr>
          <p:nvPr>
            <p:ph idx="1"/>
          </p:nvPr>
        </p:nvSpPr>
        <p:spPr>
          <a:xfrm>
            <a:off x="868680" y="1295401"/>
            <a:ext cx="10904220" cy="5318760"/>
          </a:xfrm>
        </p:spPr>
        <p:txBody>
          <a:bodyPr>
            <a:normAutofit fontScale="85000" lnSpcReduction="20000"/>
          </a:bodyPr>
          <a:lstStyle/>
          <a:p>
            <a:r>
              <a:rPr lang="en-US" dirty="0"/>
              <a:t> Mohawk College recognizes that college-level learning can take place in a variety of settings both inside and outside the traditional classroom. Prior Learning Assessment &amp; Recognition (PLAR) focuses on the evaluation of prior learning </a:t>
            </a:r>
          </a:p>
          <a:p>
            <a:r>
              <a:rPr lang="en-US" dirty="0"/>
              <a:t>PLAR evaluates knowledge and skill on an individual basis. The assessment process is determined by the academic area. Credit is granted when learning level and content match the objectives of a specific course. The assessor may require a challenge exam and/or portfolio assessment. Additional demonstration of learning may be requested at the assessor's discretion.</a:t>
            </a:r>
          </a:p>
          <a:p>
            <a:r>
              <a:rPr lang="en-US" dirty="0"/>
              <a:t>Prior learning is assessed by a :</a:t>
            </a:r>
          </a:p>
          <a:p>
            <a:endParaRPr lang="en-US" dirty="0"/>
          </a:p>
          <a:p>
            <a:r>
              <a:rPr lang="en-US" dirty="0"/>
              <a:t>    Portfolio Assessment - Assessors evaluate an organized collection of materials, submitted by the student, to demonstrate knowledge related to course learning outcomes. Requirements vary by course and may include:</a:t>
            </a:r>
          </a:p>
          <a:p>
            <a:r>
              <a:rPr lang="en-US" dirty="0"/>
              <a:t>        A description of learning experiences</a:t>
            </a:r>
          </a:p>
          <a:p>
            <a:r>
              <a:rPr lang="en-US" dirty="0"/>
              <a:t>        Identification of knowledge, skills, and abilities related to course learning outcomes</a:t>
            </a:r>
          </a:p>
          <a:p>
            <a:r>
              <a:rPr lang="en-US" dirty="0"/>
              <a:t>        Supporting documentation to verify learning claimed.</a:t>
            </a:r>
          </a:p>
          <a:p>
            <a:r>
              <a:rPr lang="en-US" dirty="0"/>
              <a:t>       Eligibility is based on PAID  relevant work experience and is up to the discretion of the assessor.</a:t>
            </a:r>
          </a:p>
          <a:p>
            <a:r>
              <a:rPr lang="en-US" dirty="0"/>
              <a:t>      ONLY ECE Practicum 1 and 2 are eligible for PLAR. Field Placement Prep and Practicum 3 -are not. </a:t>
            </a:r>
          </a:p>
          <a:p>
            <a:r>
              <a:rPr lang="en-US" dirty="0"/>
              <a:t> </a:t>
            </a:r>
          </a:p>
          <a:p>
            <a:r>
              <a:rPr lang="en-US" dirty="0"/>
              <a:t>For a comprehensive look into PLAR, please view the PLAR Policy PDF.</a:t>
            </a:r>
          </a:p>
          <a:p>
            <a:r>
              <a:rPr lang="en-US" dirty="0"/>
              <a:t>  https://www.mohawkcollege.ca/sites/default/files/Corporate%20Policies%20and%20Procedures/Prior-Learning-Assessment-and-Recognition-Policy.pdf</a:t>
            </a:r>
          </a:p>
          <a:p>
            <a:endParaRPr lang="en-US" dirty="0"/>
          </a:p>
        </p:txBody>
      </p:sp>
      <p:sp>
        <p:nvSpPr>
          <p:cNvPr id="4" name="Slide Number Placeholder 3">
            <a:extLst>
              <a:ext uri="{FF2B5EF4-FFF2-40B4-BE49-F238E27FC236}">
                <a16:creationId xmlns:a16="http://schemas.microsoft.com/office/drawing/2014/main" id="{4A9CFD82-84B7-49EA-BA12-2C78F4781C23}"/>
              </a:ext>
            </a:extLst>
          </p:cNvPr>
          <p:cNvSpPr>
            <a:spLocks noGrp="1"/>
          </p:cNvSpPr>
          <p:nvPr>
            <p:ph type="sldNum" sz="quarter" idx="10"/>
          </p:nvPr>
        </p:nvSpPr>
        <p:spPr/>
        <p:txBody>
          <a:bodyPr/>
          <a:lstStyle/>
          <a:p>
            <a:r>
              <a:rPr lang="en-US"/>
              <a:t>PAGE </a:t>
            </a:r>
            <a:fld id="{4A9B5881-4007-4345-955A-79C2656F0C49}" type="slidenum">
              <a:rPr lang="en-US" smtClean="0"/>
              <a:pPr/>
              <a:t>2</a:t>
            </a:fld>
            <a:endParaRPr lang="en-US" dirty="0"/>
          </a:p>
        </p:txBody>
      </p:sp>
    </p:spTree>
    <p:extLst>
      <p:ext uri="{BB962C8B-B14F-4D97-AF65-F5344CB8AC3E}">
        <p14:creationId xmlns:p14="http://schemas.microsoft.com/office/powerpoint/2010/main" val="3083904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FC358-7F29-4169-8B46-FCADB197329C}"/>
              </a:ext>
            </a:extLst>
          </p:cNvPr>
          <p:cNvSpPr>
            <a:spLocks noGrp="1"/>
          </p:cNvSpPr>
          <p:nvPr>
            <p:ph type="title"/>
          </p:nvPr>
        </p:nvSpPr>
        <p:spPr>
          <a:xfrm>
            <a:off x="960120" y="320041"/>
            <a:ext cx="6151880" cy="716280"/>
          </a:xfrm>
        </p:spPr>
        <p:txBody>
          <a:bodyPr/>
          <a:lstStyle/>
          <a:p>
            <a:r>
              <a:rPr lang="en-US" dirty="0"/>
              <a:t>Registering for PLAR</a:t>
            </a:r>
          </a:p>
        </p:txBody>
      </p:sp>
      <p:sp>
        <p:nvSpPr>
          <p:cNvPr id="3" name="Content Placeholder 2">
            <a:extLst>
              <a:ext uri="{FF2B5EF4-FFF2-40B4-BE49-F238E27FC236}">
                <a16:creationId xmlns:a16="http://schemas.microsoft.com/office/drawing/2014/main" id="{C28747B2-50D4-4E96-A22E-65F323E69ACC}"/>
              </a:ext>
            </a:extLst>
          </p:cNvPr>
          <p:cNvSpPr>
            <a:spLocks noGrp="1"/>
          </p:cNvSpPr>
          <p:nvPr>
            <p:ph idx="1"/>
          </p:nvPr>
        </p:nvSpPr>
        <p:spPr>
          <a:xfrm>
            <a:off x="457200" y="762000"/>
            <a:ext cx="11216640" cy="5775959"/>
          </a:xfrm>
        </p:spPr>
        <p:txBody>
          <a:bodyPr>
            <a:normAutofit/>
          </a:bodyPr>
          <a:lstStyle/>
          <a:p>
            <a:endParaRPr lang="en-US" dirty="0"/>
          </a:p>
          <a:p>
            <a:endParaRPr lang="en-US" dirty="0"/>
          </a:p>
          <a:p>
            <a:r>
              <a:rPr lang="en-US" dirty="0"/>
              <a:t>There is a non-refundable PLAR registration fee. Please check out the  PLAR website for specific fees: https://www.mohawkcollege.ca/registration-and-records/prior-learning-assessment-recognition</a:t>
            </a:r>
          </a:p>
          <a:p>
            <a:endParaRPr lang="en-US" dirty="0"/>
          </a:p>
          <a:p>
            <a:r>
              <a:rPr lang="en-US" b="1" dirty="0"/>
              <a:t>Please note- registering through PLAR could affect OSAP funding for Full-time students.  Please contact Financial Assistance prior to applying for PLAR.</a:t>
            </a:r>
          </a:p>
          <a:p>
            <a:endParaRPr lang="en-US" dirty="0"/>
          </a:p>
          <a:p>
            <a:r>
              <a:rPr lang="en-US" dirty="0"/>
              <a:t>PLAR cannot be used to make up failed courses. Students who have failed credit courses do not qualify for PLAR assessment unless one year has lapsed and evidence is provided to demonstrate additional learning.</a:t>
            </a:r>
          </a:p>
          <a:p>
            <a:endParaRPr lang="en-US" dirty="0"/>
          </a:p>
          <a:p>
            <a:r>
              <a:rPr lang="en-US" dirty="0"/>
              <a:t>PLAR assessments are offered in the fall, winter, and/or spring terms and make take approximately 6-8 weeks to process. This timeline should be kept in mind when submitting a Registration Form. Due dates generally follow the following timelines: Fall Semester is due  December 31</a:t>
            </a:r>
            <a:r>
              <a:rPr lang="en-US" baseline="30000" dirty="0"/>
              <a:t>st, </a:t>
            </a:r>
            <a:r>
              <a:rPr lang="en-US" dirty="0"/>
              <a:t>Winter semester is due April 30</a:t>
            </a:r>
            <a:r>
              <a:rPr lang="en-US" baseline="30000" dirty="0"/>
              <a:t>th</a:t>
            </a:r>
            <a:r>
              <a:rPr lang="en-US" dirty="0"/>
              <a:t> and  Spring semester is due August 31</a:t>
            </a:r>
            <a:r>
              <a:rPr lang="en-US" baseline="30000" dirty="0"/>
              <a:t>st</a:t>
            </a:r>
            <a:r>
              <a:rPr lang="en-US" dirty="0"/>
              <a:t>. </a:t>
            </a:r>
            <a:r>
              <a:rPr lang="en-US" u="sng" dirty="0"/>
              <a:t>Please note- you need to have ECE Field Placement Coordinator  approval prior to the registering. </a:t>
            </a:r>
          </a:p>
          <a:p>
            <a:endParaRPr lang="en-US" dirty="0"/>
          </a:p>
        </p:txBody>
      </p:sp>
      <p:sp>
        <p:nvSpPr>
          <p:cNvPr id="4" name="Slide Number Placeholder 3">
            <a:extLst>
              <a:ext uri="{FF2B5EF4-FFF2-40B4-BE49-F238E27FC236}">
                <a16:creationId xmlns:a16="http://schemas.microsoft.com/office/drawing/2014/main" id="{322CB6C6-C261-4343-914D-1353F7A759AE}"/>
              </a:ext>
            </a:extLst>
          </p:cNvPr>
          <p:cNvSpPr>
            <a:spLocks noGrp="1"/>
          </p:cNvSpPr>
          <p:nvPr>
            <p:ph type="sldNum" sz="quarter" idx="10"/>
          </p:nvPr>
        </p:nvSpPr>
        <p:spPr/>
        <p:txBody>
          <a:bodyPr/>
          <a:lstStyle/>
          <a:p>
            <a:r>
              <a:rPr lang="en-US"/>
              <a:t>PAGE </a:t>
            </a:r>
            <a:fld id="{4A9B5881-4007-4345-955A-79C2656F0C49}" type="slidenum">
              <a:rPr lang="en-US" smtClean="0"/>
              <a:pPr/>
              <a:t>3</a:t>
            </a:fld>
            <a:endParaRPr lang="en-US" dirty="0"/>
          </a:p>
        </p:txBody>
      </p:sp>
    </p:spTree>
    <p:extLst>
      <p:ext uri="{BB962C8B-B14F-4D97-AF65-F5344CB8AC3E}">
        <p14:creationId xmlns:p14="http://schemas.microsoft.com/office/powerpoint/2010/main" val="3962855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AF07C-CF54-46BD-95E5-EDD4E1A9429D}"/>
              </a:ext>
            </a:extLst>
          </p:cNvPr>
          <p:cNvSpPr>
            <a:spLocks noGrp="1"/>
          </p:cNvSpPr>
          <p:nvPr>
            <p:ph type="title"/>
          </p:nvPr>
        </p:nvSpPr>
        <p:spPr/>
        <p:txBody>
          <a:bodyPr/>
          <a:lstStyle/>
          <a:p>
            <a:r>
              <a:rPr lang="en-US" dirty="0"/>
              <a:t>Registration continued…</a:t>
            </a:r>
          </a:p>
        </p:txBody>
      </p:sp>
      <p:sp>
        <p:nvSpPr>
          <p:cNvPr id="3" name="Content Placeholder 2">
            <a:extLst>
              <a:ext uri="{FF2B5EF4-FFF2-40B4-BE49-F238E27FC236}">
                <a16:creationId xmlns:a16="http://schemas.microsoft.com/office/drawing/2014/main" id="{A6EAE198-C012-4BB1-9C0B-EA614EA9925B}"/>
              </a:ext>
            </a:extLst>
          </p:cNvPr>
          <p:cNvSpPr>
            <a:spLocks noGrp="1"/>
          </p:cNvSpPr>
          <p:nvPr>
            <p:ph idx="1"/>
          </p:nvPr>
        </p:nvSpPr>
        <p:spPr>
          <a:xfrm>
            <a:off x="838200" y="1584960"/>
            <a:ext cx="8900160" cy="4592003"/>
          </a:xfrm>
        </p:spPr>
        <p:txBody>
          <a:bodyPr/>
          <a:lstStyle/>
          <a:p>
            <a:r>
              <a:rPr lang="en-US" dirty="0"/>
              <a:t>Start your PLAR in 3 Simple Steps!</a:t>
            </a:r>
          </a:p>
          <a:p>
            <a:endParaRPr lang="en-US" dirty="0"/>
          </a:p>
          <a:p>
            <a:r>
              <a:rPr lang="en-US" sz="3200" dirty="0"/>
              <a:t>    Contact your Program Coordinator-</a:t>
            </a:r>
            <a:r>
              <a:rPr lang="en-US" sz="3200" dirty="0">
                <a:hlinkClick r:id="rId2"/>
              </a:rPr>
              <a:t>karen.davis@mohawkcollege.ca</a:t>
            </a:r>
            <a:r>
              <a:rPr lang="en-US" sz="3200" dirty="0"/>
              <a:t> ( please note PLAR in your email subject line) for information &amp; approval for your PLAR.</a:t>
            </a:r>
          </a:p>
          <a:p>
            <a:r>
              <a:rPr lang="en-US" sz="3200" dirty="0"/>
              <a:t>    Submit the PLAR Registration Form  PDF to plar@mohawkcollege.ca</a:t>
            </a:r>
          </a:p>
          <a:p>
            <a:r>
              <a:rPr lang="en-US" sz="3200" dirty="0"/>
              <a:t>    Check your email for updates and next steps.</a:t>
            </a:r>
          </a:p>
        </p:txBody>
      </p:sp>
      <p:sp>
        <p:nvSpPr>
          <p:cNvPr id="4" name="Slide Number Placeholder 3">
            <a:extLst>
              <a:ext uri="{FF2B5EF4-FFF2-40B4-BE49-F238E27FC236}">
                <a16:creationId xmlns:a16="http://schemas.microsoft.com/office/drawing/2014/main" id="{126454C5-1184-484A-B644-D01D08D23580}"/>
              </a:ext>
            </a:extLst>
          </p:cNvPr>
          <p:cNvSpPr>
            <a:spLocks noGrp="1"/>
          </p:cNvSpPr>
          <p:nvPr>
            <p:ph type="sldNum" sz="quarter" idx="10"/>
          </p:nvPr>
        </p:nvSpPr>
        <p:spPr/>
        <p:txBody>
          <a:bodyPr/>
          <a:lstStyle/>
          <a:p>
            <a:r>
              <a:rPr lang="en-US"/>
              <a:t>PAGE </a:t>
            </a:r>
            <a:fld id="{4A9B5881-4007-4345-955A-79C2656F0C49}" type="slidenum">
              <a:rPr lang="en-US" smtClean="0"/>
              <a:pPr/>
              <a:t>4</a:t>
            </a:fld>
            <a:endParaRPr lang="en-US" dirty="0"/>
          </a:p>
        </p:txBody>
      </p:sp>
    </p:spTree>
    <p:extLst>
      <p:ext uri="{BB962C8B-B14F-4D97-AF65-F5344CB8AC3E}">
        <p14:creationId xmlns:p14="http://schemas.microsoft.com/office/powerpoint/2010/main" val="3663853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5DE6-6FFA-4DC2-ACFF-D3A5DAB813FD}"/>
              </a:ext>
            </a:extLst>
          </p:cNvPr>
          <p:cNvSpPr>
            <a:spLocks noGrp="1"/>
          </p:cNvSpPr>
          <p:nvPr>
            <p:ph type="title"/>
          </p:nvPr>
        </p:nvSpPr>
        <p:spPr/>
        <p:txBody>
          <a:bodyPr/>
          <a:lstStyle/>
          <a:p>
            <a:r>
              <a:rPr lang="en-US" dirty="0"/>
              <a:t>Other helpful info:</a:t>
            </a:r>
          </a:p>
        </p:txBody>
      </p:sp>
      <p:sp>
        <p:nvSpPr>
          <p:cNvPr id="3" name="Content Placeholder 2">
            <a:extLst>
              <a:ext uri="{FF2B5EF4-FFF2-40B4-BE49-F238E27FC236}">
                <a16:creationId xmlns:a16="http://schemas.microsoft.com/office/drawing/2014/main" id="{F61A05E1-EEEA-425F-AE4A-01AC72A5CA6C}"/>
              </a:ext>
            </a:extLst>
          </p:cNvPr>
          <p:cNvSpPr>
            <a:spLocks noGrp="1"/>
          </p:cNvSpPr>
          <p:nvPr>
            <p:ph idx="1"/>
          </p:nvPr>
        </p:nvSpPr>
        <p:spPr>
          <a:xfrm>
            <a:off x="838200" y="1825625"/>
            <a:ext cx="8900160" cy="4351338"/>
          </a:xfrm>
        </p:spPr>
        <p:txBody>
          <a:bodyPr>
            <a:noAutofit/>
          </a:bodyPr>
          <a:lstStyle/>
          <a:p>
            <a:r>
              <a:rPr lang="en-US" sz="4400" dirty="0">
                <a:hlinkClick r:id="rId2"/>
              </a:rPr>
              <a:t>PLAR email: plar@mohawkcollege.ca</a:t>
            </a:r>
            <a:endParaRPr lang="en-US" sz="4400" dirty="0"/>
          </a:p>
          <a:p>
            <a:endParaRPr lang="en-US" sz="4400" dirty="0"/>
          </a:p>
          <a:p>
            <a:r>
              <a:rPr lang="en-US" sz="4400" dirty="0"/>
              <a:t>FAQ: https://www.mohawkcollege.ca/faq/what-prior-learning-assessment-recognition-plar</a:t>
            </a:r>
          </a:p>
        </p:txBody>
      </p:sp>
      <p:sp>
        <p:nvSpPr>
          <p:cNvPr id="4" name="Slide Number Placeholder 3">
            <a:extLst>
              <a:ext uri="{FF2B5EF4-FFF2-40B4-BE49-F238E27FC236}">
                <a16:creationId xmlns:a16="http://schemas.microsoft.com/office/drawing/2014/main" id="{4B060833-C091-4A8F-9848-104CAA244429}"/>
              </a:ext>
            </a:extLst>
          </p:cNvPr>
          <p:cNvSpPr>
            <a:spLocks noGrp="1"/>
          </p:cNvSpPr>
          <p:nvPr>
            <p:ph type="sldNum" sz="quarter" idx="10"/>
          </p:nvPr>
        </p:nvSpPr>
        <p:spPr/>
        <p:txBody>
          <a:bodyPr/>
          <a:lstStyle/>
          <a:p>
            <a:r>
              <a:rPr lang="en-US"/>
              <a:t>PAGE </a:t>
            </a:r>
            <a:fld id="{4A9B5881-4007-4345-955A-79C2656F0C49}" type="slidenum">
              <a:rPr lang="en-US" smtClean="0"/>
              <a:pPr/>
              <a:t>5</a:t>
            </a:fld>
            <a:endParaRPr lang="en-US" dirty="0"/>
          </a:p>
        </p:txBody>
      </p:sp>
    </p:spTree>
    <p:extLst>
      <p:ext uri="{BB962C8B-B14F-4D97-AF65-F5344CB8AC3E}">
        <p14:creationId xmlns:p14="http://schemas.microsoft.com/office/powerpoint/2010/main" val="2924410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p:txBody>
          <a:bodyPr/>
          <a:lstStyle/>
          <a:p>
            <a:r>
              <a:rPr lang="en-US" dirty="0"/>
              <a:t>Questions?</a:t>
            </a:r>
          </a:p>
        </p:txBody>
      </p:sp>
      <p:sp>
        <p:nvSpPr>
          <p:cNvPr id="4" name="Content Placeholder 3">
            <a:extLst>
              <a:ext uri="{FF2B5EF4-FFF2-40B4-BE49-F238E27FC236}">
                <a16:creationId xmlns:a16="http://schemas.microsoft.com/office/drawing/2014/main" id="{8B863B31-6429-468C-9624-0D0BBDBACA62}"/>
              </a:ext>
            </a:extLst>
          </p:cNvPr>
          <p:cNvSpPr>
            <a:spLocks noGrp="1"/>
          </p:cNvSpPr>
          <p:nvPr>
            <p:ph idx="1"/>
          </p:nvPr>
        </p:nvSpPr>
        <p:spPr/>
        <p:txBody>
          <a:bodyPr>
            <a:normAutofit/>
          </a:bodyPr>
          <a:lstStyle/>
          <a:p>
            <a:pPr marL="0" indent="0">
              <a:buNone/>
            </a:pPr>
            <a:r>
              <a:rPr lang="en-US" sz="3600" dirty="0"/>
              <a:t>Please reach to: </a:t>
            </a:r>
            <a:r>
              <a:rPr lang="en-US" sz="3600" dirty="0">
                <a:hlinkClick r:id="rId2"/>
              </a:rPr>
              <a:t>karen.davis@mohawkcollege.ca</a:t>
            </a:r>
            <a:endParaRPr lang="en-US" sz="3600" dirty="0"/>
          </a:p>
          <a:p>
            <a:pPr marL="0" indent="0">
              <a:buNone/>
            </a:pPr>
            <a:endParaRPr lang="en-US" sz="3600" dirty="0"/>
          </a:p>
          <a:p>
            <a:pPr marL="0" indent="0">
              <a:buNone/>
            </a:pPr>
            <a:r>
              <a:rPr lang="en-US" sz="3600" i="1" dirty="0"/>
              <a:t>Please note</a:t>
            </a:r>
            <a:r>
              <a:rPr lang="en-US" sz="3600" b="1" i="1" u="sng" dirty="0"/>
              <a:t>: PLAR </a:t>
            </a:r>
            <a:r>
              <a:rPr lang="en-US" sz="3600" i="1" dirty="0"/>
              <a:t>in email subject line</a:t>
            </a:r>
          </a:p>
        </p:txBody>
      </p:sp>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6</a:t>
            </a:fld>
            <a:endParaRPr lang="en-US" dirty="0"/>
          </a:p>
        </p:txBody>
      </p:sp>
      <p:sp>
        <p:nvSpPr>
          <p:cNvPr id="5" name="Rectangle 4">
            <a:extLst>
              <a:ext uri="{FF2B5EF4-FFF2-40B4-BE49-F238E27FC236}">
                <a16:creationId xmlns:a16="http://schemas.microsoft.com/office/drawing/2014/main" id="{093D1241-4F6B-4523-A0D3-68E3CDBC0F28}"/>
              </a:ext>
              <a:ext uri="{C183D7F6-B498-43B3-948B-1728B52AA6E4}">
                <adec:decorative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First Skill</a:t>
            </a:r>
          </a:p>
        </p:txBody>
      </p:sp>
      <p:sp>
        <p:nvSpPr>
          <p:cNvPr id="6" name="Rectangle 5">
            <a:extLst>
              <a:ext uri="{FF2B5EF4-FFF2-40B4-BE49-F238E27FC236}">
                <a16:creationId xmlns:a16="http://schemas.microsoft.com/office/drawing/2014/main" id="{C7BF8379-6FA4-47C8-A343-950346DD4931}"/>
              </a:ext>
              <a:ext uri="{C183D7F6-B498-43B3-948B-1728B52AA6E4}">
                <adec:decorative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Second Skill</a:t>
            </a:r>
          </a:p>
        </p:txBody>
      </p:sp>
      <p:sp>
        <p:nvSpPr>
          <p:cNvPr id="7" name="Rectangle 6">
            <a:extLst>
              <a:ext uri="{FF2B5EF4-FFF2-40B4-BE49-F238E27FC236}">
                <a16:creationId xmlns:a16="http://schemas.microsoft.com/office/drawing/2014/main" id="{CD0DE557-B4FF-44B4-B945-B5B41DBDA39C}"/>
              </a:ext>
              <a:ext uri="{C183D7F6-B498-43B3-948B-1728B52AA6E4}">
                <adec:decorative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Third Skill</a:t>
            </a:r>
          </a:p>
        </p:txBody>
      </p:sp>
      <p:sp>
        <p:nvSpPr>
          <p:cNvPr id="8" name="Rectangle 7">
            <a:extLst>
              <a:ext uri="{FF2B5EF4-FFF2-40B4-BE49-F238E27FC236}">
                <a16:creationId xmlns:a16="http://schemas.microsoft.com/office/drawing/2014/main" id="{BB801CDE-088C-4A56-83CA-BF9F271065B0}"/>
              </a:ext>
              <a:ext uri="{C183D7F6-B498-43B3-948B-1728B52AA6E4}">
                <adec:decorative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Conclusion</a:t>
            </a:r>
          </a:p>
        </p:txBody>
      </p:sp>
      <p:sp>
        <p:nvSpPr>
          <p:cNvPr id="10" name="Isosceles Triangle 9">
            <a:extLst>
              <a:ext uri="{FF2B5EF4-FFF2-40B4-BE49-F238E27FC236}">
                <a16:creationId xmlns:a16="http://schemas.microsoft.com/office/drawing/2014/main" id="{792980D7-ED01-4955-83DB-59BA18C94FBA}"/>
              </a:ext>
              <a:ext uri="{C183D7F6-B498-43B3-948B-1728B52AA6E4}">
                <adec:decorative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3291450"/>
      </p:ext>
    </p:extLst>
  </p:cSld>
  <p:clrMapOvr>
    <a:masterClrMapping/>
  </p:clrMapOvr>
</p:sld>
</file>

<file path=ppt/theme/theme1.xml><?xml version="1.0" encoding="utf-8"?>
<a:theme xmlns:a="http://schemas.openxmlformats.org/drawingml/2006/main" name="Office Theme">
  <a:themeElements>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Corporate_Teach a Course_Win32_SB - v2" id="{AAA48AC2-5F99-4B13-8624-B64D50F70391}" vid="{7E93EDBA-CDC2-40D2-AD59-7619D791F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ppt/theme/themeOverride2.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E32C0B-4052-44CB-9341-8AD8B2CC4712}">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16c05727-aa75-4e4a-9b5f-8a80a1165891"/>
    <ds:schemaRef ds:uri="71af3243-3dd4-4a8d-8c0d-dd76da1f02a5"/>
    <ds:schemaRef ds:uri="http://www.w3.org/XML/1998/namespace"/>
    <ds:schemaRef ds:uri="http://purl.org/dc/terms/"/>
  </ds:schemaRefs>
</ds:datastoreItem>
</file>

<file path=customXml/itemProps2.xml><?xml version="1.0" encoding="utf-8"?>
<ds:datastoreItem xmlns:ds="http://schemas.openxmlformats.org/officeDocument/2006/customXml" ds:itemID="{D6766BD6-F648-49AA-B7EC-13E75CECB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B7C387-AFDC-4FE3-A658-984B7F35F1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Corporate teach a course</Template>
  <TotalTime>0</TotalTime>
  <Words>564</Words>
  <Application>Microsoft Office PowerPoint</Application>
  <PresentationFormat>Widescreen</PresentationFormat>
  <Paragraphs>52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Wingdings</vt:lpstr>
      <vt:lpstr>Office Theme</vt:lpstr>
      <vt:lpstr>Early Childhood Education Program </vt:lpstr>
      <vt:lpstr>PLAR For Practicum </vt:lpstr>
      <vt:lpstr>Registering for PLAR</vt:lpstr>
      <vt:lpstr>Registration continued…</vt:lpstr>
      <vt:lpstr>Other helpful info:</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2024-09-15T18:16:27Z</dcterms:created>
  <dcterms:modified xsi:type="dcterms:W3CDTF">2024-12-11T00:55:34Z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