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4" r:id="rId5"/>
  </p:sldMasterIdLst>
  <p:notesMasterIdLst>
    <p:notesMasterId r:id="rId15"/>
  </p:notesMasterIdLst>
  <p:sldIdLst>
    <p:sldId id="259" r:id="rId6"/>
    <p:sldId id="258" r:id="rId7"/>
    <p:sldId id="369" r:id="rId8"/>
    <p:sldId id="370" r:id="rId9"/>
    <p:sldId id="371" r:id="rId10"/>
    <p:sldId id="372" r:id="rId11"/>
    <p:sldId id="373" r:id="rId12"/>
    <p:sldId id="374" r:id="rId13"/>
    <p:sldId id="3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 autoAdjust="0"/>
    <p:restoredTop sz="86250" autoAdjust="0"/>
  </p:normalViewPr>
  <p:slideViewPr>
    <p:cSldViewPr snapToGrid="0">
      <p:cViewPr varScale="1">
        <p:scale>
          <a:sx n="38" d="100"/>
          <a:sy n="38" d="100"/>
        </p:scale>
        <p:origin x="184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7E47A-A0BD-A542-93C7-1A7A55D92031}" type="doc">
      <dgm:prSet loTypeId="urn:microsoft.com/office/officeart/2005/8/layout/defaul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84208B1-7C59-584A-81DB-F87F4CCADCB8}">
      <dgm:prSet phldrT="[Texto]" custT="1"/>
      <dgm:spPr/>
      <dgm:t>
        <a:bodyPr/>
        <a:lstStyle/>
        <a:p>
          <a:r>
            <a:rPr lang="en-CA" sz="2000" dirty="0">
              <a:latin typeface="+mn-lt"/>
            </a:rPr>
            <a:t>A company performs well</a:t>
          </a:r>
          <a:endParaRPr lang="es-MX" sz="2000" dirty="0"/>
        </a:p>
      </dgm:t>
    </dgm:pt>
    <dgm:pt modelId="{92716A38-47A4-244F-8313-9E87829DC24C}" type="parTrans" cxnId="{45F14EB3-5623-8D41-BB17-5D833F829C60}">
      <dgm:prSet/>
      <dgm:spPr/>
      <dgm:t>
        <a:bodyPr/>
        <a:lstStyle/>
        <a:p>
          <a:endParaRPr lang="es-MX" sz="2000"/>
        </a:p>
      </dgm:t>
    </dgm:pt>
    <dgm:pt modelId="{9154EC70-10A2-894D-B3DB-E7C69467F34F}" type="sibTrans" cxnId="{45F14EB3-5623-8D41-BB17-5D833F829C60}">
      <dgm:prSet/>
      <dgm:spPr/>
      <dgm:t>
        <a:bodyPr/>
        <a:lstStyle/>
        <a:p>
          <a:endParaRPr lang="es-MX" sz="2000"/>
        </a:p>
      </dgm:t>
    </dgm:pt>
    <dgm:pt modelId="{8CBF6317-4FCA-8A40-BE83-C838F87C4DFD}">
      <dgm:prSet custT="1"/>
      <dgm:spPr/>
      <dgm:t>
        <a:bodyPr/>
        <a:lstStyle/>
        <a:p>
          <a:r>
            <a:rPr lang="en-CA" sz="2000" dirty="0">
              <a:latin typeface="+mn-lt"/>
            </a:rPr>
            <a:t>Responds to its customers</a:t>
          </a:r>
        </a:p>
      </dgm:t>
    </dgm:pt>
    <dgm:pt modelId="{1038B0CD-29AF-CA49-90F7-3C492FFDAAC2}" type="parTrans" cxnId="{B25E13F1-090B-3C40-813C-4E067AD8F979}">
      <dgm:prSet/>
      <dgm:spPr/>
      <dgm:t>
        <a:bodyPr/>
        <a:lstStyle/>
        <a:p>
          <a:endParaRPr lang="es-MX" sz="2000"/>
        </a:p>
      </dgm:t>
    </dgm:pt>
    <dgm:pt modelId="{E0269BDB-601E-7140-AE2F-DB5A26F95BE3}" type="sibTrans" cxnId="{B25E13F1-090B-3C40-813C-4E067AD8F979}">
      <dgm:prSet/>
      <dgm:spPr/>
      <dgm:t>
        <a:bodyPr/>
        <a:lstStyle/>
        <a:p>
          <a:endParaRPr lang="es-MX" sz="2000"/>
        </a:p>
      </dgm:t>
    </dgm:pt>
    <dgm:pt modelId="{C141E18E-3656-5741-A198-C973903BBD5C}">
      <dgm:prSet custT="1"/>
      <dgm:spPr/>
      <dgm:t>
        <a:bodyPr/>
        <a:lstStyle/>
        <a:p>
          <a:r>
            <a:rPr lang="en-CA" sz="2000" dirty="0">
              <a:latin typeface="+mn-lt"/>
            </a:rPr>
            <a:t>Identifies its loyal customers</a:t>
          </a:r>
        </a:p>
      </dgm:t>
    </dgm:pt>
    <dgm:pt modelId="{2FFBA579-D239-C346-8307-90C9CC67D38B}" type="parTrans" cxnId="{AB6ABD52-8138-CC40-B472-A98A436A98C0}">
      <dgm:prSet/>
      <dgm:spPr/>
      <dgm:t>
        <a:bodyPr/>
        <a:lstStyle/>
        <a:p>
          <a:endParaRPr lang="es-MX" sz="2000"/>
        </a:p>
      </dgm:t>
    </dgm:pt>
    <dgm:pt modelId="{C9689F8E-155F-7948-A5EC-613A7CF3E39D}" type="sibTrans" cxnId="{AB6ABD52-8138-CC40-B472-A98A436A98C0}">
      <dgm:prSet/>
      <dgm:spPr/>
      <dgm:t>
        <a:bodyPr/>
        <a:lstStyle/>
        <a:p>
          <a:endParaRPr lang="es-MX" sz="2000"/>
        </a:p>
      </dgm:t>
    </dgm:pt>
    <dgm:pt modelId="{4FD2E043-C47A-D64A-A2B2-E255CD8EAB79}">
      <dgm:prSet custT="1"/>
      <dgm:spPr/>
      <dgm:t>
        <a:bodyPr/>
        <a:lstStyle/>
        <a:p>
          <a:r>
            <a:rPr lang="en-CA" sz="2000" dirty="0">
              <a:latin typeface="+mn-lt"/>
            </a:rPr>
            <a:t>Makes the benefits of its loyalty program transparent (obvious)</a:t>
          </a:r>
        </a:p>
      </dgm:t>
    </dgm:pt>
    <dgm:pt modelId="{5EC86A81-CA62-F549-B55F-37C5AD0474AD}" type="parTrans" cxnId="{E8E543EF-A379-4D4C-B59E-F76430C8378D}">
      <dgm:prSet/>
      <dgm:spPr/>
      <dgm:t>
        <a:bodyPr/>
        <a:lstStyle/>
        <a:p>
          <a:endParaRPr lang="es-MX" sz="2000"/>
        </a:p>
      </dgm:t>
    </dgm:pt>
    <dgm:pt modelId="{7ED9FC59-D0A8-4A41-B713-AC245E6890FE}" type="sibTrans" cxnId="{E8E543EF-A379-4D4C-B59E-F76430C8378D}">
      <dgm:prSet/>
      <dgm:spPr/>
      <dgm:t>
        <a:bodyPr/>
        <a:lstStyle/>
        <a:p>
          <a:endParaRPr lang="es-MX" sz="2000"/>
        </a:p>
      </dgm:t>
    </dgm:pt>
    <dgm:pt modelId="{C7882818-547C-844A-9A9A-E27192D039FB}">
      <dgm:prSet custT="1"/>
      <dgm:spPr/>
      <dgm:t>
        <a:bodyPr/>
        <a:lstStyle/>
        <a:p>
          <a:r>
            <a:rPr lang="en-CA" sz="2000" dirty="0">
              <a:latin typeface="+mn-lt"/>
            </a:rPr>
            <a:t>The firm builds a community among its customers</a:t>
          </a:r>
        </a:p>
      </dgm:t>
    </dgm:pt>
    <dgm:pt modelId="{D4711FDA-12D2-D847-98DC-ACFC6AFB7549}" type="parTrans" cxnId="{D840A87D-38E7-EF41-90F5-DFEA16E1887D}">
      <dgm:prSet/>
      <dgm:spPr/>
      <dgm:t>
        <a:bodyPr/>
        <a:lstStyle/>
        <a:p>
          <a:endParaRPr lang="es-MX" sz="2000"/>
        </a:p>
      </dgm:t>
    </dgm:pt>
    <dgm:pt modelId="{C54EAC22-B927-B64F-BFFB-0F6CCCFC990C}" type="sibTrans" cxnId="{D840A87D-38E7-EF41-90F5-DFEA16E1887D}">
      <dgm:prSet/>
      <dgm:spPr/>
      <dgm:t>
        <a:bodyPr/>
        <a:lstStyle/>
        <a:p>
          <a:endParaRPr lang="es-MX" sz="2000"/>
        </a:p>
      </dgm:t>
    </dgm:pt>
    <dgm:pt modelId="{FD27FFB8-273D-3844-8CDC-455495AAB44A}" type="pres">
      <dgm:prSet presAssocID="{5147E47A-A0BD-A542-93C7-1A7A55D92031}" presName="diagram" presStyleCnt="0">
        <dgm:presLayoutVars>
          <dgm:dir/>
          <dgm:resizeHandles val="exact"/>
        </dgm:presLayoutVars>
      </dgm:prSet>
      <dgm:spPr/>
    </dgm:pt>
    <dgm:pt modelId="{D6404449-C6F3-8044-AB28-7DD1EAFC7100}" type="pres">
      <dgm:prSet presAssocID="{984208B1-7C59-584A-81DB-F87F4CCADCB8}" presName="node" presStyleLbl="node1" presStyleIdx="0" presStyleCnt="5">
        <dgm:presLayoutVars>
          <dgm:bulletEnabled val="1"/>
        </dgm:presLayoutVars>
      </dgm:prSet>
      <dgm:spPr/>
    </dgm:pt>
    <dgm:pt modelId="{1A5E65B7-078B-8641-A7B5-E0489D47C715}" type="pres">
      <dgm:prSet presAssocID="{9154EC70-10A2-894D-B3DB-E7C69467F34F}" presName="sibTrans" presStyleCnt="0"/>
      <dgm:spPr/>
    </dgm:pt>
    <dgm:pt modelId="{A6846BF2-BCD4-9443-8BF6-B40E33D6D37C}" type="pres">
      <dgm:prSet presAssocID="{8CBF6317-4FCA-8A40-BE83-C838F87C4DFD}" presName="node" presStyleLbl="node1" presStyleIdx="1" presStyleCnt="5">
        <dgm:presLayoutVars>
          <dgm:bulletEnabled val="1"/>
        </dgm:presLayoutVars>
      </dgm:prSet>
      <dgm:spPr/>
    </dgm:pt>
    <dgm:pt modelId="{480A672A-ABFF-1D46-8991-E85716AB3914}" type="pres">
      <dgm:prSet presAssocID="{E0269BDB-601E-7140-AE2F-DB5A26F95BE3}" presName="sibTrans" presStyleCnt="0"/>
      <dgm:spPr/>
    </dgm:pt>
    <dgm:pt modelId="{C4D24179-2473-7747-B3EA-77361BC67034}" type="pres">
      <dgm:prSet presAssocID="{C141E18E-3656-5741-A198-C973903BBD5C}" presName="node" presStyleLbl="node1" presStyleIdx="2" presStyleCnt="5">
        <dgm:presLayoutVars>
          <dgm:bulletEnabled val="1"/>
        </dgm:presLayoutVars>
      </dgm:prSet>
      <dgm:spPr/>
    </dgm:pt>
    <dgm:pt modelId="{50934EE3-D54D-844C-A1DA-AE34910C807A}" type="pres">
      <dgm:prSet presAssocID="{C9689F8E-155F-7948-A5EC-613A7CF3E39D}" presName="sibTrans" presStyleCnt="0"/>
      <dgm:spPr/>
    </dgm:pt>
    <dgm:pt modelId="{5FB2AF6C-0B98-0D47-8108-86D6B31BF755}" type="pres">
      <dgm:prSet presAssocID="{4FD2E043-C47A-D64A-A2B2-E255CD8EAB79}" presName="node" presStyleLbl="node1" presStyleIdx="3" presStyleCnt="5">
        <dgm:presLayoutVars>
          <dgm:bulletEnabled val="1"/>
        </dgm:presLayoutVars>
      </dgm:prSet>
      <dgm:spPr/>
    </dgm:pt>
    <dgm:pt modelId="{295C7ACA-1A64-FC4C-89C8-AAE6E0B6712E}" type="pres">
      <dgm:prSet presAssocID="{7ED9FC59-D0A8-4A41-B713-AC245E6890FE}" presName="sibTrans" presStyleCnt="0"/>
      <dgm:spPr/>
    </dgm:pt>
    <dgm:pt modelId="{C9A2AE6D-2BD3-B643-A443-5E58604FF0CE}" type="pres">
      <dgm:prSet presAssocID="{C7882818-547C-844A-9A9A-E27192D039FB}" presName="node" presStyleLbl="node1" presStyleIdx="4" presStyleCnt="5">
        <dgm:presLayoutVars>
          <dgm:bulletEnabled val="1"/>
        </dgm:presLayoutVars>
      </dgm:prSet>
      <dgm:spPr/>
    </dgm:pt>
  </dgm:ptLst>
  <dgm:cxnLst>
    <dgm:cxn modelId="{B4587902-F6A7-9648-BCBC-BFFC817D17BF}" type="presOf" srcId="{C141E18E-3656-5741-A198-C973903BBD5C}" destId="{C4D24179-2473-7747-B3EA-77361BC67034}" srcOrd="0" destOrd="0" presId="urn:microsoft.com/office/officeart/2005/8/layout/default"/>
    <dgm:cxn modelId="{566C7D1C-540F-D948-9928-2BCA7976FC63}" type="presOf" srcId="{8CBF6317-4FCA-8A40-BE83-C838F87C4DFD}" destId="{A6846BF2-BCD4-9443-8BF6-B40E33D6D37C}" srcOrd="0" destOrd="0" presId="urn:microsoft.com/office/officeart/2005/8/layout/default"/>
    <dgm:cxn modelId="{740F4E26-A01A-E340-B835-98FB3B9604C2}" type="presOf" srcId="{4FD2E043-C47A-D64A-A2B2-E255CD8EAB79}" destId="{5FB2AF6C-0B98-0D47-8108-86D6B31BF755}" srcOrd="0" destOrd="0" presId="urn:microsoft.com/office/officeart/2005/8/layout/default"/>
    <dgm:cxn modelId="{D8FB782D-6F6F-E947-B17A-2D6162E954D2}" type="presOf" srcId="{C7882818-547C-844A-9A9A-E27192D039FB}" destId="{C9A2AE6D-2BD3-B643-A443-5E58604FF0CE}" srcOrd="0" destOrd="0" presId="urn:microsoft.com/office/officeart/2005/8/layout/default"/>
    <dgm:cxn modelId="{7183B84D-D198-7A44-98E6-A369C4DDD65D}" type="presOf" srcId="{5147E47A-A0BD-A542-93C7-1A7A55D92031}" destId="{FD27FFB8-273D-3844-8CDC-455495AAB44A}" srcOrd="0" destOrd="0" presId="urn:microsoft.com/office/officeart/2005/8/layout/default"/>
    <dgm:cxn modelId="{AB6ABD52-8138-CC40-B472-A98A436A98C0}" srcId="{5147E47A-A0BD-A542-93C7-1A7A55D92031}" destId="{C141E18E-3656-5741-A198-C973903BBD5C}" srcOrd="2" destOrd="0" parTransId="{2FFBA579-D239-C346-8307-90C9CC67D38B}" sibTransId="{C9689F8E-155F-7948-A5EC-613A7CF3E39D}"/>
    <dgm:cxn modelId="{D840A87D-38E7-EF41-90F5-DFEA16E1887D}" srcId="{5147E47A-A0BD-A542-93C7-1A7A55D92031}" destId="{C7882818-547C-844A-9A9A-E27192D039FB}" srcOrd="4" destOrd="0" parTransId="{D4711FDA-12D2-D847-98DC-ACFC6AFB7549}" sibTransId="{C54EAC22-B927-B64F-BFFB-0F6CCCFC990C}"/>
    <dgm:cxn modelId="{E36B90AB-9E7E-DF4F-ADEF-63802747782F}" type="presOf" srcId="{984208B1-7C59-584A-81DB-F87F4CCADCB8}" destId="{D6404449-C6F3-8044-AB28-7DD1EAFC7100}" srcOrd="0" destOrd="0" presId="urn:microsoft.com/office/officeart/2005/8/layout/default"/>
    <dgm:cxn modelId="{45F14EB3-5623-8D41-BB17-5D833F829C60}" srcId="{5147E47A-A0BD-A542-93C7-1A7A55D92031}" destId="{984208B1-7C59-584A-81DB-F87F4CCADCB8}" srcOrd="0" destOrd="0" parTransId="{92716A38-47A4-244F-8313-9E87829DC24C}" sibTransId="{9154EC70-10A2-894D-B3DB-E7C69467F34F}"/>
    <dgm:cxn modelId="{E8E543EF-A379-4D4C-B59E-F76430C8378D}" srcId="{5147E47A-A0BD-A542-93C7-1A7A55D92031}" destId="{4FD2E043-C47A-D64A-A2B2-E255CD8EAB79}" srcOrd="3" destOrd="0" parTransId="{5EC86A81-CA62-F549-B55F-37C5AD0474AD}" sibTransId="{7ED9FC59-D0A8-4A41-B713-AC245E6890FE}"/>
    <dgm:cxn modelId="{B25E13F1-090B-3C40-813C-4E067AD8F979}" srcId="{5147E47A-A0BD-A542-93C7-1A7A55D92031}" destId="{8CBF6317-4FCA-8A40-BE83-C838F87C4DFD}" srcOrd="1" destOrd="0" parTransId="{1038B0CD-29AF-CA49-90F7-3C492FFDAAC2}" sibTransId="{E0269BDB-601E-7140-AE2F-DB5A26F95BE3}"/>
    <dgm:cxn modelId="{4FADDBBE-37F6-6141-95A0-F0A01A8C4BCD}" type="presParOf" srcId="{FD27FFB8-273D-3844-8CDC-455495AAB44A}" destId="{D6404449-C6F3-8044-AB28-7DD1EAFC7100}" srcOrd="0" destOrd="0" presId="urn:microsoft.com/office/officeart/2005/8/layout/default"/>
    <dgm:cxn modelId="{A7F546CA-B168-1144-99B7-2A9EDB00C668}" type="presParOf" srcId="{FD27FFB8-273D-3844-8CDC-455495AAB44A}" destId="{1A5E65B7-078B-8641-A7B5-E0489D47C715}" srcOrd="1" destOrd="0" presId="urn:microsoft.com/office/officeart/2005/8/layout/default"/>
    <dgm:cxn modelId="{A73F5693-F3A6-594D-BF47-E121A6405555}" type="presParOf" srcId="{FD27FFB8-273D-3844-8CDC-455495AAB44A}" destId="{A6846BF2-BCD4-9443-8BF6-B40E33D6D37C}" srcOrd="2" destOrd="0" presId="urn:microsoft.com/office/officeart/2005/8/layout/default"/>
    <dgm:cxn modelId="{A8F37B50-AE28-A749-A81B-5E1B6BA1D889}" type="presParOf" srcId="{FD27FFB8-273D-3844-8CDC-455495AAB44A}" destId="{480A672A-ABFF-1D46-8991-E85716AB3914}" srcOrd="3" destOrd="0" presId="urn:microsoft.com/office/officeart/2005/8/layout/default"/>
    <dgm:cxn modelId="{4A26F119-5928-714F-A8ED-2E840102E2AE}" type="presParOf" srcId="{FD27FFB8-273D-3844-8CDC-455495AAB44A}" destId="{C4D24179-2473-7747-B3EA-77361BC67034}" srcOrd="4" destOrd="0" presId="urn:microsoft.com/office/officeart/2005/8/layout/default"/>
    <dgm:cxn modelId="{7592E293-66DA-DD48-8B26-4491B5AD8FEF}" type="presParOf" srcId="{FD27FFB8-273D-3844-8CDC-455495AAB44A}" destId="{50934EE3-D54D-844C-A1DA-AE34910C807A}" srcOrd="5" destOrd="0" presId="urn:microsoft.com/office/officeart/2005/8/layout/default"/>
    <dgm:cxn modelId="{6A03DF54-221C-A144-AF5D-A1448B9AE236}" type="presParOf" srcId="{FD27FFB8-273D-3844-8CDC-455495AAB44A}" destId="{5FB2AF6C-0B98-0D47-8108-86D6B31BF755}" srcOrd="6" destOrd="0" presId="urn:microsoft.com/office/officeart/2005/8/layout/default"/>
    <dgm:cxn modelId="{9ED8163C-83DE-D04F-A305-C3DEAB2BA080}" type="presParOf" srcId="{FD27FFB8-273D-3844-8CDC-455495AAB44A}" destId="{295C7ACA-1A64-FC4C-89C8-AAE6E0B6712E}" srcOrd="7" destOrd="0" presId="urn:microsoft.com/office/officeart/2005/8/layout/default"/>
    <dgm:cxn modelId="{B4D70E5E-D161-5142-8DFC-218EA0E579DC}" type="presParOf" srcId="{FD27FFB8-273D-3844-8CDC-455495AAB44A}" destId="{C9A2AE6D-2BD3-B643-A443-5E58604FF0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F3371-D592-7343-88E8-76C7C20884EB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4CF6CF2-9C78-554A-9A7C-82BB21AB07BE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Listen carefully to the complaint</a:t>
          </a:r>
          <a:endParaRPr lang="en-CA" noProof="0" dirty="0"/>
        </a:p>
      </dgm:t>
    </dgm:pt>
    <dgm:pt modelId="{4AF06711-E51E-4B4B-95E4-2E4B8C989EA6}" type="parTrans" cxnId="{12D607FD-00CF-A046-8053-67C3E9CECA20}">
      <dgm:prSet/>
      <dgm:spPr/>
      <dgm:t>
        <a:bodyPr/>
        <a:lstStyle/>
        <a:p>
          <a:endParaRPr lang="en-CA" noProof="0" dirty="0"/>
        </a:p>
      </dgm:t>
    </dgm:pt>
    <dgm:pt modelId="{6FC99147-AE1A-1A42-B256-9AA727C184B5}" type="sibTrans" cxnId="{12D607FD-00CF-A046-8053-67C3E9CECA20}">
      <dgm:prSet/>
      <dgm:spPr/>
      <dgm:t>
        <a:bodyPr/>
        <a:lstStyle/>
        <a:p>
          <a:endParaRPr lang="en-CA" noProof="0" dirty="0"/>
        </a:p>
      </dgm:t>
    </dgm:pt>
    <dgm:pt modelId="{13A915A1-8B58-0B41-9640-D95489D596A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Acknowledge the customer’s feelings</a:t>
          </a:r>
        </a:p>
      </dgm:t>
    </dgm:pt>
    <dgm:pt modelId="{D0EDB0DD-3B1D-BC41-9827-9349F7368293}" type="parTrans" cxnId="{0DE92564-302C-6844-B644-C1F7FEBB1A8D}">
      <dgm:prSet/>
      <dgm:spPr/>
      <dgm:t>
        <a:bodyPr/>
        <a:lstStyle/>
        <a:p>
          <a:endParaRPr lang="en-CA" noProof="0" dirty="0"/>
        </a:p>
      </dgm:t>
    </dgm:pt>
    <dgm:pt modelId="{589AD3A7-76FB-B34F-9E4E-6CC19C7B5BB6}" type="sibTrans" cxnId="{0DE92564-302C-6844-B644-C1F7FEBB1A8D}">
      <dgm:prSet/>
      <dgm:spPr/>
      <dgm:t>
        <a:bodyPr/>
        <a:lstStyle/>
        <a:p>
          <a:endParaRPr lang="en-CA" noProof="0" dirty="0"/>
        </a:p>
      </dgm:t>
    </dgm:pt>
    <dgm:pt modelId="{A287A53E-A9A3-DF48-80FC-6B91C3406D2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Determine the root cause of the problem</a:t>
          </a:r>
        </a:p>
      </dgm:t>
    </dgm:pt>
    <dgm:pt modelId="{899E0C5E-68EF-4F43-BE56-4BEAA7409553}" type="parTrans" cxnId="{CD181A45-08DE-2045-AF7C-E9DF6922FDF1}">
      <dgm:prSet/>
      <dgm:spPr/>
      <dgm:t>
        <a:bodyPr/>
        <a:lstStyle/>
        <a:p>
          <a:endParaRPr lang="en-CA" noProof="0" dirty="0"/>
        </a:p>
      </dgm:t>
    </dgm:pt>
    <dgm:pt modelId="{8529ED21-BE58-3A42-9A8C-B1E9E396DF6C}" type="sibTrans" cxnId="{CD181A45-08DE-2045-AF7C-E9DF6922FDF1}">
      <dgm:prSet/>
      <dgm:spPr/>
      <dgm:t>
        <a:bodyPr/>
        <a:lstStyle/>
        <a:p>
          <a:endParaRPr lang="en-CA" noProof="0" dirty="0"/>
        </a:p>
      </dgm:t>
    </dgm:pt>
    <dgm:pt modelId="{0E423E43-9D2E-A545-A015-5AF6D2C819E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Offer a solution</a:t>
          </a:r>
        </a:p>
      </dgm:t>
    </dgm:pt>
    <dgm:pt modelId="{E559FF83-D653-EE4F-9D0B-A7F14291E231}" type="parTrans" cxnId="{0428E70E-9B6A-524A-9C49-ECE95A1607BC}">
      <dgm:prSet/>
      <dgm:spPr/>
      <dgm:t>
        <a:bodyPr/>
        <a:lstStyle/>
        <a:p>
          <a:endParaRPr lang="en-CA" noProof="0" dirty="0"/>
        </a:p>
      </dgm:t>
    </dgm:pt>
    <dgm:pt modelId="{A2F33604-0A35-944A-9316-677E84054287}" type="sibTrans" cxnId="{0428E70E-9B6A-524A-9C49-ECE95A1607BC}">
      <dgm:prSet/>
      <dgm:spPr/>
      <dgm:t>
        <a:bodyPr/>
        <a:lstStyle/>
        <a:p>
          <a:endParaRPr lang="en-CA" noProof="0" dirty="0"/>
        </a:p>
      </dgm:t>
    </dgm:pt>
    <dgm:pt modelId="{EEF22F88-D541-D64F-98EB-79E210E23A8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Gain agreement on the solution and communicate the process of resolution</a:t>
          </a:r>
        </a:p>
      </dgm:t>
    </dgm:pt>
    <dgm:pt modelId="{1CAE2E73-6568-C44F-B827-719EF7E964C3}" type="parTrans" cxnId="{A21776C4-9B3F-BF4E-A65C-CDE4DB247DC1}">
      <dgm:prSet/>
      <dgm:spPr/>
      <dgm:t>
        <a:bodyPr/>
        <a:lstStyle/>
        <a:p>
          <a:endParaRPr lang="en-CA" noProof="0" dirty="0"/>
        </a:p>
      </dgm:t>
    </dgm:pt>
    <dgm:pt modelId="{D71CAE4B-3631-754A-A371-9C0A06B6DB09}" type="sibTrans" cxnId="{A21776C4-9B3F-BF4E-A65C-CDE4DB247DC1}">
      <dgm:prSet/>
      <dgm:spPr/>
      <dgm:t>
        <a:bodyPr/>
        <a:lstStyle/>
        <a:p>
          <a:endParaRPr lang="en-CA" noProof="0" dirty="0"/>
        </a:p>
      </dgm:t>
    </dgm:pt>
    <dgm:pt modelId="{3A36B20A-6E08-C647-9D2D-D3BAE2DA3A1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Follow up, if appropriate</a:t>
          </a:r>
        </a:p>
      </dgm:t>
    </dgm:pt>
    <dgm:pt modelId="{839C32A1-4004-1F46-A630-15135A7D24D9}" type="parTrans" cxnId="{6A1DC894-62CB-4B4A-A72E-E587B063EAF8}">
      <dgm:prSet/>
      <dgm:spPr/>
      <dgm:t>
        <a:bodyPr/>
        <a:lstStyle/>
        <a:p>
          <a:endParaRPr lang="en-CA" noProof="0" dirty="0"/>
        </a:p>
      </dgm:t>
    </dgm:pt>
    <dgm:pt modelId="{A2E666DC-1F76-6B4F-A826-F125D0AF7EAD}" type="sibTrans" cxnId="{6A1DC894-62CB-4B4A-A72E-E587B063EAF8}">
      <dgm:prSet/>
      <dgm:spPr/>
      <dgm:t>
        <a:bodyPr/>
        <a:lstStyle/>
        <a:p>
          <a:endParaRPr lang="en-CA" noProof="0" dirty="0"/>
        </a:p>
      </dgm:t>
    </dgm:pt>
    <dgm:pt modelId="{D8B8F6AF-CAC4-9F45-BE5B-D141052BEFB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Record the complaint and resolution</a:t>
          </a:r>
        </a:p>
      </dgm:t>
    </dgm:pt>
    <dgm:pt modelId="{94A4E6BE-E5C1-7747-820A-8B4F5AE6DB8D}" type="parTrans" cxnId="{807A9DED-1D77-A546-B03C-431A9AC1CD4E}">
      <dgm:prSet/>
      <dgm:spPr/>
      <dgm:t>
        <a:bodyPr/>
        <a:lstStyle/>
        <a:p>
          <a:endParaRPr lang="en-CA" noProof="0" dirty="0"/>
        </a:p>
      </dgm:t>
    </dgm:pt>
    <dgm:pt modelId="{96381359-5D7C-4F45-9ADC-0C5155998B9E}" type="sibTrans" cxnId="{807A9DED-1D77-A546-B03C-431A9AC1CD4E}">
      <dgm:prSet/>
      <dgm:spPr/>
      <dgm:t>
        <a:bodyPr/>
        <a:lstStyle/>
        <a:p>
          <a:endParaRPr lang="en-CA" noProof="0" dirty="0"/>
        </a:p>
      </dgm:t>
    </dgm:pt>
    <dgm:pt modelId="{34961645-82F3-0E40-91AA-564CC0163689}" type="pres">
      <dgm:prSet presAssocID="{379F3371-D592-7343-88E8-76C7C20884EB}" presName="linear" presStyleCnt="0">
        <dgm:presLayoutVars>
          <dgm:animLvl val="lvl"/>
          <dgm:resizeHandles val="exact"/>
        </dgm:presLayoutVars>
      </dgm:prSet>
      <dgm:spPr/>
    </dgm:pt>
    <dgm:pt modelId="{26AD462D-DE01-9D49-B82E-4ED7ACB51706}" type="pres">
      <dgm:prSet presAssocID="{94CF6CF2-9C78-554A-9A7C-82BB21AB07B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AEAB242-57D4-7B4B-BE82-BFAE99EB17F1}" type="pres">
      <dgm:prSet presAssocID="{6FC99147-AE1A-1A42-B256-9AA727C184B5}" presName="spacer" presStyleCnt="0"/>
      <dgm:spPr/>
    </dgm:pt>
    <dgm:pt modelId="{13DFB716-7C4E-AF4A-9FD6-A2E412BFAD9B}" type="pres">
      <dgm:prSet presAssocID="{13A915A1-8B58-0B41-9640-D95489D596A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4281610-B259-5E4D-81B4-707AA4944792}" type="pres">
      <dgm:prSet presAssocID="{589AD3A7-76FB-B34F-9E4E-6CC19C7B5BB6}" presName="spacer" presStyleCnt="0"/>
      <dgm:spPr/>
    </dgm:pt>
    <dgm:pt modelId="{64F0FB02-2DD3-E047-AFBC-63A22B3AF9AF}" type="pres">
      <dgm:prSet presAssocID="{A287A53E-A9A3-DF48-80FC-6B91C3406D2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AC32E67-A51D-024F-B819-63F20471674C}" type="pres">
      <dgm:prSet presAssocID="{8529ED21-BE58-3A42-9A8C-B1E9E396DF6C}" presName="spacer" presStyleCnt="0"/>
      <dgm:spPr/>
    </dgm:pt>
    <dgm:pt modelId="{FE5F4C79-5CD5-3E42-9678-68D68B6F1F8B}" type="pres">
      <dgm:prSet presAssocID="{0E423E43-9D2E-A545-A015-5AF6D2C819E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0450D56-FBAA-DF4F-A5C8-3BA7559DB2D7}" type="pres">
      <dgm:prSet presAssocID="{A2F33604-0A35-944A-9316-677E84054287}" presName="spacer" presStyleCnt="0"/>
      <dgm:spPr/>
    </dgm:pt>
    <dgm:pt modelId="{E2AFD538-3F66-5643-9DB8-3000B53BA2BF}" type="pres">
      <dgm:prSet presAssocID="{EEF22F88-D541-D64F-98EB-79E210E23A8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A4418A0-6018-234D-A960-32606B89DB64}" type="pres">
      <dgm:prSet presAssocID="{D71CAE4B-3631-754A-A371-9C0A06B6DB09}" presName="spacer" presStyleCnt="0"/>
      <dgm:spPr/>
    </dgm:pt>
    <dgm:pt modelId="{98A64B53-AC75-BF42-BA07-51DB3500EDBE}" type="pres">
      <dgm:prSet presAssocID="{3A36B20A-6E08-C647-9D2D-D3BAE2DA3A1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C46F5D4-4988-B146-BD26-363EB7CA4A6D}" type="pres">
      <dgm:prSet presAssocID="{A2E666DC-1F76-6B4F-A826-F125D0AF7EAD}" presName="spacer" presStyleCnt="0"/>
      <dgm:spPr/>
    </dgm:pt>
    <dgm:pt modelId="{BE8F0196-C018-5240-BE0A-1D531EAE7197}" type="pres">
      <dgm:prSet presAssocID="{D8B8F6AF-CAC4-9F45-BE5B-D141052BEFB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428E70E-9B6A-524A-9C49-ECE95A1607BC}" srcId="{379F3371-D592-7343-88E8-76C7C20884EB}" destId="{0E423E43-9D2E-A545-A015-5AF6D2C819E3}" srcOrd="3" destOrd="0" parTransId="{E559FF83-D653-EE4F-9D0B-A7F14291E231}" sibTransId="{A2F33604-0A35-944A-9316-677E84054287}"/>
    <dgm:cxn modelId="{0540941E-2326-AD44-9F9E-03E7C6D27C0F}" type="presOf" srcId="{A287A53E-A9A3-DF48-80FC-6B91C3406D25}" destId="{64F0FB02-2DD3-E047-AFBC-63A22B3AF9AF}" srcOrd="0" destOrd="0" presId="urn:microsoft.com/office/officeart/2005/8/layout/vList2"/>
    <dgm:cxn modelId="{A6BFD733-F2AC-2748-8F55-8601698C13B7}" type="presOf" srcId="{0E423E43-9D2E-A545-A015-5AF6D2C819E3}" destId="{FE5F4C79-5CD5-3E42-9678-68D68B6F1F8B}" srcOrd="0" destOrd="0" presId="urn:microsoft.com/office/officeart/2005/8/layout/vList2"/>
    <dgm:cxn modelId="{CD181A45-08DE-2045-AF7C-E9DF6922FDF1}" srcId="{379F3371-D592-7343-88E8-76C7C20884EB}" destId="{A287A53E-A9A3-DF48-80FC-6B91C3406D25}" srcOrd="2" destOrd="0" parTransId="{899E0C5E-68EF-4F43-BE56-4BEAA7409553}" sibTransId="{8529ED21-BE58-3A42-9A8C-B1E9E396DF6C}"/>
    <dgm:cxn modelId="{EFC3455E-C587-BF45-A1B6-E78DD22C550E}" type="presOf" srcId="{94CF6CF2-9C78-554A-9A7C-82BB21AB07BE}" destId="{26AD462D-DE01-9D49-B82E-4ED7ACB51706}" srcOrd="0" destOrd="0" presId="urn:microsoft.com/office/officeart/2005/8/layout/vList2"/>
    <dgm:cxn modelId="{0DE92564-302C-6844-B644-C1F7FEBB1A8D}" srcId="{379F3371-D592-7343-88E8-76C7C20884EB}" destId="{13A915A1-8B58-0B41-9640-D95489D596A6}" srcOrd="1" destOrd="0" parTransId="{D0EDB0DD-3B1D-BC41-9827-9349F7368293}" sibTransId="{589AD3A7-76FB-B34F-9E4E-6CC19C7B5BB6}"/>
    <dgm:cxn modelId="{42D82877-65DA-9345-9848-6E551F0D3994}" type="presOf" srcId="{3A36B20A-6E08-C647-9D2D-D3BAE2DA3A1F}" destId="{98A64B53-AC75-BF42-BA07-51DB3500EDBE}" srcOrd="0" destOrd="0" presId="urn:microsoft.com/office/officeart/2005/8/layout/vList2"/>
    <dgm:cxn modelId="{6A1DC894-62CB-4B4A-A72E-E587B063EAF8}" srcId="{379F3371-D592-7343-88E8-76C7C20884EB}" destId="{3A36B20A-6E08-C647-9D2D-D3BAE2DA3A1F}" srcOrd="5" destOrd="0" parTransId="{839C32A1-4004-1F46-A630-15135A7D24D9}" sibTransId="{A2E666DC-1F76-6B4F-A826-F125D0AF7EAD}"/>
    <dgm:cxn modelId="{C02F7E9B-E282-5749-AEE5-D3A9C519DCDA}" type="presOf" srcId="{D8B8F6AF-CAC4-9F45-BE5B-D141052BEFB5}" destId="{BE8F0196-C018-5240-BE0A-1D531EAE7197}" srcOrd="0" destOrd="0" presId="urn:microsoft.com/office/officeart/2005/8/layout/vList2"/>
    <dgm:cxn modelId="{D80C1FB9-6994-F044-8830-8D1EBB5F9B5E}" type="presOf" srcId="{379F3371-D592-7343-88E8-76C7C20884EB}" destId="{34961645-82F3-0E40-91AA-564CC0163689}" srcOrd="0" destOrd="0" presId="urn:microsoft.com/office/officeart/2005/8/layout/vList2"/>
    <dgm:cxn modelId="{A21776C4-9B3F-BF4E-A65C-CDE4DB247DC1}" srcId="{379F3371-D592-7343-88E8-76C7C20884EB}" destId="{EEF22F88-D541-D64F-98EB-79E210E23A8F}" srcOrd="4" destOrd="0" parTransId="{1CAE2E73-6568-C44F-B827-719EF7E964C3}" sibTransId="{D71CAE4B-3631-754A-A371-9C0A06B6DB09}"/>
    <dgm:cxn modelId="{6B1CB8C7-981F-E342-AB80-0E225B8FC428}" type="presOf" srcId="{13A915A1-8B58-0B41-9640-D95489D596A6}" destId="{13DFB716-7C4E-AF4A-9FD6-A2E412BFAD9B}" srcOrd="0" destOrd="0" presId="urn:microsoft.com/office/officeart/2005/8/layout/vList2"/>
    <dgm:cxn modelId="{667B70DF-9225-2E49-AD50-C6DDC213DCD8}" type="presOf" srcId="{EEF22F88-D541-D64F-98EB-79E210E23A8F}" destId="{E2AFD538-3F66-5643-9DB8-3000B53BA2BF}" srcOrd="0" destOrd="0" presId="urn:microsoft.com/office/officeart/2005/8/layout/vList2"/>
    <dgm:cxn modelId="{807A9DED-1D77-A546-B03C-431A9AC1CD4E}" srcId="{379F3371-D592-7343-88E8-76C7C20884EB}" destId="{D8B8F6AF-CAC4-9F45-BE5B-D141052BEFB5}" srcOrd="6" destOrd="0" parTransId="{94A4E6BE-E5C1-7747-820A-8B4F5AE6DB8D}" sibTransId="{96381359-5D7C-4F45-9ADC-0C5155998B9E}"/>
    <dgm:cxn modelId="{12D607FD-00CF-A046-8053-67C3E9CECA20}" srcId="{379F3371-D592-7343-88E8-76C7C20884EB}" destId="{94CF6CF2-9C78-554A-9A7C-82BB21AB07BE}" srcOrd="0" destOrd="0" parTransId="{4AF06711-E51E-4B4B-95E4-2E4B8C989EA6}" sibTransId="{6FC99147-AE1A-1A42-B256-9AA727C184B5}"/>
    <dgm:cxn modelId="{8255FA01-747F-444A-AF22-CBE026251A70}" type="presParOf" srcId="{34961645-82F3-0E40-91AA-564CC0163689}" destId="{26AD462D-DE01-9D49-B82E-4ED7ACB51706}" srcOrd="0" destOrd="0" presId="urn:microsoft.com/office/officeart/2005/8/layout/vList2"/>
    <dgm:cxn modelId="{74599A96-5693-3A4F-9F89-9CBCE632A6E6}" type="presParOf" srcId="{34961645-82F3-0E40-91AA-564CC0163689}" destId="{FAEAB242-57D4-7B4B-BE82-BFAE99EB17F1}" srcOrd="1" destOrd="0" presId="urn:microsoft.com/office/officeart/2005/8/layout/vList2"/>
    <dgm:cxn modelId="{E20B7007-2AE4-A74A-BF11-DDEF8E073489}" type="presParOf" srcId="{34961645-82F3-0E40-91AA-564CC0163689}" destId="{13DFB716-7C4E-AF4A-9FD6-A2E412BFAD9B}" srcOrd="2" destOrd="0" presId="urn:microsoft.com/office/officeart/2005/8/layout/vList2"/>
    <dgm:cxn modelId="{6E85612E-7797-5C4A-913A-48597E26E34E}" type="presParOf" srcId="{34961645-82F3-0E40-91AA-564CC0163689}" destId="{44281610-B259-5E4D-81B4-707AA4944792}" srcOrd="3" destOrd="0" presId="urn:microsoft.com/office/officeart/2005/8/layout/vList2"/>
    <dgm:cxn modelId="{259F2B32-51AF-6748-AC76-98A945825585}" type="presParOf" srcId="{34961645-82F3-0E40-91AA-564CC0163689}" destId="{64F0FB02-2DD3-E047-AFBC-63A22B3AF9AF}" srcOrd="4" destOrd="0" presId="urn:microsoft.com/office/officeart/2005/8/layout/vList2"/>
    <dgm:cxn modelId="{DAEF4BD8-0AB5-ED48-9E4F-799B2A447634}" type="presParOf" srcId="{34961645-82F3-0E40-91AA-564CC0163689}" destId="{CAC32E67-A51D-024F-B819-63F20471674C}" srcOrd="5" destOrd="0" presId="urn:microsoft.com/office/officeart/2005/8/layout/vList2"/>
    <dgm:cxn modelId="{A4007802-1213-5745-A888-AFE2E899BA5C}" type="presParOf" srcId="{34961645-82F3-0E40-91AA-564CC0163689}" destId="{FE5F4C79-5CD5-3E42-9678-68D68B6F1F8B}" srcOrd="6" destOrd="0" presId="urn:microsoft.com/office/officeart/2005/8/layout/vList2"/>
    <dgm:cxn modelId="{1F958993-0803-FC4C-AA4A-410C839EB679}" type="presParOf" srcId="{34961645-82F3-0E40-91AA-564CC0163689}" destId="{F0450D56-FBAA-DF4F-A5C8-3BA7559DB2D7}" srcOrd="7" destOrd="0" presId="urn:microsoft.com/office/officeart/2005/8/layout/vList2"/>
    <dgm:cxn modelId="{EB9DD41E-7AF7-2247-A69C-AF9641AF65E6}" type="presParOf" srcId="{34961645-82F3-0E40-91AA-564CC0163689}" destId="{E2AFD538-3F66-5643-9DB8-3000B53BA2BF}" srcOrd="8" destOrd="0" presId="urn:microsoft.com/office/officeart/2005/8/layout/vList2"/>
    <dgm:cxn modelId="{25DAC5CE-803A-3748-AE30-E106356AA2BB}" type="presParOf" srcId="{34961645-82F3-0E40-91AA-564CC0163689}" destId="{DA4418A0-6018-234D-A960-32606B89DB64}" srcOrd="9" destOrd="0" presId="urn:microsoft.com/office/officeart/2005/8/layout/vList2"/>
    <dgm:cxn modelId="{05331AD7-64BA-8F4D-8D27-8089B94FE0FD}" type="presParOf" srcId="{34961645-82F3-0E40-91AA-564CC0163689}" destId="{98A64B53-AC75-BF42-BA07-51DB3500EDBE}" srcOrd="10" destOrd="0" presId="urn:microsoft.com/office/officeart/2005/8/layout/vList2"/>
    <dgm:cxn modelId="{D7805521-FA4E-824C-869D-7EA247B2918F}" type="presParOf" srcId="{34961645-82F3-0E40-91AA-564CC0163689}" destId="{1C46F5D4-4988-B146-BD26-363EB7CA4A6D}" srcOrd="11" destOrd="0" presId="urn:microsoft.com/office/officeart/2005/8/layout/vList2"/>
    <dgm:cxn modelId="{76651D1D-E5D2-184A-AD99-857B9EB14BDC}" type="presParOf" srcId="{34961645-82F3-0E40-91AA-564CC0163689}" destId="{BE8F0196-C018-5240-BE0A-1D531EAE719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04449-C6F3-8044-AB28-7DD1EAFC7100}">
      <dsp:nvSpPr>
        <dsp:cNvPr id="0" name=""/>
        <dsp:cNvSpPr/>
      </dsp:nvSpPr>
      <dsp:spPr>
        <a:xfrm>
          <a:off x="1166278" y="304"/>
          <a:ext cx="2615243" cy="15691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+mn-lt"/>
            </a:rPr>
            <a:t>A company performs well</a:t>
          </a:r>
          <a:endParaRPr lang="es-MX" sz="2000" kern="1200" dirty="0"/>
        </a:p>
      </dsp:txBody>
      <dsp:txXfrm>
        <a:off x="1166278" y="304"/>
        <a:ext cx="2615243" cy="1569146"/>
      </dsp:txXfrm>
    </dsp:sp>
    <dsp:sp modelId="{A6846BF2-BCD4-9443-8BF6-B40E33D6D37C}">
      <dsp:nvSpPr>
        <dsp:cNvPr id="0" name=""/>
        <dsp:cNvSpPr/>
      </dsp:nvSpPr>
      <dsp:spPr>
        <a:xfrm>
          <a:off x="4043046" y="304"/>
          <a:ext cx="2615243" cy="1569146"/>
        </a:xfrm>
        <a:prstGeom prst="rect">
          <a:avLst/>
        </a:prstGeom>
        <a:solidFill>
          <a:schemeClr val="accent2">
            <a:hueOff val="1623800"/>
            <a:satOff val="2915"/>
            <a:lumOff val="-17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+mn-lt"/>
            </a:rPr>
            <a:t>Responds to its customers</a:t>
          </a:r>
        </a:p>
      </dsp:txBody>
      <dsp:txXfrm>
        <a:off x="4043046" y="304"/>
        <a:ext cx="2615243" cy="1569146"/>
      </dsp:txXfrm>
    </dsp:sp>
    <dsp:sp modelId="{C4D24179-2473-7747-B3EA-77361BC67034}">
      <dsp:nvSpPr>
        <dsp:cNvPr id="0" name=""/>
        <dsp:cNvSpPr/>
      </dsp:nvSpPr>
      <dsp:spPr>
        <a:xfrm>
          <a:off x="6919814" y="304"/>
          <a:ext cx="2615243" cy="1569146"/>
        </a:xfrm>
        <a:prstGeom prst="rect">
          <a:avLst/>
        </a:prstGeom>
        <a:solidFill>
          <a:schemeClr val="accent2">
            <a:hueOff val="3247600"/>
            <a:satOff val="5830"/>
            <a:lumOff val="-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+mn-lt"/>
            </a:rPr>
            <a:t>Identifies its loyal customers</a:t>
          </a:r>
        </a:p>
      </dsp:txBody>
      <dsp:txXfrm>
        <a:off x="6919814" y="304"/>
        <a:ext cx="2615243" cy="1569146"/>
      </dsp:txXfrm>
    </dsp:sp>
    <dsp:sp modelId="{5FB2AF6C-0B98-0D47-8108-86D6B31BF755}">
      <dsp:nvSpPr>
        <dsp:cNvPr id="0" name=""/>
        <dsp:cNvSpPr/>
      </dsp:nvSpPr>
      <dsp:spPr>
        <a:xfrm>
          <a:off x="2604662" y="1830975"/>
          <a:ext cx="2615243" cy="1569146"/>
        </a:xfrm>
        <a:prstGeom prst="rect">
          <a:avLst/>
        </a:prstGeom>
        <a:solidFill>
          <a:schemeClr val="accent2">
            <a:hueOff val="4871400"/>
            <a:satOff val="8745"/>
            <a:lumOff val="-5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+mn-lt"/>
            </a:rPr>
            <a:t>Makes the benefits of its loyalty program transparent (obvious)</a:t>
          </a:r>
        </a:p>
      </dsp:txBody>
      <dsp:txXfrm>
        <a:off x="2604662" y="1830975"/>
        <a:ext cx="2615243" cy="1569146"/>
      </dsp:txXfrm>
    </dsp:sp>
    <dsp:sp modelId="{C9A2AE6D-2BD3-B643-A443-5E58604FF0CE}">
      <dsp:nvSpPr>
        <dsp:cNvPr id="0" name=""/>
        <dsp:cNvSpPr/>
      </dsp:nvSpPr>
      <dsp:spPr>
        <a:xfrm>
          <a:off x="5481430" y="1830975"/>
          <a:ext cx="2615243" cy="1569146"/>
        </a:xfrm>
        <a:prstGeom prst="rect">
          <a:avLst/>
        </a:prstGeom>
        <a:solidFill>
          <a:schemeClr val="accent2">
            <a:hueOff val="6495200"/>
            <a:satOff val="11660"/>
            <a:lumOff val="-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>
              <a:latin typeface="+mn-lt"/>
            </a:rPr>
            <a:t>The firm builds a community among its customers</a:t>
          </a:r>
        </a:p>
      </dsp:txBody>
      <dsp:txXfrm>
        <a:off x="5481430" y="1830975"/>
        <a:ext cx="2615243" cy="1569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D462D-DE01-9D49-B82E-4ED7ACB51706}">
      <dsp:nvSpPr>
        <dsp:cNvPr id="0" name=""/>
        <dsp:cNvSpPr/>
      </dsp:nvSpPr>
      <dsp:spPr>
        <a:xfrm>
          <a:off x="0" y="79647"/>
          <a:ext cx="9472613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b="0" i="0" kern="1200" noProof="0" dirty="0"/>
            <a:t>Listen carefully to the complaint</a:t>
          </a:r>
          <a:endParaRPr lang="en-CA" sz="2000" kern="1200" noProof="0" dirty="0"/>
        </a:p>
      </dsp:txBody>
      <dsp:txXfrm>
        <a:off x="22846" y="102493"/>
        <a:ext cx="9426921" cy="422308"/>
      </dsp:txXfrm>
    </dsp:sp>
    <dsp:sp modelId="{13DFB716-7C4E-AF4A-9FD6-A2E412BFAD9B}">
      <dsp:nvSpPr>
        <dsp:cNvPr id="0" name=""/>
        <dsp:cNvSpPr/>
      </dsp:nvSpPr>
      <dsp:spPr>
        <a:xfrm>
          <a:off x="0" y="605247"/>
          <a:ext cx="9472613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b="0" i="0" kern="1200" noProof="0" dirty="0"/>
            <a:t>Acknowledge the customer’s feelings</a:t>
          </a:r>
        </a:p>
      </dsp:txBody>
      <dsp:txXfrm>
        <a:off x="22846" y="628093"/>
        <a:ext cx="9426921" cy="422308"/>
      </dsp:txXfrm>
    </dsp:sp>
    <dsp:sp modelId="{64F0FB02-2DD3-E047-AFBC-63A22B3AF9AF}">
      <dsp:nvSpPr>
        <dsp:cNvPr id="0" name=""/>
        <dsp:cNvSpPr/>
      </dsp:nvSpPr>
      <dsp:spPr>
        <a:xfrm>
          <a:off x="0" y="1130847"/>
          <a:ext cx="9472613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b="0" i="0" kern="1200" noProof="0" dirty="0"/>
            <a:t>Determine the root cause of the problem</a:t>
          </a:r>
        </a:p>
      </dsp:txBody>
      <dsp:txXfrm>
        <a:off x="22846" y="1153693"/>
        <a:ext cx="9426921" cy="422308"/>
      </dsp:txXfrm>
    </dsp:sp>
    <dsp:sp modelId="{FE5F4C79-5CD5-3E42-9678-68D68B6F1F8B}">
      <dsp:nvSpPr>
        <dsp:cNvPr id="0" name=""/>
        <dsp:cNvSpPr/>
      </dsp:nvSpPr>
      <dsp:spPr>
        <a:xfrm>
          <a:off x="0" y="1656447"/>
          <a:ext cx="9472613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b="0" i="0" kern="1200" noProof="0" dirty="0"/>
            <a:t>Offer a solution</a:t>
          </a:r>
        </a:p>
      </dsp:txBody>
      <dsp:txXfrm>
        <a:off x="22846" y="1679293"/>
        <a:ext cx="9426921" cy="422308"/>
      </dsp:txXfrm>
    </dsp:sp>
    <dsp:sp modelId="{E2AFD538-3F66-5643-9DB8-3000B53BA2BF}">
      <dsp:nvSpPr>
        <dsp:cNvPr id="0" name=""/>
        <dsp:cNvSpPr/>
      </dsp:nvSpPr>
      <dsp:spPr>
        <a:xfrm>
          <a:off x="0" y="2182047"/>
          <a:ext cx="9472613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b="0" i="0" kern="1200" noProof="0" dirty="0"/>
            <a:t>Gain agreement on the solution and communicate the process of resolution</a:t>
          </a:r>
        </a:p>
      </dsp:txBody>
      <dsp:txXfrm>
        <a:off x="22846" y="2204893"/>
        <a:ext cx="9426921" cy="422308"/>
      </dsp:txXfrm>
    </dsp:sp>
    <dsp:sp modelId="{98A64B53-AC75-BF42-BA07-51DB3500EDBE}">
      <dsp:nvSpPr>
        <dsp:cNvPr id="0" name=""/>
        <dsp:cNvSpPr/>
      </dsp:nvSpPr>
      <dsp:spPr>
        <a:xfrm>
          <a:off x="0" y="2707647"/>
          <a:ext cx="9472613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b="0" i="0" kern="1200" noProof="0" dirty="0"/>
            <a:t>Follow up, if appropriate</a:t>
          </a:r>
        </a:p>
      </dsp:txBody>
      <dsp:txXfrm>
        <a:off x="22846" y="2730493"/>
        <a:ext cx="9426921" cy="422308"/>
      </dsp:txXfrm>
    </dsp:sp>
    <dsp:sp modelId="{BE8F0196-C018-5240-BE0A-1D531EAE7197}">
      <dsp:nvSpPr>
        <dsp:cNvPr id="0" name=""/>
        <dsp:cNvSpPr/>
      </dsp:nvSpPr>
      <dsp:spPr>
        <a:xfrm>
          <a:off x="0" y="3233247"/>
          <a:ext cx="9472613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b="0" i="0" kern="1200" noProof="0" dirty="0"/>
            <a:t>Record the complaint and resolution</a:t>
          </a:r>
        </a:p>
      </dsp:txBody>
      <dsp:txXfrm>
        <a:off x="22846" y="3256093"/>
        <a:ext cx="9426921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C337-7195-4940-95BA-0F85D80694E4}" type="datetimeFigureOut">
              <a:t>20/02/24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2CA-A972-471A-A068-CEF765AF233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44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58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78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49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09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97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66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23A90-7089-DE46-9412-4B73C5A3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EBE8D-2D0E-D84A-8FDF-1AD803A1A85A}"/>
              </a:ext>
            </a:extLst>
          </p:cNvPr>
          <p:cNvSpPr/>
          <p:nvPr userDrawn="1"/>
        </p:nvSpPr>
        <p:spPr>
          <a:xfrm>
            <a:off x="0" y="4357687"/>
            <a:ext cx="12192000" cy="159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456E64-57CB-7C49-98AC-D8B0B1DCB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6" y="4498847"/>
            <a:ext cx="11716512" cy="1210299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BOOK TITLE</a:t>
            </a:r>
            <a:b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</a:br>
            <a:r>
              <a:rPr lang="en-US" sz="33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Chapter # -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5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814C-58F6-43DA-AC99-1DDE8A7EC0FF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ECC9-5002-4B36-ABB8-6EEBED9122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38146" lvl="0" indent="-285750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>
                <a:solidFill>
                  <a:srgbClr val="080808"/>
                </a:solidFill>
                <a:latin typeface="+mn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33387" lvl="0" indent="-3809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Char char="●"/>
              <a:defRPr sz="1600">
                <a:solidFill>
                  <a:schemeClr val="bg1"/>
                </a:solidFill>
                <a:latin typeface="+mj-lt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algn="r"/>
            <a:r>
              <a:rPr lang="en" dirty="0"/>
              <a:t>Marketing for Golf Management</a:t>
            </a:r>
            <a:endParaRPr lang="en-US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62857" y="3621217"/>
            <a:ext cx="116840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80000"/>
              </a:lnSpc>
              <a:buSzPts val="1018"/>
            </a:pPr>
            <a:r>
              <a:rPr lang="en-CA" sz="3600" dirty="0"/>
              <a:t>Chapter 4: Service and Relationship Marketing</a:t>
            </a:r>
          </a:p>
          <a:p>
            <a:pPr marL="0" indent="0" algn="r">
              <a:lnSpc>
                <a:spcPct val="80000"/>
              </a:lnSpc>
              <a:buSzPts val="1018"/>
            </a:pPr>
            <a:endParaRPr lang="en-CA" sz="3600" dirty="0"/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6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29433" y="241267"/>
            <a:ext cx="11217600" cy="10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>
                <a:latin typeface="+mj-lt"/>
              </a:rPr>
              <a:t>4.0 Learning Objectives</a:t>
            </a:r>
            <a:endParaRPr lang="en-CA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1BB8-3609-72B5-46C0-77D7432FB032}"/>
              </a:ext>
            </a:extLst>
          </p:cNvPr>
          <p:cNvSpPr txBox="1"/>
          <p:nvPr/>
        </p:nvSpPr>
        <p:spPr>
          <a:xfrm>
            <a:off x="396657" y="1294356"/>
            <a:ext cx="1138824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cs typeface="Arial"/>
              </a:rPr>
              <a:t>In this chapter, we will: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Learn why e-CRM (electronic customer relationship management) is an important part of business.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Describe the differences between the three types of e-CRM.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Describe the value of customer loyalty.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Distinguish attitudinal loyalty from behavioural loyalty.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Describe the components of a successful loyalty program.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Interpret satisfaction and recommend satisfaction strategies.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Design a customer satisfaction measurement system.</a:t>
            </a:r>
          </a:p>
          <a:p>
            <a:pPr marL="342900" indent="-342900">
              <a:buFont typeface="Arial"/>
              <a:buChar char="•"/>
            </a:pPr>
            <a:r>
              <a:rPr lang="en-CA" sz="2000" dirty="0">
                <a:solidFill>
                  <a:schemeClr val="bg2"/>
                </a:solidFill>
                <a:cs typeface="Arial"/>
              </a:rPr>
              <a:t>Brainstorm complaint management strategies.</a:t>
            </a:r>
          </a:p>
          <a:p>
            <a:pPr marL="342900" indent="-342900">
              <a:buFont typeface="Arial"/>
              <a:buChar char="•"/>
            </a:pPr>
            <a:endParaRPr lang="en-CA" sz="20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0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4.1 Defining Customer Relationship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Customer Relationship Management (CRM) is about managing customer relationships.</a:t>
            </a:r>
          </a:p>
          <a:p>
            <a:pPr marL="437515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Customers are the most important stakeholders in a business’s success</a:t>
            </a:r>
          </a:p>
          <a:p>
            <a:pPr marL="437515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successful relationship with a customer is based on meeting (and perhaps even exceeding) his or her needs</a:t>
            </a:r>
          </a:p>
          <a:p>
            <a:pPr marL="437515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CRM cycle starts with determining potential customer problems and then presenting solutions to those problems. Solutions are implemented, and ongoing service maintains the relationship with the customer</a:t>
            </a:r>
          </a:p>
          <a:p>
            <a:pPr marL="437515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CRM software enables businesses to manage all customers and potential leads a centralized place</a:t>
            </a:r>
          </a:p>
          <a:p>
            <a:pPr marL="437515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CRM software also enables businesses to automate much of the sales cycle, freeing salespeople to spend time on creating personal relationships where it matters—with potential and existing customers</a:t>
            </a:r>
          </a:p>
          <a:p>
            <a:pPr marL="437515"/>
            <a:r>
              <a:rPr lang="en-CA" sz="19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Customer relationships are no longer driven by telephone call centers but instead by social media and instant messenger</a:t>
            </a:r>
          </a:p>
          <a:p>
            <a:pPr marL="437515"/>
            <a:endParaRPr lang="en-CA" sz="1900" dirty="0">
              <a:solidFill>
                <a:schemeClr val="tx1">
                  <a:lumMod val="50000"/>
                </a:schemeClr>
              </a:solidFill>
            </a:endParaRPr>
          </a:p>
          <a:p>
            <a:pPr marL="437515"/>
            <a:endParaRPr lang="en-CA" sz="19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4.2 Developing Rapport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Rapport is a relationship or connection you build with others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In everyday life, two people have a rapport when they get along well and are friends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Building rapport is essential in marketing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Steinhoff’s research has found that reciprocity and trust are important aspects of e-commerce relationships, electronic word-of-mouth via the social web can have a positive and negative effect on company sales, privacy concerns and data breaches can have a negative effect on company performance, and service robots can be off-putting to customers</a:t>
            </a:r>
          </a:p>
          <a:p>
            <a:pPr marL="437515"/>
            <a:endParaRPr lang="en-CA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4.3 Loyalty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Loyalty has two dimensions: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One dimension of loyalty is 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behavioural loyalty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 meaning the customer buys the product regularly and does not respond to competitors’ offerings.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second dimension is 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attitudinal loyalty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, which is the degree to which the customer prefers or likes the brand.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Loyalty programs are marketing efforts that reward a person or organization for frequent purchases and the consumption of offerings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Loyalty programs can have four positive effects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 blocker effect: B</a:t>
            </a:r>
            <a:r>
              <a:rPr lang="en-CA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lock competitors’ marketing efforts</a:t>
            </a: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 spreader effect: E</a:t>
            </a:r>
            <a:r>
              <a:rPr lang="en-CA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ncourage customers to buy related offerings</a:t>
            </a: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 accelerator effect: A</a:t>
            </a:r>
            <a:r>
              <a:rPr lang="en-CA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ccelerate their purchases</a:t>
            </a: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 longevity effect: </a:t>
            </a:r>
            <a:r>
              <a:rPr lang="en-CA" sz="2000" b="0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They can increase the longevity, or lifetime value, of customers</a:t>
            </a:r>
            <a:endParaRPr lang="en-CA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229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4.3 Criteria for Successful Loyalty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Just having a loyalty program is no guarantee of success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Loyalty is created when:</a:t>
            </a:r>
          </a:p>
        </p:txBody>
      </p:sp>
      <p:graphicFrame>
        <p:nvGraphicFramePr>
          <p:cNvPr id="5" name="Diagrama 4" descr="- A company performs well&#13;&#10;- Responds to its customers&#13;&#10;- Identifies its loyal customers&#13;&#10;- Makes the benefits of its loyalty program transparent (obvious)&#13;&#10;- The firm builds a community among its customers&#13;&#10;">
            <a:extLst>
              <a:ext uri="{FF2B5EF4-FFF2-40B4-BE49-F238E27FC236}">
                <a16:creationId xmlns:a16="http://schemas.microsoft.com/office/drawing/2014/main" id="{0E08DA72-06FE-FA73-1264-D183CBF5F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518850"/>
              </p:ext>
            </p:extLst>
          </p:nvPr>
        </p:nvGraphicFramePr>
        <p:xfrm>
          <a:off x="745331" y="2786063"/>
          <a:ext cx="10701337" cy="340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18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4.4 Customer Satisfaction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Customer satisfaction is typically defined as the feeling a person experiences when an offering meets his or her expectations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When an offering meets the customer’s expectations, the customer is satisfied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There are two critical ways to improve customer satisfaction: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first is to establish appropriate expectations in the minds of customers.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second is to deliver on those expectations.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To measure customer satisfaction, you need to able to understanding what creates it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Effective customer satisfaction measures have several components: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two general components are the customer’s expectations and whether the organization performed well enough to meet them.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 third component is the degree of satisfaction, or to put it in terms we’ve used to describe exceptional performance, is the customer delighted?</a:t>
            </a:r>
          </a:p>
        </p:txBody>
      </p:sp>
    </p:spTree>
    <p:extLst>
      <p:ext uri="{BB962C8B-B14F-4D97-AF65-F5344CB8AC3E}">
        <p14:creationId xmlns:p14="http://schemas.microsoft.com/office/powerpoint/2010/main" val="340739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4.4 Complaint Management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When buyers want to complain about products or companies, they have many ways to do so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They can complain to the companies they’re upset with, tell their friends, or broadcast their concerns on the Internet 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People who use every Internet site possible to bash a company are called verbal terrorists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net promoter score 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is the number of recommenders an offering has minus the number of complainers (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Reicheld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, 2006) </a:t>
            </a:r>
          </a:p>
          <a:p>
            <a:pPr marL="1218539" lvl="1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more positive the score, the better the company’s performance.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When a complaint is made, the process for responding to it is as important as the outcome</a:t>
            </a:r>
          </a:p>
          <a:p>
            <a:pPr marL="437515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Consumers judge companies as much for whether their response processes seem fair as whether they got what they wanted</a:t>
            </a:r>
          </a:p>
        </p:txBody>
      </p:sp>
    </p:spTree>
    <p:extLst>
      <p:ext uri="{BB962C8B-B14F-4D97-AF65-F5344CB8AC3E}">
        <p14:creationId xmlns:p14="http://schemas.microsoft.com/office/powerpoint/2010/main" val="312422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4.4 Handling the Complaint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43063"/>
            <a:ext cx="11360800" cy="4668270"/>
          </a:xfrm>
        </p:spPr>
        <p:txBody>
          <a:bodyPr>
            <a:noAutofit/>
          </a:bodyPr>
          <a:lstStyle/>
          <a:p>
            <a:pPr marL="151765" indent="0">
              <a:buNone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 good customer complaint handling process involves these steps:</a:t>
            </a:r>
          </a:p>
        </p:txBody>
      </p:sp>
      <p:graphicFrame>
        <p:nvGraphicFramePr>
          <p:cNvPr id="4" name="Diagrama 3" descr="•Listen carefully to the complaint&#10;•Acknowledge the customer’s feelings&#10;•Determine the root cause of the problem&#10;•Offer a solution&#10;•Gain agreement on the solution and communicate the process of resolution&#10;•Follow up, if appropriate&#10;•Record the complaint and resolution&#10;">
            <a:extLst>
              <a:ext uri="{FF2B5EF4-FFF2-40B4-BE49-F238E27FC236}">
                <a16:creationId xmlns:a16="http://schemas.microsoft.com/office/drawing/2014/main" id="{20923088-C2F8-728F-BCBF-C509EA572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76984"/>
              </p:ext>
            </p:extLst>
          </p:nvPr>
        </p:nvGraphicFramePr>
        <p:xfrm>
          <a:off x="1359693" y="2286001"/>
          <a:ext cx="9472613" cy="378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892570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3" ma:contentTypeDescription="Create a new document." ma:contentTypeScope="" ma:versionID="650e47e25c46acb8430adc2544973a12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a66524caca719acf02c5030903a2f861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F1669-CF34-4530-8D7E-ACDDD95407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09974-F33F-45C2-B79F-6C998C6E05D3}">
  <ds:schemaRefs>
    <ds:schemaRef ds:uri="http://schemas.microsoft.com/office/2006/metadata/properties"/>
    <ds:schemaRef ds:uri="http://purl.org/dc/dcmitype/"/>
    <ds:schemaRef ds:uri="3bcca7c6-e078-4369-806b-4ead88abfa08"/>
    <ds:schemaRef ds:uri="http://purl.org/dc/terms/"/>
    <ds:schemaRef ds:uri="http://purl.org/dc/elements/1.1/"/>
    <ds:schemaRef ds:uri="http://schemas.microsoft.com/office/2006/documentManagement/types"/>
    <ds:schemaRef ds:uri="8d9f5a15-a802-46f3-973e-7937d604f1b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49CEBE-CB2A-4A35-B470-B9099A576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2875</TotalTime>
  <Words>854</Words>
  <Application>Microsoft Macintosh PowerPoint</Application>
  <PresentationFormat>Panorámica</PresentationFormat>
  <Paragraphs>79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Frutiger LT Std 55 Roman</vt:lpstr>
      <vt:lpstr>Roboto</vt:lpstr>
      <vt:lpstr>Geometric</vt:lpstr>
      <vt:lpstr>Geometric</vt:lpstr>
      <vt:lpstr>Marketing for Golf Management</vt:lpstr>
      <vt:lpstr>4.0 Learning Objectives</vt:lpstr>
      <vt:lpstr>4.1 Defining Customer Relationship Management</vt:lpstr>
      <vt:lpstr>4.2 Developing Rapport</vt:lpstr>
      <vt:lpstr>4.3 Loyalty Management</vt:lpstr>
      <vt:lpstr>4.3 Criteria for Successful Loyalty Programs</vt:lpstr>
      <vt:lpstr>4.4 Customer Satisfaction</vt:lpstr>
      <vt:lpstr>4.4 Complaint Management Strategies</vt:lpstr>
      <vt:lpstr>4.4 Handling the Complaint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Roch, Shauna</dc:creator>
  <cp:lastModifiedBy>Ceron Salas, Stephany</cp:lastModifiedBy>
  <cp:revision>256</cp:revision>
  <dcterms:created xsi:type="dcterms:W3CDTF">2023-05-25T13:46:06Z</dcterms:created>
  <dcterms:modified xsi:type="dcterms:W3CDTF">2024-02-20T23:34:13Z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