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23"/>
  </p:notesMasterIdLst>
  <p:sldIdLst>
    <p:sldId id="259" r:id="rId6"/>
    <p:sldId id="258" r:id="rId7"/>
    <p:sldId id="369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86250" autoAdjust="0"/>
  </p:normalViewPr>
  <p:slideViewPr>
    <p:cSldViewPr snapToGrid="0">
      <p:cViewPr varScale="1">
        <p:scale>
          <a:sx n="90" d="100"/>
          <a:sy n="90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ECD91-9B3E-304F-A204-AE05EEF044A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09011B0-0D92-8245-9A53-19F32FFDE87D}">
      <dgm:prSet phldrT="[Texto]" custT="1"/>
      <dgm:spPr/>
      <dgm:t>
        <a:bodyPr/>
        <a:lstStyle/>
        <a:p>
          <a:r>
            <a:rPr lang="en-CA" sz="2000" b="1" i="0" noProof="0" dirty="0"/>
            <a:t>Digital Connectivity and Mobile Apps</a:t>
          </a:r>
          <a:endParaRPr lang="en-CA" sz="2000" noProof="0" dirty="0"/>
        </a:p>
      </dgm:t>
    </dgm:pt>
    <dgm:pt modelId="{59ACBEA0-13DE-B04D-BB04-A8EEE2A15FA3}" type="parTrans" cxnId="{5F65D4CD-AE6E-B747-AC39-43A2736271C2}">
      <dgm:prSet/>
      <dgm:spPr/>
      <dgm:t>
        <a:bodyPr/>
        <a:lstStyle/>
        <a:p>
          <a:endParaRPr lang="en-CA" sz="2000" noProof="0" dirty="0"/>
        </a:p>
      </dgm:t>
    </dgm:pt>
    <dgm:pt modelId="{965258B4-4DA0-064E-BF60-214702EBDED9}" type="sibTrans" cxnId="{5F65D4CD-AE6E-B747-AC39-43A2736271C2}">
      <dgm:prSet/>
      <dgm:spPr/>
      <dgm:t>
        <a:bodyPr/>
        <a:lstStyle/>
        <a:p>
          <a:endParaRPr lang="en-CA" sz="2000" noProof="0" dirty="0"/>
        </a:p>
      </dgm:t>
    </dgm:pt>
    <dgm:pt modelId="{F39D6114-A2AC-A446-945B-879E45714EA4}">
      <dgm:prSet phldrT="[Texto]" custT="1"/>
      <dgm:spPr/>
      <dgm:t>
        <a:bodyPr/>
        <a:lstStyle/>
        <a:p>
          <a:r>
            <a:rPr lang="en-CA" sz="2000" b="1" i="0" noProof="0" dirty="0"/>
            <a:t>Swing Analysis Technology</a:t>
          </a:r>
          <a:endParaRPr lang="en-CA" sz="2000" noProof="0" dirty="0"/>
        </a:p>
      </dgm:t>
    </dgm:pt>
    <dgm:pt modelId="{F033BB9D-BB80-7344-BCA4-05A1C226EFBB}" type="parTrans" cxnId="{A69E660B-A716-104B-98C0-D4B3ABFB66B8}">
      <dgm:prSet/>
      <dgm:spPr/>
      <dgm:t>
        <a:bodyPr/>
        <a:lstStyle/>
        <a:p>
          <a:endParaRPr lang="en-CA" sz="2000" noProof="0" dirty="0"/>
        </a:p>
      </dgm:t>
    </dgm:pt>
    <dgm:pt modelId="{DF9C53E0-019D-924B-BC39-81D09CBE6EB7}" type="sibTrans" cxnId="{A69E660B-A716-104B-98C0-D4B3ABFB66B8}">
      <dgm:prSet/>
      <dgm:spPr/>
      <dgm:t>
        <a:bodyPr/>
        <a:lstStyle/>
        <a:p>
          <a:endParaRPr lang="en-CA" sz="2000" noProof="0" dirty="0"/>
        </a:p>
      </dgm:t>
    </dgm:pt>
    <dgm:pt modelId="{22EBDED8-6865-F644-BC74-29F219544416}">
      <dgm:prSet phldrT="[Texto]" custT="1"/>
      <dgm:spPr/>
      <dgm:t>
        <a:bodyPr/>
        <a:lstStyle/>
        <a:p>
          <a:r>
            <a:rPr lang="en-CA" sz="2000" b="1" i="0" noProof="0" dirty="0"/>
            <a:t>Golf Course Management</a:t>
          </a:r>
          <a:endParaRPr lang="en-CA" sz="2000" noProof="0" dirty="0"/>
        </a:p>
      </dgm:t>
    </dgm:pt>
    <dgm:pt modelId="{0D0F15A4-5D97-8540-A7F1-2B7D96B8E850}" type="parTrans" cxnId="{61EC12DD-A72F-6D44-8558-936052294762}">
      <dgm:prSet/>
      <dgm:spPr/>
      <dgm:t>
        <a:bodyPr/>
        <a:lstStyle/>
        <a:p>
          <a:endParaRPr lang="en-CA" sz="2000" noProof="0" dirty="0"/>
        </a:p>
      </dgm:t>
    </dgm:pt>
    <dgm:pt modelId="{09497B9F-F44C-D94F-B384-DF2D1A554CC2}" type="sibTrans" cxnId="{61EC12DD-A72F-6D44-8558-936052294762}">
      <dgm:prSet/>
      <dgm:spPr/>
      <dgm:t>
        <a:bodyPr/>
        <a:lstStyle/>
        <a:p>
          <a:endParaRPr lang="en-CA" sz="2000" noProof="0" dirty="0"/>
        </a:p>
      </dgm:t>
    </dgm:pt>
    <dgm:pt modelId="{07879DC9-D8BC-084E-A936-124FEE43EC52}">
      <dgm:prSet phldrT="[Texto]" custT="1"/>
      <dgm:spPr/>
      <dgm:t>
        <a:bodyPr/>
        <a:lstStyle/>
        <a:p>
          <a:r>
            <a:rPr lang="en-CA" sz="2000" b="1" i="0" noProof="0" dirty="0"/>
            <a:t>Live Streaming and Virtual Reality</a:t>
          </a:r>
          <a:endParaRPr lang="en-CA" sz="2000" noProof="0" dirty="0"/>
        </a:p>
      </dgm:t>
    </dgm:pt>
    <dgm:pt modelId="{5B88F899-33F1-2744-AF7A-87BF010867E4}" type="parTrans" cxnId="{4BF9A08B-9063-314F-8C52-62835F7FA341}">
      <dgm:prSet/>
      <dgm:spPr/>
      <dgm:t>
        <a:bodyPr/>
        <a:lstStyle/>
        <a:p>
          <a:endParaRPr lang="en-CA" sz="2000" noProof="0" dirty="0"/>
        </a:p>
      </dgm:t>
    </dgm:pt>
    <dgm:pt modelId="{549386C9-F3D0-D44A-8D51-6DDEB96BD767}" type="sibTrans" cxnId="{4BF9A08B-9063-314F-8C52-62835F7FA341}">
      <dgm:prSet/>
      <dgm:spPr/>
      <dgm:t>
        <a:bodyPr/>
        <a:lstStyle/>
        <a:p>
          <a:endParaRPr lang="en-CA" sz="2000" noProof="0" dirty="0"/>
        </a:p>
      </dgm:t>
    </dgm:pt>
    <dgm:pt modelId="{5BF12156-E33A-8C49-9F52-6D0D4145ADCA}">
      <dgm:prSet phldrT="[Texto]" custT="1"/>
      <dgm:spPr/>
      <dgm:t>
        <a:bodyPr/>
        <a:lstStyle/>
        <a:p>
          <a:r>
            <a:rPr lang="en-CA" sz="2000" b="1" i="0" noProof="0" dirty="0"/>
            <a:t>Wearable Technology</a:t>
          </a:r>
          <a:endParaRPr lang="en-CA" sz="2000" noProof="0" dirty="0"/>
        </a:p>
      </dgm:t>
    </dgm:pt>
    <dgm:pt modelId="{066B8BE7-CF85-B744-95DD-2F05CCAB678A}" type="parTrans" cxnId="{0D870965-08CD-3843-A1B0-6EA463EC5DA8}">
      <dgm:prSet/>
      <dgm:spPr/>
      <dgm:t>
        <a:bodyPr/>
        <a:lstStyle/>
        <a:p>
          <a:endParaRPr lang="en-CA" sz="2000" noProof="0" dirty="0"/>
        </a:p>
      </dgm:t>
    </dgm:pt>
    <dgm:pt modelId="{C66A7921-B639-F548-976C-CA8A0EC2C614}" type="sibTrans" cxnId="{0D870965-08CD-3843-A1B0-6EA463EC5DA8}">
      <dgm:prSet/>
      <dgm:spPr/>
      <dgm:t>
        <a:bodyPr/>
        <a:lstStyle/>
        <a:p>
          <a:endParaRPr lang="en-CA" sz="2000" noProof="0" dirty="0"/>
        </a:p>
      </dgm:t>
    </dgm:pt>
    <dgm:pt modelId="{481D60B7-0FB9-5547-9FCE-2FD63E976AFF}">
      <dgm:prSet custT="1"/>
      <dgm:spPr/>
      <dgm:t>
        <a:bodyPr/>
        <a:lstStyle/>
        <a:p>
          <a:r>
            <a:rPr lang="en-CA" sz="2000" b="1" i="0" noProof="0" dirty="0"/>
            <a:t>Golf Equipment Advancements</a:t>
          </a:r>
          <a:endParaRPr lang="en-CA" sz="2000" noProof="0" dirty="0"/>
        </a:p>
      </dgm:t>
    </dgm:pt>
    <dgm:pt modelId="{D409673B-8D5D-684A-9D33-9B027EDADE05}" type="parTrans" cxnId="{F7980B55-9560-5744-BAB2-1D4C0F241FFD}">
      <dgm:prSet/>
      <dgm:spPr/>
      <dgm:t>
        <a:bodyPr/>
        <a:lstStyle/>
        <a:p>
          <a:endParaRPr lang="en-CA" sz="2000" noProof="0" dirty="0"/>
        </a:p>
      </dgm:t>
    </dgm:pt>
    <dgm:pt modelId="{1ECA49F6-89F6-8349-BF75-6DFFF9CA39DE}" type="sibTrans" cxnId="{F7980B55-9560-5744-BAB2-1D4C0F241FFD}">
      <dgm:prSet/>
      <dgm:spPr/>
      <dgm:t>
        <a:bodyPr/>
        <a:lstStyle/>
        <a:p>
          <a:endParaRPr lang="en-CA" sz="2000" noProof="0" dirty="0"/>
        </a:p>
      </dgm:t>
    </dgm:pt>
    <dgm:pt modelId="{384CC8BF-DB32-0249-A29A-4F7340EEEC10}">
      <dgm:prSet custT="1"/>
      <dgm:spPr/>
      <dgm:t>
        <a:bodyPr/>
        <a:lstStyle/>
        <a:p>
          <a:r>
            <a:rPr lang="en-CA" sz="2000" b="1" i="0" noProof="0" dirty="0"/>
            <a:t>Environmental Sustainability</a:t>
          </a:r>
          <a:endParaRPr lang="en-CA" sz="2000" noProof="0" dirty="0"/>
        </a:p>
      </dgm:t>
    </dgm:pt>
    <dgm:pt modelId="{F04AF8AF-47BE-3D4A-838A-67C1EC6F6305}" type="parTrans" cxnId="{36058D15-238A-1C45-828E-E69874423FD7}">
      <dgm:prSet/>
      <dgm:spPr/>
      <dgm:t>
        <a:bodyPr/>
        <a:lstStyle/>
        <a:p>
          <a:endParaRPr lang="en-CA" sz="2000" noProof="0" dirty="0"/>
        </a:p>
      </dgm:t>
    </dgm:pt>
    <dgm:pt modelId="{D49D08E4-AEAB-D341-B698-24211E1462E0}" type="sibTrans" cxnId="{36058D15-238A-1C45-828E-E69874423FD7}">
      <dgm:prSet/>
      <dgm:spPr/>
      <dgm:t>
        <a:bodyPr/>
        <a:lstStyle/>
        <a:p>
          <a:endParaRPr lang="en-CA" sz="2000" noProof="0" dirty="0"/>
        </a:p>
      </dgm:t>
    </dgm:pt>
    <dgm:pt modelId="{8D923B7E-CF43-B448-B9F2-BCEA1A07D325}">
      <dgm:prSet custT="1"/>
      <dgm:spPr/>
      <dgm:t>
        <a:bodyPr/>
        <a:lstStyle/>
        <a:p>
          <a:r>
            <a:rPr lang="en-CA" sz="2000" b="1" i="0" noProof="0" dirty="0"/>
            <a:t>Future Technological Developments</a:t>
          </a:r>
          <a:endParaRPr lang="en-CA" sz="2000" noProof="0" dirty="0"/>
        </a:p>
      </dgm:t>
    </dgm:pt>
    <dgm:pt modelId="{E2FA0739-740B-7A45-BB4B-652BED5317F8}" type="parTrans" cxnId="{FF5EBF41-AEAE-A347-8B4E-32790DBC18E8}">
      <dgm:prSet/>
      <dgm:spPr/>
      <dgm:t>
        <a:bodyPr/>
        <a:lstStyle/>
        <a:p>
          <a:endParaRPr lang="en-CA" sz="2000" noProof="0" dirty="0"/>
        </a:p>
      </dgm:t>
    </dgm:pt>
    <dgm:pt modelId="{0A9B6DA0-13A6-C441-A759-11FDA75D5830}" type="sibTrans" cxnId="{FF5EBF41-AEAE-A347-8B4E-32790DBC18E8}">
      <dgm:prSet/>
      <dgm:spPr/>
      <dgm:t>
        <a:bodyPr/>
        <a:lstStyle/>
        <a:p>
          <a:endParaRPr lang="en-CA" sz="2000" noProof="0" dirty="0"/>
        </a:p>
      </dgm:t>
    </dgm:pt>
    <dgm:pt modelId="{6582FFD5-BC6E-B844-AA38-768493936CDB}" type="pres">
      <dgm:prSet presAssocID="{090ECD91-9B3E-304F-A204-AE05EEF044A8}" presName="diagram" presStyleCnt="0">
        <dgm:presLayoutVars>
          <dgm:dir/>
          <dgm:resizeHandles val="exact"/>
        </dgm:presLayoutVars>
      </dgm:prSet>
      <dgm:spPr/>
    </dgm:pt>
    <dgm:pt modelId="{5718DA7F-82CE-5E4D-861B-552C08E56C33}" type="pres">
      <dgm:prSet presAssocID="{609011B0-0D92-8245-9A53-19F32FFDE87D}" presName="node" presStyleLbl="node1" presStyleIdx="0" presStyleCnt="8">
        <dgm:presLayoutVars>
          <dgm:bulletEnabled val="1"/>
        </dgm:presLayoutVars>
      </dgm:prSet>
      <dgm:spPr/>
    </dgm:pt>
    <dgm:pt modelId="{51B06923-BF5E-5A46-B99B-C86339252AC2}" type="pres">
      <dgm:prSet presAssocID="{965258B4-4DA0-064E-BF60-214702EBDED9}" presName="sibTrans" presStyleCnt="0"/>
      <dgm:spPr/>
    </dgm:pt>
    <dgm:pt modelId="{6DC0F920-88B9-624E-8B9B-56A894E0F2A2}" type="pres">
      <dgm:prSet presAssocID="{481D60B7-0FB9-5547-9FCE-2FD63E976AFF}" presName="node" presStyleLbl="node1" presStyleIdx="1" presStyleCnt="8">
        <dgm:presLayoutVars>
          <dgm:bulletEnabled val="1"/>
        </dgm:presLayoutVars>
      </dgm:prSet>
      <dgm:spPr/>
    </dgm:pt>
    <dgm:pt modelId="{08EA0F2E-C1AC-CB4A-B2E5-A5D63C38F819}" type="pres">
      <dgm:prSet presAssocID="{1ECA49F6-89F6-8349-BF75-6DFFF9CA39DE}" presName="sibTrans" presStyleCnt="0"/>
      <dgm:spPr/>
    </dgm:pt>
    <dgm:pt modelId="{099627AB-163A-1949-ACA0-7545922CC8DE}" type="pres">
      <dgm:prSet presAssocID="{F39D6114-A2AC-A446-945B-879E45714EA4}" presName="node" presStyleLbl="node1" presStyleIdx="2" presStyleCnt="8">
        <dgm:presLayoutVars>
          <dgm:bulletEnabled val="1"/>
        </dgm:presLayoutVars>
      </dgm:prSet>
      <dgm:spPr/>
    </dgm:pt>
    <dgm:pt modelId="{8C2037DB-06DF-C94C-B6BB-B396B0EC4EA3}" type="pres">
      <dgm:prSet presAssocID="{DF9C53E0-019D-924B-BC39-81D09CBE6EB7}" presName="sibTrans" presStyleCnt="0"/>
      <dgm:spPr/>
    </dgm:pt>
    <dgm:pt modelId="{C5CB9230-2C48-BF40-B6DB-4C73D53D29B8}" type="pres">
      <dgm:prSet presAssocID="{22EBDED8-6865-F644-BC74-29F219544416}" presName="node" presStyleLbl="node1" presStyleIdx="3" presStyleCnt="8">
        <dgm:presLayoutVars>
          <dgm:bulletEnabled val="1"/>
        </dgm:presLayoutVars>
      </dgm:prSet>
      <dgm:spPr/>
    </dgm:pt>
    <dgm:pt modelId="{7A7DDD1A-DC77-5844-9E41-C15317037342}" type="pres">
      <dgm:prSet presAssocID="{09497B9F-F44C-D94F-B384-DF2D1A554CC2}" presName="sibTrans" presStyleCnt="0"/>
      <dgm:spPr/>
    </dgm:pt>
    <dgm:pt modelId="{2347A72E-F022-884B-ABDD-74FEDE04DC8A}" type="pres">
      <dgm:prSet presAssocID="{07879DC9-D8BC-084E-A936-124FEE43EC52}" presName="node" presStyleLbl="node1" presStyleIdx="4" presStyleCnt="8">
        <dgm:presLayoutVars>
          <dgm:bulletEnabled val="1"/>
        </dgm:presLayoutVars>
      </dgm:prSet>
      <dgm:spPr/>
    </dgm:pt>
    <dgm:pt modelId="{6F501429-C508-FF4E-B0EC-98A361C4D541}" type="pres">
      <dgm:prSet presAssocID="{549386C9-F3D0-D44A-8D51-6DDEB96BD767}" presName="sibTrans" presStyleCnt="0"/>
      <dgm:spPr/>
    </dgm:pt>
    <dgm:pt modelId="{4EEC6F7A-4774-FB4F-B505-9A7B786E042C}" type="pres">
      <dgm:prSet presAssocID="{5BF12156-E33A-8C49-9F52-6D0D4145ADCA}" presName="node" presStyleLbl="node1" presStyleIdx="5" presStyleCnt="8">
        <dgm:presLayoutVars>
          <dgm:bulletEnabled val="1"/>
        </dgm:presLayoutVars>
      </dgm:prSet>
      <dgm:spPr/>
    </dgm:pt>
    <dgm:pt modelId="{D49D20C1-C2AD-DA4A-BF71-3C1FE8F42899}" type="pres">
      <dgm:prSet presAssocID="{C66A7921-B639-F548-976C-CA8A0EC2C614}" presName="sibTrans" presStyleCnt="0"/>
      <dgm:spPr/>
    </dgm:pt>
    <dgm:pt modelId="{33495893-ADA3-C542-A4B9-B294A84F1886}" type="pres">
      <dgm:prSet presAssocID="{384CC8BF-DB32-0249-A29A-4F7340EEEC10}" presName="node" presStyleLbl="node1" presStyleIdx="6" presStyleCnt="8">
        <dgm:presLayoutVars>
          <dgm:bulletEnabled val="1"/>
        </dgm:presLayoutVars>
      </dgm:prSet>
      <dgm:spPr/>
    </dgm:pt>
    <dgm:pt modelId="{C141AD0E-DAD7-444E-A898-C938AA330F45}" type="pres">
      <dgm:prSet presAssocID="{D49D08E4-AEAB-D341-B698-24211E1462E0}" presName="sibTrans" presStyleCnt="0"/>
      <dgm:spPr/>
    </dgm:pt>
    <dgm:pt modelId="{DE10C839-CD23-1645-AD1A-A0A90DB54254}" type="pres">
      <dgm:prSet presAssocID="{8D923B7E-CF43-B448-B9F2-BCEA1A07D325}" presName="node" presStyleLbl="node1" presStyleIdx="7" presStyleCnt="8">
        <dgm:presLayoutVars>
          <dgm:bulletEnabled val="1"/>
        </dgm:presLayoutVars>
      </dgm:prSet>
      <dgm:spPr/>
    </dgm:pt>
  </dgm:ptLst>
  <dgm:cxnLst>
    <dgm:cxn modelId="{A69E660B-A716-104B-98C0-D4B3ABFB66B8}" srcId="{090ECD91-9B3E-304F-A204-AE05EEF044A8}" destId="{F39D6114-A2AC-A446-945B-879E45714EA4}" srcOrd="2" destOrd="0" parTransId="{F033BB9D-BB80-7344-BCA4-05A1C226EFBB}" sibTransId="{DF9C53E0-019D-924B-BC39-81D09CBE6EB7}"/>
    <dgm:cxn modelId="{8A70EC14-0DEE-EF4A-8681-1606B60C7378}" type="presOf" srcId="{090ECD91-9B3E-304F-A204-AE05EEF044A8}" destId="{6582FFD5-BC6E-B844-AA38-768493936CDB}" srcOrd="0" destOrd="0" presId="urn:microsoft.com/office/officeart/2005/8/layout/default"/>
    <dgm:cxn modelId="{36058D15-238A-1C45-828E-E69874423FD7}" srcId="{090ECD91-9B3E-304F-A204-AE05EEF044A8}" destId="{384CC8BF-DB32-0249-A29A-4F7340EEEC10}" srcOrd="6" destOrd="0" parTransId="{F04AF8AF-47BE-3D4A-838A-67C1EC6F6305}" sibTransId="{D49D08E4-AEAB-D341-B698-24211E1462E0}"/>
    <dgm:cxn modelId="{45179E1C-948A-084A-9FDE-EDA3CEFA1837}" type="presOf" srcId="{F39D6114-A2AC-A446-945B-879E45714EA4}" destId="{099627AB-163A-1949-ACA0-7545922CC8DE}" srcOrd="0" destOrd="0" presId="urn:microsoft.com/office/officeart/2005/8/layout/default"/>
    <dgm:cxn modelId="{4E04091E-1434-5E43-9945-96896D3D7393}" type="presOf" srcId="{8D923B7E-CF43-B448-B9F2-BCEA1A07D325}" destId="{DE10C839-CD23-1645-AD1A-A0A90DB54254}" srcOrd="0" destOrd="0" presId="urn:microsoft.com/office/officeart/2005/8/layout/default"/>
    <dgm:cxn modelId="{FF5EBF41-AEAE-A347-8B4E-32790DBC18E8}" srcId="{090ECD91-9B3E-304F-A204-AE05EEF044A8}" destId="{8D923B7E-CF43-B448-B9F2-BCEA1A07D325}" srcOrd="7" destOrd="0" parTransId="{E2FA0739-740B-7A45-BB4B-652BED5317F8}" sibTransId="{0A9B6DA0-13A6-C441-A759-11FDA75D5830}"/>
    <dgm:cxn modelId="{F35EDC4A-BF2C-454D-93EF-9B3411EE28F1}" type="presOf" srcId="{384CC8BF-DB32-0249-A29A-4F7340EEEC10}" destId="{33495893-ADA3-C542-A4B9-B294A84F1886}" srcOrd="0" destOrd="0" presId="urn:microsoft.com/office/officeart/2005/8/layout/default"/>
    <dgm:cxn modelId="{F7980B55-9560-5744-BAB2-1D4C0F241FFD}" srcId="{090ECD91-9B3E-304F-A204-AE05EEF044A8}" destId="{481D60B7-0FB9-5547-9FCE-2FD63E976AFF}" srcOrd="1" destOrd="0" parTransId="{D409673B-8D5D-684A-9D33-9B027EDADE05}" sibTransId="{1ECA49F6-89F6-8349-BF75-6DFFF9CA39DE}"/>
    <dgm:cxn modelId="{0D870965-08CD-3843-A1B0-6EA463EC5DA8}" srcId="{090ECD91-9B3E-304F-A204-AE05EEF044A8}" destId="{5BF12156-E33A-8C49-9F52-6D0D4145ADCA}" srcOrd="5" destOrd="0" parTransId="{066B8BE7-CF85-B744-95DD-2F05CCAB678A}" sibTransId="{C66A7921-B639-F548-976C-CA8A0EC2C614}"/>
    <dgm:cxn modelId="{65D72A65-E17E-1B4D-9683-2DA430640C05}" type="presOf" srcId="{22EBDED8-6865-F644-BC74-29F219544416}" destId="{C5CB9230-2C48-BF40-B6DB-4C73D53D29B8}" srcOrd="0" destOrd="0" presId="urn:microsoft.com/office/officeart/2005/8/layout/default"/>
    <dgm:cxn modelId="{17CA4D7E-C4F8-9748-B3C2-FC26D5B5FB0F}" type="presOf" srcId="{481D60B7-0FB9-5547-9FCE-2FD63E976AFF}" destId="{6DC0F920-88B9-624E-8B9B-56A894E0F2A2}" srcOrd="0" destOrd="0" presId="urn:microsoft.com/office/officeart/2005/8/layout/default"/>
    <dgm:cxn modelId="{4BF9A08B-9063-314F-8C52-62835F7FA341}" srcId="{090ECD91-9B3E-304F-A204-AE05EEF044A8}" destId="{07879DC9-D8BC-084E-A936-124FEE43EC52}" srcOrd="4" destOrd="0" parTransId="{5B88F899-33F1-2744-AF7A-87BF010867E4}" sibTransId="{549386C9-F3D0-D44A-8D51-6DDEB96BD767}"/>
    <dgm:cxn modelId="{05CEE2AE-1B54-E84E-90BB-090CBA274C13}" type="presOf" srcId="{609011B0-0D92-8245-9A53-19F32FFDE87D}" destId="{5718DA7F-82CE-5E4D-861B-552C08E56C33}" srcOrd="0" destOrd="0" presId="urn:microsoft.com/office/officeart/2005/8/layout/default"/>
    <dgm:cxn modelId="{5F65D4CD-AE6E-B747-AC39-43A2736271C2}" srcId="{090ECD91-9B3E-304F-A204-AE05EEF044A8}" destId="{609011B0-0D92-8245-9A53-19F32FFDE87D}" srcOrd="0" destOrd="0" parTransId="{59ACBEA0-13DE-B04D-BB04-A8EEE2A15FA3}" sibTransId="{965258B4-4DA0-064E-BF60-214702EBDED9}"/>
    <dgm:cxn modelId="{61EC12DD-A72F-6D44-8558-936052294762}" srcId="{090ECD91-9B3E-304F-A204-AE05EEF044A8}" destId="{22EBDED8-6865-F644-BC74-29F219544416}" srcOrd="3" destOrd="0" parTransId="{0D0F15A4-5D97-8540-A7F1-2B7D96B8E850}" sibTransId="{09497B9F-F44C-D94F-B384-DF2D1A554CC2}"/>
    <dgm:cxn modelId="{4D7966E9-5FA2-FC4A-9F74-3E8809F72DC6}" type="presOf" srcId="{07879DC9-D8BC-084E-A936-124FEE43EC52}" destId="{2347A72E-F022-884B-ABDD-74FEDE04DC8A}" srcOrd="0" destOrd="0" presId="urn:microsoft.com/office/officeart/2005/8/layout/default"/>
    <dgm:cxn modelId="{B81627EE-C731-B240-B00C-75FEDCE8A7DF}" type="presOf" srcId="{5BF12156-E33A-8C49-9F52-6D0D4145ADCA}" destId="{4EEC6F7A-4774-FB4F-B505-9A7B786E042C}" srcOrd="0" destOrd="0" presId="urn:microsoft.com/office/officeart/2005/8/layout/default"/>
    <dgm:cxn modelId="{9C219888-6626-6F40-970F-DF2C5AB781E1}" type="presParOf" srcId="{6582FFD5-BC6E-B844-AA38-768493936CDB}" destId="{5718DA7F-82CE-5E4D-861B-552C08E56C33}" srcOrd="0" destOrd="0" presId="urn:microsoft.com/office/officeart/2005/8/layout/default"/>
    <dgm:cxn modelId="{D0DD85E3-0962-F142-9A0E-0CC6562BE2A5}" type="presParOf" srcId="{6582FFD5-BC6E-B844-AA38-768493936CDB}" destId="{51B06923-BF5E-5A46-B99B-C86339252AC2}" srcOrd="1" destOrd="0" presId="urn:microsoft.com/office/officeart/2005/8/layout/default"/>
    <dgm:cxn modelId="{ACE677C5-B755-EC47-86EF-22A309F4C45F}" type="presParOf" srcId="{6582FFD5-BC6E-B844-AA38-768493936CDB}" destId="{6DC0F920-88B9-624E-8B9B-56A894E0F2A2}" srcOrd="2" destOrd="0" presId="urn:microsoft.com/office/officeart/2005/8/layout/default"/>
    <dgm:cxn modelId="{3075606D-8B8F-9345-81B1-C07585A03710}" type="presParOf" srcId="{6582FFD5-BC6E-B844-AA38-768493936CDB}" destId="{08EA0F2E-C1AC-CB4A-B2E5-A5D63C38F819}" srcOrd="3" destOrd="0" presId="urn:microsoft.com/office/officeart/2005/8/layout/default"/>
    <dgm:cxn modelId="{056A6847-87C4-6B48-A547-389191171522}" type="presParOf" srcId="{6582FFD5-BC6E-B844-AA38-768493936CDB}" destId="{099627AB-163A-1949-ACA0-7545922CC8DE}" srcOrd="4" destOrd="0" presId="urn:microsoft.com/office/officeart/2005/8/layout/default"/>
    <dgm:cxn modelId="{610E1743-F737-7A4C-8F48-30A6151EDE1E}" type="presParOf" srcId="{6582FFD5-BC6E-B844-AA38-768493936CDB}" destId="{8C2037DB-06DF-C94C-B6BB-B396B0EC4EA3}" srcOrd="5" destOrd="0" presId="urn:microsoft.com/office/officeart/2005/8/layout/default"/>
    <dgm:cxn modelId="{2585AD43-0D04-9240-828A-DCB50AEDF100}" type="presParOf" srcId="{6582FFD5-BC6E-B844-AA38-768493936CDB}" destId="{C5CB9230-2C48-BF40-B6DB-4C73D53D29B8}" srcOrd="6" destOrd="0" presId="urn:microsoft.com/office/officeart/2005/8/layout/default"/>
    <dgm:cxn modelId="{B7AF28DA-A798-1C45-A060-8D35A4BD016E}" type="presParOf" srcId="{6582FFD5-BC6E-B844-AA38-768493936CDB}" destId="{7A7DDD1A-DC77-5844-9E41-C15317037342}" srcOrd="7" destOrd="0" presId="urn:microsoft.com/office/officeart/2005/8/layout/default"/>
    <dgm:cxn modelId="{019CDFF1-092A-AB4E-A68C-A198ED5CBE4E}" type="presParOf" srcId="{6582FFD5-BC6E-B844-AA38-768493936CDB}" destId="{2347A72E-F022-884B-ABDD-74FEDE04DC8A}" srcOrd="8" destOrd="0" presId="urn:microsoft.com/office/officeart/2005/8/layout/default"/>
    <dgm:cxn modelId="{CCB5EA36-457B-7C48-A0AB-22258B506821}" type="presParOf" srcId="{6582FFD5-BC6E-B844-AA38-768493936CDB}" destId="{6F501429-C508-FF4E-B0EC-98A361C4D541}" srcOrd="9" destOrd="0" presId="urn:microsoft.com/office/officeart/2005/8/layout/default"/>
    <dgm:cxn modelId="{4CB30760-F28A-E346-85FF-41EB124C9E65}" type="presParOf" srcId="{6582FFD5-BC6E-B844-AA38-768493936CDB}" destId="{4EEC6F7A-4774-FB4F-B505-9A7B786E042C}" srcOrd="10" destOrd="0" presId="urn:microsoft.com/office/officeart/2005/8/layout/default"/>
    <dgm:cxn modelId="{CF690E46-3FD7-E144-A041-63E110C32EB3}" type="presParOf" srcId="{6582FFD5-BC6E-B844-AA38-768493936CDB}" destId="{D49D20C1-C2AD-DA4A-BF71-3C1FE8F42899}" srcOrd="11" destOrd="0" presId="urn:microsoft.com/office/officeart/2005/8/layout/default"/>
    <dgm:cxn modelId="{4BBD503D-6FA9-1943-8C7F-39CC6B03C9F1}" type="presParOf" srcId="{6582FFD5-BC6E-B844-AA38-768493936CDB}" destId="{33495893-ADA3-C542-A4B9-B294A84F1886}" srcOrd="12" destOrd="0" presId="urn:microsoft.com/office/officeart/2005/8/layout/default"/>
    <dgm:cxn modelId="{2C262135-B407-374E-ACE6-1B0C7E2E03B2}" type="presParOf" srcId="{6582FFD5-BC6E-B844-AA38-768493936CDB}" destId="{C141AD0E-DAD7-444E-A898-C938AA330F45}" srcOrd="13" destOrd="0" presId="urn:microsoft.com/office/officeart/2005/8/layout/default"/>
    <dgm:cxn modelId="{BF479FEC-B1F6-6C4F-ABAC-0733753014BB}" type="presParOf" srcId="{6582FFD5-BC6E-B844-AA38-768493936CDB}" destId="{DE10C839-CD23-1645-AD1A-A0A90DB5425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8DA7F-82CE-5E4D-861B-552C08E56C33}">
      <dsp:nvSpPr>
        <dsp:cNvPr id="0" name=""/>
        <dsp:cNvSpPr/>
      </dsp:nvSpPr>
      <dsp:spPr>
        <a:xfrm>
          <a:off x="2854" y="3982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Digital Connectivity and Mobile Apps</a:t>
          </a:r>
          <a:endParaRPr lang="en-CA" sz="2000" kern="1200" noProof="0" dirty="0"/>
        </a:p>
      </dsp:txBody>
      <dsp:txXfrm>
        <a:off x="2854" y="3982"/>
        <a:ext cx="2264811" cy="1358887"/>
      </dsp:txXfrm>
    </dsp:sp>
    <dsp:sp modelId="{6DC0F920-88B9-624E-8B9B-56A894E0F2A2}">
      <dsp:nvSpPr>
        <dsp:cNvPr id="0" name=""/>
        <dsp:cNvSpPr/>
      </dsp:nvSpPr>
      <dsp:spPr>
        <a:xfrm>
          <a:off x="2494147" y="3982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Golf Equipment Advancements</a:t>
          </a:r>
          <a:endParaRPr lang="en-CA" sz="2000" kern="1200" noProof="0" dirty="0"/>
        </a:p>
      </dsp:txBody>
      <dsp:txXfrm>
        <a:off x="2494147" y="3982"/>
        <a:ext cx="2264811" cy="1358887"/>
      </dsp:txXfrm>
    </dsp:sp>
    <dsp:sp modelId="{099627AB-163A-1949-ACA0-7545922CC8DE}">
      <dsp:nvSpPr>
        <dsp:cNvPr id="0" name=""/>
        <dsp:cNvSpPr/>
      </dsp:nvSpPr>
      <dsp:spPr>
        <a:xfrm>
          <a:off x="4985440" y="3982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Swing Analysis Technology</a:t>
          </a:r>
          <a:endParaRPr lang="en-CA" sz="2000" kern="1200" noProof="0" dirty="0"/>
        </a:p>
      </dsp:txBody>
      <dsp:txXfrm>
        <a:off x="4985440" y="3982"/>
        <a:ext cx="2264811" cy="1358887"/>
      </dsp:txXfrm>
    </dsp:sp>
    <dsp:sp modelId="{C5CB9230-2C48-BF40-B6DB-4C73D53D29B8}">
      <dsp:nvSpPr>
        <dsp:cNvPr id="0" name=""/>
        <dsp:cNvSpPr/>
      </dsp:nvSpPr>
      <dsp:spPr>
        <a:xfrm>
          <a:off x="7476733" y="3982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Golf Course Management</a:t>
          </a:r>
          <a:endParaRPr lang="en-CA" sz="2000" kern="1200" noProof="0" dirty="0"/>
        </a:p>
      </dsp:txBody>
      <dsp:txXfrm>
        <a:off x="7476733" y="3982"/>
        <a:ext cx="2264811" cy="1358887"/>
      </dsp:txXfrm>
    </dsp:sp>
    <dsp:sp modelId="{2347A72E-F022-884B-ABDD-74FEDE04DC8A}">
      <dsp:nvSpPr>
        <dsp:cNvPr id="0" name=""/>
        <dsp:cNvSpPr/>
      </dsp:nvSpPr>
      <dsp:spPr>
        <a:xfrm>
          <a:off x="2854" y="1589350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Live Streaming and Virtual Reality</a:t>
          </a:r>
          <a:endParaRPr lang="en-CA" sz="2000" kern="1200" noProof="0" dirty="0"/>
        </a:p>
      </dsp:txBody>
      <dsp:txXfrm>
        <a:off x="2854" y="1589350"/>
        <a:ext cx="2264811" cy="1358887"/>
      </dsp:txXfrm>
    </dsp:sp>
    <dsp:sp modelId="{4EEC6F7A-4774-FB4F-B505-9A7B786E042C}">
      <dsp:nvSpPr>
        <dsp:cNvPr id="0" name=""/>
        <dsp:cNvSpPr/>
      </dsp:nvSpPr>
      <dsp:spPr>
        <a:xfrm>
          <a:off x="2494147" y="1589350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Wearable Technology</a:t>
          </a:r>
          <a:endParaRPr lang="en-CA" sz="2000" kern="1200" noProof="0" dirty="0"/>
        </a:p>
      </dsp:txBody>
      <dsp:txXfrm>
        <a:off x="2494147" y="1589350"/>
        <a:ext cx="2264811" cy="1358887"/>
      </dsp:txXfrm>
    </dsp:sp>
    <dsp:sp modelId="{33495893-ADA3-C542-A4B9-B294A84F1886}">
      <dsp:nvSpPr>
        <dsp:cNvPr id="0" name=""/>
        <dsp:cNvSpPr/>
      </dsp:nvSpPr>
      <dsp:spPr>
        <a:xfrm>
          <a:off x="4985440" y="1589350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Environmental Sustainability</a:t>
          </a:r>
          <a:endParaRPr lang="en-CA" sz="2000" kern="1200" noProof="0" dirty="0"/>
        </a:p>
      </dsp:txBody>
      <dsp:txXfrm>
        <a:off x="4985440" y="1589350"/>
        <a:ext cx="2264811" cy="1358887"/>
      </dsp:txXfrm>
    </dsp:sp>
    <dsp:sp modelId="{DE10C839-CD23-1645-AD1A-A0A90DB54254}">
      <dsp:nvSpPr>
        <dsp:cNvPr id="0" name=""/>
        <dsp:cNvSpPr/>
      </dsp:nvSpPr>
      <dsp:spPr>
        <a:xfrm>
          <a:off x="7476733" y="1589350"/>
          <a:ext cx="2264811" cy="1358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Future Technological Developments</a:t>
          </a:r>
          <a:endParaRPr lang="en-CA" sz="2000" kern="1200" noProof="0" dirty="0"/>
        </a:p>
      </dsp:txBody>
      <dsp:txXfrm>
        <a:off x="7476733" y="1589350"/>
        <a:ext cx="2264811" cy="1358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16/02/24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2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85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8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0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860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713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634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86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44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4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99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40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56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78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29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r"/>
            <a:r>
              <a:rPr lang="en" dirty="0"/>
              <a:t>Marketing for Golf Management</a:t>
            </a:r>
            <a:endParaRPr lang="en-US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2857" y="3621217"/>
            <a:ext cx="116840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3: Social Media and Marketing</a:t>
            </a: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5: Personalization of the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technology of email marketing allows for mass customization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Even simple personalization can see improved results.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Customization starts at using the recipient’s name and sending either HTML or text emails based on preference, to sophisticated measurement of a recipient’s preferences and tailoring content to suit them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Segmenting a database can allow for customization across demographics or purchase history 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Being able to reconcile browsing activity to an email recipient can give further opportunities for customization using artificial intelligence (AI).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6: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By creating valuable content, establishing the correct frequency, and testing an email for display and deliverability, an email marketer should be able to ensure an excellent delivery rate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Consistency in deploying newsletters also aids in fostering trust and fulfilling expectation.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Emails should be delivered at consistent times, but the optimum time for best results should be tested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Becoming an effective email marketer requires constant list cleansing and hygiene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An email white list is a list of contacts that the user deems are acceptable to receive email from and should not be sent to the trash folder.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When should you send emails? Common sense tells you not on Monday morning or Friday afternoon, but it varies by audience. Testing will guide you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Permission must be explicitly given to the company to be allowed to market to that user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1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7: Interaction Handling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Every interaction via email should be considered as part of a company’s email marketing practice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Automated emails, such as order confirmations and even out of office replies, are all opportunities to engage with customers. 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If a company has a particular tone or content style, this must be reinforced in these interactions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These emails can also be an opportunity to cross-advertise other promotions that a company is offering.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8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8: Report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As with all things eMarketing, tracking, analyzing, and optimizing is key to growth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Email tracking systems produce statistics in a user-friendly manner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following are key measurables for understanding the performance of email campaigns: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Number of emails delivered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Number of bounces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Number of unique emails opened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Unsubscribes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Pass-on rate: The percentage of e-mails that are forwarded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Click-through rates and conversion</a:t>
            </a:r>
          </a:p>
          <a:p>
            <a:pPr marL="1218539" lvl="1"/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9: Analysis of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Once the reports have been generated, it is time to work out what the numbers are revealing and to use this information to improve the next e-mail sent out.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With email marketing, split testing across a host of factors will enable campaign optimization. The following are some factors to test: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Open rates across different subject lines and delivery times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Optimal number of links in an email for click-through rates and conversions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Different copy styles and copy length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effect of video on delivery rates, open rates, and conversions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6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3.4 Pay per Click Advertising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Pay-per-click (PPC) advertising is an advertising system where the advertisers pay only for each click on their advertisements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PPC advertising is keyword-based, which is based on the search term that a user enters into a search engine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For the advertiser, the beauty of PPC advertising on search engines is that their advertisements are displayed when potential customers have already expressed intent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Advertisers can choose to have their advertisements displayed on the search network only or they can select to have the advertisements displayed on the content network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Text PPC advertisements follow the same basic structure: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Heading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Two lines of advertisement copy,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Which can be displayed on one line</a:t>
            </a:r>
          </a:p>
          <a:p>
            <a:pPr marL="1218539" lvl="1"/>
            <a:r>
              <a:rPr lang="en-CA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www.DisplayURL.com</a:t>
            </a: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3.4 Pay per Click Advertising - How It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Search engines have their own pay-per-click (PPC) advertising, for instance, Google has AdWords. 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With PPC advertising, the advertiser does the following: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Creates the content for an advertisement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Select the keywords. This is a word found within a search query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Chooses the maximum amount they are willing to pay for a click on the advertisement 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search engine algorithm does the following: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Check the advertisement for compliance to editorial guidelines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Advertises relevant search queries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Determines the rank, or position, of the advertisement based on the advertiser’s maximum bid and the relevance of the advertisement (which includes factors such as click-through rate [CTR], ad copy, keywords, and landing-page relevance to the search)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3.4 The Long Tail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5888613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Google has estimated that 50 percent of searches are unique. This means that the sum of unique searches is about the same as the sum of nonunique searches. 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Looking a little more closely at search terms will show a small number of high-volume searches, and then a large number of lower volume searches stretching out to those unique searches.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In the long tail, the sum of the low-volume searches matches the high-volume searches.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4" name="Picture 4" descr="The long tail diagram showing how the sum of unique searches roughly equals the sum of non-unique searches">
            <a:extLst>
              <a:ext uri="{FF2B5EF4-FFF2-40B4-BE49-F238E27FC236}">
                <a16:creationId xmlns:a16="http://schemas.microsoft.com/office/drawing/2014/main" id="{8FCFE675-A835-8E72-4606-ED677A7A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63730"/>
            <a:ext cx="5888613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1C74F8-06B4-BE9E-842F-BEE472FA429F}"/>
              </a:ext>
            </a:extLst>
          </p:cNvPr>
          <p:cNvSpPr txBox="1"/>
          <p:nvPr/>
        </p:nvSpPr>
        <p:spPr>
          <a:xfrm>
            <a:off x="7092701" y="5564695"/>
            <a:ext cx="468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/>
              <a:t>Figure 3.4.2: The long tail diagram showing how the sum of unique searches roughly equals the sum of non-unique searches</a:t>
            </a:r>
          </a:p>
        </p:txBody>
      </p:sp>
    </p:spTree>
    <p:extLst>
      <p:ext uri="{BB962C8B-B14F-4D97-AF65-F5344CB8AC3E}">
        <p14:creationId xmlns:p14="http://schemas.microsoft.com/office/powerpoint/2010/main" val="28530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/>
              <a:t>3</a:t>
            </a:r>
            <a:r>
              <a:rPr lang="en-CA" b="1" dirty="0">
                <a:latin typeface="+mj-lt"/>
              </a:rPr>
              <a:t>.0 Learning Objectives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Arial"/>
              </a:rPr>
              <a:t>In this chapter, we will: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Review different marketing technologies within the golf industry.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List the nine steps of an e-mail campaign.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Demonstrate best practices for executing an e-mail campaign.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Describe how PPC (pay per click) works.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Outline what makes up a PPC advertisement.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Explain why e-CRM (electronic customer relationship management) is an important part of business.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Discuss how businesses put a value on CRM (customer relationship management) for their organizations.</a:t>
            </a:r>
          </a:p>
          <a:p>
            <a:pPr marL="342900" indent="-342900">
              <a:buFont typeface="Arial"/>
              <a:buChar char="•"/>
            </a:pPr>
            <a:endParaRPr lang="en-CA" sz="20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3.1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1785938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While social media marketing can take up a lot of marketers’ attention, it only represents one component of a digital marketing strategy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realm of golf has undergone substantial changes, with technology playing a pivotal role in shaping the sport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Diagrama 3" descr="- Digital Connectivity and Mobile Apps&#13;&#10;- Golf Equipment Advancements&#13;&#10;- Swing Analysis Technology&#13;&#10;- Golf Course Management&#13;&#10;- Live Streaming and Virtual Reality&#13;&#10;- Wearable Technology&#13;&#10;- Environmental Sustainability&#13;&#10;- Future Technological Developments&#13;&#10;">
            <a:extLst>
              <a:ext uri="{FF2B5EF4-FFF2-40B4-BE49-F238E27FC236}">
                <a16:creationId xmlns:a16="http://schemas.microsoft.com/office/drawing/2014/main" id="{F59B6FDC-FCAC-1C63-0B65-3297F1609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882586"/>
              </p:ext>
            </p:extLst>
          </p:nvPr>
        </p:nvGraphicFramePr>
        <p:xfrm>
          <a:off x="1515738" y="3359113"/>
          <a:ext cx="9744400" cy="295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9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3.2 Email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Email Marketing is a form of direct marketing that utilizes electronic means to deliver commercial messages to an audience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At its core, email marketing is a tool for customer relationship management (CRM)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Used effectively, this extension of permission-based marketing can deliver one of the highest returns on investment (ROI) of any eMarketing activity.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The power comes from the fact that it is the following: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Extremely cost-effective due to a low cost per contact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Highly targeted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Customizable on a mass scale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Completely measurable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Every email your organization sends should be considered part of your holistic email marketing strategy (i.e. transactional emails, newsletters, promotional emails)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There are two types of commercial emails: promotional emails and retention-based emails</a:t>
            </a:r>
            <a:br>
              <a:rPr lang="en-CA" dirty="0">
                <a:solidFill>
                  <a:schemeClr val="tx1">
                    <a:lumMod val="50000"/>
                  </a:schemeClr>
                </a:solidFill>
              </a:rPr>
            </a:br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1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Nine Steps to Executing an Email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5680401" cy="4671500"/>
          </a:xfrm>
        </p:spPr>
        <p:txBody>
          <a:bodyPr>
            <a:noAutofit/>
          </a:bodyPr>
          <a:lstStyle/>
          <a:p>
            <a:pPr marL="151765" indent="0">
              <a:buNone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There are nine steps to executing an email campaign properly</a:t>
            </a:r>
          </a:p>
          <a:p>
            <a:pPr marL="151765" indent="0">
              <a:buNone/>
            </a:pPr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Strategic planning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Definition of list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Creative execution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Integration of the campaign with other channels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Personalization of the message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Deployment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Interaction handling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Generation of reports</a:t>
            </a:r>
          </a:p>
          <a:p>
            <a:pPr marL="494665" indent="-3429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Analysis of results</a:t>
            </a:r>
          </a:p>
          <a:p>
            <a:pPr marL="151765" indent="0">
              <a:buNone/>
            </a:pPr>
            <a:br>
              <a:rPr lang="en-CA" dirty="0">
                <a:solidFill>
                  <a:schemeClr val="tx1">
                    <a:lumMod val="50000"/>
                  </a:schemeClr>
                </a:solidFill>
              </a:rPr>
            </a:br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image shows 9 Steps to Executing an E-mail Campaign 1- plan strategically 2-define list 3- Execute plan creatively 4- integrate campaign with other channels 5- personalize the message 6- Deploy your campaign 7-Handle Interaction 8-generate reports 9- analyze results">
            <a:extLst>
              <a:ext uri="{FF2B5EF4-FFF2-40B4-BE49-F238E27FC236}">
                <a16:creationId xmlns:a16="http://schemas.microsoft.com/office/drawing/2014/main" id="{39A9B776-6962-1A09-9C01-2600923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69" y="1472124"/>
            <a:ext cx="5540918" cy="46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E16D29-B7AE-EE0C-AB7E-A702F4DAC70E}"/>
              </a:ext>
            </a:extLst>
          </p:cNvPr>
          <p:cNvSpPr txBox="1"/>
          <p:nvPr/>
        </p:nvSpPr>
        <p:spPr>
          <a:xfrm>
            <a:off x="7800975" y="6188222"/>
            <a:ext cx="31454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/>
              <a:t>Figure 3.3.1: Steps to Executing an Email Campaign</a:t>
            </a:r>
          </a:p>
        </p:txBody>
      </p:sp>
    </p:spTree>
    <p:extLst>
      <p:ext uri="{BB962C8B-B14F-4D97-AF65-F5344CB8AC3E}">
        <p14:creationId xmlns:p14="http://schemas.microsoft.com/office/powerpoint/2010/main" val="151990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1: Strategic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Define campaign goals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Identify key performance indicators (KPIs), also known as key success indicators (KSIs)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Promotional emails will usually have an immediate goal:</a:t>
            </a:r>
          </a:p>
          <a:p>
            <a:pPr marL="1218539" lvl="1"/>
            <a:r>
              <a:rPr lang="en-CA" sz="2067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Users make a purchase</a:t>
            </a:r>
          </a:p>
          <a:p>
            <a:pPr marL="1218539" lvl="1"/>
            <a:r>
              <a:rPr lang="en-CA" sz="2067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Users download a white paper</a:t>
            </a:r>
          </a:p>
          <a:p>
            <a:pPr marL="1218539" lvl="1"/>
            <a:r>
              <a:rPr lang="en-CA" sz="2067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Users request further information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KPIs for newsletters: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Open rate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Click-through rate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Forwarded emails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Return on Investment (ROI)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 successful email campaign is most likely to be the one geared at retaining and creating a long-term relationship with the reader.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2: Definition of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Obtain genuine opt-in permission for email campaigns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subscriber list is the most valuable asset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Explicit permission is crucial to avoid reputation damage and legal issues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Key considerations for the database entry: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First name, surname, and title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Date permission granted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Source of permission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Country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Telephone number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Date of birth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Attract prospects with strategic opt-in methods, like website sign-up forms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9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3: Creative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Email formats: HTML (graphics, interactive) and text (plain)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HTML emails can contain images, fonts, and hyperlinks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Text emails are plain (only text), smaller, and simpler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Parts of an Email:</a:t>
            </a:r>
          </a:p>
          <a:p>
            <a:pPr marL="1218539" lvl="1"/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Header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Build familiarity and trust. Use a personalized company email address</a:t>
            </a:r>
          </a:p>
          <a:p>
            <a:pPr marL="1218539" lvl="1"/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Subject line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Crucial for identification and enticing readers. Avoid spam trigger words</a:t>
            </a:r>
          </a:p>
          <a:p>
            <a:pPr marL="1218539" lvl="1"/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Personalized greeting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Boost responses with specific user greetings</a:t>
            </a:r>
          </a:p>
          <a:p>
            <a:pPr marL="1218539" lvl="1"/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Body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Avoid excessive images and ensure text is readable without image loading</a:t>
            </a:r>
          </a:p>
          <a:p>
            <a:pPr marL="1218539" lvl="1"/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Footer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Standardize for consistency. Include contact info and privacy policy</a:t>
            </a:r>
          </a:p>
          <a:p>
            <a:pPr marL="1218539" lvl="1"/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Unsubscribe link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Mandatory in all commercial emails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Interactive emails are best constructed with lightweight HTML capability allowing the email to open quickly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structure must allow readers to scan and navigate the email easily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Step 4: Integration of Campaign with Other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While email marketing can operate as a stand-alone marketing campaign, integrating it with other channels, both online and offline, will serve to both reinforce a brand’s message and increase responses.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There should never be a disparity between the content, tone, or design of an email when compared to the rest of a company’s offerings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 In-store promotions can be reinforced and promoted to an email database, or Web site information can be summarized for email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Custom landing pages, as required, should be created for any promotions being communicated in an email communication</a:t>
            </a: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58717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B09974-F33F-45C2-B79F-6C998C6E05D3}">
  <ds:schemaRefs>
    <ds:schemaRef ds:uri="http://schemas.microsoft.com/office/2006/metadata/properties"/>
    <ds:schemaRef ds:uri="http://purl.org/dc/dcmitype/"/>
    <ds:schemaRef ds:uri="3bcca7c6-e078-4369-806b-4ead88abfa08"/>
    <ds:schemaRef ds:uri="http://purl.org/dc/terms/"/>
    <ds:schemaRef ds:uri="http://purl.org/dc/elements/1.1/"/>
    <ds:schemaRef ds:uri="http://schemas.microsoft.com/office/2006/documentManagement/types"/>
    <ds:schemaRef ds:uri="8d9f5a15-a802-46f3-973e-7937d604f1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2753</TotalTime>
  <Words>1682</Words>
  <Application>Microsoft Macintosh PowerPoint</Application>
  <PresentationFormat>Panorámica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Frutiger LT Std 55 Roman</vt:lpstr>
      <vt:lpstr>Roboto</vt:lpstr>
      <vt:lpstr>Geometric</vt:lpstr>
      <vt:lpstr>Geometric</vt:lpstr>
      <vt:lpstr>Marketing for Golf Management</vt:lpstr>
      <vt:lpstr>3.0 Learning Objectives</vt:lpstr>
      <vt:lpstr>3.1 Technology</vt:lpstr>
      <vt:lpstr>3.2 Email Marketing</vt:lpstr>
      <vt:lpstr>3.3 Nine Steps to Executing an Email Campaign</vt:lpstr>
      <vt:lpstr>3.3 Step 1: Strategic Planning</vt:lpstr>
      <vt:lpstr>3.3 Step 2: Definition of List</vt:lpstr>
      <vt:lpstr>3.3 Step 3: Creative Execution</vt:lpstr>
      <vt:lpstr>3.3 Step 4: Integration of Campaign with Other Channels</vt:lpstr>
      <vt:lpstr>3.3 Step 5: Personalization of the Message</vt:lpstr>
      <vt:lpstr>3.3 Step 6: Deployment</vt:lpstr>
      <vt:lpstr>3.3 Step 7: Interaction Handling</vt:lpstr>
      <vt:lpstr>3.3 Step 8: Report Generation</vt:lpstr>
      <vt:lpstr>3.3 Step 9: Analysis of Results</vt:lpstr>
      <vt:lpstr>3.4 Pay per Click Advertising</vt:lpstr>
      <vt:lpstr>3.4 Pay per Click Advertising - How It Works</vt:lpstr>
      <vt:lpstr>3.4 The Long Tail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Roch, Shauna</dc:creator>
  <cp:lastModifiedBy>Ceron Salas, Stephany</cp:lastModifiedBy>
  <cp:revision>251</cp:revision>
  <dcterms:created xsi:type="dcterms:W3CDTF">2023-05-25T13:46:06Z</dcterms:created>
  <dcterms:modified xsi:type="dcterms:W3CDTF">2024-02-16T07:57:43Z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