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8"/>
  </p:notesMasterIdLst>
  <p:sldIdLst>
    <p:sldId id="259" r:id="rId6"/>
    <p:sldId id="258" r:id="rId7"/>
    <p:sldId id="369" r:id="rId8"/>
    <p:sldId id="370" r:id="rId9"/>
    <p:sldId id="378" r:id="rId10"/>
    <p:sldId id="371" r:id="rId11"/>
    <p:sldId id="372" r:id="rId12"/>
    <p:sldId id="373" r:id="rId13"/>
    <p:sldId id="374" r:id="rId14"/>
    <p:sldId id="375" r:id="rId15"/>
    <p:sldId id="376" r:id="rId16"/>
    <p:sldId id="3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6F2E2-A652-4F51-BF0E-CD7785BE6321}" v="269" dt="2024-05-02T18:41:34.0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62" autoAdjust="0"/>
    <p:restoredTop sz="86250" autoAdjust="0"/>
  </p:normalViewPr>
  <p:slideViewPr>
    <p:cSldViewPr snapToGrid="0">
      <p:cViewPr varScale="1">
        <p:scale>
          <a:sx n="78" d="100"/>
          <a:sy n="78" d="100"/>
        </p:scale>
        <p:origin x="168" y="43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ves, Catherine" userId="S::csteeves@fanshawec.ca::3b55fcb4-57ba-42ea-af71-39a64c5002b0" providerId="AD" clId="Web-{9096F2E2-A652-4F51-BF0E-CD7785BE6321}"/>
    <pc:docChg chg="addSld modSld">
      <pc:chgData name="Steeves, Catherine" userId="S::csteeves@fanshawec.ca::3b55fcb4-57ba-42ea-af71-39a64c5002b0" providerId="AD" clId="Web-{9096F2E2-A652-4F51-BF0E-CD7785BE6321}" dt="2024-05-02T18:41:34.028" v="261"/>
      <pc:docMkLst>
        <pc:docMk/>
      </pc:docMkLst>
      <pc:sldChg chg="modSp">
        <pc:chgData name="Steeves, Catherine" userId="S::csteeves@fanshawec.ca::3b55fcb4-57ba-42ea-af71-39a64c5002b0" providerId="AD" clId="Web-{9096F2E2-A652-4F51-BF0E-CD7785BE6321}" dt="2024-05-02T17:56:37.337" v="4" actId="20577"/>
        <pc:sldMkLst>
          <pc:docMk/>
          <pc:sldMk cId="1277037926" sldId="258"/>
        </pc:sldMkLst>
        <pc:spChg chg="mod">
          <ac:chgData name="Steeves, Catherine" userId="S::csteeves@fanshawec.ca::3b55fcb4-57ba-42ea-af71-39a64c5002b0" providerId="AD" clId="Web-{9096F2E2-A652-4F51-BF0E-CD7785BE6321}" dt="2024-05-02T17:56:37.337" v="4" actId="20577"/>
          <ac:spMkLst>
            <pc:docMk/>
            <pc:sldMk cId="1277037926" sldId="258"/>
            <ac:spMk id="3" creationId="{2F601BB8-3609-72B5-46C0-77D7432FB032}"/>
          </ac:spMkLst>
        </pc:spChg>
      </pc:sldChg>
      <pc:sldChg chg="addSp delSp modSp">
        <pc:chgData name="Steeves, Catherine" userId="S::csteeves@fanshawec.ca::3b55fcb4-57ba-42ea-af71-39a64c5002b0" providerId="AD" clId="Web-{9096F2E2-A652-4F51-BF0E-CD7785BE6321}" dt="2024-05-02T18:41:34.028" v="261"/>
        <pc:sldMkLst>
          <pc:docMk/>
          <pc:sldMk cId="683022623" sldId="375"/>
        </pc:sldMkLst>
        <pc:picChg chg="add mod ord">
          <ac:chgData name="Steeves, Catherine" userId="S::csteeves@fanshawec.ca::3b55fcb4-57ba-42ea-af71-39a64c5002b0" providerId="AD" clId="Web-{9096F2E2-A652-4F51-BF0E-CD7785BE6321}" dt="2024-05-02T18:41:34.028" v="261"/>
          <ac:picMkLst>
            <pc:docMk/>
            <pc:sldMk cId="683022623" sldId="375"/>
            <ac:picMk id="5" creationId="{2158CC5E-C478-24D8-31B4-C635C1133BC7}"/>
          </ac:picMkLst>
        </pc:picChg>
        <pc:picChg chg="del mod">
          <ac:chgData name="Steeves, Catherine" userId="S::csteeves@fanshawec.ca::3b55fcb4-57ba-42ea-af71-39a64c5002b0" providerId="AD" clId="Web-{9096F2E2-A652-4F51-BF0E-CD7785BE6321}" dt="2024-05-02T18:35:38.272" v="252"/>
          <ac:picMkLst>
            <pc:docMk/>
            <pc:sldMk cId="683022623" sldId="375"/>
            <ac:picMk id="6148" creationId="{8A4198DF-0166-3DBC-17EC-DEF0D92398AE}"/>
          </ac:picMkLst>
        </pc:picChg>
      </pc:sldChg>
      <pc:sldChg chg="modSp">
        <pc:chgData name="Steeves, Catherine" userId="S::csteeves@fanshawec.ca::3b55fcb4-57ba-42ea-af71-39a64c5002b0" providerId="AD" clId="Web-{9096F2E2-A652-4F51-BF0E-CD7785BE6321}" dt="2024-05-02T18:36:36.570" v="260"/>
        <pc:sldMkLst>
          <pc:docMk/>
          <pc:sldMk cId="2756467769" sldId="376"/>
        </pc:sldMkLst>
        <pc:picChg chg="mod">
          <ac:chgData name="Steeves, Catherine" userId="S::csteeves@fanshawec.ca::3b55fcb4-57ba-42ea-af71-39a64c5002b0" providerId="AD" clId="Web-{9096F2E2-A652-4F51-BF0E-CD7785BE6321}" dt="2024-05-02T18:36:36.570" v="260"/>
          <ac:picMkLst>
            <pc:docMk/>
            <pc:sldMk cId="2756467769" sldId="376"/>
            <ac:picMk id="1026" creationId="{CC3C5628-F6FB-C28F-433B-A4DAC36A328E}"/>
          </ac:picMkLst>
        </pc:picChg>
      </pc:sldChg>
      <pc:sldChg chg="delSp modSp add replId">
        <pc:chgData name="Steeves, Catherine" userId="S::csteeves@fanshawec.ca::3b55fcb4-57ba-42ea-af71-39a64c5002b0" providerId="AD" clId="Web-{9096F2E2-A652-4F51-BF0E-CD7785BE6321}" dt="2024-05-02T18:34:10.129" v="250" actId="20577"/>
        <pc:sldMkLst>
          <pc:docMk/>
          <pc:sldMk cId="3380287646" sldId="378"/>
        </pc:sldMkLst>
        <pc:spChg chg="mod">
          <ac:chgData name="Steeves, Catherine" userId="S::csteeves@fanshawec.ca::3b55fcb4-57ba-42ea-af71-39a64c5002b0" providerId="AD" clId="Web-{9096F2E2-A652-4F51-BF0E-CD7785BE6321}" dt="2024-05-02T17:59:57.184" v="17" actId="20577"/>
          <ac:spMkLst>
            <pc:docMk/>
            <pc:sldMk cId="3380287646" sldId="378"/>
            <ac:spMk id="2" creationId="{4153D77C-7B97-08F6-6F57-FAE66A0744C6}"/>
          </ac:spMkLst>
        </pc:spChg>
        <pc:spChg chg="mod">
          <ac:chgData name="Steeves, Catherine" userId="S::csteeves@fanshawec.ca::3b55fcb4-57ba-42ea-af71-39a64c5002b0" providerId="AD" clId="Web-{9096F2E2-A652-4F51-BF0E-CD7785BE6321}" dt="2024-05-02T18:34:10.129" v="250" actId="20577"/>
          <ac:spMkLst>
            <pc:docMk/>
            <pc:sldMk cId="3380287646" sldId="378"/>
            <ac:spMk id="3" creationId="{D431E55E-A8A4-B238-8FBF-F969DB59E199}"/>
          </ac:spMkLst>
        </pc:spChg>
        <pc:spChg chg="del mod">
          <ac:chgData name="Steeves, Catherine" userId="S::csteeves@fanshawec.ca::3b55fcb4-57ba-42ea-af71-39a64c5002b0" providerId="AD" clId="Web-{9096F2E2-A652-4F51-BF0E-CD7785BE6321}" dt="2024-05-02T18:00:08.435" v="20"/>
          <ac:spMkLst>
            <pc:docMk/>
            <pc:sldMk cId="3380287646" sldId="378"/>
            <ac:spMk id="5" creationId="{7CBC1A0F-AB5E-2F5E-EF3B-4927A0E98290}"/>
          </ac:spMkLst>
        </pc:spChg>
        <pc:picChg chg="del">
          <ac:chgData name="Steeves, Catherine" userId="S::csteeves@fanshawec.ca::3b55fcb4-57ba-42ea-af71-39a64c5002b0" providerId="AD" clId="Web-{9096F2E2-A652-4F51-BF0E-CD7785BE6321}" dt="2024-05-02T18:00:01.935" v="18"/>
          <ac:picMkLst>
            <pc:docMk/>
            <pc:sldMk cId="3380287646" sldId="378"/>
            <ac:picMk id="1026" creationId="{8ADF7401-1D8A-9B13-3159-5068B6DF890B}"/>
          </ac:picMkLst>
        </pc:picChg>
      </pc:sldChg>
    </pc:docChg>
  </pc:docChgLst>
  <pc:docChgLst>
    <pc:chgData name="Ceron Salas, Stephany" userId="S::s_ceronsalas@fanshawec.ca::85a2f896-e1a9-46ee-ae81-f85b0fb32b18" providerId="AD" clId="Web-{91295A13-68FE-8A10-25C8-80C8AD095AE9}"/>
    <pc:docChg chg="modSld">
      <pc:chgData name="Ceron Salas, Stephany" userId="S::s_ceronsalas@fanshawec.ca::85a2f896-e1a9-46ee-ae81-f85b0fb32b18" providerId="AD" clId="Web-{91295A13-68FE-8A10-25C8-80C8AD095AE9}" dt="2024-02-12T22:00:18.829" v="3" actId="20577"/>
      <pc:docMkLst>
        <pc:docMk/>
      </pc:docMkLst>
      <pc:sldChg chg="modSp">
        <pc:chgData name="Ceron Salas, Stephany" userId="S::s_ceronsalas@fanshawec.ca::85a2f896-e1a9-46ee-ae81-f85b0fb32b18" providerId="AD" clId="Web-{91295A13-68FE-8A10-25C8-80C8AD095AE9}" dt="2024-02-12T22:00:18.829" v="3" actId="20577"/>
        <pc:sldMkLst>
          <pc:docMk/>
          <pc:sldMk cId="1277037926" sldId="258"/>
        </pc:sldMkLst>
        <pc:spChg chg="mod">
          <ac:chgData name="Ceron Salas, Stephany" userId="S::s_ceronsalas@fanshawec.ca::85a2f896-e1a9-46ee-ae81-f85b0fb32b18" providerId="AD" clId="Web-{91295A13-68FE-8A10-25C8-80C8AD095AE9}" dt="2024-02-12T22:00:18.829" v="3" actId="20577"/>
          <ac:spMkLst>
            <pc:docMk/>
            <pc:sldMk cId="1277037926" sldId="258"/>
            <ac:spMk id="9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E5DCC-5FC4-544D-98C8-61863609BEBE}"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E42175CF-9A3A-9941-8395-509D54FC89F4}">
      <dgm:prSet phldrT="[Texto]"/>
      <dgm:spPr/>
      <dgm:t>
        <a:bodyPr/>
        <a:lstStyle/>
        <a:p>
          <a:r>
            <a:rPr lang="en-CA" b="1" i="0" noProof="0" dirty="0"/>
            <a:t>The Country Club</a:t>
          </a:r>
          <a:endParaRPr lang="en-CA" noProof="0" dirty="0"/>
        </a:p>
      </dgm:t>
      <dgm:extLst>
        <a:ext uri="{E40237B7-FDA0-4F09-8148-C483321AD2D9}">
          <dgm14:cNvPr xmlns:dgm14="http://schemas.microsoft.com/office/drawing/2010/diagram" id="0" name="" descr="&#10;"/>
        </a:ext>
      </dgm:extLst>
    </dgm:pt>
    <dgm:pt modelId="{CBED603F-B685-4844-93CB-7EF20BBD7C2C}" type="parTrans" cxnId="{43B3B311-3ABC-0747-86AF-25722B353984}">
      <dgm:prSet/>
      <dgm:spPr/>
      <dgm:t>
        <a:bodyPr/>
        <a:lstStyle/>
        <a:p>
          <a:endParaRPr lang="en-CA" noProof="0" dirty="0"/>
        </a:p>
      </dgm:t>
    </dgm:pt>
    <dgm:pt modelId="{713091E6-D0A3-5D4C-B1E0-0E550B2403CB}" type="sibTrans" cxnId="{43B3B311-3ABC-0747-86AF-25722B353984}">
      <dgm:prSet/>
      <dgm:spPr/>
      <dgm:t>
        <a:bodyPr/>
        <a:lstStyle/>
        <a:p>
          <a:endParaRPr lang="en-CA" noProof="0" dirty="0"/>
        </a:p>
      </dgm:t>
    </dgm:pt>
    <dgm:pt modelId="{F1B3B645-EE45-9842-9FEB-7C63C3B9DD37}">
      <dgm:prSet phldrT="[Texto]"/>
      <dgm:spPr/>
      <dgm:t>
        <a:bodyPr/>
        <a:lstStyle/>
        <a:p>
          <a:r>
            <a:rPr lang="en-CA" b="1" i="0" noProof="0" dirty="0"/>
            <a:t>Public Golf Facilities</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7DAEABB7-3E26-9342-A7B0-71C40BDC8B20}" type="parTrans" cxnId="{1E74FB1D-DE06-2B4F-BE02-777DC1135337}">
      <dgm:prSet/>
      <dgm:spPr/>
      <dgm:t>
        <a:bodyPr/>
        <a:lstStyle/>
        <a:p>
          <a:endParaRPr lang="en-CA" noProof="0" dirty="0"/>
        </a:p>
      </dgm:t>
    </dgm:pt>
    <dgm:pt modelId="{7F8E8807-85F1-6642-82EC-477AE1D95901}" type="sibTrans" cxnId="{1E74FB1D-DE06-2B4F-BE02-777DC1135337}">
      <dgm:prSet/>
      <dgm:spPr/>
      <dgm:t>
        <a:bodyPr/>
        <a:lstStyle/>
        <a:p>
          <a:endParaRPr lang="en-CA" noProof="0" dirty="0"/>
        </a:p>
      </dgm:t>
    </dgm:pt>
    <dgm:pt modelId="{2AACB7D2-AF1B-5B43-9425-6001FA74F94E}">
      <dgm:prSet phldrT="[Texto]"/>
      <dgm:spPr/>
      <dgm:t>
        <a:bodyPr/>
        <a:lstStyle/>
        <a:p>
          <a:r>
            <a:rPr lang="en-CA" b="1" i="0" noProof="0" dirty="0"/>
            <a:t>Practice Facilities</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792264B2-CB6B-F945-86D1-DAD84467892B}" type="parTrans" cxnId="{463069C2-AFCF-5048-B08B-EFF921436B37}">
      <dgm:prSet/>
      <dgm:spPr/>
      <dgm:t>
        <a:bodyPr/>
        <a:lstStyle/>
        <a:p>
          <a:endParaRPr lang="en-CA" noProof="0" dirty="0"/>
        </a:p>
      </dgm:t>
    </dgm:pt>
    <dgm:pt modelId="{D43533B8-7ACB-844B-A757-BD2050526208}" type="sibTrans" cxnId="{463069C2-AFCF-5048-B08B-EFF921436B37}">
      <dgm:prSet/>
      <dgm:spPr/>
      <dgm:t>
        <a:bodyPr/>
        <a:lstStyle/>
        <a:p>
          <a:endParaRPr lang="en-CA" noProof="0" dirty="0"/>
        </a:p>
      </dgm:t>
    </dgm:pt>
    <dgm:pt modelId="{6FE4ED20-E496-A340-BBE8-C647AD2CAF06}">
      <dgm:prSet phldrT="[Texto]"/>
      <dgm:spPr/>
      <dgm:t>
        <a:bodyPr/>
        <a:lstStyle/>
        <a:p>
          <a:r>
            <a:rPr lang="en-CA" b="1" i="0" noProof="0" dirty="0"/>
            <a:t>Municipal Facilities</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BA34D354-46FC-1049-B011-5192B5641C60}" type="parTrans" cxnId="{B629740D-5CF7-EA49-870D-A4371983979C}">
      <dgm:prSet/>
      <dgm:spPr/>
      <dgm:t>
        <a:bodyPr/>
        <a:lstStyle/>
        <a:p>
          <a:endParaRPr lang="en-CA" noProof="0" dirty="0"/>
        </a:p>
      </dgm:t>
    </dgm:pt>
    <dgm:pt modelId="{7A7EA8C6-1AA1-1946-9140-8B97199FA75E}" type="sibTrans" cxnId="{B629740D-5CF7-EA49-870D-A4371983979C}">
      <dgm:prSet/>
      <dgm:spPr/>
      <dgm:t>
        <a:bodyPr/>
        <a:lstStyle/>
        <a:p>
          <a:endParaRPr lang="en-CA" noProof="0" dirty="0"/>
        </a:p>
      </dgm:t>
    </dgm:pt>
    <dgm:pt modelId="{4FCD316F-86EE-9245-B3D3-22A953325763}">
      <dgm:prSet phldrT="[Texto]"/>
      <dgm:spPr/>
      <dgm:t>
        <a:bodyPr/>
        <a:lstStyle/>
        <a:p>
          <a:r>
            <a:rPr lang="en-CA" b="1" i="0" noProof="0" dirty="0"/>
            <a:t>Golf Simulators</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67A69A00-F6EE-8146-BD35-22E442AB3F17}" type="parTrans" cxnId="{CE3D425F-A348-364B-8387-6B57285CC6C0}">
      <dgm:prSet/>
      <dgm:spPr/>
      <dgm:t>
        <a:bodyPr/>
        <a:lstStyle/>
        <a:p>
          <a:endParaRPr lang="en-CA" noProof="0" dirty="0"/>
        </a:p>
      </dgm:t>
    </dgm:pt>
    <dgm:pt modelId="{13BBDEE0-B5C9-3748-8789-1DB16C3C4EC2}" type="sibTrans" cxnId="{CE3D425F-A348-364B-8387-6B57285CC6C0}">
      <dgm:prSet/>
      <dgm:spPr/>
      <dgm:t>
        <a:bodyPr/>
        <a:lstStyle/>
        <a:p>
          <a:endParaRPr lang="en-CA" noProof="0" dirty="0"/>
        </a:p>
      </dgm:t>
    </dgm:pt>
    <dgm:pt modelId="{4BE73328-6AD1-F94F-B2BC-10EF6BA08F84}">
      <dgm:prSet/>
      <dgm:spPr/>
      <dgm:t>
        <a:bodyPr/>
        <a:lstStyle/>
        <a:p>
          <a:r>
            <a:rPr lang="en-CA" b="1" i="0" noProof="0" dirty="0"/>
            <a:t>Golf on TV</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40142179-ED57-7646-96C7-73CC47509DD6}" type="parTrans" cxnId="{9BE9D062-6A46-A643-9A42-8C677AB3A75A}">
      <dgm:prSet/>
      <dgm:spPr/>
      <dgm:t>
        <a:bodyPr/>
        <a:lstStyle/>
        <a:p>
          <a:endParaRPr lang="en-CA" noProof="0" dirty="0"/>
        </a:p>
      </dgm:t>
    </dgm:pt>
    <dgm:pt modelId="{FC004AAC-4CB0-964B-AF7E-5E7D783E82E7}" type="sibTrans" cxnId="{9BE9D062-6A46-A643-9A42-8C677AB3A75A}">
      <dgm:prSet/>
      <dgm:spPr/>
      <dgm:t>
        <a:bodyPr/>
        <a:lstStyle/>
        <a:p>
          <a:endParaRPr lang="en-CA" noProof="0" dirty="0"/>
        </a:p>
      </dgm:t>
    </dgm:pt>
    <dgm:pt modelId="{23546C12-4E0A-7E48-866C-FF93DA1A4783}">
      <dgm:prSet/>
      <dgm:spPr/>
      <dgm:t>
        <a:bodyPr/>
        <a:lstStyle/>
        <a:p>
          <a:r>
            <a:rPr lang="en-CA" b="1" i="0" noProof="0" dirty="0"/>
            <a:t>Golf Gambling</a:t>
          </a:r>
          <a:endParaRPr lang="en-CA" noProof="0" dirty="0"/>
        </a:p>
      </dgm:t>
      <dgm:extLst>
        <a:ext uri="{E40237B7-FDA0-4F09-8148-C483321AD2D9}">
          <dgm14:cNvPr xmlns:dgm14="http://schemas.microsoft.com/office/drawing/2010/diagram" id="0" name="" descr="- The Country Club&#10;- Public Golf Facilities&#10;- Practice Facilities&#10;- Municipal Facilities&#10;- Golf Simulators&#10;- Golf on TV&#10;- Golf Gambling&#10;"/>
        </a:ext>
      </dgm:extLst>
    </dgm:pt>
    <dgm:pt modelId="{29D7DEE1-9AFC-4645-8367-585E2623F308}" type="parTrans" cxnId="{1495285C-A8E7-2B40-BEB4-A15D260F4DD3}">
      <dgm:prSet/>
      <dgm:spPr/>
      <dgm:t>
        <a:bodyPr/>
        <a:lstStyle/>
        <a:p>
          <a:endParaRPr lang="en-CA" noProof="0" dirty="0"/>
        </a:p>
      </dgm:t>
    </dgm:pt>
    <dgm:pt modelId="{3DD3A684-9A98-CC41-8330-AC2FD3EF83F7}" type="sibTrans" cxnId="{1495285C-A8E7-2B40-BEB4-A15D260F4DD3}">
      <dgm:prSet/>
      <dgm:spPr/>
      <dgm:t>
        <a:bodyPr/>
        <a:lstStyle/>
        <a:p>
          <a:endParaRPr lang="en-CA" noProof="0" dirty="0"/>
        </a:p>
      </dgm:t>
    </dgm:pt>
    <dgm:pt modelId="{9EBCDD58-EE81-2441-8C7E-428416A2AB8A}" type="pres">
      <dgm:prSet presAssocID="{D1DE5DCC-5FC4-544D-98C8-61863609BEBE}" presName="diagram" presStyleCnt="0">
        <dgm:presLayoutVars>
          <dgm:dir/>
          <dgm:resizeHandles val="exact"/>
        </dgm:presLayoutVars>
      </dgm:prSet>
      <dgm:spPr/>
    </dgm:pt>
    <dgm:pt modelId="{4AB8BE45-0445-CE49-9CF8-5E87CE42804C}" type="pres">
      <dgm:prSet presAssocID="{E42175CF-9A3A-9941-8395-509D54FC89F4}" presName="node" presStyleLbl="node1" presStyleIdx="0" presStyleCnt="7">
        <dgm:presLayoutVars>
          <dgm:bulletEnabled val="1"/>
        </dgm:presLayoutVars>
      </dgm:prSet>
      <dgm:spPr/>
    </dgm:pt>
    <dgm:pt modelId="{46A2D38C-D81E-3E42-9431-3560C0236E6B}" type="pres">
      <dgm:prSet presAssocID="{713091E6-D0A3-5D4C-B1E0-0E550B2403CB}" presName="sibTrans" presStyleCnt="0"/>
      <dgm:spPr/>
    </dgm:pt>
    <dgm:pt modelId="{4DDCFA0E-B108-9347-AF9C-9AE6720F16F5}" type="pres">
      <dgm:prSet presAssocID="{F1B3B645-EE45-9842-9FEB-7C63C3B9DD37}" presName="node" presStyleLbl="node1" presStyleIdx="1" presStyleCnt="7">
        <dgm:presLayoutVars>
          <dgm:bulletEnabled val="1"/>
        </dgm:presLayoutVars>
      </dgm:prSet>
      <dgm:spPr/>
    </dgm:pt>
    <dgm:pt modelId="{9E483AE7-0C45-E24C-B4E7-429B47BB7E89}" type="pres">
      <dgm:prSet presAssocID="{7F8E8807-85F1-6642-82EC-477AE1D95901}" presName="sibTrans" presStyleCnt="0"/>
      <dgm:spPr/>
    </dgm:pt>
    <dgm:pt modelId="{53E018B6-CD62-BD49-9E41-C9FDEF9B0699}" type="pres">
      <dgm:prSet presAssocID="{2AACB7D2-AF1B-5B43-9425-6001FA74F94E}" presName="node" presStyleLbl="node1" presStyleIdx="2" presStyleCnt="7">
        <dgm:presLayoutVars>
          <dgm:bulletEnabled val="1"/>
        </dgm:presLayoutVars>
      </dgm:prSet>
      <dgm:spPr/>
    </dgm:pt>
    <dgm:pt modelId="{6728D554-6532-7645-BF2A-2D4F6EE8BAFA}" type="pres">
      <dgm:prSet presAssocID="{D43533B8-7ACB-844B-A757-BD2050526208}" presName="sibTrans" presStyleCnt="0"/>
      <dgm:spPr/>
    </dgm:pt>
    <dgm:pt modelId="{D311BE92-9147-0649-9C76-C4193101100C}" type="pres">
      <dgm:prSet presAssocID="{6FE4ED20-E496-A340-BBE8-C647AD2CAF06}" presName="node" presStyleLbl="node1" presStyleIdx="3" presStyleCnt="7">
        <dgm:presLayoutVars>
          <dgm:bulletEnabled val="1"/>
        </dgm:presLayoutVars>
      </dgm:prSet>
      <dgm:spPr/>
    </dgm:pt>
    <dgm:pt modelId="{A49093A5-C9CE-F540-BDC0-BFE12367468D}" type="pres">
      <dgm:prSet presAssocID="{7A7EA8C6-1AA1-1946-9140-8B97199FA75E}" presName="sibTrans" presStyleCnt="0"/>
      <dgm:spPr/>
    </dgm:pt>
    <dgm:pt modelId="{152924C0-928E-274E-AC7D-FD075FEA92C8}" type="pres">
      <dgm:prSet presAssocID="{4FCD316F-86EE-9245-B3D3-22A953325763}" presName="node" presStyleLbl="node1" presStyleIdx="4" presStyleCnt="7">
        <dgm:presLayoutVars>
          <dgm:bulletEnabled val="1"/>
        </dgm:presLayoutVars>
      </dgm:prSet>
      <dgm:spPr/>
    </dgm:pt>
    <dgm:pt modelId="{0E10C372-F54F-104D-A804-20440A5F57BB}" type="pres">
      <dgm:prSet presAssocID="{13BBDEE0-B5C9-3748-8789-1DB16C3C4EC2}" presName="sibTrans" presStyleCnt="0"/>
      <dgm:spPr/>
    </dgm:pt>
    <dgm:pt modelId="{9D8B792F-8C8A-0046-A197-C1DDED22CA8F}" type="pres">
      <dgm:prSet presAssocID="{4BE73328-6AD1-F94F-B2BC-10EF6BA08F84}" presName="node" presStyleLbl="node1" presStyleIdx="5" presStyleCnt="7">
        <dgm:presLayoutVars>
          <dgm:bulletEnabled val="1"/>
        </dgm:presLayoutVars>
      </dgm:prSet>
      <dgm:spPr/>
    </dgm:pt>
    <dgm:pt modelId="{D262F5E2-061E-7348-A0A6-104FA5269307}" type="pres">
      <dgm:prSet presAssocID="{FC004AAC-4CB0-964B-AF7E-5E7D783E82E7}" presName="sibTrans" presStyleCnt="0"/>
      <dgm:spPr/>
    </dgm:pt>
    <dgm:pt modelId="{6991906C-AB65-734B-A62C-F1E16302B3D5}" type="pres">
      <dgm:prSet presAssocID="{23546C12-4E0A-7E48-866C-FF93DA1A4783}" presName="node" presStyleLbl="node1" presStyleIdx="6" presStyleCnt="7">
        <dgm:presLayoutVars>
          <dgm:bulletEnabled val="1"/>
        </dgm:presLayoutVars>
      </dgm:prSet>
      <dgm:spPr/>
    </dgm:pt>
  </dgm:ptLst>
  <dgm:cxnLst>
    <dgm:cxn modelId="{AA23B406-6180-5E41-8146-A48060F91214}" type="presOf" srcId="{23546C12-4E0A-7E48-866C-FF93DA1A4783}" destId="{6991906C-AB65-734B-A62C-F1E16302B3D5}" srcOrd="0" destOrd="0" presId="urn:microsoft.com/office/officeart/2005/8/layout/default"/>
    <dgm:cxn modelId="{B629740D-5CF7-EA49-870D-A4371983979C}" srcId="{D1DE5DCC-5FC4-544D-98C8-61863609BEBE}" destId="{6FE4ED20-E496-A340-BBE8-C647AD2CAF06}" srcOrd="3" destOrd="0" parTransId="{BA34D354-46FC-1049-B011-5192B5641C60}" sibTransId="{7A7EA8C6-1AA1-1946-9140-8B97199FA75E}"/>
    <dgm:cxn modelId="{1C4CD10F-2908-4D4B-8156-3152C575AE3E}" type="presOf" srcId="{4BE73328-6AD1-F94F-B2BC-10EF6BA08F84}" destId="{9D8B792F-8C8A-0046-A197-C1DDED22CA8F}" srcOrd="0" destOrd="0" presId="urn:microsoft.com/office/officeart/2005/8/layout/default"/>
    <dgm:cxn modelId="{43B3B311-3ABC-0747-86AF-25722B353984}" srcId="{D1DE5DCC-5FC4-544D-98C8-61863609BEBE}" destId="{E42175CF-9A3A-9941-8395-509D54FC89F4}" srcOrd="0" destOrd="0" parTransId="{CBED603F-B685-4844-93CB-7EF20BBD7C2C}" sibTransId="{713091E6-D0A3-5D4C-B1E0-0E550B2403CB}"/>
    <dgm:cxn modelId="{1E74FB1D-DE06-2B4F-BE02-777DC1135337}" srcId="{D1DE5DCC-5FC4-544D-98C8-61863609BEBE}" destId="{F1B3B645-EE45-9842-9FEB-7C63C3B9DD37}" srcOrd="1" destOrd="0" parTransId="{7DAEABB7-3E26-9342-A7B0-71C40BDC8B20}" sibTransId="{7F8E8807-85F1-6642-82EC-477AE1D95901}"/>
    <dgm:cxn modelId="{1495285C-A8E7-2B40-BEB4-A15D260F4DD3}" srcId="{D1DE5DCC-5FC4-544D-98C8-61863609BEBE}" destId="{23546C12-4E0A-7E48-866C-FF93DA1A4783}" srcOrd="6" destOrd="0" parTransId="{29D7DEE1-9AFC-4645-8367-585E2623F308}" sibTransId="{3DD3A684-9A98-CC41-8330-AC2FD3EF83F7}"/>
    <dgm:cxn modelId="{CE3D425F-A348-364B-8387-6B57285CC6C0}" srcId="{D1DE5DCC-5FC4-544D-98C8-61863609BEBE}" destId="{4FCD316F-86EE-9245-B3D3-22A953325763}" srcOrd="4" destOrd="0" parTransId="{67A69A00-F6EE-8146-BD35-22E442AB3F17}" sibTransId="{13BBDEE0-B5C9-3748-8789-1DB16C3C4EC2}"/>
    <dgm:cxn modelId="{9BE9D062-6A46-A643-9A42-8C677AB3A75A}" srcId="{D1DE5DCC-5FC4-544D-98C8-61863609BEBE}" destId="{4BE73328-6AD1-F94F-B2BC-10EF6BA08F84}" srcOrd="5" destOrd="0" parTransId="{40142179-ED57-7646-96C7-73CC47509DD6}" sibTransId="{FC004AAC-4CB0-964B-AF7E-5E7D783E82E7}"/>
    <dgm:cxn modelId="{33C23352-E053-E043-B719-4F88FC4B9479}" type="presOf" srcId="{6FE4ED20-E496-A340-BBE8-C647AD2CAF06}" destId="{D311BE92-9147-0649-9C76-C4193101100C}" srcOrd="0" destOrd="0" presId="urn:microsoft.com/office/officeart/2005/8/layout/default"/>
    <dgm:cxn modelId="{F7F8C489-0DE6-BE4F-8465-CFA627B35853}" type="presOf" srcId="{F1B3B645-EE45-9842-9FEB-7C63C3B9DD37}" destId="{4DDCFA0E-B108-9347-AF9C-9AE6720F16F5}" srcOrd="0" destOrd="0" presId="urn:microsoft.com/office/officeart/2005/8/layout/default"/>
    <dgm:cxn modelId="{8B115092-F5B2-F245-94C4-C379CD3889ED}" type="presOf" srcId="{2AACB7D2-AF1B-5B43-9425-6001FA74F94E}" destId="{53E018B6-CD62-BD49-9E41-C9FDEF9B0699}" srcOrd="0" destOrd="0" presId="urn:microsoft.com/office/officeart/2005/8/layout/default"/>
    <dgm:cxn modelId="{463069C2-AFCF-5048-B08B-EFF921436B37}" srcId="{D1DE5DCC-5FC4-544D-98C8-61863609BEBE}" destId="{2AACB7D2-AF1B-5B43-9425-6001FA74F94E}" srcOrd="2" destOrd="0" parTransId="{792264B2-CB6B-F945-86D1-DAD84467892B}" sibTransId="{D43533B8-7ACB-844B-A757-BD2050526208}"/>
    <dgm:cxn modelId="{476BD6C5-547B-2F4A-B338-0823542A1343}" type="presOf" srcId="{4FCD316F-86EE-9245-B3D3-22A953325763}" destId="{152924C0-928E-274E-AC7D-FD075FEA92C8}" srcOrd="0" destOrd="0" presId="urn:microsoft.com/office/officeart/2005/8/layout/default"/>
    <dgm:cxn modelId="{C0E876D6-17CD-5740-8F2A-235F15017276}" type="presOf" srcId="{E42175CF-9A3A-9941-8395-509D54FC89F4}" destId="{4AB8BE45-0445-CE49-9CF8-5E87CE42804C}" srcOrd="0" destOrd="0" presId="urn:microsoft.com/office/officeart/2005/8/layout/default"/>
    <dgm:cxn modelId="{7A3BA5FA-15B6-674E-BAFF-4172E9FFA13E}" type="presOf" srcId="{D1DE5DCC-5FC4-544D-98C8-61863609BEBE}" destId="{9EBCDD58-EE81-2441-8C7E-428416A2AB8A}" srcOrd="0" destOrd="0" presId="urn:microsoft.com/office/officeart/2005/8/layout/default"/>
    <dgm:cxn modelId="{6E25CFAF-D46C-3144-944C-C56776E0B7EC}" type="presParOf" srcId="{9EBCDD58-EE81-2441-8C7E-428416A2AB8A}" destId="{4AB8BE45-0445-CE49-9CF8-5E87CE42804C}" srcOrd="0" destOrd="0" presId="urn:microsoft.com/office/officeart/2005/8/layout/default"/>
    <dgm:cxn modelId="{561DD7C9-CB4D-054D-B0BE-E00D2113C9B1}" type="presParOf" srcId="{9EBCDD58-EE81-2441-8C7E-428416A2AB8A}" destId="{46A2D38C-D81E-3E42-9431-3560C0236E6B}" srcOrd="1" destOrd="0" presId="urn:microsoft.com/office/officeart/2005/8/layout/default"/>
    <dgm:cxn modelId="{2AB14327-89B5-054C-AC97-C48EF90B317E}" type="presParOf" srcId="{9EBCDD58-EE81-2441-8C7E-428416A2AB8A}" destId="{4DDCFA0E-B108-9347-AF9C-9AE6720F16F5}" srcOrd="2" destOrd="0" presId="urn:microsoft.com/office/officeart/2005/8/layout/default"/>
    <dgm:cxn modelId="{F6C5D23F-0BB4-4342-BA13-9C77804D890D}" type="presParOf" srcId="{9EBCDD58-EE81-2441-8C7E-428416A2AB8A}" destId="{9E483AE7-0C45-E24C-B4E7-429B47BB7E89}" srcOrd="3" destOrd="0" presId="urn:microsoft.com/office/officeart/2005/8/layout/default"/>
    <dgm:cxn modelId="{E0535D40-C28C-5C4F-9D54-AD47C24F42BA}" type="presParOf" srcId="{9EBCDD58-EE81-2441-8C7E-428416A2AB8A}" destId="{53E018B6-CD62-BD49-9E41-C9FDEF9B0699}" srcOrd="4" destOrd="0" presId="urn:microsoft.com/office/officeart/2005/8/layout/default"/>
    <dgm:cxn modelId="{57D3FC2C-D2C3-DA4F-858F-798BF6EC5FCD}" type="presParOf" srcId="{9EBCDD58-EE81-2441-8C7E-428416A2AB8A}" destId="{6728D554-6532-7645-BF2A-2D4F6EE8BAFA}" srcOrd="5" destOrd="0" presId="urn:microsoft.com/office/officeart/2005/8/layout/default"/>
    <dgm:cxn modelId="{EB2C71B3-35D6-5548-8B25-B63954EA6D4F}" type="presParOf" srcId="{9EBCDD58-EE81-2441-8C7E-428416A2AB8A}" destId="{D311BE92-9147-0649-9C76-C4193101100C}" srcOrd="6" destOrd="0" presId="urn:microsoft.com/office/officeart/2005/8/layout/default"/>
    <dgm:cxn modelId="{5400D7EA-3E30-FE4A-9203-98C4DB74067A}" type="presParOf" srcId="{9EBCDD58-EE81-2441-8C7E-428416A2AB8A}" destId="{A49093A5-C9CE-F540-BDC0-BFE12367468D}" srcOrd="7" destOrd="0" presId="urn:microsoft.com/office/officeart/2005/8/layout/default"/>
    <dgm:cxn modelId="{5F89F982-1456-BA4F-9508-AE61A212A237}" type="presParOf" srcId="{9EBCDD58-EE81-2441-8C7E-428416A2AB8A}" destId="{152924C0-928E-274E-AC7D-FD075FEA92C8}" srcOrd="8" destOrd="0" presId="urn:microsoft.com/office/officeart/2005/8/layout/default"/>
    <dgm:cxn modelId="{44486DE5-4994-0944-B783-D8D2D341DD0B}" type="presParOf" srcId="{9EBCDD58-EE81-2441-8C7E-428416A2AB8A}" destId="{0E10C372-F54F-104D-A804-20440A5F57BB}" srcOrd="9" destOrd="0" presId="urn:microsoft.com/office/officeart/2005/8/layout/default"/>
    <dgm:cxn modelId="{2735AFF9-FA68-2740-ACF5-F293DD7DAF82}" type="presParOf" srcId="{9EBCDD58-EE81-2441-8C7E-428416A2AB8A}" destId="{9D8B792F-8C8A-0046-A197-C1DDED22CA8F}" srcOrd="10" destOrd="0" presId="urn:microsoft.com/office/officeart/2005/8/layout/default"/>
    <dgm:cxn modelId="{7711DE25-9744-8E4A-83C0-D4D0D2BAC1D3}" type="presParOf" srcId="{9EBCDD58-EE81-2441-8C7E-428416A2AB8A}" destId="{D262F5E2-061E-7348-A0A6-104FA5269307}" srcOrd="11" destOrd="0" presId="urn:microsoft.com/office/officeart/2005/8/layout/default"/>
    <dgm:cxn modelId="{25D32DCF-2C67-C841-B450-BFAD129A6B50}" type="presParOf" srcId="{9EBCDD58-EE81-2441-8C7E-428416A2AB8A}" destId="{6991906C-AB65-734B-A62C-F1E16302B3D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00893-B7F0-4842-BEA7-83FA34311168}"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s-MX"/>
        </a:p>
      </dgm:t>
    </dgm:pt>
    <dgm:pt modelId="{9B3AA230-FBF2-354B-B447-4884E966A0D4}">
      <dgm:prSet/>
      <dgm:spPr/>
      <dgm:t>
        <a:bodyPr/>
        <a:lstStyle/>
        <a:p>
          <a:r>
            <a:rPr lang="en-CA" b="1" i="0" noProof="0" dirty="0"/>
            <a:t>Effective Marketing: Why Loyalty?</a:t>
          </a:r>
        </a:p>
      </dgm:t>
    </dgm:pt>
    <dgm:pt modelId="{59A836D1-2806-564B-A11D-81DA529D4B4F}" type="parTrans" cxnId="{0662B261-E6E6-B740-9666-7B37DA475789}">
      <dgm:prSet/>
      <dgm:spPr/>
      <dgm:t>
        <a:bodyPr/>
        <a:lstStyle/>
        <a:p>
          <a:endParaRPr lang="en-CA" noProof="0" dirty="0"/>
        </a:p>
      </dgm:t>
    </dgm:pt>
    <dgm:pt modelId="{1D0EAF90-D1B1-E345-B97E-D2E68C3EF8A8}" type="sibTrans" cxnId="{0662B261-E6E6-B740-9666-7B37DA475789}">
      <dgm:prSet/>
      <dgm:spPr/>
      <dgm:t>
        <a:bodyPr/>
        <a:lstStyle/>
        <a:p>
          <a:endParaRPr lang="en-CA" noProof="0" dirty="0"/>
        </a:p>
      </dgm:t>
    </dgm:pt>
    <dgm:pt modelId="{7DC5E885-BC42-E947-B864-B633431F07A2}">
      <dgm:prSet/>
      <dgm:spPr/>
      <dgm:t>
        <a:bodyPr/>
        <a:lstStyle/>
        <a:p>
          <a:r>
            <a:rPr lang="en-CA" b="0" i="0" noProof="0" dirty="0"/>
            <a:t>Products don’t, contrary to popular belief, sell themselves</a:t>
          </a:r>
          <a:endParaRPr lang="en-CA" noProof="0" dirty="0"/>
        </a:p>
      </dgm:t>
    </dgm:pt>
    <dgm:pt modelId="{3848B857-025B-3C42-A00E-94CCF3FC1025}" type="parTrans" cxnId="{87B180B3-6214-5643-83D2-52449B3927AB}">
      <dgm:prSet/>
      <dgm:spPr/>
      <dgm:t>
        <a:bodyPr/>
        <a:lstStyle/>
        <a:p>
          <a:endParaRPr lang="en-CA" noProof="0" dirty="0"/>
        </a:p>
      </dgm:t>
    </dgm:pt>
    <dgm:pt modelId="{58F9B2A3-FE03-7441-9C38-8F6B48709E8F}" type="sibTrans" cxnId="{87B180B3-6214-5643-83D2-52449B3927AB}">
      <dgm:prSet/>
      <dgm:spPr/>
      <dgm:t>
        <a:bodyPr/>
        <a:lstStyle/>
        <a:p>
          <a:endParaRPr lang="en-CA" noProof="0" dirty="0"/>
        </a:p>
      </dgm:t>
    </dgm:pt>
    <dgm:pt modelId="{E5CB05B4-E188-914C-8A11-7D24C08622E4}">
      <dgm:prSet/>
      <dgm:spPr/>
      <dgm:t>
        <a:bodyPr/>
        <a:lstStyle/>
        <a:p>
          <a:r>
            <a:rPr lang="en-CA" b="1" i="0" noProof="0" dirty="0"/>
            <a:t>Marketing Benefits Society</a:t>
          </a:r>
          <a:endParaRPr lang="en-CA" noProof="0" dirty="0"/>
        </a:p>
      </dgm:t>
    </dgm:pt>
    <dgm:pt modelId="{FC6A158E-CC32-204A-8D76-7A2CE880E9DC}" type="parTrans" cxnId="{389886BA-F017-9B44-871B-159788C7BE86}">
      <dgm:prSet/>
      <dgm:spPr/>
      <dgm:t>
        <a:bodyPr/>
        <a:lstStyle/>
        <a:p>
          <a:endParaRPr lang="en-CA" noProof="0" dirty="0"/>
        </a:p>
      </dgm:t>
    </dgm:pt>
    <dgm:pt modelId="{9F1CDF05-0F06-2548-AC3F-0552A72847B6}" type="sibTrans" cxnId="{389886BA-F017-9B44-871B-159788C7BE86}">
      <dgm:prSet/>
      <dgm:spPr/>
      <dgm:t>
        <a:bodyPr/>
        <a:lstStyle/>
        <a:p>
          <a:endParaRPr lang="en-CA" noProof="0" dirty="0"/>
        </a:p>
      </dgm:t>
    </dgm:pt>
    <dgm:pt modelId="{3A49A398-517D-FE47-87A6-15AB5046847B}">
      <dgm:prSet/>
      <dgm:spPr/>
      <dgm:t>
        <a:bodyPr/>
        <a:lstStyle/>
        <a:p>
          <a:r>
            <a:rPr lang="en-CA" b="1" i="0" noProof="0" dirty="0"/>
            <a:t>Marketing Costs Money</a:t>
          </a:r>
          <a:endParaRPr lang="en-CA" noProof="0" dirty="0"/>
        </a:p>
      </dgm:t>
    </dgm:pt>
    <dgm:pt modelId="{A68F6BC4-6489-364C-9373-820A65A395B0}" type="parTrans" cxnId="{33604721-F90B-6D48-BE1E-68F6162B4D25}">
      <dgm:prSet/>
      <dgm:spPr/>
      <dgm:t>
        <a:bodyPr/>
        <a:lstStyle/>
        <a:p>
          <a:endParaRPr lang="en-CA" noProof="0" dirty="0"/>
        </a:p>
      </dgm:t>
    </dgm:pt>
    <dgm:pt modelId="{5D24597E-E928-B24E-BDB0-7F48074FF6AE}" type="sibTrans" cxnId="{33604721-F90B-6D48-BE1E-68F6162B4D25}">
      <dgm:prSet/>
      <dgm:spPr/>
      <dgm:t>
        <a:bodyPr/>
        <a:lstStyle/>
        <a:p>
          <a:endParaRPr lang="en-CA" noProof="0" dirty="0"/>
        </a:p>
      </dgm:t>
    </dgm:pt>
    <dgm:pt modelId="{000BE3EE-0313-7E43-B29D-3E4706A6A1D3}">
      <dgm:prSet/>
      <dgm:spPr/>
      <dgm:t>
        <a:bodyPr/>
        <a:lstStyle/>
        <a:p>
          <a:r>
            <a:rPr lang="en-CA" b="1" i="0" noProof="0" dirty="0"/>
            <a:t>Marketing Offers People Career Opportunities</a:t>
          </a:r>
          <a:endParaRPr lang="en-CA" noProof="0" dirty="0"/>
        </a:p>
      </dgm:t>
    </dgm:pt>
    <dgm:pt modelId="{0A8C867A-8AF9-094B-81C4-8ACB2D0FB18F}" type="parTrans" cxnId="{F1D5FF4A-68EE-F84D-8079-8A986C5C9BED}">
      <dgm:prSet/>
      <dgm:spPr/>
      <dgm:t>
        <a:bodyPr/>
        <a:lstStyle/>
        <a:p>
          <a:endParaRPr lang="en-CA" noProof="0" dirty="0"/>
        </a:p>
      </dgm:t>
    </dgm:pt>
    <dgm:pt modelId="{A73718DF-3120-FE4E-9D83-9C55BE00AF91}" type="sibTrans" cxnId="{F1D5FF4A-68EE-F84D-8079-8A986C5C9BED}">
      <dgm:prSet/>
      <dgm:spPr/>
      <dgm:t>
        <a:bodyPr/>
        <a:lstStyle/>
        <a:p>
          <a:endParaRPr lang="en-CA" noProof="0" dirty="0"/>
        </a:p>
      </dgm:t>
    </dgm:pt>
    <dgm:pt modelId="{6FA50521-135E-9A4D-8724-545C5A6E5969}">
      <dgm:prSet/>
      <dgm:spPr/>
      <dgm:t>
        <a:bodyPr/>
        <a:lstStyle/>
        <a:p>
          <a:r>
            <a:rPr lang="en-CA" b="0" i="0" noProof="0" dirty="0"/>
            <a:t>Marketing helps facilitate exchanges between buyers and sellers for the mutual benefit of both parties</a:t>
          </a:r>
          <a:endParaRPr lang="en-CA" noProof="0" dirty="0"/>
        </a:p>
      </dgm:t>
    </dgm:pt>
    <dgm:pt modelId="{15F25DDD-EF33-2C46-A71A-6D65045F07C9}" type="parTrans" cxnId="{CD0D4492-B109-E944-AC5B-0E0037B92B63}">
      <dgm:prSet/>
      <dgm:spPr/>
      <dgm:t>
        <a:bodyPr/>
        <a:lstStyle/>
        <a:p>
          <a:endParaRPr lang="en-CA" noProof="0" dirty="0"/>
        </a:p>
      </dgm:t>
    </dgm:pt>
    <dgm:pt modelId="{42128C84-374D-8746-A606-E7D786694D2C}" type="sibTrans" cxnId="{CD0D4492-B109-E944-AC5B-0E0037B92B63}">
      <dgm:prSet/>
      <dgm:spPr/>
      <dgm:t>
        <a:bodyPr/>
        <a:lstStyle/>
        <a:p>
          <a:endParaRPr lang="en-CA" noProof="0" dirty="0"/>
        </a:p>
      </dgm:t>
    </dgm:pt>
    <dgm:pt modelId="{AA3AE10F-0B8F-DB45-87BF-D9F1856CD276}">
      <dgm:prSet/>
      <dgm:spPr/>
      <dgm:t>
        <a:bodyPr/>
        <a:lstStyle/>
        <a:p>
          <a:r>
            <a:rPr lang="en-CA" b="0" i="0" noProof="0" dirty="0"/>
            <a:t>It facilitates trade</a:t>
          </a:r>
          <a:endParaRPr lang="en-CA" noProof="0" dirty="0"/>
        </a:p>
      </dgm:t>
    </dgm:pt>
    <dgm:pt modelId="{B1E36905-B28B-A644-A724-9E7ABDD91D3E}" type="parTrans" cxnId="{7BC2F0F8-8899-2647-A5E2-CDC1E6E804D8}">
      <dgm:prSet/>
      <dgm:spPr/>
      <dgm:t>
        <a:bodyPr/>
        <a:lstStyle/>
        <a:p>
          <a:endParaRPr lang="en-CA" noProof="0" dirty="0"/>
        </a:p>
      </dgm:t>
    </dgm:pt>
    <dgm:pt modelId="{5A13AD8E-6B74-BD41-83EC-D3A546E23F34}" type="sibTrans" cxnId="{7BC2F0F8-8899-2647-A5E2-CDC1E6E804D8}">
      <dgm:prSet/>
      <dgm:spPr/>
      <dgm:t>
        <a:bodyPr/>
        <a:lstStyle/>
        <a:p>
          <a:endParaRPr lang="en-CA" noProof="0" dirty="0"/>
        </a:p>
      </dgm:t>
    </dgm:pt>
    <dgm:pt modelId="{BD70442A-0B4B-6E42-8A04-E90E2A216FC4}">
      <dgm:prSet/>
      <dgm:spPr/>
      <dgm:t>
        <a:bodyPr/>
        <a:lstStyle/>
        <a:p>
          <a:r>
            <a:rPr lang="en-CA" noProof="0" dirty="0"/>
            <a:t>Consumers are able to make more informed decisions about a wider array of choices</a:t>
          </a:r>
        </a:p>
      </dgm:t>
    </dgm:pt>
    <dgm:pt modelId="{A1F05619-3F25-2A4B-8618-017D73EE773C}" type="parTrans" cxnId="{7C01A160-D100-AE4C-BEF0-4F55D1E00598}">
      <dgm:prSet/>
      <dgm:spPr/>
      <dgm:t>
        <a:bodyPr/>
        <a:lstStyle/>
        <a:p>
          <a:endParaRPr lang="en-CA" noProof="0" dirty="0"/>
        </a:p>
      </dgm:t>
    </dgm:pt>
    <dgm:pt modelId="{F1264D99-FA79-9048-8B85-A84CAEF67450}" type="sibTrans" cxnId="{7C01A160-D100-AE4C-BEF0-4F55D1E00598}">
      <dgm:prSet/>
      <dgm:spPr/>
      <dgm:t>
        <a:bodyPr/>
        <a:lstStyle/>
        <a:p>
          <a:endParaRPr lang="en-CA" noProof="0" dirty="0"/>
        </a:p>
      </dgm:t>
    </dgm:pt>
    <dgm:pt modelId="{34094012-B186-3047-B5C1-741E0D35756B}">
      <dgm:prSet/>
      <dgm:spPr/>
      <dgm:t>
        <a:bodyPr/>
        <a:lstStyle/>
        <a:p>
          <a:r>
            <a:rPr lang="en-CA" b="0" i="0" noProof="0" dirty="0"/>
            <a:t>Marketing can sometimes be the largest expense associated with producing a product</a:t>
          </a:r>
          <a:endParaRPr lang="en-CA" noProof="0" dirty="0"/>
        </a:p>
      </dgm:t>
    </dgm:pt>
    <dgm:pt modelId="{448D33DB-AB7D-C949-845A-4D13A4D5940B}" type="parTrans" cxnId="{5B482F04-4F64-944B-AD29-47EDB1E078FA}">
      <dgm:prSet/>
      <dgm:spPr/>
      <dgm:t>
        <a:bodyPr/>
        <a:lstStyle/>
        <a:p>
          <a:endParaRPr lang="en-CA" noProof="0" dirty="0"/>
        </a:p>
      </dgm:t>
    </dgm:pt>
    <dgm:pt modelId="{F8F8E0CF-B932-FB48-B3D0-0F32AE40385B}" type="sibTrans" cxnId="{5B482F04-4F64-944B-AD29-47EDB1E078FA}">
      <dgm:prSet/>
      <dgm:spPr/>
      <dgm:t>
        <a:bodyPr/>
        <a:lstStyle/>
        <a:p>
          <a:endParaRPr lang="en-CA" noProof="0" dirty="0"/>
        </a:p>
      </dgm:t>
    </dgm:pt>
    <dgm:pt modelId="{ED20178A-AA0A-B04D-9EE0-C6BD8CCC6587}">
      <dgm:prSet/>
      <dgm:spPr/>
      <dgm:t>
        <a:bodyPr/>
        <a:lstStyle/>
        <a:p>
          <a:r>
            <a:rPr lang="en-CA" b="0" i="0" noProof="0" dirty="0"/>
            <a:t>Marketing is the interface between producers and consumers</a:t>
          </a:r>
          <a:endParaRPr lang="en-CA" noProof="0" dirty="0"/>
        </a:p>
      </dgm:t>
    </dgm:pt>
    <dgm:pt modelId="{A36E20CE-A4E7-244C-AAF4-AC94DFADE0DB}" type="parTrans" cxnId="{747BB83B-937B-5547-858D-28ED4A08B100}">
      <dgm:prSet/>
      <dgm:spPr/>
      <dgm:t>
        <a:bodyPr/>
        <a:lstStyle/>
        <a:p>
          <a:endParaRPr lang="en-CA" noProof="0" dirty="0"/>
        </a:p>
      </dgm:t>
    </dgm:pt>
    <dgm:pt modelId="{4CA2C664-2F92-9646-8623-25E4A89C133E}" type="sibTrans" cxnId="{747BB83B-937B-5547-858D-28ED4A08B100}">
      <dgm:prSet/>
      <dgm:spPr/>
      <dgm:t>
        <a:bodyPr/>
        <a:lstStyle/>
        <a:p>
          <a:endParaRPr lang="en-CA" noProof="0" dirty="0"/>
        </a:p>
      </dgm:t>
    </dgm:pt>
    <dgm:pt modelId="{EC10FB83-D2A6-5F4F-AD52-0B26BC81C4F0}">
      <dgm:prSet/>
      <dgm:spPr/>
      <dgm:t>
        <a:bodyPr/>
        <a:lstStyle/>
        <a:p>
          <a:r>
            <a:rPr lang="en-CA" noProof="0" dirty="0"/>
            <a:t>Some positions are: Marketing research, merchandising, sales, advertising, product development, direct marketing, digital media, event marketing, </a:t>
          </a:r>
          <a:r>
            <a:rPr lang="en-CA" noProof="0" dirty="0" err="1"/>
            <a:t>nonprofit</a:t>
          </a:r>
          <a:r>
            <a:rPr lang="en-CA" noProof="0" dirty="0"/>
            <a:t> marketing</a:t>
          </a:r>
        </a:p>
      </dgm:t>
    </dgm:pt>
    <dgm:pt modelId="{F161DC39-4428-224C-B3DC-68971CECD560}" type="parTrans" cxnId="{7DBBD0F5-E118-B542-8442-7862F8C4B469}">
      <dgm:prSet/>
      <dgm:spPr/>
      <dgm:t>
        <a:bodyPr/>
        <a:lstStyle/>
        <a:p>
          <a:endParaRPr lang="en-CA" noProof="0" dirty="0"/>
        </a:p>
      </dgm:t>
    </dgm:pt>
    <dgm:pt modelId="{7833D6A1-9DC5-9642-9066-F7EB03D20E1C}" type="sibTrans" cxnId="{7DBBD0F5-E118-B542-8442-7862F8C4B469}">
      <dgm:prSet/>
      <dgm:spPr/>
      <dgm:t>
        <a:bodyPr/>
        <a:lstStyle/>
        <a:p>
          <a:endParaRPr lang="en-CA" noProof="0" dirty="0"/>
        </a:p>
      </dgm:t>
    </dgm:pt>
    <dgm:pt modelId="{A7687FA4-132D-A644-B1A6-4C1D6D68FB8A}" type="pres">
      <dgm:prSet presAssocID="{2D300893-B7F0-4842-BEA7-83FA34311168}" presName="Name0" presStyleCnt="0">
        <dgm:presLayoutVars>
          <dgm:dir/>
          <dgm:animLvl val="lvl"/>
          <dgm:resizeHandles val="exact"/>
        </dgm:presLayoutVars>
      </dgm:prSet>
      <dgm:spPr/>
    </dgm:pt>
    <dgm:pt modelId="{F45A679C-49A9-F34E-B575-53E2F6DC85BA}" type="pres">
      <dgm:prSet presAssocID="{9B3AA230-FBF2-354B-B447-4884E966A0D4}" presName="composite" presStyleCnt="0"/>
      <dgm:spPr/>
    </dgm:pt>
    <dgm:pt modelId="{6C796F72-62E6-124D-BE00-FB3262A83C20}" type="pres">
      <dgm:prSet presAssocID="{9B3AA230-FBF2-354B-B447-4884E966A0D4}" presName="parTx" presStyleLbl="alignNode1" presStyleIdx="0" presStyleCnt="4">
        <dgm:presLayoutVars>
          <dgm:chMax val="0"/>
          <dgm:chPref val="0"/>
          <dgm:bulletEnabled val="1"/>
        </dgm:presLayoutVars>
      </dgm:prSet>
      <dgm:spPr/>
    </dgm:pt>
    <dgm:pt modelId="{512E934C-6006-7744-804C-4A5E785F2B72}" type="pres">
      <dgm:prSet presAssocID="{9B3AA230-FBF2-354B-B447-4884E966A0D4}" presName="desTx" presStyleLbl="alignAccFollowNode1" presStyleIdx="0" presStyleCnt="4">
        <dgm:presLayoutVars>
          <dgm:bulletEnabled val="1"/>
        </dgm:presLayoutVars>
      </dgm:prSet>
      <dgm:spPr/>
    </dgm:pt>
    <dgm:pt modelId="{1A95D5D0-3BA2-464F-A905-E8FADE1630A0}" type="pres">
      <dgm:prSet presAssocID="{1D0EAF90-D1B1-E345-B97E-D2E68C3EF8A8}" presName="space" presStyleCnt="0"/>
      <dgm:spPr/>
    </dgm:pt>
    <dgm:pt modelId="{B7C09B2B-5DC8-5C48-97BA-442C2507C6CE}" type="pres">
      <dgm:prSet presAssocID="{E5CB05B4-E188-914C-8A11-7D24C08622E4}" presName="composite" presStyleCnt="0"/>
      <dgm:spPr/>
    </dgm:pt>
    <dgm:pt modelId="{F65A1A24-6BB3-3344-AB59-F807D077582E}" type="pres">
      <dgm:prSet presAssocID="{E5CB05B4-E188-914C-8A11-7D24C08622E4}" presName="parTx" presStyleLbl="alignNode1" presStyleIdx="1" presStyleCnt="4">
        <dgm:presLayoutVars>
          <dgm:chMax val="0"/>
          <dgm:chPref val="0"/>
          <dgm:bulletEnabled val="1"/>
        </dgm:presLayoutVars>
      </dgm:prSet>
      <dgm:spPr/>
    </dgm:pt>
    <dgm:pt modelId="{565B7186-5643-4644-9DE0-1C428393DE46}" type="pres">
      <dgm:prSet presAssocID="{E5CB05B4-E188-914C-8A11-7D24C08622E4}" presName="desTx" presStyleLbl="alignAccFollowNode1" presStyleIdx="1" presStyleCnt="4">
        <dgm:presLayoutVars>
          <dgm:bulletEnabled val="1"/>
        </dgm:presLayoutVars>
      </dgm:prSet>
      <dgm:spPr/>
    </dgm:pt>
    <dgm:pt modelId="{363908F5-E014-A947-AC5B-B674784C07F8}" type="pres">
      <dgm:prSet presAssocID="{9F1CDF05-0F06-2548-AC3F-0552A72847B6}" presName="space" presStyleCnt="0"/>
      <dgm:spPr/>
    </dgm:pt>
    <dgm:pt modelId="{76AAEE26-03E7-0540-A1B4-57D9D2FA03A3}" type="pres">
      <dgm:prSet presAssocID="{3A49A398-517D-FE47-87A6-15AB5046847B}" presName="composite" presStyleCnt="0"/>
      <dgm:spPr/>
    </dgm:pt>
    <dgm:pt modelId="{8DF19517-5DDB-AE49-87B6-84234B615F38}" type="pres">
      <dgm:prSet presAssocID="{3A49A398-517D-FE47-87A6-15AB5046847B}" presName="parTx" presStyleLbl="alignNode1" presStyleIdx="2" presStyleCnt="4">
        <dgm:presLayoutVars>
          <dgm:chMax val="0"/>
          <dgm:chPref val="0"/>
          <dgm:bulletEnabled val="1"/>
        </dgm:presLayoutVars>
      </dgm:prSet>
      <dgm:spPr/>
    </dgm:pt>
    <dgm:pt modelId="{D468F9BD-532F-E341-956F-8A4F54573F86}" type="pres">
      <dgm:prSet presAssocID="{3A49A398-517D-FE47-87A6-15AB5046847B}" presName="desTx" presStyleLbl="alignAccFollowNode1" presStyleIdx="2" presStyleCnt="4">
        <dgm:presLayoutVars>
          <dgm:bulletEnabled val="1"/>
        </dgm:presLayoutVars>
      </dgm:prSet>
      <dgm:spPr/>
    </dgm:pt>
    <dgm:pt modelId="{BE6D9ECE-F8D6-4840-B256-856494E0F171}" type="pres">
      <dgm:prSet presAssocID="{5D24597E-E928-B24E-BDB0-7F48074FF6AE}" presName="space" presStyleCnt="0"/>
      <dgm:spPr/>
    </dgm:pt>
    <dgm:pt modelId="{65D356A2-1C35-CA4D-85D6-21EEDAAE1C75}" type="pres">
      <dgm:prSet presAssocID="{000BE3EE-0313-7E43-B29D-3E4706A6A1D3}" presName="composite" presStyleCnt="0"/>
      <dgm:spPr/>
    </dgm:pt>
    <dgm:pt modelId="{BD070139-2CA6-D246-9F13-ECD4F1F2A4AA}" type="pres">
      <dgm:prSet presAssocID="{000BE3EE-0313-7E43-B29D-3E4706A6A1D3}" presName="parTx" presStyleLbl="alignNode1" presStyleIdx="3" presStyleCnt="4">
        <dgm:presLayoutVars>
          <dgm:chMax val="0"/>
          <dgm:chPref val="0"/>
          <dgm:bulletEnabled val="1"/>
        </dgm:presLayoutVars>
      </dgm:prSet>
      <dgm:spPr/>
    </dgm:pt>
    <dgm:pt modelId="{D7DC1511-0419-9045-856E-A3924515DF03}" type="pres">
      <dgm:prSet presAssocID="{000BE3EE-0313-7E43-B29D-3E4706A6A1D3}" presName="desTx" presStyleLbl="alignAccFollowNode1" presStyleIdx="3" presStyleCnt="4">
        <dgm:presLayoutVars>
          <dgm:bulletEnabled val="1"/>
        </dgm:presLayoutVars>
      </dgm:prSet>
      <dgm:spPr/>
    </dgm:pt>
  </dgm:ptLst>
  <dgm:cxnLst>
    <dgm:cxn modelId="{5B482F04-4F64-944B-AD29-47EDB1E078FA}" srcId="{3A49A398-517D-FE47-87A6-15AB5046847B}" destId="{34094012-B186-3047-B5C1-741E0D35756B}" srcOrd="0" destOrd="0" parTransId="{448D33DB-AB7D-C949-845A-4D13A4D5940B}" sibTransId="{F8F8E0CF-B932-FB48-B3D0-0F32AE40385B}"/>
    <dgm:cxn modelId="{33604721-F90B-6D48-BE1E-68F6162B4D25}" srcId="{2D300893-B7F0-4842-BEA7-83FA34311168}" destId="{3A49A398-517D-FE47-87A6-15AB5046847B}" srcOrd="2" destOrd="0" parTransId="{A68F6BC4-6489-364C-9373-820A65A395B0}" sibTransId="{5D24597E-E928-B24E-BDB0-7F48074FF6AE}"/>
    <dgm:cxn modelId="{57658B30-945E-9947-9DA6-E43111B4337D}" type="presOf" srcId="{AA3AE10F-0B8F-DB45-87BF-D9F1856CD276}" destId="{565B7186-5643-4644-9DE0-1C428393DE46}" srcOrd="0" destOrd="0" presId="urn:microsoft.com/office/officeart/2005/8/layout/hList1"/>
    <dgm:cxn modelId="{13A29130-D126-4448-A0E8-7456C9493660}" type="presOf" srcId="{BD70442A-0B4B-6E42-8A04-E90E2A216FC4}" destId="{565B7186-5643-4644-9DE0-1C428393DE46}" srcOrd="0" destOrd="1" presId="urn:microsoft.com/office/officeart/2005/8/layout/hList1"/>
    <dgm:cxn modelId="{C0609330-4823-FB4B-8AC2-CF42B2B11A82}" type="presOf" srcId="{2D300893-B7F0-4842-BEA7-83FA34311168}" destId="{A7687FA4-132D-A644-B1A6-4C1D6D68FB8A}" srcOrd="0" destOrd="0" presId="urn:microsoft.com/office/officeart/2005/8/layout/hList1"/>
    <dgm:cxn modelId="{747BB83B-937B-5547-858D-28ED4A08B100}" srcId="{000BE3EE-0313-7E43-B29D-3E4706A6A1D3}" destId="{ED20178A-AA0A-B04D-9EE0-C6BD8CCC6587}" srcOrd="0" destOrd="0" parTransId="{A36E20CE-A4E7-244C-AAF4-AC94DFADE0DB}" sibTransId="{4CA2C664-2F92-9646-8623-25E4A89C133E}"/>
    <dgm:cxn modelId="{7C01A160-D100-AE4C-BEF0-4F55D1E00598}" srcId="{E5CB05B4-E188-914C-8A11-7D24C08622E4}" destId="{BD70442A-0B4B-6E42-8A04-E90E2A216FC4}" srcOrd="1" destOrd="0" parTransId="{A1F05619-3F25-2A4B-8618-017D73EE773C}" sibTransId="{F1264D99-FA79-9048-8B85-A84CAEF67450}"/>
    <dgm:cxn modelId="{0662B261-E6E6-B740-9666-7B37DA475789}" srcId="{2D300893-B7F0-4842-BEA7-83FA34311168}" destId="{9B3AA230-FBF2-354B-B447-4884E966A0D4}" srcOrd="0" destOrd="0" parTransId="{59A836D1-2806-564B-A11D-81DA529D4B4F}" sibTransId="{1D0EAF90-D1B1-E345-B97E-D2E68C3EF8A8}"/>
    <dgm:cxn modelId="{C7AF1862-A89F-644B-A9AF-00110B9D509A}" type="presOf" srcId="{E5CB05B4-E188-914C-8A11-7D24C08622E4}" destId="{F65A1A24-6BB3-3344-AB59-F807D077582E}" srcOrd="0" destOrd="0" presId="urn:microsoft.com/office/officeart/2005/8/layout/hList1"/>
    <dgm:cxn modelId="{BE222546-54D2-FE48-8965-260FDACB1EEE}" type="presOf" srcId="{ED20178A-AA0A-B04D-9EE0-C6BD8CCC6587}" destId="{D7DC1511-0419-9045-856E-A3924515DF03}" srcOrd="0" destOrd="0" presId="urn:microsoft.com/office/officeart/2005/8/layout/hList1"/>
    <dgm:cxn modelId="{F1D5FF4A-68EE-F84D-8079-8A986C5C9BED}" srcId="{2D300893-B7F0-4842-BEA7-83FA34311168}" destId="{000BE3EE-0313-7E43-B29D-3E4706A6A1D3}" srcOrd="3" destOrd="0" parTransId="{0A8C867A-8AF9-094B-81C4-8ACB2D0FB18F}" sibTransId="{A73718DF-3120-FE4E-9D83-9C55BE00AF91}"/>
    <dgm:cxn modelId="{E9155580-54C5-334B-B0BC-D973989EB290}" type="presOf" srcId="{6FA50521-135E-9A4D-8724-545C5A6E5969}" destId="{512E934C-6006-7744-804C-4A5E785F2B72}" srcOrd="0" destOrd="1" presId="urn:microsoft.com/office/officeart/2005/8/layout/hList1"/>
    <dgm:cxn modelId="{CD0D4492-B109-E944-AC5B-0E0037B92B63}" srcId="{9B3AA230-FBF2-354B-B447-4884E966A0D4}" destId="{6FA50521-135E-9A4D-8724-545C5A6E5969}" srcOrd="1" destOrd="0" parTransId="{15F25DDD-EF33-2C46-A71A-6D65045F07C9}" sibTransId="{42128C84-374D-8746-A606-E7D786694D2C}"/>
    <dgm:cxn modelId="{87B180B3-6214-5643-83D2-52449B3927AB}" srcId="{9B3AA230-FBF2-354B-B447-4884E966A0D4}" destId="{7DC5E885-BC42-E947-B864-B633431F07A2}" srcOrd="0" destOrd="0" parTransId="{3848B857-025B-3C42-A00E-94CCF3FC1025}" sibTransId="{58F9B2A3-FE03-7441-9C38-8F6B48709E8F}"/>
    <dgm:cxn modelId="{DAF51BB4-CB75-A44B-8C3B-30E4C496729D}" type="presOf" srcId="{000BE3EE-0313-7E43-B29D-3E4706A6A1D3}" destId="{BD070139-2CA6-D246-9F13-ECD4F1F2A4AA}" srcOrd="0" destOrd="0" presId="urn:microsoft.com/office/officeart/2005/8/layout/hList1"/>
    <dgm:cxn modelId="{389886BA-F017-9B44-871B-159788C7BE86}" srcId="{2D300893-B7F0-4842-BEA7-83FA34311168}" destId="{E5CB05B4-E188-914C-8A11-7D24C08622E4}" srcOrd="1" destOrd="0" parTransId="{FC6A158E-CC32-204A-8D76-7A2CE880E9DC}" sibTransId="{9F1CDF05-0F06-2548-AC3F-0552A72847B6}"/>
    <dgm:cxn modelId="{1A7E9CBB-F982-F142-85EC-614BF47EE9AA}" type="presOf" srcId="{7DC5E885-BC42-E947-B864-B633431F07A2}" destId="{512E934C-6006-7744-804C-4A5E785F2B72}" srcOrd="0" destOrd="0" presId="urn:microsoft.com/office/officeart/2005/8/layout/hList1"/>
    <dgm:cxn modelId="{4410C2C5-FCBC-E448-864B-A325ACFE61D8}" type="presOf" srcId="{34094012-B186-3047-B5C1-741E0D35756B}" destId="{D468F9BD-532F-E341-956F-8A4F54573F86}" srcOrd="0" destOrd="0" presId="urn:microsoft.com/office/officeart/2005/8/layout/hList1"/>
    <dgm:cxn modelId="{C20BDBD6-293A-C54A-ADD6-A9BB44EE67F4}" type="presOf" srcId="{3A49A398-517D-FE47-87A6-15AB5046847B}" destId="{8DF19517-5DDB-AE49-87B6-84234B615F38}" srcOrd="0" destOrd="0" presId="urn:microsoft.com/office/officeart/2005/8/layout/hList1"/>
    <dgm:cxn modelId="{439F73EA-BE6D-174D-A5E1-9021BCF95125}" type="presOf" srcId="{9B3AA230-FBF2-354B-B447-4884E966A0D4}" destId="{6C796F72-62E6-124D-BE00-FB3262A83C20}" srcOrd="0" destOrd="0" presId="urn:microsoft.com/office/officeart/2005/8/layout/hList1"/>
    <dgm:cxn modelId="{D70CD8EB-8581-4148-97F5-E2EBE00F854B}" type="presOf" srcId="{EC10FB83-D2A6-5F4F-AD52-0B26BC81C4F0}" destId="{D7DC1511-0419-9045-856E-A3924515DF03}" srcOrd="0" destOrd="1" presId="urn:microsoft.com/office/officeart/2005/8/layout/hList1"/>
    <dgm:cxn modelId="{7DBBD0F5-E118-B542-8442-7862F8C4B469}" srcId="{000BE3EE-0313-7E43-B29D-3E4706A6A1D3}" destId="{EC10FB83-D2A6-5F4F-AD52-0B26BC81C4F0}" srcOrd="1" destOrd="0" parTransId="{F161DC39-4428-224C-B3DC-68971CECD560}" sibTransId="{7833D6A1-9DC5-9642-9066-F7EB03D20E1C}"/>
    <dgm:cxn modelId="{7BC2F0F8-8899-2647-A5E2-CDC1E6E804D8}" srcId="{E5CB05B4-E188-914C-8A11-7D24C08622E4}" destId="{AA3AE10F-0B8F-DB45-87BF-D9F1856CD276}" srcOrd="0" destOrd="0" parTransId="{B1E36905-B28B-A644-A724-9E7ABDD91D3E}" sibTransId="{5A13AD8E-6B74-BD41-83EC-D3A546E23F34}"/>
    <dgm:cxn modelId="{F44CBD59-A2FF-F045-B9CE-DCD1C6DD8093}" type="presParOf" srcId="{A7687FA4-132D-A644-B1A6-4C1D6D68FB8A}" destId="{F45A679C-49A9-F34E-B575-53E2F6DC85BA}" srcOrd="0" destOrd="0" presId="urn:microsoft.com/office/officeart/2005/8/layout/hList1"/>
    <dgm:cxn modelId="{B3C34932-DBBE-DB4C-8CD5-37A496CD7B22}" type="presParOf" srcId="{F45A679C-49A9-F34E-B575-53E2F6DC85BA}" destId="{6C796F72-62E6-124D-BE00-FB3262A83C20}" srcOrd="0" destOrd="0" presId="urn:microsoft.com/office/officeart/2005/8/layout/hList1"/>
    <dgm:cxn modelId="{25A88563-BE70-4E49-9337-C4FA92E1E43B}" type="presParOf" srcId="{F45A679C-49A9-F34E-B575-53E2F6DC85BA}" destId="{512E934C-6006-7744-804C-4A5E785F2B72}" srcOrd="1" destOrd="0" presId="urn:microsoft.com/office/officeart/2005/8/layout/hList1"/>
    <dgm:cxn modelId="{5163CD76-421F-5C45-B447-EDF1F0C1CDF3}" type="presParOf" srcId="{A7687FA4-132D-A644-B1A6-4C1D6D68FB8A}" destId="{1A95D5D0-3BA2-464F-A905-E8FADE1630A0}" srcOrd="1" destOrd="0" presId="urn:microsoft.com/office/officeart/2005/8/layout/hList1"/>
    <dgm:cxn modelId="{FC04E245-9C0E-0046-8883-E0DCEE42C036}" type="presParOf" srcId="{A7687FA4-132D-A644-B1A6-4C1D6D68FB8A}" destId="{B7C09B2B-5DC8-5C48-97BA-442C2507C6CE}" srcOrd="2" destOrd="0" presId="urn:microsoft.com/office/officeart/2005/8/layout/hList1"/>
    <dgm:cxn modelId="{C023D699-8949-1242-95AC-058BA0FBAC0C}" type="presParOf" srcId="{B7C09B2B-5DC8-5C48-97BA-442C2507C6CE}" destId="{F65A1A24-6BB3-3344-AB59-F807D077582E}" srcOrd="0" destOrd="0" presId="urn:microsoft.com/office/officeart/2005/8/layout/hList1"/>
    <dgm:cxn modelId="{13DFFDDD-F881-1842-899D-8F134463A654}" type="presParOf" srcId="{B7C09B2B-5DC8-5C48-97BA-442C2507C6CE}" destId="{565B7186-5643-4644-9DE0-1C428393DE46}" srcOrd="1" destOrd="0" presId="urn:microsoft.com/office/officeart/2005/8/layout/hList1"/>
    <dgm:cxn modelId="{97499C75-16EC-1A44-8682-A50A332622CC}" type="presParOf" srcId="{A7687FA4-132D-A644-B1A6-4C1D6D68FB8A}" destId="{363908F5-E014-A947-AC5B-B674784C07F8}" srcOrd="3" destOrd="0" presId="urn:microsoft.com/office/officeart/2005/8/layout/hList1"/>
    <dgm:cxn modelId="{C2FA2AA8-10DD-2948-A00C-122B079F706F}" type="presParOf" srcId="{A7687FA4-132D-A644-B1A6-4C1D6D68FB8A}" destId="{76AAEE26-03E7-0540-A1B4-57D9D2FA03A3}" srcOrd="4" destOrd="0" presId="urn:microsoft.com/office/officeart/2005/8/layout/hList1"/>
    <dgm:cxn modelId="{77E3B8DD-B857-324B-8BE9-8DA0CB213CE4}" type="presParOf" srcId="{76AAEE26-03E7-0540-A1B4-57D9D2FA03A3}" destId="{8DF19517-5DDB-AE49-87B6-84234B615F38}" srcOrd="0" destOrd="0" presId="urn:microsoft.com/office/officeart/2005/8/layout/hList1"/>
    <dgm:cxn modelId="{F19BDC4A-333B-EE42-B45B-95150A5B3432}" type="presParOf" srcId="{76AAEE26-03E7-0540-A1B4-57D9D2FA03A3}" destId="{D468F9BD-532F-E341-956F-8A4F54573F86}" srcOrd="1" destOrd="0" presId="urn:microsoft.com/office/officeart/2005/8/layout/hList1"/>
    <dgm:cxn modelId="{26060132-EFD6-0E44-AF63-F5CC9632B1A2}" type="presParOf" srcId="{A7687FA4-132D-A644-B1A6-4C1D6D68FB8A}" destId="{BE6D9ECE-F8D6-4840-B256-856494E0F171}" srcOrd="5" destOrd="0" presId="urn:microsoft.com/office/officeart/2005/8/layout/hList1"/>
    <dgm:cxn modelId="{531B6F2C-75D6-CA4B-8FD0-553C6D7AC529}" type="presParOf" srcId="{A7687FA4-132D-A644-B1A6-4C1D6D68FB8A}" destId="{65D356A2-1C35-CA4D-85D6-21EEDAAE1C75}" srcOrd="6" destOrd="0" presId="urn:microsoft.com/office/officeart/2005/8/layout/hList1"/>
    <dgm:cxn modelId="{0A9CDD9E-74B1-8444-9991-5EAF2F5D0AB8}" type="presParOf" srcId="{65D356A2-1C35-CA4D-85D6-21EEDAAE1C75}" destId="{BD070139-2CA6-D246-9F13-ECD4F1F2A4AA}" srcOrd="0" destOrd="0" presId="urn:microsoft.com/office/officeart/2005/8/layout/hList1"/>
    <dgm:cxn modelId="{12A61B36-5D9F-C942-B0A4-1503112E7549}" type="presParOf" srcId="{65D356A2-1C35-CA4D-85D6-21EEDAAE1C75}" destId="{D7DC1511-0419-9045-856E-A3924515DF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BE45-0445-CE49-9CF8-5E87CE42804C}">
      <dsp:nvSpPr>
        <dsp:cNvPr id="0" name=""/>
        <dsp:cNvSpPr/>
      </dsp:nvSpPr>
      <dsp:spPr>
        <a:xfrm>
          <a:off x="937074" y="997"/>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The Country Club</a:t>
          </a:r>
          <a:endParaRPr lang="en-CA" sz="2300" kern="1200" noProof="0" dirty="0"/>
        </a:p>
      </dsp:txBody>
      <dsp:txXfrm>
        <a:off x="937074" y="997"/>
        <a:ext cx="1838337" cy="1103002"/>
      </dsp:txXfrm>
    </dsp:sp>
    <dsp:sp modelId="{4DDCFA0E-B108-9347-AF9C-9AE6720F16F5}">
      <dsp:nvSpPr>
        <dsp:cNvPr id="0" name=""/>
        <dsp:cNvSpPr/>
      </dsp:nvSpPr>
      <dsp:spPr>
        <a:xfrm>
          <a:off x="2959245" y="997"/>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Public Golf Facilities</a:t>
          </a:r>
          <a:endParaRPr lang="en-CA" sz="2300" kern="1200" noProof="0" dirty="0"/>
        </a:p>
      </dsp:txBody>
      <dsp:txXfrm>
        <a:off x="2959245" y="997"/>
        <a:ext cx="1838337" cy="1103002"/>
      </dsp:txXfrm>
    </dsp:sp>
    <dsp:sp modelId="{53E018B6-CD62-BD49-9E41-C9FDEF9B0699}">
      <dsp:nvSpPr>
        <dsp:cNvPr id="0" name=""/>
        <dsp:cNvSpPr/>
      </dsp:nvSpPr>
      <dsp:spPr>
        <a:xfrm>
          <a:off x="4981416" y="997"/>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Practice Facilities</a:t>
          </a:r>
          <a:endParaRPr lang="en-CA" sz="2300" kern="1200" noProof="0" dirty="0"/>
        </a:p>
      </dsp:txBody>
      <dsp:txXfrm>
        <a:off x="4981416" y="997"/>
        <a:ext cx="1838337" cy="1103002"/>
      </dsp:txXfrm>
    </dsp:sp>
    <dsp:sp modelId="{D311BE92-9147-0649-9C76-C4193101100C}">
      <dsp:nvSpPr>
        <dsp:cNvPr id="0" name=""/>
        <dsp:cNvSpPr/>
      </dsp:nvSpPr>
      <dsp:spPr>
        <a:xfrm>
          <a:off x="7003588" y="997"/>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Municipal Facilities</a:t>
          </a:r>
          <a:endParaRPr lang="en-CA" sz="2300" kern="1200" noProof="0" dirty="0"/>
        </a:p>
      </dsp:txBody>
      <dsp:txXfrm>
        <a:off x="7003588" y="997"/>
        <a:ext cx="1838337" cy="1103002"/>
      </dsp:txXfrm>
    </dsp:sp>
    <dsp:sp modelId="{152924C0-928E-274E-AC7D-FD075FEA92C8}">
      <dsp:nvSpPr>
        <dsp:cNvPr id="0" name=""/>
        <dsp:cNvSpPr/>
      </dsp:nvSpPr>
      <dsp:spPr>
        <a:xfrm>
          <a:off x="1948160" y="1287833"/>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Golf Simulators</a:t>
          </a:r>
          <a:endParaRPr lang="en-CA" sz="2300" kern="1200" noProof="0" dirty="0"/>
        </a:p>
      </dsp:txBody>
      <dsp:txXfrm>
        <a:off x="1948160" y="1287833"/>
        <a:ext cx="1838337" cy="1103002"/>
      </dsp:txXfrm>
    </dsp:sp>
    <dsp:sp modelId="{9D8B792F-8C8A-0046-A197-C1DDED22CA8F}">
      <dsp:nvSpPr>
        <dsp:cNvPr id="0" name=""/>
        <dsp:cNvSpPr/>
      </dsp:nvSpPr>
      <dsp:spPr>
        <a:xfrm>
          <a:off x="3970331" y="1287833"/>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Golf on TV</a:t>
          </a:r>
          <a:endParaRPr lang="en-CA" sz="2300" kern="1200" noProof="0" dirty="0"/>
        </a:p>
      </dsp:txBody>
      <dsp:txXfrm>
        <a:off x="3970331" y="1287833"/>
        <a:ext cx="1838337" cy="1103002"/>
      </dsp:txXfrm>
    </dsp:sp>
    <dsp:sp modelId="{6991906C-AB65-734B-A62C-F1E16302B3D5}">
      <dsp:nvSpPr>
        <dsp:cNvPr id="0" name=""/>
        <dsp:cNvSpPr/>
      </dsp:nvSpPr>
      <dsp:spPr>
        <a:xfrm>
          <a:off x="5992502" y="1287833"/>
          <a:ext cx="1838337" cy="1103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i="0" kern="1200" noProof="0" dirty="0"/>
            <a:t>Golf Gambling</a:t>
          </a:r>
          <a:endParaRPr lang="en-CA" sz="2300" kern="1200" noProof="0" dirty="0"/>
        </a:p>
      </dsp:txBody>
      <dsp:txXfrm>
        <a:off x="5992502" y="1287833"/>
        <a:ext cx="1838337" cy="1103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96F72-62E6-124D-BE00-FB3262A83C20}">
      <dsp:nvSpPr>
        <dsp:cNvPr id="0" name=""/>
        <dsp:cNvSpPr/>
      </dsp:nvSpPr>
      <dsp:spPr>
        <a:xfrm>
          <a:off x="4271" y="2596"/>
          <a:ext cx="2568383" cy="9035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1" i="0" kern="1200" noProof="0" dirty="0"/>
            <a:t>Effective Marketing: Why Loyalty?</a:t>
          </a:r>
        </a:p>
      </dsp:txBody>
      <dsp:txXfrm>
        <a:off x="4271" y="2596"/>
        <a:ext cx="2568383" cy="903563"/>
      </dsp:txXfrm>
    </dsp:sp>
    <dsp:sp modelId="{512E934C-6006-7744-804C-4A5E785F2B72}">
      <dsp:nvSpPr>
        <dsp:cNvPr id="0" name=""/>
        <dsp:cNvSpPr/>
      </dsp:nvSpPr>
      <dsp:spPr>
        <a:xfrm>
          <a:off x="4271" y="906160"/>
          <a:ext cx="2568383" cy="387250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i="0" kern="1200" noProof="0" dirty="0"/>
            <a:t>Products don’t, contrary to popular belief, sell themselves</a:t>
          </a:r>
          <a:endParaRPr lang="en-CA" sz="1900" kern="1200" noProof="0" dirty="0"/>
        </a:p>
        <a:p>
          <a:pPr marL="171450" lvl="1" indent="-171450" algn="l" defTabSz="844550">
            <a:lnSpc>
              <a:spcPct val="90000"/>
            </a:lnSpc>
            <a:spcBef>
              <a:spcPct val="0"/>
            </a:spcBef>
            <a:spcAft>
              <a:spcPct val="15000"/>
            </a:spcAft>
            <a:buChar char="•"/>
          </a:pPr>
          <a:r>
            <a:rPr lang="en-CA" sz="1900" b="0" i="0" kern="1200" noProof="0" dirty="0"/>
            <a:t>Marketing helps facilitate exchanges between buyers and sellers for the mutual benefit of both parties</a:t>
          </a:r>
          <a:endParaRPr lang="en-CA" sz="1900" kern="1200" noProof="0" dirty="0"/>
        </a:p>
      </dsp:txBody>
      <dsp:txXfrm>
        <a:off x="4271" y="906160"/>
        <a:ext cx="2568383" cy="3872508"/>
      </dsp:txXfrm>
    </dsp:sp>
    <dsp:sp modelId="{F65A1A24-6BB3-3344-AB59-F807D077582E}">
      <dsp:nvSpPr>
        <dsp:cNvPr id="0" name=""/>
        <dsp:cNvSpPr/>
      </dsp:nvSpPr>
      <dsp:spPr>
        <a:xfrm>
          <a:off x="2932229" y="2596"/>
          <a:ext cx="2568383" cy="903563"/>
        </a:xfrm>
        <a:prstGeom prst="rect">
          <a:avLst/>
        </a:prstGeom>
        <a:solidFill>
          <a:schemeClr val="accent2">
            <a:hueOff val="2165067"/>
            <a:satOff val="3887"/>
            <a:lumOff val="-2288"/>
            <a:alphaOff val="0"/>
          </a:schemeClr>
        </a:solidFill>
        <a:ln w="25400" cap="flat" cmpd="sng" algn="ctr">
          <a:solidFill>
            <a:schemeClr val="accent2">
              <a:hueOff val="2165067"/>
              <a:satOff val="388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1" i="0" kern="1200" noProof="0" dirty="0"/>
            <a:t>Marketing Benefits Society</a:t>
          </a:r>
          <a:endParaRPr lang="en-CA" sz="1900" kern="1200" noProof="0" dirty="0"/>
        </a:p>
      </dsp:txBody>
      <dsp:txXfrm>
        <a:off x="2932229" y="2596"/>
        <a:ext cx="2568383" cy="903563"/>
      </dsp:txXfrm>
    </dsp:sp>
    <dsp:sp modelId="{565B7186-5643-4644-9DE0-1C428393DE46}">
      <dsp:nvSpPr>
        <dsp:cNvPr id="0" name=""/>
        <dsp:cNvSpPr/>
      </dsp:nvSpPr>
      <dsp:spPr>
        <a:xfrm>
          <a:off x="2932229" y="906160"/>
          <a:ext cx="2568383" cy="3872508"/>
        </a:xfrm>
        <a:prstGeom prst="rect">
          <a:avLst/>
        </a:prstGeom>
        <a:solidFill>
          <a:schemeClr val="accent2">
            <a:tint val="40000"/>
            <a:alpha val="90000"/>
            <a:hueOff val="2266493"/>
            <a:satOff val="-1616"/>
            <a:lumOff val="-347"/>
            <a:alphaOff val="0"/>
          </a:schemeClr>
        </a:solidFill>
        <a:ln w="25400" cap="flat" cmpd="sng" algn="ctr">
          <a:solidFill>
            <a:schemeClr val="accent2">
              <a:tint val="40000"/>
              <a:alpha val="90000"/>
              <a:hueOff val="2266493"/>
              <a:satOff val="-1616"/>
              <a:lumOff val="-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i="0" kern="1200" noProof="0" dirty="0"/>
            <a:t>It facilitates trade</a:t>
          </a:r>
          <a:endParaRPr lang="en-CA" sz="1900" kern="1200" noProof="0" dirty="0"/>
        </a:p>
        <a:p>
          <a:pPr marL="171450" lvl="1" indent="-171450" algn="l" defTabSz="844550">
            <a:lnSpc>
              <a:spcPct val="90000"/>
            </a:lnSpc>
            <a:spcBef>
              <a:spcPct val="0"/>
            </a:spcBef>
            <a:spcAft>
              <a:spcPct val="15000"/>
            </a:spcAft>
            <a:buChar char="•"/>
          </a:pPr>
          <a:r>
            <a:rPr lang="en-CA" sz="1900" kern="1200" noProof="0" dirty="0"/>
            <a:t>Consumers are able to make more informed decisions about a wider array of choices</a:t>
          </a:r>
        </a:p>
      </dsp:txBody>
      <dsp:txXfrm>
        <a:off x="2932229" y="906160"/>
        <a:ext cx="2568383" cy="3872508"/>
      </dsp:txXfrm>
    </dsp:sp>
    <dsp:sp modelId="{8DF19517-5DDB-AE49-87B6-84234B615F38}">
      <dsp:nvSpPr>
        <dsp:cNvPr id="0" name=""/>
        <dsp:cNvSpPr/>
      </dsp:nvSpPr>
      <dsp:spPr>
        <a:xfrm>
          <a:off x="5860186" y="2596"/>
          <a:ext cx="2568383" cy="903563"/>
        </a:xfrm>
        <a:prstGeom prst="rect">
          <a:avLst/>
        </a:prstGeom>
        <a:solidFill>
          <a:schemeClr val="accent2">
            <a:hueOff val="4330134"/>
            <a:satOff val="7773"/>
            <a:lumOff val="-4576"/>
            <a:alphaOff val="0"/>
          </a:schemeClr>
        </a:solidFill>
        <a:ln w="25400" cap="flat" cmpd="sng" algn="ctr">
          <a:solidFill>
            <a:schemeClr val="accent2">
              <a:hueOff val="4330134"/>
              <a:satOff val="7773"/>
              <a:lumOff val="-45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1" i="0" kern="1200" noProof="0" dirty="0"/>
            <a:t>Marketing Costs Money</a:t>
          </a:r>
          <a:endParaRPr lang="en-CA" sz="1900" kern="1200" noProof="0" dirty="0"/>
        </a:p>
      </dsp:txBody>
      <dsp:txXfrm>
        <a:off x="5860186" y="2596"/>
        <a:ext cx="2568383" cy="903563"/>
      </dsp:txXfrm>
    </dsp:sp>
    <dsp:sp modelId="{D468F9BD-532F-E341-956F-8A4F54573F86}">
      <dsp:nvSpPr>
        <dsp:cNvPr id="0" name=""/>
        <dsp:cNvSpPr/>
      </dsp:nvSpPr>
      <dsp:spPr>
        <a:xfrm>
          <a:off x="5860186" y="906160"/>
          <a:ext cx="2568383" cy="3872508"/>
        </a:xfrm>
        <a:prstGeom prst="rect">
          <a:avLst/>
        </a:prstGeom>
        <a:solidFill>
          <a:schemeClr val="accent2">
            <a:tint val="40000"/>
            <a:alpha val="90000"/>
            <a:hueOff val="4532986"/>
            <a:satOff val="-3232"/>
            <a:lumOff val="-695"/>
            <a:alphaOff val="0"/>
          </a:schemeClr>
        </a:solidFill>
        <a:ln w="25400" cap="flat" cmpd="sng" algn="ctr">
          <a:solidFill>
            <a:schemeClr val="accent2">
              <a:tint val="40000"/>
              <a:alpha val="90000"/>
              <a:hueOff val="4532986"/>
              <a:satOff val="-3232"/>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i="0" kern="1200" noProof="0" dirty="0"/>
            <a:t>Marketing can sometimes be the largest expense associated with producing a product</a:t>
          </a:r>
          <a:endParaRPr lang="en-CA" sz="1900" kern="1200" noProof="0" dirty="0"/>
        </a:p>
      </dsp:txBody>
      <dsp:txXfrm>
        <a:off x="5860186" y="906160"/>
        <a:ext cx="2568383" cy="3872508"/>
      </dsp:txXfrm>
    </dsp:sp>
    <dsp:sp modelId="{BD070139-2CA6-D246-9F13-ECD4F1F2A4AA}">
      <dsp:nvSpPr>
        <dsp:cNvPr id="0" name=""/>
        <dsp:cNvSpPr/>
      </dsp:nvSpPr>
      <dsp:spPr>
        <a:xfrm>
          <a:off x="8788144" y="2596"/>
          <a:ext cx="2568383" cy="903563"/>
        </a:xfrm>
        <a:prstGeom prst="rect">
          <a:avLst/>
        </a:prstGeom>
        <a:solidFill>
          <a:schemeClr val="accent2">
            <a:hueOff val="6495201"/>
            <a:satOff val="11660"/>
            <a:lumOff val="-6864"/>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1" i="0" kern="1200" noProof="0" dirty="0"/>
            <a:t>Marketing Offers People Career Opportunities</a:t>
          </a:r>
          <a:endParaRPr lang="en-CA" sz="1900" kern="1200" noProof="0" dirty="0"/>
        </a:p>
      </dsp:txBody>
      <dsp:txXfrm>
        <a:off x="8788144" y="2596"/>
        <a:ext cx="2568383" cy="903563"/>
      </dsp:txXfrm>
    </dsp:sp>
    <dsp:sp modelId="{D7DC1511-0419-9045-856E-A3924515DF03}">
      <dsp:nvSpPr>
        <dsp:cNvPr id="0" name=""/>
        <dsp:cNvSpPr/>
      </dsp:nvSpPr>
      <dsp:spPr>
        <a:xfrm>
          <a:off x="8788144" y="906160"/>
          <a:ext cx="2568383" cy="3872508"/>
        </a:xfrm>
        <a:prstGeom prst="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i="0" kern="1200" noProof="0" dirty="0"/>
            <a:t>Marketing is the interface between producers and consumers</a:t>
          </a:r>
          <a:endParaRPr lang="en-CA" sz="1900" kern="1200" noProof="0" dirty="0"/>
        </a:p>
        <a:p>
          <a:pPr marL="171450" lvl="1" indent="-171450" algn="l" defTabSz="844550">
            <a:lnSpc>
              <a:spcPct val="90000"/>
            </a:lnSpc>
            <a:spcBef>
              <a:spcPct val="0"/>
            </a:spcBef>
            <a:spcAft>
              <a:spcPct val="15000"/>
            </a:spcAft>
            <a:buChar char="•"/>
          </a:pPr>
          <a:r>
            <a:rPr lang="en-CA" sz="1900" kern="1200" noProof="0" dirty="0"/>
            <a:t>Some positions are: Marketing research, merchandising, sales, advertising, product development, direct marketing, digital media, event marketing, </a:t>
          </a:r>
          <a:r>
            <a:rPr lang="en-CA" sz="1900" kern="1200" noProof="0" dirty="0" err="1"/>
            <a:t>nonprofit</a:t>
          </a:r>
          <a:r>
            <a:rPr lang="en-CA" sz="1900" kern="1200" noProof="0" dirty="0"/>
            <a:t> marketing</a:t>
          </a:r>
        </a:p>
      </dsp:txBody>
      <dsp:txXfrm>
        <a:off x="8788144" y="906160"/>
        <a:ext cx="2568383" cy="38725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69324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42736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73550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07944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36702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72203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85759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12917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115321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361821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Marketing for Golf Management</a:t>
            </a:r>
            <a:endParaRPr lang="en-US" dirty="0"/>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1: What is Marketing?</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1.4 Typical Marketing Channels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b="1" dirty="0">
                <a:solidFill>
                  <a:schemeClr val="tx1">
                    <a:lumMod val="50000"/>
                  </a:schemeClr>
                </a:solidFill>
              </a:rPr>
              <a:t>Disintermediation</a:t>
            </a:r>
            <a:r>
              <a:rPr lang="en-CA" sz="2000" dirty="0">
                <a:solidFill>
                  <a:schemeClr val="tx1">
                    <a:lumMod val="50000"/>
                  </a:schemeClr>
                </a:solidFill>
              </a:rPr>
              <a:t> is when you can cut middlemen or intermediaries</a:t>
            </a:r>
          </a:p>
          <a:p>
            <a:pPr marL="437515"/>
            <a:r>
              <a:rPr lang="en-CA" sz="2000" dirty="0">
                <a:solidFill>
                  <a:schemeClr val="tx1">
                    <a:lumMod val="50000"/>
                  </a:schemeClr>
                </a:solidFill>
              </a:rPr>
              <a:t>Marketing channels can get a lot more complex, and firms can and do utilize multiple channels</a:t>
            </a:r>
          </a:p>
          <a:p>
            <a:pPr marL="437515"/>
            <a:r>
              <a:rPr lang="en-CA" sz="2000" dirty="0">
                <a:solidFill>
                  <a:schemeClr val="tx1">
                    <a:lumMod val="50000"/>
                  </a:schemeClr>
                </a:solidFill>
              </a:rPr>
              <a:t>Many of the same bases used to segment consumer markets are also used to segment B2B markets</a:t>
            </a:r>
          </a:p>
          <a:p>
            <a:pPr marL="437515"/>
            <a:r>
              <a:rPr lang="en-CA" sz="2000" dirty="0">
                <a:solidFill>
                  <a:schemeClr val="tx1">
                    <a:lumMod val="50000"/>
                  </a:schemeClr>
                </a:solidFill>
              </a:rPr>
              <a:t>International marketing channels: joint venture, export products, and franchising</a:t>
            </a:r>
          </a:p>
        </p:txBody>
      </p:sp>
      <p:pic>
        <p:nvPicPr>
          <p:cNvPr id="5" name="Picture 4" descr="Alternate Channel Arrangements moving between the various elements">
            <a:extLst>
              <a:ext uri="{FF2B5EF4-FFF2-40B4-BE49-F238E27FC236}">
                <a16:creationId xmlns:a16="http://schemas.microsoft.com/office/drawing/2014/main" id="{2158CC5E-C478-24D8-31B4-C635C1133BC7}"/>
              </a:ext>
            </a:extLst>
          </p:cNvPr>
          <p:cNvPicPr>
            <a:picLocks noChangeAspect="1"/>
          </p:cNvPicPr>
          <p:nvPr/>
        </p:nvPicPr>
        <p:blipFill>
          <a:blip r:embed="rId3"/>
          <a:stretch>
            <a:fillRect/>
          </a:stretch>
        </p:blipFill>
        <p:spPr>
          <a:xfrm>
            <a:off x="2636448" y="3551476"/>
            <a:ext cx="5380726" cy="2673649"/>
          </a:xfrm>
          <a:prstGeom prst="rect">
            <a:avLst/>
          </a:prstGeom>
        </p:spPr>
      </p:pic>
      <p:sp>
        <p:nvSpPr>
          <p:cNvPr id="4" name="CuadroTexto 3">
            <a:extLst>
              <a:ext uri="{FF2B5EF4-FFF2-40B4-BE49-F238E27FC236}">
                <a16:creationId xmlns:a16="http://schemas.microsoft.com/office/drawing/2014/main" id="{F892DC7F-D26F-43AC-7854-EB9BC0BA53F9}"/>
              </a:ext>
            </a:extLst>
          </p:cNvPr>
          <p:cNvSpPr txBox="1"/>
          <p:nvPr/>
        </p:nvSpPr>
        <p:spPr>
          <a:xfrm>
            <a:off x="3292689" y="6223654"/>
            <a:ext cx="6096000" cy="246221"/>
          </a:xfrm>
          <a:prstGeom prst="rect">
            <a:avLst/>
          </a:prstGeom>
          <a:noFill/>
        </p:spPr>
        <p:txBody>
          <a:bodyPr wrap="square">
            <a:spAutoFit/>
          </a:bodyPr>
          <a:lstStyle/>
          <a:p>
            <a:r>
              <a:rPr lang="en-CA" sz="1000" b="0" i="1" dirty="0">
                <a:solidFill>
                  <a:schemeClr val="accent2"/>
                </a:solidFill>
                <a:effectLst/>
              </a:rPr>
              <a:t>Figure 1.4.3: Alternate Channel Arrangements</a:t>
            </a:r>
            <a:endParaRPr lang="en-CA" sz="1000" dirty="0">
              <a:solidFill>
                <a:schemeClr val="accent2"/>
              </a:solidFill>
            </a:endParaRPr>
          </a:p>
        </p:txBody>
      </p:sp>
    </p:spTree>
    <p:extLst>
      <p:ext uri="{BB962C8B-B14F-4D97-AF65-F5344CB8AC3E}">
        <p14:creationId xmlns:p14="http://schemas.microsoft.com/office/powerpoint/2010/main" val="68302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1.5 Market Segmentation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042225" cy="4671500"/>
          </a:xfrm>
        </p:spPr>
        <p:txBody>
          <a:bodyPr>
            <a:noAutofit/>
          </a:bodyPr>
          <a:lstStyle/>
          <a:p>
            <a:pPr marL="437515"/>
            <a:r>
              <a:rPr lang="en-CA" sz="2000" b="1" dirty="0">
                <a:solidFill>
                  <a:schemeClr val="tx1">
                    <a:lumMod val="50000"/>
                  </a:schemeClr>
                </a:solidFill>
              </a:rPr>
              <a:t>Target market </a:t>
            </a:r>
            <a:r>
              <a:rPr lang="en-CA" sz="2000" dirty="0">
                <a:solidFill>
                  <a:schemeClr val="tx1">
                    <a:lumMod val="50000"/>
                  </a:schemeClr>
                </a:solidFill>
              </a:rPr>
              <a:t>is the segments or groups of people and organizations you decide to sell</a:t>
            </a:r>
          </a:p>
          <a:p>
            <a:pPr marL="437515"/>
            <a:r>
              <a:rPr lang="en-CA" sz="2000" dirty="0">
                <a:solidFill>
                  <a:schemeClr val="tx1">
                    <a:lumMod val="50000"/>
                  </a:schemeClr>
                </a:solidFill>
              </a:rPr>
              <a:t>Targeted marketing, or </a:t>
            </a:r>
            <a:r>
              <a:rPr lang="en-CA" sz="2000" b="1" dirty="0">
                <a:solidFill>
                  <a:schemeClr val="tx1">
                    <a:lumMod val="50000"/>
                  </a:schemeClr>
                </a:solidFill>
              </a:rPr>
              <a:t>differentiated marketing</a:t>
            </a:r>
            <a:r>
              <a:rPr lang="en-CA" sz="2000" dirty="0">
                <a:solidFill>
                  <a:schemeClr val="tx1">
                    <a:lumMod val="50000"/>
                  </a:schemeClr>
                </a:solidFill>
              </a:rPr>
              <a:t>, means that you may differentiate some aspect of marketing (offering, promotion, price) for different groups of customers selected</a:t>
            </a:r>
          </a:p>
          <a:p>
            <a:pPr marL="437515"/>
            <a:r>
              <a:rPr lang="en-CA" sz="2000" dirty="0">
                <a:solidFill>
                  <a:schemeClr val="tx1">
                    <a:lumMod val="50000"/>
                  </a:schemeClr>
                </a:solidFill>
              </a:rPr>
              <a:t>Mass marketing, or </a:t>
            </a:r>
            <a:r>
              <a:rPr lang="en-CA" sz="2000" b="1" dirty="0">
                <a:solidFill>
                  <a:schemeClr val="tx1">
                    <a:lumMod val="50000"/>
                  </a:schemeClr>
                </a:solidFill>
              </a:rPr>
              <a:t>undifferentiated marketing </a:t>
            </a:r>
            <a:r>
              <a:rPr lang="en-CA" sz="2000" dirty="0">
                <a:solidFill>
                  <a:schemeClr val="tx1">
                    <a:lumMod val="50000"/>
                  </a:schemeClr>
                </a:solidFill>
              </a:rPr>
              <a:t>involves selling the same product to everybody</a:t>
            </a:r>
          </a:p>
          <a:p>
            <a:pPr marL="437515"/>
            <a:endParaRPr lang="en-CA" sz="2000" dirty="0">
              <a:solidFill>
                <a:schemeClr val="tx1">
                  <a:lumMod val="50000"/>
                </a:schemeClr>
              </a:solidFill>
            </a:endParaRPr>
          </a:p>
        </p:txBody>
      </p:sp>
      <p:pic>
        <p:nvPicPr>
          <p:cNvPr id="1026" name="Picture 2" descr="This Figure Golf Tourism - Global Market Segmentation: Geographic(How do individuals from a specific geographic (country, region, etc.) area behave); Demographic (Difference and similarities of individuals from the same gender, age, etc.); Behavioural (Grouping individuals based on how they act); Psychographic (Segmentation based on how individuals think and consider options)">
            <a:extLst>
              <a:ext uri="{FF2B5EF4-FFF2-40B4-BE49-F238E27FC236}">
                <a16:creationId xmlns:a16="http://schemas.microsoft.com/office/drawing/2014/main" id="{CC3C5628-F6FB-C28F-433B-A4DAC36A3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371600"/>
            <a:ext cx="6585585"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6DB5B19-A3FB-F9A3-AD30-953BB769929E}"/>
              </a:ext>
            </a:extLst>
          </p:cNvPr>
          <p:cNvSpPr txBox="1"/>
          <p:nvPr/>
        </p:nvSpPr>
        <p:spPr>
          <a:xfrm>
            <a:off x="7038450" y="5775756"/>
            <a:ext cx="3424335" cy="246221"/>
          </a:xfrm>
          <a:prstGeom prst="rect">
            <a:avLst/>
          </a:prstGeom>
          <a:noFill/>
        </p:spPr>
        <p:txBody>
          <a:bodyPr wrap="none" rtlCol="0">
            <a:spAutoFit/>
          </a:bodyPr>
          <a:lstStyle/>
          <a:p>
            <a:r>
              <a:rPr lang="en-CA" sz="1000" i="1" dirty="0"/>
              <a:t>Figure 1.5.1: Golf Tourism – Global Market Segmentation</a:t>
            </a:r>
          </a:p>
        </p:txBody>
      </p:sp>
    </p:spTree>
    <p:extLst>
      <p:ext uri="{BB962C8B-B14F-4D97-AF65-F5344CB8AC3E}">
        <p14:creationId xmlns:p14="http://schemas.microsoft.com/office/powerpoint/2010/main" val="275646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1.5 Types of Segmentation Bases</a:t>
            </a:r>
          </a:p>
        </p:txBody>
      </p:sp>
      <p:graphicFrame>
        <p:nvGraphicFramePr>
          <p:cNvPr id="8" name="Tabla 5">
            <a:extLst>
              <a:ext uri="{FF2B5EF4-FFF2-40B4-BE49-F238E27FC236}">
                <a16:creationId xmlns:a16="http://schemas.microsoft.com/office/drawing/2014/main" id="{0D9C0940-36E3-0FCD-D375-194AE43D894A}"/>
              </a:ext>
            </a:extLst>
          </p:cNvPr>
          <p:cNvGraphicFramePr>
            <a:graphicFrameLocks noGrp="1"/>
          </p:cNvGraphicFramePr>
          <p:nvPr>
            <p:extLst>
              <p:ext uri="{D42A27DB-BD31-4B8C-83A1-F6EECF244321}">
                <p14:modId xmlns:p14="http://schemas.microsoft.com/office/powerpoint/2010/main" val="2062604208"/>
              </p:ext>
            </p:extLst>
          </p:nvPr>
        </p:nvGraphicFramePr>
        <p:xfrm>
          <a:off x="415599" y="1572405"/>
          <a:ext cx="11157276" cy="4597649"/>
        </p:xfrm>
        <a:graphic>
          <a:graphicData uri="http://schemas.openxmlformats.org/drawingml/2006/table">
            <a:tbl>
              <a:tblPr firstRow="1" bandRow="1">
                <a:tableStyleId>{5C22544A-7EE6-4342-B048-85BDC9FD1C3A}</a:tableStyleId>
              </a:tblPr>
              <a:tblGrid>
                <a:gridCol w="2789319">
                  <a:extLst>
                    <a:ext uri="{9D8B030D-6E8A-4147-A177-3AD203B41FA5}">
                      <a16:colId xmlns:a16="http://schemas.microsoft.com/office/drawing/2014/main" val="188060903"/>
                    </a:ext>
                  </a:extLst>
                </a:gridCol>
                <a:gridCol w="2789319">
                  <a:extLst>
                    <a:ext uri="{9D8B030D-6E8A-4147-A177-3AD203B41FA5}">
                      <a16:colId xmlns:a16="http://schemas.microsoft.com/office/drawing/2014/main" val="1563754899"/>
                    </a:ext>
                  </a:extLst>
                </a:gridCol>
                <a:gridCol w="2789319">
                  <a:extLst>
                    <a:ext uri="{9D8B030D-6E8A-4147-A177-3AD203B41FA5}">
                      <a16:colId xmlns:a16="http://schemas.microsoft.com/office/drawing/2014/main" val="3586567328"/>
                    </a:ext>
                  </a:extLst>
                </a:gridCol>
                <a:gridCol w="2789319">
                  <a:extLst>
                    <a:ext uri="{9D8B030D-6E8A-4147-A177-3AD203B41FA5}">
                      <a16:colId xmlns:a16="http://schemas.microsoft.com/office/drawing/2014/main" val="4181654052"/>
                    </a:ext>
                  </a:extLst>
                </a:gridCol>
              </a:tblGrid>
              <a:tr h="52260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By Behaviour</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By Demographics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By Geography</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By Psychographics</a:t>
                      </a:r>
                    </a:p>
                  </a:txBody>
                  <a:tcPr/>
                </a:tc>
                <a:extLst>
                  <a:ext uri="{0D108BD9-81ED-4DB2-BD59-A6C34878D82A}">
                    <a16:rowId xmlns:a16="http://schemas.microsoft.com/office/drawing/2014/main" val="2242909132"/>
                  </a:ext>
                </a:extLst>
              </a:tr>
              <a:tr h="3962896">
                <a:tc>
                  <a:txBody>
                    <a:bodyPr/>
                    <a:lstStyle/>
                    <a:p>
                      <a:pPr marL="342900" indent="-342900">
                        <a:buFont typeface="Arial" panose="020B0604020202020204" pitchFamily="34" charset="0"/>
                        <a:buChar char="•"/>
                      </a:pPr>
                      <a:r>
                        <a:rPr lang="en-CA" dirty="0"/>
                        <a:t>Benefits sought from the product</a:t>
                      </a:r>
                    </a:p>
                    <a:p>
                      <a:pPr marL="342900" indent="-342900">
                        <a:buFont typeface="Arial" panose="020B0604020202020204" pitchFamily="34" charset="0"/>
                        <a:buChar char="•"/>
                      </a:pPr>
                      <a:r>
                        <a:rPr lang="en-CA" dirty="0"/>
                        <a:t>How often the product is used (usage rate)</a:t>
                      </a:r>
                    </a:p>
                    <a:p>
                      <a:pPr marL="342900" indent="-342900">
                        <a:buFont typeface="Arial" panose="020B0604020202020204" pitchFamily="34" charset="0"/>
                        <a:buChar char="•"/>
                      </a:pPr>
                      <a:r>
                        <a:rPr lang="en-CA" dirty="0"/>
                        <a:t>Usage situation (daily use, holiday use, etc.)</a:t>
                      </a:r>
                    </a:p>
                    <a:p>
                      <a:pPr marL="342900" indent="-342900">
                        <a:buFont typeface="Arial" panose="020B0604020202020204" pitchFamily="34" charset="0"/>
                        <a:buChar char="•"/>
                      </a:pPr>
                      <a:r>
                        <a:rPr lang="en-CA" dirty="0"/>
                        <a:t>Buyer’s status and loyalty to product (nonuser, potential user, first-time users, regular user)</a:t>
                      </a:r>
                    </a:p>
                    <a:p>
                      <a:endParaRPr lang="en-CA" dirty="0"/>
                    </a:p>
                  </a:txBody>
                  <a:tcPr/>
                </a:tc>
                <a:tc>
                  <a:txBody>
                    <a:bodyPr/>
                    <a:lstStyle/>
                    <a:p>
                      <a:pPr marL="342900" indent="-342900">
                        <a:buFont typeface="Arial" panose="020B0604020202020204" pitchFamily="34" charset="0"/>
                        <a:buChar char="•"/>
                      </a:pPr>
                      <a:r>
                        <a:rPr lang="en-CA" dirty="0"/>
                        <a:t>Age/generation</a:t>
                      </a:r>
                    </a:p>
                    <a:p>
                      <a:pPr marL="342900" indent="-342900">
                        <a:buFont typeface="Arial" panose="020B0604020202020204" pitchFamily="34" charset="0"/>
                        <a:buChar char="•"/>
                      </a:pPr>
                      <a:r>
                        <a:rPr lang="en-CA" dirty="0"/>
                        <a:t>Income</a:t>
                      </a:r>
                    </a:p>
                    <a:p>
                      <a:pPr marL="342900" indent="-342900">
                        <a:buFont typeface="Arial" panose="020B0604020202020204" pitchFamily="34" charset="0"/>
                        <a:buChar char="•"/>
                      </a:pPr>
                      <a:r>
                        <a:rPr lang="en-CA" dirty="0"/>
                        <a:t>Gender</a:t>
                      </a:r>
                    </a:p>
                    <a:p>
                      <a:pPr marL="342900" indent="-342900">
                        <a:buFont typeface="Arial" panose="020B0604020202020204" pitchFamily="34" charset="0"/>
                        <a:buChar char="•"/>
                      </a:pPr>
                      <a:r>
                        <a:rPr lang="en-CA" dirty="0"/>
                        <a:t>Family life cycle</a:t>
                      </a:r>
                    </a:p>
                    <a:p>
                      <a:pPr marL="342900" indent="-342900">
                        <a:buFont typeface="Arial" panose="020B0604020202020204" pitchFamily="34" charset="0"/>
                        <a:buChar char="•"/>
                      </a:pPr>
                      <a:r>
                        <a:rPr lang="en-CA" dirty="0"/>
                        <a:t>Ethnicity</a:t>
                      </a:r>
                    </a:p>
                    <a:p>
                      <a:pPr marL="342900" indent="-342900">
                        <a:buFont typeface="Arial" panose="020B0604020202020204" pitchFamily="34" charset="0"/>
                        <a:buChar char="•"/>
                      </a:pPr>
                      <a:r>
                        <a:rPr lang="en-CA" dirty="0"/>
                        <a:t>Family size</a:t>
                      </a:r>
                    </a:p>
                    <a:p>
                      <a:pPr marL="342900" indent="-342900">
                        <a:buFont typeface="Arial" panose="020B0604020202020204" pitchFamily="34" charset="0"/>
                        <a:buChar char="•"/>
                      </a:pPr>
                      <a:r>
                        <a:rPr lang="en-CA" dirty="0"/>
                        <a:t>Occupation</a:t>
                      </a:r>
                    </a:p>
                    <a:p>
                      <a:pPr marL="342900" indent="-342900">
                        <a:buFont typeface="Arial" panose="020B0604020202020204" pitchFamily="34" charset="0"/>
                        <a:buChar char="•"/>
                      </a:pPr>
                      <a:r>
                        <a:rPr lang="en-CA" dirty="0"/>
                        <a:t>Education</a:t>
                      </a:r>
                    </a:p>
                    <a:p>
                      <a:pPr marL="342900" indent="-342900">
                        <a:buFont typeface="Arial" panose="020B0604020202020204" pitchFamily="34" charset="0"/>
                        <a:buChar char="•"/>
                      </a:pPr>
                      <a:r>
                        <a:rPr lang="en-CA" dirty="0"/>
                        <a:t>Nationality</a:t>
                      </a:r>
                    </a:p>
                    <a:p>
                      <a:pPr marL="342900" indent="-342900">
                        <a:buFont typeface="Arial" panose="020B0604020202020204" pitchFamily="34" charset="0"/>
                        <a:buChar char="•"/>
                      </a:pPr>
                      <a:r>
                        <a:rPr lang="en-CA" dirty="0"/>
                        <a:t>Religion</a:t>
                      </a:r>
                    </a:p>
                    <a:p>
                      <a:pPr marL="342900" indent="-342900">
                        <a:buFont typeface="Arial" panose="020B0604020202020204" pitchFamily="34" charset="0"/>
                        <a:buChar char="•"/>
                      </a:pPr>
                      <a:r>
                        <a:rPr lang="en-CA" dirty="0"/>
                        <a:t>Social class</a:t>
                      </a:r>
                    </a:p>
                    <a:p>
                      <a:endParaRPr lang="en-CA" dirty="0"/>
                    </a:p>
                  </a:txBody>
                  <a:tcPr/>
                </a:tc>
                <a:tc>
                  <a:txBody>
                    <a:bodyPr/>
                    <a:lstStyle/>
                    <a:p>
                      <a:pPr marL="342900" indent="-342900">
                        <a:buFont typeface="Arial" panose="020B0604020202020204" pitchFamily="34" charset="0"/>
                        <a:buChar char="•"/>
                      </a:pPr>
                      <a:r>
                        <a:rPr lang="en-CA" dirty="0"/>
                        <a:t>Region (continent, country, state, neighbor)</a:t>
                      </a:r>
                    </a:p>
                    <a:p>
                      <a:pPr marL="342900" indent="-342900">
                        <a:buFont typeface="Arial" panose="020B0604020202020204" pitchFamily="34" charset="0"/>
                        <a:buChar char="•"/>
                      </a:pPr>
                      <a:r>
                        <a:rPr lang="en-CA" dirty="0"/>
                        <a:t>Size of city or town</a:t>
                      </a:r>
                    </a:p>
                    <a:p>
                      <a:pPr marL="342900" indent="-342900">
                        <a:buFont typeface="Arial" panose="020B0604020202020204" pitchFamily="34" charset="0"/>
                        <a:buChar char="•"/>
                      </a:pPr>
                      <a:r>
                        <a:rPr lang="en-CA" dirty="0"/>
                        <a:t>Population density</a:t>
                      </a:r>
                    </a:p>
                    <a:p>
                      <a:pPr marL="342900" indent="-342900">
                        <a:buFont typeface="Arial" panose="020B0604020202020204" pitchFamily="34" charset="0"/>
                        <a:buChar char="•"/>
                      </a:pPr>
                      <a:r>
                        <a:rPr lang="en-CA" dirty="0"/>
                        <a:t>Climate</a:t>
                      </a:r>
                    </a:p>
                    <a:p>
                      <a:endParaRPr lang="en-CA" dirty="0"/>
                    </a:p>
                  </a:txBody>
                  <a:tcPr/>
                </a:tc>
                <a:tc>
                  <a:txBody>
                    <a:bodyPr/>
                    <a:lstStyle/>
                    <a:p>
                      <a:pPr marL="342900" indent="-342900">
                        <a:buFont typeface="Arial" panose="020B0604020202020204" pitchFamily="34" charset="0"/>
                        <a:buChar char="•"/>
                      </a:pPr>
                      <a:r>
                        <a:rPr lang="en-CA" dirty="0"/>
                        <a:t>Activities</a:t>
                      </a:r>
                    </a:p>
                    <a:p>
                      <a:pPr marL="342900" indent="-342900">
                        <a:buFont typeface="Arial" panose="020B0604020202020204" pitchFamily="34" charset="0"/>
                        <a:buChar char="•"/>
                      </a:pPr>
                      <a:r>
                        <a:rPr lang="en-CA" dirty="0"/>
                        <a:t>Interests</a:t>
                      </a:r>
                    </a:p>
                    <a:p>
                      <a:pPr marL="342900" indent="-342900">
                        <a:buFont typeface="Arial" panose="020B0604020202020204" pitchFamily="34" charset="0"/>
                        <a:buChar char="•"/>
                      </a:pPr>
                      <a:r>
                        <a:rPr lang="en-CA" dirty="0"/>
                        <a:t>Opinions</a:t>
                      </a:r>
                    </a:p>
                    <a:p>
                      <a:pPr marL="342900" indent="-342900">
                        <a:buFont typeface="Arial" panose="020B0604020202020204" pitchFamily="34" charset="0"/>
                        <a:buChar char="•"/>
                      </a:pPr>
                      <a:r>
                        <a:rPr lang="en-CA" dirty="0"/>
                        <a:t>Values</a:t>
                      </a:r>
                    </a:p>
                    <a:p>
                      <a:pPr marL="342900" indent="-342900">
                        <a:buFont typeface="Arial" panose="020B0604020202020204" pitchFamily="34" charset="0"/>
                        <a:buChar char="•"/>
                      </a:pPr>
                      <a:r>
                        <a:rPr lang="en-CA" dirty="0"/>
                        <a:t>Attitudes</a:t>
                      </a:r>
                    </a:p>
                    <a:p>
                      <a:pPr marL="342900" indent="-342900">
                        <a:buFont typeface="Arial" panose="020B0604020202020204" pitchFamily="34" charset="0"/>
                        <a:buChar char="•"/>
                      </a:pPr>
                      <a:r>
                        <a:rPr lang="en-CA" dirty="0"/>
                        <a:t>Lifestyles</a:t>
                      </a:r>
                    </a:p>
                    <a:p>
                      <a:endParaRPr lang="en-CA" dirty="0"/>
                    </a:p>
                  </a:txBody>
                  <a:tcPr/>
                </a:tc>
                <a:extLst>
                  <a:ext uri="{0D108BD9-81ED-4DB2-BD59-A6C34878D82A}">
                    <a16:rowId xmlns:a16="http://schemas.microsoft.com/office/drawing/2014/main" val="3099996749"/>
                  </a:ext>
                </a:extLst>
              </a:tr>
            </a:tbl>
          </a:graphicData>
        </a:graphic>
      </p:graphicFrame>
      <p:sp>
        <p:nvSpPr>
          <p:cNvPr id="9" name="CuadroTexto 8">
            <a:extLst>
              <a:ext uri="{FF2B5EF4-FFF2-40B4-BE49-F238E27FC236}">
                <a16:creationId xmlns:a16="http://schemas.microsoft.com/office/drawing/2014/main" id="{5496B4F6-723B-51E6-7E6A-9154115F1A72}"/>
              </a:ext>
            </a:extLst>
          </p:cNvPr>
          <p:cNvSpPr txBox="1"/>
          <p:nvPr/>
        </p:nvSpPr>
        <p:spPr>
          <a:xfrm>
            <a:off x="4585810" y="6237749"/>
            <a:ext cx="3020379" cy="246221"/>
          </a:xfrm>
          <a:prstGeom prst="rect">
            <a:avLst/>
          </a:prstGeom>
          <a:noFill/>
        </p:spPr>
        <p:txBody>
          <a:bodyPr wrap="none" rtlCol="0">
            <a:spAutoFit/>
          </a:bodyPr>
          <a:lstStyle/>
          <a:p>
            <a:r>
              <a:rPr lang="en-CA" sz="1000" dirty="0"/>
              <a:t>Table 1.5.1 Common Ways of Segmenting Buyers</a:t>
            </a:r>
          </a:p>
        </p:txBody>
      </p:sp>
    </p:spTree>
    <p:extLst>
      <p:ext uri="{BB962C8B-B14F-4D97-AF65-F5344CB8AC3E}">
        <p14:creationId xmlns:p14="http://schemas.microsoft.com/office/powerpoint/2010/main" val="19444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1</a:t>
            </a:r>
            <a:r>
              <a:rPr lang="en-CA" b="1" dirty="0">
                <a:latin typeface="+mj-lt"/>
              </a:rPr>
              <a:t>.0 Learning </a:t>
            </a:r>
            <a:r>
              <a:rPr lang="en-CA" b="1" dirty="0"/>
              <a:t>Objectives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ea typeface="+mn-lt"/>
                <a:cs typeface="+mn-lt"/>
              </a:rPr>
              <a:t>Define marketing.</a:t>
            </a:r>
          </a:p>
          <a:p>
            <a:pPr marL="342900" indent="-342900">
              <a:buFont typeface="Arial"/>
              <a:buChar char="•"/>
            </a:pPr>
            <a:r>
              <a:rPr lang="en-CA" sz="2000" dirty="0">
                <a:solidFill>
                  <a:schemeClr val="bg2"/>
                </a:solidFill>
                <a:ea typeface="+mn-lt"/>
                <a:cs typeface="+mn-lt"/>
              </a:rPr>
              <a:t>Outline the 4P’s of marketing.</a:t>
            </a:r>
            <a:endParaRPr lang="en-CA" dirty="0">
              <a:solidFill>
                <a:schemeClr val="bg2"/>
              </a:solidFill>
            </a:endParaRPr>
          </a:p>
          <a:p>
            <a:pPr marL="342900" indent="-342900">
              <a:buFont typeface="Arial"/>
              <a:buChar char="•"/>
            </a:pPr>
            <a:r>
              <a:rPr lang="en-CA" sz="2000" dirty="0">
                <a:solidFill>
                  <a:schemeClr val="bg2"/>
                </a:solidFill>
                <a:ea typeface="+mn-lt"/>
                <a:cs typeface="+mn-lt"/>
              </a:rPr>
              <a:t>Define what value means in marketing.</a:t>
            </a:r>
            <a:endParaRPr lang="en-CA" dirty="0">
              <a:solidFill>
                <a:schemeClr val="bg2"/>
              </a:solidFill>
            </a:endParaRPr>
          </a:p>
          <a:p>
            <a:pPr marL="342900" indent="-342900">
              <a:buFont typeface="Arial"/>
              <a:buChar char="•"/>
            </a:pPr>
            <a:r>
              <a:rPr lang="en-CA" sz="2000" dirty="0">
                <a:solidFill>
                  <a:schemeClr val="bg2"/>
                </a:solidFill>
                <a:ea typeface="+mn-lt"/>
                <a:cs typeface="+mn-lt"/>
              </a:rPr>
              <a:t>Discuss the scope and size of the golf industry.</a:t>
            </a:r>
            <a:endParaRPr lang="en-CA" dirty="0">
              <a:solidFill>
                <a:schemeClr val="bg2"/>
              </a:solidFill>
            </a:endParaRPr>
          </a:p>
          <a:p>
            <a:pPr marL="342900" indent="-342900">
              <a:buFont typeface="Arial"/>
              <a:buChar char="•"/>
            </a:pPr>
            <a:r>
              <a:rPr lang="en-CA" sz="2000" dirty="0">
                <a:solidFill>
                  <a:schemeClr val="bg2"/>
                </a:solidFill>
                <a:ea typeface="+mn-lt"/>
                <a:cs typeface="+mn-lt"/>
              </a:rPr>
              <a:t>Identify business opportunities within the golf industry.</a:t>
            </a:r>
            <a:endParaRPr lang="en-CA" dirty="0">
              <a:solidFill>
                <a:schemeClr val="bg2"/>
              </a:solidFill>
            </a:endParaRPr>
          </a:p>
          <a:p>
            <a:pPr marL="342900" indent="-342900">
              <a:buFont typeface="Arial"/>
              <a:buChar char="•"/>
            </a:pPr>
            <a:r>
              <a:rPr lang="en-CA" sz="2000" dirty="0">
                <a:solidFill>
                  <a:schemeClr val="bg2"/>
                </a:solidFill>
                <a:ea typeface="+mn-lt"/>
                <a:cs typeface="+mn-lt"/>
              </a:rPr>
              <a:t>Explore stakeholders in golf marketing.</a:t>
            </a:r>
            <a:endParaRPr lang="en-CA" dirty="0">
              <a:solidFill>
                <a:schemeClr val="bg2"/>
              </a:solidFill>
            </a:endParaRPr>
          </a:p>
          <a:p>
            <a:pPr marL="342900" indent="-342900">
              <a:buFont typeface="Arial"/>
              <a:buChar char="•"/>
            </a:pPr>
            <a:r>
              <a:rPr lang="en-CA" sz="2000" dirty="0">
                <a:solidFill>
                  <a:schemeClr val="bg2"/>
                </a:solidFill>
                <a:ea typeface="+mn-lt"/>
                <a:cs typeface="+mn-lt"/>
              </a:rPr>
              <a:t>Identify the differences between market-oriented, product-orientated, and selling-oriented companies within the golf industry.</a:t>
            </a:r>
            <a:endParaRPr lang="en-CA" dirty="0">
              <a:solidFill>
                <a:schemeClr val="bg2"/>
              </a:solidFill>
            </a:endParaRPr>
          </a:p>
          <a:p>
            <a:pPr marL="342900" indent="-342900">
              <a:buFont typeface="Arial"/>
              <a:buChar char="•"/>
            </a:pPr>
            <a:r>
              <a:rPr lang="en-CA" sz="2000" dirty="0">
                <a:solidFill>
                  <a:schemeClr val="bg2"/>
                </a:solidFill>
                <a:ea typeface="+mn-lt"/>
                <a:cs typeface="+mn-lt"/>
              </a:rPr>
              <a:t>Describe the basic types of channels in business-to-consumer (B2C) and business-to-business (B2B) markets.</a:t>
            </a:r>
            <a:endParaRPr lang="en-CA" dirty="0">
              <a:solidFill>
                <a:schemeClr val="bg2"/>
              </a:solidFill>
            </a:endParaRPr>
          </a:p>
          <a:p>
            <a:pPr marL="342900" indent="-342900">
              <a:buFont typeface="Arial"/>
              <a:buChar char="•"/>
            </a:pPr>
            <a:endParaRPr lang="en-CA" sz="2000" dirty="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 Defining Marketing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3035300"/>
            <a:ext cx="11360800" cy="3378199"/>
          </a:xfrm>
        </p:spPr>
        <p:txBody>
          <a:bodyPr>
            <a:noAutofit/>
          </a:bodyPr>
          <a:lstStyle/>
          <a:p>
            <a:pPr marL="437515"/>
            <a:r>
              <a:rPr lang="en-CA" sz="2000" dirty="0">
                <a:solidFill>
                  <a:schemeClr val="tx1">
                    <a:lumMod val="50000"/>
                  </a:schemeClr>
                </a:solidFill>
              </a:rPr>
              <a:t>Marketing is more than just banner ads, and television commercials. It’s a complex set of activities and strategies that influences where we live, what we wear, how we conduct business, and how we spend our time and money</a:t>
            </a:r>
          </a:p>
          <a:p>
            <a:pPr marL="437515"/>
            <a:r>
              <a:rPr lang="en-CA" sz="2000" dirty="0">
                <a:solidFill>
                  <a:schemeClr val="tx1">
                    <a:lumMod val="50000"/>
                  </a:schemeClr>
                </a:solidFill>
              </a:rPr>
              <a:t>There are four activities, or components, of marketing: </a:t>
            </a:r>
            <a:r>
              <a:rPr lang="en-CA" sz="2000" b="1" dirty="0">
                <a:solidFill>
                  <a:schemeClr val="tx1">
                    <a:lumMod val="50000"/>
                  </a:schemeClr>
                </a:solidFill>
              </a:rPr>
              <a:t>Creating, Communicating, Delivering, and Exchanging</a:t>
            </a:r>
          </a:p>
          <a:p>
            <a:pPr marL="437515"/>
            <a:r>
              <a:rPr lang="en-CA" sz="2000" dirty="0">
                <a:solidFill>
                  <a:schemeClr val="tx1">
                    <a:lumMod val="50000"/>
                  </a:schemeClr>
                </a:solidFill>
              </a:rPr>
              <a:t>The traditional way of viewing the components of marketing is via the four Ps: </a:t>
            </a:r>
            <a:r>
              <a:rPr lang="en-CA" sz="2000" b="1" dirty="0">
                <a:solidFill>
                  <a:schemeClr val="tx1">
                    <a:lumMod val="50000"/>
                  </a:schemeClr>
                </a:solidFill>
              </a:rPr>
              <a:t>Product, Promotion, Place, </a:t>
            </a:r>
            <a:r>
              <a:rPr lang="en-CA" sz="2000" dirty="0">
                <a:solidFill>
                  <a:schemeClr val="tx1">
                    <a:lumMod val="50000"/>
                  </a:schemeClr>
                </a:solidFill>
              </a:rPr>
              <a:t>and</a:t>
            </a:r>
            <a:r>
              <a:rPr lang="en-CA" sz="2000" b="1" dirty="0">
                <a:solidFill>
                  <a:schemeClr val="tx1">
                    <a:lumMod val="50000"/>
                  </a:schemeClr>
                </a:solidFill>
              </a:rPr>
              <a:t> Price</a:t>
            </a:r>
          </a:p>
          <a:p>
            <a:pPr marL="437515"/>
            <a:r>
              <a:rPr lang="en-CA" sz="2000" dirty="0">
                <a:solidFill>
                  <a:schemeClr val="tx1">
                    <a:lumMod val="50000"/>
                  </a:schemeClr>
                </a:solidFill>
              </a:rPr>
              <a:t>Introduced in the early 1950s, the four Ps were called the marketing mix, meaning that a marketing plan is a mix of these four components.</a:t>
            </a:r>
          </a:p>
          <a:p>
            <a:pPr marL="437515"/>
            <a:endParaRPr lang="en-CA" sz="2000" dirty="0">
              <a:solidFill>
                <a:schemeClr val="tx1">
                  <a:lumMod val="50000"/>
                </a:schemeClr>
              </a:solidFill>
            </a:endParaRPr>
          </a:p>
          <a:p>
            <a:pPr marL="437515"/>
            <a:endParaRPr lang="en-CA" sz="2000" b="1" dirty="0">
              <a:solidFill>
                <a:schemeClr val="tx1">
                  <a:lumMod val="50000"/>
                </a:schemeClr>
              </a:solidFill>
            </a:endParaRPr>
          </a:p>
        </p:txBody>
      </p:sp>
      <p:sp>
        <p:nvSpPr>
          <p:cNvPr id="4" name="Rectángulo redondeado 3">
            <a:extLst>
              <a:ext uri="{FF2B5EF4-FFF2-40B4-BE49-F238E27FC236}">
                <a16:creationId xmlns:a16="http://schemas.microsoft.com/office/drawing/2014/main" id="{CFB480EC-F9FB-6D1F-075F-71EBA29D91A3}"/>
              </a:ext>
            </a:extLst>
          </p:cNvPr>
          <p:cNvSpPr/>
          <p:nvPr/>
        </p:nvSpPr>
        <p:spPr>
          <a:xfrm>
            <a:off x="571500" y="1536700"/>
            <a:ext cx="11204900" cy="1193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Marketing is defined by the American Marketing Association as; the activity, set of institutions, and processes for creating, communicating, delivering, and exchanging offerings that have value for customers, clients, partners, and society at large (American Marketing Association, n.d.)</a:t>
            </a:r>
          </a:p>
        </p:txBody>
      </p:sp>
    </p:spTree>
    <p:extLst>
      <p:ext uri="{BB962C8B-B14F-4D97-AF65-F5344CB8AC3E}">
        <p14:creationId xmlns:p14="http://schemas.microsoft.com/office/powerpoint/2010/main" val="18329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 Value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350200" cy="4671500"/>
          </a:xfrm>
        </p:spPr>
        <p:txBody>
          <a:bodyPr>
            <a:noAutofit/>
          </a:bodyPr>
          <a:lstStyle/>
          <a:p>
            <a:pPr marL="437515"/>
            <a:r>
              <a:rPr lang="en-CA" sz="2000" dirty="0">
                <a:solidFill>
                  <a:schemeClr val="tx1">
                    <a:lumMod val="50000"/>
                  </a:schemeClr>
                </a:solidFill>
              </a:rPr>
              <a:t>Value is at the centre of everything marketing does.</a:t>
            </a:r>
          </a:p>
          <a:p>
            <a:pPr marL="437515"/>
            <a:r>
              <a:rPr lang="en-CA" sz="2000" dirty="0">
                <a:solidFill>
                  <a:schemeClr val="tx1">
                    <a:lumMod val="50000"/>
                  </a:schemeClr>
                </a:solidFill>
              </a:rPr>
              <a:t>Value is what the customer gets by purchasing and consuming a company’s offering.</a:t>
            </a:r>
          </a:p>
          <a:p>
            <a:pPr marL="437515"/>
            <a:r>
              <a:rPr lang="en-CA" sz="2000" b="1" dirty="0">
                <a:solidFill>
                  <a:schemeClr val="tx1">
                    <a:lumMod val="50000"/>
                  </a:schemeClr>
                </a:solidFill>
              </a:rPr>
              <a:t>value = benefits received – [price + hassle]</a:t>
            </a:r>
          </a:p>
          <a:p>
            <a:pPr marL="437515"/>
            <a:r>
              <a:rPr lang="en-CA" sz="2000" b="1" dirty="0">
                <a:solidFill>
                  <a:schemeClr val="tx1">
                    <a:lumMod val="50000"/>
                  </a:schemeClr>
                </a:solidFill>
              </a:rPr>
              <a:t>Hassle</a:t>
            </a:r>
            <a:r>
              <a:rPr lang="en-CA" sz="2000" dirty="0">
                <a:solidFill>
                  <a:schemeClr val="tx1">
                    <a:lumMod val="50000"/>
                  </a:schemeClr>
                </a:solidFill>
              </a:rPr>
              <a:t> is the time and effort the consumer puts into the shopping process</a:t>
            </a:r>
          </a:p>
          <a:p>
            <a:pPr marL="437515"/>
            <a:r>
              <a:rPr lang="en-CA" sz="2000" dirty="0">
                <a:solidFill>
                  <a:schemeClr val="tx1">
                    <a:lumMod val="50000"/>
                  </a:schemeClr>
                </a:solidFill>
              </a:rPr>
              <a:t>Value varies from customer to customer based on each customer’s needs</a:t>
            </a:r>
          </a:p>
        </p:txBody>
      </p:sp>
      <p:pic>
        <p:nvPicPr>
          <p:cNvPr id="1026" name="Picture 2" descr="Marketing is composed of four activities centered on customer value: creating, communicating, delivering, and exchanging value.">
            <a:extLst>
              <a:ext uri="{FF2B5EF4-FFF2-40B4-BE49-F238E27FC236}">
                <a16:creationId xmlns:a16="http://schemas.microsoft.com/office/drawing/2014/main" id="{8ADF7401-1D8A-9B13-3159-5068B6DF8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193168"/>
            <a:ext cx="4671500" cy="46715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CBC1A0F-AB5E-2F5E-EF3B-4927A0E98290}"/>
              </a:ext>
            </a:extLst>
          </p:cNvPr>
          <p:cNvSpPr txBox="1"/>
          <p:nvPr/>
        </p:nvSpPr>
        <p:spPr>
          <a:xfrm>
            <a:off x="6692900" y="5911223"/>
            <a:ext cx="4394200" cy="400110"/>
          </a:xfrm>
          <a:prstGeom prst="rect">
            <a:avLst/>
          </a:prstGeom>
          <a:noFill/>
        </p:spPr>
        <p:txBody>
          <a:bodyPr wrap="square" rtlCol="0">
            <a:spAutoFit/>
          </a:bodyPr>
          <a:lstStyle/>
          <a:p>
            <a:r>
              <a:rPr lang="en-CA" sz="1000" i="1" dirty="0"/>
              <a:t>Figure 1.1 Marketing comprises four activities centred on customer value: creating, communicating, delivering, and exchanging value.</a:t>
            </a:r>
          </a:p>
        </p:txBody>
      </p:sp>
    </p:spTree>
    <p:extLst>
      <p:ext uri="{BB962C8B-B14F-4D97-AF65-F5344CB8AC3E}">
        <p14:creationId xmlns:p14="http://schemas.microsoft.com/office/powerpoint/2010/main" val="281917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 Offerings with Value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716033"/>
            <a:ext cx="11497000" cy="4595300"/>
          </a:xfrm>
        </p:spPr>
        <p:txBody>
          <a:bodyPr>
            <a:noAutofit/>
          </a:bodyPr>
          <a:lstStyle/>
          <a:p>
            <a:pPr marL="437515"/>
            <a:r>
              <a:rPr lang="en-CA" sz="2000" dirty="0">
                <a:solidFill>
                  <a:schemeClr val="tx1">
                    <a:lumMod val="50000"/>
                  </a:schemeClr>
                </a:solidFill>
              </a:rPr>
              <a:t>The offering is the tangible good, the intangible service, and the price.</a:t>
            </a:r>
          </a:p>
          <a:p>
            <a:pPr marL="437515">
              <a:lnSpc>
                <a:spcPct val="114999"/>
              </a:lnSpc>
            </a:pPr>
            <a:r>
              <a:rPr lang="en-CA" sz="2000" dirty="0">
                <a:solidFill>
                  <a:schemeClr val="tx1">
                    <a:lumMod val="50000"/>
                  </a:schemeClr>
                </a:solidFill>
              </a:rPr>
              <a:t>To communicate the value marketers must understand the unique desires of each market segment.</a:t>
            </a:r>
          </a:p>
          <a:p>
            <a:pPr marL="437515">
              <a:lnSpc>
                <a:spcPct val="114999"/>
              </a:lnSpc>
            </a:pPr>
            <a:r>
              <a:rPr lang="en-CA" sz="2000" dirty="0">
                <a:solidFill>
                  <a:schemeClr val="tx1">
                    <a:lumMod val="50000"/>
                  </a:schemeClr>
                </a:solidFill>
              </a:rPr>
              <a:t>Communicating means describing the offering and its value to your </a:t>
            </a:r>
            <a:r>
              <a:rPr lang="en-CA" sz="2000">
                <a:solidFill>
                  <a:schemeClr val="tx1">
                    <a:lumMod val="50000"/>
                  </a:schemeClr>
                </a:solidFill>
              </a:rPr>
              <a:t>potential</a:t>
            </a:r>
            <a:r>
              <a:rPr lang="en-CA" sz="2000" dirty="0">
                <a:solidFill>
                  <a:schemeClr val="tx1">
                    <a:lumMod val="50000"/>
                  </a:schemeClr>
                </a:solidFill>
              </a:rPr>
              <a:t> and current customers, as well as learning from customers what it is they want and like.</a:t>
            </a:r>
          </a:p>
          <a:p>
            <a:pPr marL="437515">
              <a:lnSpc>
                <a:spcPct val="114999"/>
              </a:lnSpc>
            </a:pPr>
            <a:r>
              <a:rPr lang="en-CA" sz="2000" dirty="0">
                <a:solidFill>
                  <a:schemeClr val="tx1">
                    <a:lumMod val="50000"/>
                  </a:schemeClr>
                </a:solidFill>
              </a:rPr>
              <a:t>Value is also provided through the supply chain and the logistics of transportation and storage of materials.</a:t>
            </a:r>
          </a:p>
          <a:p>
            <a:pPr marL="437515">
              <a:lnSpc>
                <a:spcPct val="114999"/>
              </a:lnSpc>
            </a:pPr>
            <a:endParaRPr lang="en-CA" sz="2000" dirty="0">
              <a:solidFill>
                <a:schemeClr val="tx1">
                  <a:lumMod val="50000"/>
                </a:schemeClr>
              </a:solidFill>
            </a:endParaRPr>
          </a:p>
        </p:txBody>
      </p:sp>
    </p:spTree>
    <p:extLst>
      <p:ext uri="{BB962C8B-B14F-4D97-AF65-F5344CB8AC3E}">
        <p14:creationId xmlns:p14="http://schemas.microsoft.com/office/powerpoint/2010/main" val="338028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 Marketing for the Golf Industry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The golf industry is worth more than $18.2 billion annually to the Canadian economy and is steadily growing (Golf Course Industry Staff, 2020)</a:t>
            </a:r>
          </a:p>
          <a:p>
            <a:pPr marL="437515"/>
            <a:r>
              <a:rPr lang="en-CA" sz="2000" dirty="0">
                <a:solidFill>
                  <a:schemeClr val="tx1">
                    <a:lumMod val="50000"/>
                  </a:schemeClr>
                </a:solidFill>
              </a:rPr>
              <a:t>New technology, such as golf simulators, online gaming, international betting, fashion trends, media coverage, social media, and official rules of golf revisions intended to make the game more enjoyable, have provided fresh marketing opportunities for the industry</a:t>
            </a:r>
            <a:br>
              <a:rPr lang="en-CA" sz="2000" dirty="0">
                <a:solidFill>
                  <a:schemeClr val="tx1">
                    <a:lumMod val="50000"/>
                  </a:schemeClr>
                </a:solidFill>
              </a:rPr>
            </a:br>
            <a:endParaRPr lang="en-CA" sz="2000" dirty="0">
              <a:solidFill>
                <a:schemeClr val="tx1">
                  <a:lumMod val="50000"/>
                </a:schemeClr>
              </a:solidFill>
            </a:endParaRPr>
          </a:p>
        </p:txBody>
      </p:sp>
      <p:graphicFrame>
        <p:nvGraphicFramePr>
          <p:cNvPr id="4" name="Diagrama 3" descr="- The Country Club&#10;- Public Golf Facilities&#10;- Practice Facilities&#10;- Municipal Facilities&#10;- Golf Simulators&#10;- Golf on TV&#10;- Golf Gambling">
            <a:extLst>
              <a:ext uri="{FF2B5EF4-FFF2-40B4-BE49-F238E27FC236}">
                <a16:creationId xmlns:a16="http://schemas.microsoft.com/office/drawing/2014/main" id="{194297F9-9D49-5DC7-4749-3929B64C3FB3}"/>
              </a:ext>
            </a:extLst>
          </p:cNvPr>
          <p:cNvGraphicFramePr/>
          <p:nvPr>
            <p:extLst>
              <p:ext uri="{D42A27DB-BD31-4B8C-83A1-F6EECF244321}">
                <p14:modId xmlns:p14="http://schemas.microsoft.com/office/powerpoint/2010/main" val="2993346445"/>
              </p:ext>
            </p:extLst>
          </p:nvPr>
        </p:nvGraphicFramePr>
        <p:xfrm>
          <a:off x="1206500" y="3733800"/>
          <a:ext cx="9779000" cy="239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4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1.3 Why Study Marketing?</a:t>
            </a:r>
          </a:p>
        </p:txBody>
      </p:sp>
      <p:graphicFrame>
        <p:nvGraphicFramePr>
          <p:cNvPr id="8" name="Diagrama 7" descr="Effective Marketing: Why Loyalty?:&#10; - Products don’t, contrary to popular belief, sell themselves&#10;- Marketing helps facilitate exchanges between buyers and sellers for the mutual benefit of both parties&#10;Marketing Benefits Society: &#10; - It facilitates trade&#10; - Consumers are able to make more informed decisions about a wider array of choices&#10;Marketing Costs Money: &#10; - Marketing can sometimes be the largest expense associated with producing a product&#10;Marketing Offers People Career Opportunities: &#10; - Marketing is the interface between producers and consumers&#10; - Some positions are: Marketing research, merchandising, sales, advertising, product development, direct marketing, digital media, event marketing, nonprofit marketing&#10;">
            <a:extLst>
              <a:ext uri="{FF2B5EF4-FFF2-40B4-BE49-F238E27FC236}">
                <a16:creationId xmlns:a16="http://schemas.microsoft.com/office/drawing/2014/main" id="{E2F21F18-F378-FC39-AD5E-DDF179E6DB50}"/>
              </a:ext>
            </a:extLst>
          </p:cNvPr>
          <p:cNvGraphicFramePr/>
          <p:nvPr>
            <p:extLst>
              <p:ext uri="{D42A27DB-BD31-4B8C-83A1-F6EECF244321}">
                <p14:modId xmlns:p14="http://schemas.microsoft.com/office/powerpoint/2010/main" val="417246949"/>
              </p:ext>
            </p:extLst>
          </p:nvPr>
        </p:nvGraphicFramePr>
        <p:xfrm>
          <a:off x="415600" y="1357067"/>
          <a:ext cx="11360800"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52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1.4 Typical Marketing Channels - Business-to-customer (B2C)</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2335267"/>
          </a:xfrm>
        </p:spPr>
        <p:txBody>
          <a:bodyPr>
            <a:noAutofit/>
          </a:bodyPr>
          <a:lstStyle/>
          <a:p>
            <a:r>
              <a:rPr lang="en-CA" sz="1933" b="0" i="0" dirty="0">
                <a:solidFill>
                  <a:schemeClr val="tx1">
                    <a:lumMod val="50000"/>
                  </a:schemeClr>
                </a:solidFill>
                <a:latin typeface="+mn-lt"/>
              </a:rPr>
              <a:t>Direct channel consist of just two parties (producer and costumer)</a:t>
            </a:r>
            <a:endParaRPr lang="en-CA" sz="1933" dirty="0">
              <a:solidFill>
                <a:schemeClr val="tx1">
                  <a:lumMod val="50000"/>
                </a:schemeClr>
              </a:solidFill>
              <a:latin typeface="+mn-lt"/>
            </a:endParaRPr>
          </a:p>
          <a:p>
            <a:r>
              <a:rPr lang="en-CA" sz="1933" dirty="0">
                <a:solidFill>
                  <a:schemeClr val="tx1">
                    <a:lumMod val="50000"/>
                  </a:schemeClr>
                </a:solidFill>
                <a:latin typeface="+mn-lt"/>
              </a:rPr>
              <a:t>Indirect channel: the </a:t>
            </a:r>
            <a:r>
              <a:rPr lang="en-CA" sz="1933" b="0" i="0" dirty="0">
                <a:solidFill>
                  <a:schemeClr val="tx1">
                    <a:lumMod val="50000"/>
                  </a:schemeClr>
                </a:solidFill>
                <a:latin typeface="+mn-lt"/>
              </a:rPr>
              <a:t>product passes through one or more intermediaries</a:t>
            </a:r>
            <a:endParaRPr lang="en-CA" sz="1933" dirty="0">
              <a:solidFill>
                <a:schemeClr val="tx1">
                  <a:lumMod val="50000"/>
                </a:schemeClr>
              </a:solidFill>
            </a:endParaRPr>
          </a:p>
        </p:txBody>
      </p:sp>
      <p:pic>
        <p:nvPicPr>
          <p:cNvPr id="3074" name="Picture 2" descr="Typical Channels in Business-to-Consumer (B2C) Markets. Producers sell to Agents/Brokers who sell to Wholesalers or Distributors who sell to Retailers who sell to consumers">
            <a:extLst>
              <a:ext uri="{FF2B5EF4-FFF2-40B4-BE49-F238E27FC236}">
                <a16:creationId xmlns:a16="http://schemas.microsoft.com/office/drawing/2014/main" id="{C6888DA6-8FFF-8338-268E-EE7D8A6B1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2422648"/>
            <a:ext cx="4104334" cy="358445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E311548-EFB2-1119-5BFE-6A5A15BDF056}"/>
              </a:ext>
            </a:extLst>
          </p:cNvPr>
          <p:cNvSpPr txBox="1"/>
          <p:nvPr/>
        </p:nvSpPr>
        <p:spPr>
          <a:xfrm>
            <a:off x="4241800" y="6065112"/>
            <a:ext cx="6096000" cy="246221"/>
          </a:xfrm>
          <a:prstGeom prst="rect">
            <a:avLst/>
          </a:prstGeom>
          <a:noFill/>
        </p:spPr>
        <p:txBody>
          <a:bodyPr wrap="square">
            <a:spAutoFit/>
          </a:bodyPr>
          <a:lstStyle/>
          <a:p>
            <a:r>
              <a:rPr lang="en-CA" sz="1000" b="0" i="1" dirty="0">
                <a:solidFill>
                  <a:schemeClr val="accent2"/>
                </a:solidFill>
                <a:effectLst/>
              </a:rPr>
              <a:t>Figure 1.4.1: Typical Channels in Business-to-Consumer (B2C) Markets</a:t>
            </a:r>
            <a:endParaRPr lang="en-CA" sz="1000" dirty="0">
              <a:solidFill>
                <a:schemeClr val="accent2"/>
              </a:solidFill>
            </a:endParaRPr>
          </a:p>
        </p:txBody>
      </p:sp>
    </p:spTree>
    <p:extLst>
      <p:ext uri="{BB962C8B-B14F-4D97-AF65-F5344CB8AC3E}">
        <p14:creationId xmlns:p14="http://schemas.microsoft.com/office/powerpoint/2010/main" val="51299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1.4 Typical Marketing Channels - Business-to-business (B2B)</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1933" dirty="0">
                <a:solidFill>
                  <a:schemeClr val="tx1">
                    <a:lumMod val="50000"/>
                  </a:schemeClr>
                </a:solidFill>
                <a:latin typeface="+mn-lt"/>
              </a:rPr>
              <a:t>The industrial distributors are firms that supply products that businesses or government departments and agencies use but don’t resell</a:t>
            </a:r>
            <a:br>
              <a:rPr lang="en-CA" sz="2000" dirty="0">
                <a:solidFill>
                  <a:schemeClr val="tx1">
                    <a:lumMod val="50000"/>
                  </a:schemeClr>
                </a:solidFill>
              </a:rPr>
            </a:br>
            <a:endParaRPr lang="en-CA" sz="2000" dirty="0">
              <a:solidFill>
                <a:schemeClr val="tx1">
                  <a:lumMod val="50000"/>
                </a:schemeClr>
              </a:solidFill>
            </a:endParaRPr>
          </a:p>
        </p:txBody>
      </p:sp>
      <p:pic>
        <p:nvPicPr>
          <p:cNvPr id="3076" name="Picture 4" descr="Typical Channels in Business-to-Business (B2B) Markets. Producers sell to Agents/Brokers who sell to Industrial Distributors who sell to Businesses or Government Users">
            <a:extLst>
              <a:ext uri="{FF2B5EF4-FFF2-40B4-BE49-F238E27FC236}">
                <a16:creationId xmlns:a16="http://schemas.microsoft.com/office/drawing/2014/main" id="{9A91508E-794F-E499-07C8-DEDDCE14A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39433"/>
            <a:ext cx="38100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EBE87C9-1824-81C8-98AE-C7316B41D228}"/>
              </a:ext>
            </a:extLst>
          </p:cNvPr>
          <p:cNvSpPr txBox="1"/>
          <p:nvPr/>
        </p:nvSpPr>
        <p:spPr>
          <a:xfrm>
            <a:off x="4025900" y="6213622"/>
            <a:ext cx="6096000" cy="246221"/>
          </a:xfrm>
          <a:prstGeom prst="rect">
            <a:avLst/>
          </a:prstGeom>
          <a:noFill/>
        </p:spPr>
        <p:txBody>
          <a:bodyPr wrap="square">
            <a:spAutoFit/>
          </a:bodyPr>
          <a:lstStyle/>
          <a:p>
            <a:r>
              <a:rPr lang="en-CA" sz="1000" b="0" i="1" dirty="0">
                <a:solidFill>
                  <a:schemeClr val="accent2"/>
                </a:solidFill>
                <a:effectLst/>
              </a:rPr>
              <a:t>Figure 1.4.2: Typical Channels in Business-to-Business (B2B) Markets</a:t>
            </a:r>
            <a:endParaRPr lang="en-CA" sz="1000" dirty="0">
              <a:solidFill>
                <a:schemeClr val="accent2"/>
              </a:solidFill>
            </a:endParaRPr>
          </a:p>
        </p:txBody>
      </p:sp>
    </p:spTree>
    <p:extLst>
      <p:ext uri="{BB962C8B-B14F-4D97-AF65-F5344CB8AC3E}">
        <p14:creationId xmlns:p14="http://schemas.microsoft.com/office/powerpoint/2010/main" val="360827290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2502</TotalTime>
  <Words>891</Words>
  <Application>Microsoft Office PowerPoint</Application>
  <PresentationFormat>Widescreen</PresentationFormat>
  <Paragraphs>104</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Geometric</vt:lpstr>
      <vt:lpstr>Geometric</vt:lpstr>
      <vt:lpstr>Marketing for Golf Management</vt:lpstr>
      <vt:lpstr>1.0 Learning Objectives</vt:lpstr>
      <vt:lpstr>1.1 Defining Marketing</vt:lpstr>
      <vt:lpstr>1.1 Value</vt:lpstr>
      <vt:lpstr>1.1 Offerings with Value</vt:lpstr>
      <vt:lpstr>1.2 Marketing for the Golf Industry</vt:lpstr>
      <vt:lpstr>1.3 Why Study Marketing?</vt:lpstr>
      <vt:lpstr>1.4 Typical Marketing Channels - Business-to-customer (B2C)</vt:lpstr>
      <vt:lpstr>1.4 Typical Marketing Channels - Business-to-business (B2B)</vt:lpstr>
      <vt:lpstr>1.4 Typical Marketing Channels</vt:lpstr>
      <vt:lpstr>1.5 Market Segmentation</vt:lpstr>
      <vt:lpstr>1.5 Types of Segmentation Bases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Ceron Salas, Stephany</cp:lastModifiedBy>
  <cp:revision>283</cp:revision>
  <dcterms:created xsi:type="dcterms:W3CDTF">2023-05-25T13:46:06Z</dcterms:created>
  <dcterms:modified xsi:type="dcterms:W3CDTF">2024-05-02T18:41:34Z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