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  <p:sldId id="259" r:id="rId6"/>
    <p:sldId id="260" r:id="rId7"/>
    <p:sldId id="261" r:id="rId8"/>
    <p:sldId id="262" r:id="rId9"/>
    <p:sldId id="263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30"/>
    <p:restoredTop sz="95755"/>
  </p:normalViewPr>
  <p:slideViewPr>
    <p:cSldViewPr snapToGrid="0" snapToObjects="1">
      <p:cViewPr varScale="1">
        <p:scale>
          <a:sx n="126" d="100"/>
          <a:sy n="126" d="100"/>
        </p:scale>
        <p:origin x="21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apezoid 6">
            <a:extLst>
              <a:ext uri="{FF2B5EF4-FFF2-40B4-BE49-F238E27FC236}">
                <a16:creationId xmlns:a16="http://schemas.microsoft.com/office/drawing/2014/main" id="{7B61916F-3C35-1F4B-AF44-7560276E4C9C}"/>
              </a:ext>
            </a:extLst>
          </p:cNvPr>
          <p:cNvSpPr/>
          <p:nvPr/>
        </p:nvSpPr>
        <p:spPr>
          <a:xfrm>
            <a:off x="620232" y="-99390"/>
            <a:ext cx="10951535" cy="6311348"/>
          </a:xfrm>
          <a:custGeom>
            <a:avLst/>
            <a:gdLst>
              <a:gd name="connsiteX0" fmla="*/ 0 w 13524614"/>
              <a:gd name="connsiteY0" fmla="*/ 11993525 h 11993525"/>
              <a:gd name="connsiteX1" fmla="*/ 2998381 w 13524614"/>
              <a:gd name="connsiteY1" fmla="*/ 0 h 11993525"/>
              <a:gd name="connsiteX2" fmla="*/ 10526233 w 13524614"/>
              <a:gd name="connsiteY2" fmla="*/ 0 h 11993525"/>
              <a:gd name="connsiteX3" fmla="*/ 13524614 w 13524614"/>
              <a:gd name="connsiteY3" fmla="*/ 11993525 h 11993525"/>
              <a:gd name="connsiteX4" fmla="*/ 0 w 13524614"/>
              <a:gd name="connsiteY4" fmla="*/ 11993525 h 11993525"/>
              <a:gd name="connsiteX0" fmla="*/ 0 w 12227442"/>
              <a:gd name="connsiteY0" fmla="*/ 6911163 h 11993525"/>
              <a:gd name="connsiteX1" fmla="*/ 1701209 w 12227442"/>
              <a:gd name="connsiteY1" fmla="*/ 0 h 11993525"/>
              <a:gd name="connsiteX2" fmla="*/ 9229061 w 12227442"/>
              <a:gd name="connsiteY2" fmla="*/ 0 h 11993525"/>
              <a:gd name="connsiteX3" fmla="*/ 12227442 w 12227442"/>
              <a:gd name="connsiteY3" fmla="*/ 11993525 h 11993525"/>
              <a:gd name="connsiteX4" fmla="*/ 0 w 12227442"/>
              <a:gd name="connsiteY4" fmla="*/ 6911163 h 11993525"/>
              <a:gd name="connsiteX0" fmla="*/ 0 w 10951535"/>
              <a:gd name="connsiteY0" fmla="*/ 6911163 h 6911163"/>
              <a:gd name="connsiteX1" fmla="*/ 1701209 w 10951535"/>
              <a:gd name="connsiteY1" fmla="*/ 0 h 6911163"/>
              <a:gd name="connsiteX2" fmla="*/ 9229061 w 10951535"/>
              <a:gd name="connsiteY2" fmla="*/ 0 h 6911163"/>
              <a:gd name="connsiteX3" fmla="*/ 10951535 w 10951535"/>
              <a:gd name="connsiteY3" fmla="*/ 6868632 h 6911163"/>
              <a:gd name="connsiteX4" fmla="*/ 0 w 10951535"/>
              <a:gd name="connsiteY4" fmla="*/ 6911163 h 6911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1535" h="6911163">
                <a:moveTo>
                  <a:pt x="0" y="6911163"/>
                </a:moveTo>
                <a:lnTo>
                  <a:pt x="1701209" y="0"/>
                </a:lnTo>
                <a:lnTo>
                  <a:pt x="9229061" y="0"/>
                </a:lnTo>
                <a:lnTo>
                  <a:pt x="10951535" y="6868632"/>
                </a:lnTo>
                <a:lnTo>
                  <a:pt x="0" y="6911163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B61ECDC1-1B3A-1540-BF9D-F4CA269C56FA}"/>
              </a:ext>
            </a:extLst>
          </p:cNvPr>
          <p:cNvSpPr/>
          <p:nvPr/>
        </p:nvSpPr>
        <p:spPr>
          <a:xfrm>
            <a:off x="248093" y="1089395"/>
            <a:ext cx="11695814" cy="2420568"/>
          </a:xfrm>
          <a:prstGeom prst="parallelogram">
            <a:avLst/>
          </a:prstGeom>
          <a:solidFill>
            <a:srgbClr val="7A3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6949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4934C6-4F6F-AA4A-AFDD-8CA018B9F1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12DAB6BA-7548-4147-A9F0-E1E0DF827E46}"/>
              </a:ext>
            </a:extLst>
          </p:cNvPr>
          <p:cNvSpPr/>
          <p:nvPr/>
        </p:nvSpPr>
        <p:spPr>
          <a:xfrm>
            <a:off x="248091" y="320675"/>
            <a:ext cx="11695814" cy="1325563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bg1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3874174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AEEC7439-4775-B041-9E11-754EF8E4B3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4351" y="117919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E0E88D11-28F5-394C-9908-B3A0609F8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48602" y="224123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6AEDE47-A765-7C4F-B447-A75C1D7B3E80}"/>
              </a:ext>
            </a:extLst>
          </p:cNvPr>
          <p:cNvSpPr/>
          <p:nvPr/>
        </p:nvSpPr>
        <p:spPr>
          <a:xfrm>
            <a:off x="6647305" y="680167"/>
            <a:ext cx="5875999" cy="1325563"/>
          </a:xfrm>
          <a:prstGeom prst="parallelogram">
            <a:avLst/>
          </a:prstGeom>
          <a:solidFill>
            <a:srgbClr val="7A3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bg1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595967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9F4A9-6F26-2343-A8E0-4C63FD7BA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6A4B7-042E-4746-BC83-AC488E201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D147D-289D-FC47-BF7E-A06F0DB94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A9A4-F345-4140-BBF9-FB00FC9DC823}" type="datetimeFigureOut">
              <a:rPr lang="en-US" smtClean="0"/>
              <a:t>1/19/22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6B582-9476-404A-B0FF-A73180F13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1BA9C-DCB4-AB49-80C9-8A9E65886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8BC0-F635-D34E-9C97-10DABACF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6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23872-2131-214A-854C-56FCCBBFC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"/>
              </a:defRPr>
            </a:lvl1pPr>
            <a:lvl2pPr>
              <a:defRPr>
                <a:latin typeface=""/>
              </a:defRPr>
            </a:lvl2pPr>
            <a:lvl3pPr>
              <a:defRPr>
                <a:latin typeface=""/>
              </a:defRPr>
            </a:lvl3pPr>
            <a:lvl4pPr>
              <a:defRPr>
                <a:latin typeface=""/>
              </a:defRPr>
            </a:lvl4pPr>
            <a:lvl5pPr>
              <a:defRPr>
                <a:latin typeface="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CA55CE5C-E2D5-C844-9DCD-0D3ABC4050E8}"/>
              </a:ext>
            </a:extLst>
          </p:cNvPr>
          <p:cNvSpPr/>
          <p:nvPr/>
        </p:nvSpPr>
        <p:spPr>
          <a:xfrm>
            <a:off x="248093" y="344695"/>
            <a:ext cx="11695814" cy="1325563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bg1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05579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970979-E85D-DD4C-9701-CF452FA3B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8B56E4E9-B01B-3443-AAAF-3496ED95A711}"/>
              </a:ext>
            </a:extLst>
          </p:cNvPr>
          <p:cNvSpPr/>
          <p:nvPr/>
        </p:nvSpPr>
        <p:spPr>
          <a:xfrm>
            <a:off x="0" y="2168895"/>
            <a:ext cx="12192000" cy="2420568"/>
          </a:xfrm>
          <a:prstGeom prst="parallelogram">
            <a:avLst/>
          </a:prstGeom>
          <a:solidFill>
            <a:srgbClr val="7A3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85533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5B2DF-18CA-7847-919A-4E8A699846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3D3DE4-A7EE-5245-B97F-F9392835C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9A525D7C-CD62-2B42-9694-14BF2C254F2D}"/>
              </a:ext>
            </a:extLst>
          </p:cNvPr>
          <p:cNvSpPr/>
          <p:nvPr/>
        </p:nvSpPr>
        <p:spPr>
          <a:xfrm>
            <a:off x="248093" y="317500"/>
            <a:ext cx="11695814" cy="1325563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bg1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3395034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B8DFB-DDAA-B949-A67C-6B33310C5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713D4A-9930-8040-84A6-4B7B3B5846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16ECA-C70F-3542-84D9-30957ACADC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23DC5A-5896-7643-933D-F2C71AD39D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500E759-4100-BE4D-A0C1-B4C44209C286}"/>
              </a:ext>
            </a:extLst>
          </p:cNvPr>
          <p:cNvSpPr/>
          <p:nvPr/>
        </p:nvSpPr>
        <p:spPr>
          <a:xfrm>
            <a:off x="-368595" y="272256"/>
            <a:ext cx="6769395" cy="1325563"/>
          </a:xfrm>
          <a:prstGeom prst="parallelogram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bg1"/>
              </a:solidFill>
              <a:latin typeface=""/>
            </a:endParaRPr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0DC32224-66E2-A94D-965B-77DB8C43EE97}"/>
              </a:ext>
            </a:extLst>
          </p:cNvPr>
          <p:cNvSpPr/>
          <p:nvPr/>
        </p:nvSpPr>
        <p:spPr>
          <a:xfrm>
            <a:off x="6152708" y="271610"/>
            <a:ext cx="6372445" cy="1325563"/>
          </a:xfrm>
          <a:prstGeom prst="parallelogram">
            <a:avLst/>
          </a:prstGeom>
          <a:solidFill>
            <a:srgbClr val="7A3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bg1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386023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 5">
            <a:extLst>
              <a:ext uri="{FF2B5EF4-FFF2-40B4-BE49-F238E27FC236}">
                <a16:creationId xmlns:a16="http://schemas.microsoft.com/office/drawing/2014/main" id="{70648BF6-D1D9-FF4E-9FBF-34EF479DA187}"/>
              </a:ext>
            </a:extLst>
          </p:cNvPr>
          <p:cNvSpPr/>
          <p:nvPr/>
        </p:nvSpPr>
        <p:spPr>
          <a:xfrm>
            <a:off x="248091" y="308456"/>
            <a:ext cx="11695814" cy="1325563"/>
          </a:xfrm>
          <a:prstGeom prst="parallelogram">
            <a:avLst/>
          </a:prstGeom>
          <a:solidFill>
            <a:srgbClr val="7A3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bg1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302372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2295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36FE5-C6AE-F34A-BB95-2367E1699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B823E4-855F-E448-99D0-E493C221D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8BFD8615-886F-A044-9001-CA4EA14FB8CF}"/>
              </a:ext>
            </a:extLst>
          </p:cNvPr>
          <p:cNvSpPr/>
          <p:nvPr/>
        </p:nvSpPr>
        <p:spPr>
          <a:xfrm>
            <a:off x="-361507" y="516417"/>
            <a:ext cx="5544695" cy="1325563"/>
          </a:xfrm>
          <a:prstGeom prst="parallelogram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bg1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76662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450181-FD11-964D-AAA9-D572AB2564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EA09C4-CA8D-164B-81A6-663A3EE86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6E80B1DD-C163-FF48-A540-268A8BCF4026}"/>
              </a:ext>
            </a:extLst>
          </p:cNvPr>
          <p:cNvSpPr/>
          <p:nvPr/>
        </p:nvSpPr>
        <p:spPr>
          <a:xfrm>
            <a:off x="-361507" y="516417"/>
            <a:ext cx="5544695" cy="1325563"/>
          </a:xfrm>
          <a:prstGeom prst="parallelogram">
            <a:avLst/>
          </a:prstGeom>
          <a:solidFill>
            <a:srgbClr val="7A3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bg1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60835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F3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611C9C-B19D-7543-9E6D-E68E52AA9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99D636-1C0F-8D48-9AF9-A0EEC55AD7FF}"/>
              </a:ext>
            </a:extLst>
          </p:cNvPr>
          <p:cNvSpPr txBox="1"/>
          <p:nvPr/>
        </p:nvSpPr>
        <p:spPr>
          <a:xfrm>
            <a:off x="586410" y="6176963"/>
            <a:ext cx="10257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Implementing Online Programs.</a:t>
            </a:r>
          </a:p>
          <a:p>
            <a:pPr algn="ctr"/>
            <a:r>
              <a:rPr lang="en-US" dirty="0"/>
              <a:t>Developed by Fanshawe College, Queen’s University, and Western University. Funded by </a:t>
            </a:r>
            <a:r>
              <a:rPr lang="en-US" dirty="0" err="1"/>
              <a:t>eCampus</a:t>
            </a:r>
            <a:r>
              <a:rPr lang="en-US" dirty="0"/>
              <a:t> Ontario.</a:t>
            </a:r>
          </a:p>
        </p:txBody>
      </p:sp>
      <p:sp>
        <p:nvSpPr>
          <p:cNvPr id="6" name="Title Placeholder 5">
            <a:extLst>
              <a:ext uri="{FF2B5EF4-FFF2-40B4-BE49-F238E27FC236}">
                <a16:creationId xmlns:a16="http://schemas.microsoft.com/office/drawing/2014/main" id="{84C4A21A-4301-9641-9AF7-DC5E4B509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2D67DF-45EB-6643-9415-E403D82B7D0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843591" y="63119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951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E8F55-E7AB-EF45-AC6A-E8DD1B29F2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2648" y="2797399"/>
            <a:ext cx="10006704" cy="176085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dirty="0"/>
              <a:t>Signature Pedagogies are “the types of teaching that organize the fundamental ways in which future practitioners are educated for their new professions” (Schulman, 2005).</a:t>
            </a:r>
            <a:r>
              <a:rPr lang="en-CA" sz="3200" dirty="0">
                <a:effectLst/>
              </a:rPr>
              <a:t> </a:t>
            </a:r>
            <a:endParaRPr lang="en-US" sz="3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0044E1-5C89-BE47-A15B-496A8036A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681037"/>
            <a:ext cx="10642600" cy="761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Avenir Book" panose="02000503020000020003" pitchFamily="2" charset="0"/>
              </a:rPr>
              <a:t>Signature Pedagogies</a:t>
            </a:r>
          </a:p>
        </p:txBody>
      </p:sp>
    </p:spTree>
    <p:extLst>
      <p:ext uri="{BB962C8B-B14F-4D97-AF65-F5344CB8AC3E}">
        <p14:creationId xmlns:p14="http://schemas.microsoft.com/office/powerpoint/2010/main" val="324142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B72D98F-E752-3D45-B59A-E70C4C1103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19" y="1853199"/>
            <a:ext cx="4026201" cy="4504312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6443D79A-A637-9F40-B3EE-28F1712466A9}"/>
              </a:ext>
            </a:extLst>
          </p:cNvPr>
          <p:cNvSpPr txBox="1">
            <a:spLocks/>
          </p:cNvSpPr>
          <p:nvPr/>
        </p:nvSpPr>
        <p:spPr>
          <a:xfrm>
            <a:off x="718734" y="717765"/>
            <a:ext cx="10754532" cy="6908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chemeClr val="bg1"/>
                </a:solidFill>
                <a:latin typeface="Avenir Book" panose="02000503020000020003" pitchFamily="2" charset="0"/>
              </a:rPr>
              <a:t>The Three Dimensions of a Signature Pedagogy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40BD3B-91E0-0F48-A5A5-7E968507809F}"/>
              </a:ext>
            </a:extLst>
          </p:cNvPr>
          <p:cNvSpPr/>
          <p:nvPr/>
        </p:nvSpPr>
        <p:spPr>
          <a:xfrm>
            <a:off x="4815705" y="1848277"/>
            <a:ext cx="6096000" cy="149758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Surface Structure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the leaves: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Concrete, operational acts of showing and demonstrating, of questioning and answering, of interacting and withholding.</a:t>
            </a:r>
            <a:endParaRPr lang="en-C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AD428F-22D6-6D4F-A8CA-19D846B0F7BB}"/>
              </a:ext>
            </a:extLst>
          </p:cNvPr>
          <p:cNvSpPr/>
          <p:nvPr/>
        </p:nvSpPr>
        <p:spPr>
          <a:xfrm>
            <a:off x="4815705" y="3512135"/>
            <a:ext cx="6096000" cy="116826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2000" b="1" dirty="0"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eep Structure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the trunk: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set of assumptions about how best to impart a certain body of knowledge and know-how.</a:t>
            </a:r>
            <a:endParaRPr lang="en-C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EBA7B3-BB7E-504D-B985-C64AE52D7A37}"/>
              </a:ext>
            </a:extLst>
          </p:cNvPr>
          <p:cNvSpPr/>
          <p:nvPr/>
        </p:nvSpPr>
        <p:spPr>
          <a:xfrm>
            <a:off x="4815705" y="4881411"/>
            <a:ext cx="6096000" cy="116826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cs typeface="Calibri" panose="020F0502020204030204" pitchFamily="34" charset="0"/>
              </a:rPr>
              <a:t>3. </a:t>
            </a:r>
            <a:r>
              <a:rPr lang="en-US" sz="2000" b="1" dirty="0">
                <a:cs typeface="Calibri" panose="020F0502020204030204" pitchFamily="34" charset="0"/>
              </a:rPr>
              <a:t>Implicit Structure</a:t>
            </a:r>
            <a:r>
              <a:rPr lang="en-US" sz="2000" dirty="0">
                <a:cs typeface="Calibri" panose="020F0502020204030204" pitchFamily="34" charset="0"/>
              </a:rPr>
              <a:t>, the roots: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cs typeface="Calibri" panose="020F0502020204030204" pitchFamily="34" charset="0"/>
              </a:rPr>
              <a:t>A moral dimension that comprises a set of beliefs about professional attitudes, values, and dispositions.</a:t>
            </a:r>
          </a:p>
        </p:txBody>
      </p:sp>
      <p:pic>
        <p:nvPicPr>
          <p:cNvPr id="10" name="Graphic 9" descr="Badge 3 with solid fill">
            <a:extLst>
              <a:ext uri="{FF2B5EF4-FFF2-40B4-BE49-F238E27FC236}">
                <a16:creationId xmlns:a16="http://schemas.microsoft.com/office/drawing/2014/main" id="{ECD6999C-2394-F049-8087-6CD68E0374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71134" y="5358800"/>
            <a:ext cx="690880" cy="690880"/>
          </a:xfrm>
          <a:prstGeom prst="rect">
            <a:avLst/>
          </a:prstGeom>
        </p:spPr>
      </p:pic>
      <p:pic>
        <p:nvPicPr>
          <p:cNvPr id="12" name="Graphic 11" descr="Badge with solid fill">
            <a:extLst>
              <a:ext uri="{FF2B5EF4-FFF2-40B4-BE49-F238E27FC236}">
                <a16:creationId xmlns:a16="http://schemas.microsoft.com/office/drawing/2014/main" id="{CE5B6777-4A36-C04E-B446-38E82ED841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56384" y="4381591"/>
            <a:ext cx="690880" cy="690880"/>
          </a:xfrm>
          <a:prstGeom prst="rect">
            <a:avLst/>
          </a:prstGeom>
        </p:spPr>
      </p:pic>
      <p:pic>
        <p:nvPicPr>
          <p:cNvPr id="14" name="Graphic 13" descr="Badge 1 with solid fill">
            <a:extLst>
              <a:ext uri="{FF2B5EF4-FFF2-40B4-BE49-F238E27FC236}">
                <a16:creationId xmlns:a16="http://schemas.microsoft.com/office/drawing/2014/main" id="{CEB110FE-2C31-B34C-92E3-21B8D2267A9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01296" y="1848277"/>
            <a:ext cx="690880" cy="69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523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5DAD6-B955-2349-B223-76E0AFBEA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998694"/>
            <a:ext cx="10515600" cy="18288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What are or what should be concrete, operational acts of showing and demonstrating learning within this field of study?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A7BDC5-C27A-374E-BB97-E5C707A2A52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1" y="338231"/>
            <a:ext cx="10766612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venir Book" panose="02000503020000020003" pitchFamily="2" charset="0"/>
              </a:rPr>
              <a:t>Surface Structure</a:t>
            </a:r>
          </a:p>
        </p:txBody>
      </p:sp>
    </p:spTree>
    <p:extLst>
      <p:ext uri="{BB962C8B-B14F-4D97-AF65-F5344CB8AC3E}">
        <p14:creationId xmlns:p14="http://schemas.microsoft.com/office/powerpoint/2010/main" val="1305449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5DAD6-B955-2349-B223-76E0AFBEA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02395"/>
            <a:ext cx="10515600" cy="13255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600" dirty="0"/>
              <a:t>What assumptions are we making about how best to impart knowledge and know-how within this program?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A7BDC5-C27A-374E-BB97-E5C707A2A52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Deep </a:t>
            </a:r>
            <a:r>
              <a:rPr lang="en-US" sz="4000" dirty="0">
                <a:solidFill>
                  <a:schemeClr val="bg1"/>
                </a:solidFill>
                <a:latin typeface="Avenir Book" panose="02000503020000020003" pitchFamily="2" charset="0"/>
              </a:rPr>
              <a:t>Structure</a:t>
            </a:r>
            <a:endParaRPr lang="en-US" dirty="0">
              <a:solidFill>
                <a:schemeClr val="bg1"/>
              </a:solidFill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708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5DAD6-B955-2349-B223-76E0AFBEA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65929"/>
            <a:ext cx="10515600" cy="1325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What professional attitudes, values, and dispositions comprise this program?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A7BDC5-C27A-374E-BB97-E5C707A2A52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96774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venir Book" panose="02000503020000020003" pitchFamily="2" charset="0"/>
              </a:rPr>
              <a:t>Implicit Structure</a:t>
            </a:r>
          </a:p>
        </p:txBody>
      </p:sp>
    </p:spTree>
    <p:extLst>
      <p:ext uri="{BB962C8B-B14F-4D97-AF65-F5344CB8AC3E}">
        <p14:creationId xmlns:p14="http://schemas.microsoft.com/office/powerpoint/2010/main" val="3802692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5DAD6-B955-2349-B223-76E0AFBEA4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6594" y="2191871"/>
            <a:ext cx="10818812" cy="3811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What teaching and learning practices would you be proud of to see included in the courses comprising this program?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What is unique or special about what you do when you’re teaching in the areas/topics that will become a part of this program?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What pedagogical practices will enable students to think, perform, or act with integrity for the profession/engagement in the field? Why is this a valuable pedagogy for the program?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A7BDC5-C27A-374E-BB97-E5C707A2A52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2931" y="645459"/>
            <a:ext cx="4848693" cy="108557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venir Book" panose="02000503020000020003" pitchFamily="2" charset="0"/>
              </a:rPr>
              <a:t>Additional Questions</a:t>
            </a:r>
          </a:p>
        </p:txBody>
      </p:sp>
    </p:spTree>
    <p:extLst>
      <p:ext uri="{BB962C8B-B14F-4D97-AF65-F5344CB8AC3E}">
        <p14:creationId xmlns:p14="http://schemas.microsoft.com/office/powerpoint/2010/main" val="1223190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FEB8D-3E98-E945-A0D5-916365C199B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47164" y="365125"/>
            <a:ext cx="9668435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venir Book" panose="02000503020000020003" pitchFamily="2" charset="0"/>
              </a:rPr>
              <a:t>References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28E5FB-C70C-3446-9396-ED72B6C7B71D}"/>
              </a:ext>
            </a:extLst>
          </p:cNvPr>
          <p:cNvSpPr txBox="1">
            <a:spLocks noGrp="1"/>
          </p:cNvSpPr>
          <p:nvPr>
            <p:ph type="body" sz="half" idx="4294967295"/>
          </p:nvPr>
        </p:nvSpPr>
        <p:spPr>
          <a:xfrm>
            <a:off x="847164" y="2053291"/>
            <a:ext cx="1039457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Shulman, L. S. (2005). Signature pedagogies in the professions. </a:t>
            </a:r>
            <a:r>
              <a:rPr lang="en-US" i="1" dirty="0"/>
              <a:t>Daedalus, 135</a:t>
            </a:r>
            <a:r>
              <a:rPr lang="en-US" dirty="0"/>
              <a:t>(3), 52-59.</a:t>
            </a:r>
            <a:r>
              <a:rPr lang="en-CA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987411"/>
      </p:ext>
    </p:extLst>
  </p:cSld>
  <p:clrMapOvr>
    <a:masterClrMapping/>
  </p:clrMapOvr>
</p:sld>
</file>

<file path=ppt/theme/theme1.xml><?xml version="1.0" encoding="utf-8"?>
<a:theme xmlns:a="http://schemas.openxmlformats.org/drawingml/2006/main" name="Online Programs Slide Theme">
  <a:themeElements>
    <a:clrScheme name="Implementing Online Programs">
      <a:dk1>
        <a:srgbClr val="000000"/>
      </a:dk1>
      <a:lt1>
        <a:srgbClr val="FFFFFF"/>
      </a:lt1>
      <a:dk2>
        <a:srgbClr val="32364E"/>
      </a:dk2>
      <a:lt2>
        <a:srgbClr val="EDF2F4"/>
      </a:lt2>
      <a:accent1>
        <a:srgbClr val="32364E"/>
      </a:accent1>
      <a:accent2>
        <a:srgbClr val="792F12"/>
      </a:accent2>
      <a:accent3>
        <a:srgbClr val="EDF2F4"/>
      </a:accent3>
      <a:accent4>
        <a:srgbClr val="157241"/>
      </a:accent4>
      <a:accent5>
        <a:srgbClr val="78B5CD"/>
      </a:accent5>
      <a:accent6>
        <a:srgbClr val="B64C00"/>
      </a:accent6>
      <a:hlink>
        <a:srgbClr val="3851C6"/>
      </a:hlink>
      <a:folHlink>
        <a:srgbClr val="7F436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nline Programs Slide Theme" id="{5A59FB89-39C7-4445-A170-B7F91C573A07}" vid="{E586145E-A7E4-C74C-96E4-8345309D92F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D76C1A6FA7484BAF930874B360497E" ma:contentTypeVersion="12" ma:contentTypeDescription="Create a new document." ma:contentTypeScope="" ma:versionID="4148def7e17bc4699e17925522048ca0">
  <xsd:schema xmlns:xsd="http://www.w3.org/2001/XMLSchema" xmlns:xs="http://www.w3.org/2001/XMLSchema" xmlns:p="http://schemas.microsoft.com/office/2006/metadata/properties" xmlns:ns2="0da6312d-2771-4bc9-ae93-0975ade8075c" xmlns:ns3="9d068e84-639e-4878-9cf9-1cb721e400e5" targetNamespace="http://schemas.microsoft.com/office/2006/metadata/properties" ma:root="true" ma:fieldsID="70dce529603170263728efa1f11e2475" ns2:_="" ns3:_="">
    <xsd:import namespace="0da6312d-2771-4bc9-ae93-0975ade8075c"/>
    <xsd:import namespace="9d068e84-639e-4878-9cf9-1cb721e400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6312d-2771-4bc9-ae93-0975ade807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068e84-639e-4878-9cf9-1cb721e400e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5B03D0-089C-4487-89A1-50F187B8BB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C2E4D8-A118-4D64-A66D-7627534619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6312d-2771-4bc9-ae93-0975ade8075c"/>
    <ds:schemaRef ds:uri="9d068e84-639e-4878-9cf9-1cb721e400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D6F38E-DBAA-4E49-917E-0A63F554A6D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Online Programs Slide Theme</Template>
  <TotalTime>22</TotalTime>
  <Words>276</Words>
  <Application>Microsoft Macintosh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Avenir Book</vt:lpstr>
      <vt:lpstr>Calibri</vt:lpstr>
      <vt:lpstr>Online Programs Slide Theme</vt:lpstr>
      <vt:lpstr>PowerPoint Presentation</vt:lpstr>
      <vt:lpstr>PowerPoint Presentation</vt:lpstr>
      <vt:lpstr>Surface Structure</vt:lpstr>
      <vt:lpstr>Deep Structure</vt:lpstr>
      <vt:lpstr>Implicit Structure</vt:lpstr>
      <vt:lpstr>Additional Questions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Signature Pedagogies</dc:title>
  <dc:creator>Lauren Anstey</dc:creator>
  <cp:lastModifiedBy>Allyson Steward</cp:lastModifiedBy>
  <cp:revision>2</cp:revision>
  <dcterms:created xsi:type="dcterms:W3CDTF">2021-11-12T18:18:31Z</dcterms:created>
  <dcterms:modified xsi:type="dcterms:W3CDTF">2022-01-20T01:15:58Z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0x010100B2D76C1A6FA7484BAF930874B360497E</vt:lpwstr>
  </property>
</Properties>
</file>