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375" r:id="rId6"/>
    <p:sldId id="436" r:id="rId7"/>
    <p:sldId id="352" r:id="rId8"/>
    <p:sldId id="279" r:id="rId9"/>
    <p:sldId id="280" r:id="rId10"/>
    <p:sldId id="350" r:id="rId11"/>
    <p:sldId id="445" r:id="rId12"/>
    <p:sldId id="442" r:id="rId13"/>
    <p:sldId id="438" r:id="rId14"/>
    <p:sldId id="439" r:id="rId15"/>
    <p:sldId id="444" r:id="rId16"/>
    <p:sldId id="440" r:id="rId17"/>
    <p:sldId id="29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48007C-3A09-F043-9085-6277AD9E3041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5D53B-E2E0-2345-9545-C70132B6B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33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Genitourinary syndrome of menopause (GSM), formerly called vulvovaginal atrophy, is a constellation of symptoms associated with changes in vulvar and lower urinary tract anatomy due to menopause-related decreases in levels of estrogen and other hormones.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GSM symptoms are thought to occur in approximately 50% of individuals within three years after the onset of menopause.3 </a:t>
            </a:r>
            <a:endParaRPr lang="en-CA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vaginal or vulvar dryness, burning, itching, dyspareunia, bleeding, vaginal discharge, urinary urgency, and recurrent urinary tract infections. </a:t>
            </a:r>
            <a:endParaRPr lang="en-CA" dirty="0">
              <a:effectLst/>
            </a:endParaRPr>
          </a:p>
          <a:p>
            <a:r>
              <a:rPr lang="en-US" dirty="0"/>
              <a:t>Proactive history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Although patients with GSM are by definition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postmeno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pausal, anyone experiencing a hypoestrogenic state may have symptoms of GSM, including those who are breast- feeding, who have central (hypothalamic) amenorrhea, or who are taking medications with antiestrogenic effects (e.g., raloxifene [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Evista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], tamoxifen, and other selective estrogen receptor modulators; gonadotropin-releasing hormone ago- </a:t>
            </a:r>
            <a:r>
              <a:rPr lang="en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nists</a:t>
            </a:r>
            <a:r>
              <a:rPr lang="en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aromatase inhibitors). </a:t>
            </a:r>
            <a:endParaRPr lang="en-CA" dirty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B5D53B-E2E0-2345-9545-C70132B6B0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21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B5D53B-E2E0-2345-9545-C70132B6B0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509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978C-24C4-D446-9492-2BEB326C5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53346-07D8-5248-9758-BAD29117F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24F038-0A5B-C340-AF9D-A795AF44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3BDA21-A0B3-2340-B736-8B1D3CB65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0A9F63-0B67-E14D-AA46-8DB77BF7E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2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8AA60-2835-4C43-A6FC-4E83DE5FC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80585C-1517-4748-9AC0-FE2C056191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BF843-FD1B-5740-B151-7BFD09514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F4339-CA79-A74F-96D0-2C08DFA2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597681-1DFB-A140-91DE-70B5630D5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6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0329F8-A0C7-F443-AA0D-B940BB69B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359AC7-0090-4949-80B0-E84DAECCB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C289A-6B81-DE42-8B02-1492D3A7C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759AB-70DC-2941-ACB1-660DF4A6D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E33F4D-4994-EE40-BE99-6D772CC24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9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5F1EC-467A-0344-A410-466F8856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E822-A892-7547-958F-083E0B55A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5C58F-F5E9-6D46-BF55-4BC792D17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4CA1E-ADC5-F249-B96C-878600697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EC7CE-6AC4-444B-9204-293F25BED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482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9388-75D8-C84B-9E39-62E63ED13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60C0F-AF88-7740-96C0-1F9EC15CB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6D3A6-FFA3-604A-9366-A0E5E567C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C141B-A0F0-1846-8156-63F2E14E5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D052F-E083-8F4C-8990-80CDE445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0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334CD-1EC4-C445-9BB0-8AC80B7EF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3AE5B-E35B-5841-87C4-FDB0896060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6BA29-DD0E-1E41-8492-C2BB3EB087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D8EF0-FD0A-F04F-ADCD-45FF47E26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103E0-1F7A-4D48-B88B-1B611C18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40A3E-B8DD-0240-874C-A3E65CA2A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8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8E9D4-ED92-6142-B4C5-8BF0C0DAC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CDFA-E93B-4A49-94C2-5A675EB9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9A209-919E-BF42-A563-03AE78560B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A56392-0453-394D-AEFD-28994D5EAA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B5828F-D527-FD42-8A9E-907B59B638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03F2AA-C8FB-1F49-B0C2-9580242AB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260C45-278A-8B43-9E96-B56CBD60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D08A0-9775-3A4A-9D9B-7A40AF8DC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39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BE44E-435C-C643-8191-B8A5733D0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AF222F-6538-B54F-AC6D-1967FFB01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3A8569-12EA-3044-9F56-C9A3CD20A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1E3C1-CEA6-E843-A0F3-9AE8C66C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4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62D8AD-1375-DD4A-9C21-60FA1790F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D2E719-C34A-264E-8694-D863D544A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3A3CA-EC34-D74C-BC80-32FC9EFE5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3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294AE-CB5A-7645-AD63-A0964B991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CBD6FA-9BC6-E748-B7B1-BEEBAA4876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4F2679-0350-154C-BF35-C5335DB263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AF24FA-731D-B14B-AF7B-696E4A37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4A7EA4-91D7-3B4E-9D85-22BC1714B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18A96-2629-6042-BDE7-2024B408E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372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EB4A2-F3BD-6C49-AF30-9001109EF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32DC83-8297-5F4E-96F5-1A2D2AFD0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D43430-84D9-BC49-A7AD-A31E58DFBF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F8124-F1E7-E94F-BA77-1B2C67BD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2E8451-4381-E241-B221-F17A2A380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805F82-7A01-FB41-AFE0-811EC9EEC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2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B0EC99-CE7C-6E49-9DD7-3151EF075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58C76-5858-3748-8718-11DF815E6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EA282-07D3-9141-85DB-D7BCD1AFC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83CE-0F5F-ED44-A177-DD1BAA6B5BAB}" type="datetimeFigureOut">
              <a:rPr lang="en-US" smtClean="0"/>
              <a:t>7/25/23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054940-A6B0-6649-8F01-8EE0A994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4D338-993D-534E-8B3E-F08585780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0FD9A-96D0-4445-9B00-5654A8F352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54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7/AOG.0000000000002460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1606-010-1610-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07/s11606-010-1610-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4AE8A-A242-7F45-87D5-730B8E7B19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Part 2 Pelvic Exam Findings and Conditions: Dermatosis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546D932-05A3-0442-8529-2F962564B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eCampus</a:t>
            </a:r>
            <a:r>
              <a:rPr lang="en-US" dirty="0"/>
              <a:t> Ontario</a:t>
            </a:r>
          </a:p>
        </p:txBody>
      </p:sp>
    </p:spTree>
    <p:extLst>
      <p:ext uri="{BB962C8B-B14F-4D97-AF65-F5344CB8AC3E}">
        <p14:creationId xmlns:p14="http://schemas.microsoft.com/office/powerpoint/2010/main" val="326533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128" y="170254"/>
            <a:ext cx="10515600" cy="879058"/>
          </a:xfrm>
        </p:spPr>
        <p:txBody>
          <a:bodyPr/>
          <a:lstStyle/>
          <a:p>
            <a:r>
              <a:rPr lang="en-CA" b="1" dirty="0"/>
              <a:t>Lichen Simplex </a:t>
            </a:r>
            <a:r>
              <a:rPr lang="en-CA" b="1" dirty="0" err="1"/>
              <a:t>Chronicus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748276" y="1129178"/>
            <a:ext cx="5528872" cy="529842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CA" b="1" dirty="0"/>
              <a:t>Condition: </a:t>
            </a:r>
            <a:r>
              <a:rPr lang="en-US" dirty="0"/>
              <a:t>chronic, non-scarring inflammatory disease of the vulvar skin</a:t>
            </a:r>
          </a:p>
          <a:p>
            <a:pPr marL="0" indent="0">
              <a:buNone/>
            </a:pPr>
            <a:r>
              <a:rPr lang="en-US" b="1" dirty="0"/>
              <a:t>Cause: </a:t>
            </a:r>
            <a:r>
              <a:rPr lang="en-US" dirty="0"/>
              <a:t>It is often considered a variation of contact dermatitis. </a:t>
            </a:r>
          </a:p>
          <a:p>
            <a:pPr marL="0" indent="0">
              <a:buNone/>
            </a:pPr>
            <a:r>
              <a:rPr lang="en-US" dirty="0"/>
              <a:t>It can be primary or be the secondary cause from other environmental irritants (heat/humidity), other allergens</a:t>
            </a:r>
          </a:p>
          <a:p>
            <a:pPr marL="0" indent="0">
              <a:buNone/>
            </a:pPr>
            <a:r>
              <a:rPr lang="en-US" dirty="0"/>
              <a:t>Associated with an acute phase of a condition (infectious: yeast, sexually transmitted infections or lichen sclerosis)</a:t>
            </a:r>
          </a:p>
          <a:p>
            <a:pPr marL="0" indent="0">
              <a:buNone/>
            </a:pPr>
            <a:r>
              <a:rPr lang="en-US" b="1" dirty="0"/>
              <a:t>Risk factors: </a:t>
            </a:r>
            <a:r>
              <a:rPr lang="en-US" dirty="0"/>
              <a:t>frequently a family history of allergies, asthma and/or eczema. </a:t>
            </a:r>
          </a:p>
          <a:p>
            <a:pPr marL="0" indent="0">
              <a:buNone/>
            </a:pPr>
            <a:r>
              <a:rPr lang="en-US" b="1" dirty="0"/>
              <a:t>Symptoms/Signs: </a:t>
            </a:r>
            <a:r>
              <a:rPr lang="en-US" dirty="0"/>
              <a:t>severe persistent pruritus, can be worse at night results in sleep disturbance. </a:t>
            </a:r>
          </a:p>
          <a:p>
            <a:pPr marL="0" indent="0">
              <a:buNone/>
            </a:pPr>
            <a:r>
              <a:rPr lang="en-US" dirty="0"/>
              <a:t>lichen simplex </a:t>
            </a:r>
            <a:r>
              <a:rPr lang="en-US" dirty="0" err="1"/>
              <a:t>chronicus</a:t>
            </a:r>
            <a:r>
              <a:rPr lang="en-US" dirty="0"/>
              <a:t> clinically presents as scaling or lichenified plaques, on an erythema base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Referral to a gynecologist who specializes in this condition is required.</a:t>
            </a:r>
            <a:endParaRPr lang="en-CA" b="1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FFC17A9-A385-3F41-9B9F-2FD4A7C0CE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0608" y="1049312"/>
            <a:ext cx="5181600" cy="4155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Management: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Acute episodes: Medium/high potency topical corticosteroid ointment</a:t>
            </a:r>
          </a:p>
          <a:p>
            <a:pPr marL="0" indent="0">
              <a:buNone/>
            </a:pPr>
            <a:r>
              <a:rPr lang="en-US" dirty="0"/>
              <a:t>Avoid allergen triggers [see slide]</a:t>
            </a:r>
          </a:p>
          <a:p>
            <a:pPr marL="0" indent="0">
              <a:buNone/>
            </a:pPr>
            <a:r>
              <a:rPr lang="en-US" dirty="0"/>
              <a:t>Cleanse vulva with water only</a:t>
            </a:r>
          </a:p>
          <a:p>
            <a:pPr marL="0" indent="0">
              <a:buNone/>
            </a:pPr>
            <a:r>
              <a:rPr lang="en-US" dirty="0"/>
              <a:t>Care with friction and pat vulva dry after bathing</a:t>
            </a:r>
          </a:p>
          <a:p>
            <a:pPr marL="0" indent="0">
              <a:buNone/>
            </a:pPr>
            <a:r>
              <a:rPr lang="en-US" dirty="0"/>
              <a:t>May use </a:t>
            </a:r>
            <a:r>
              <a:rPr lang="en-US" dirty="0" err="1"/>
              <a:t>peri</a:t>
            </a:r>
            <a:r>
              <a:rPr lang="en-US" dirty="0"/>
              <a:t>-care bottle for rinsing with water only after urination</a:t>
            </a:r>
          </a:p>
          <a:p>
            <a:pPr marL="0" indent="0">
              <a:buNone/>
            </a:pPr>
            <a:r>
              <a:rPr lang="en-US" dirty="0"/>
              <a:t>100% cotton, unscented or fragrance-free menstrual pads, tampons, underwear</a:t>
            </a:r>
          </a:p>
          <a:p>
            <a:pPr marL="0" indent="0">
              <a:buNone/>
            </a:pPr>
            <a:r>
              <a:rPr lang="en-US" dirty="0"/>
              <a:t>Apply preservative-free, unscented or fragrance free emollient to hold moisture in the skin and improve barrier function</a:t>
            </a:r>
          </a:p>
          <a:p>
            <a:pPr marL="0" indent="0">
              <a:buNone/>
            </a:pPr>
            <a:r>
              <a:rPr lang="en-US" dirty="0"/>
              <a:t>Adequate lubricant for intercourse (unscented)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988285-AE59-E64E-83D6-0C4BFAD1721E}"/>
              </a:ext>
            </a:extLst>
          </p:cNvPr>
          <p:cNvSpPr/>
          <p:nvPr/>
        </p:nvSpPr>
        <p:spPr>
          <a:xfrm>
            <a:off x="424543" y="6058270"/>
            <a:ext cx="98723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211E1E"/>
                </a:solidFill>
                <a:latin typeface="AdvOT9d60b855.B"/>
              </a:rPr>
              <a:t>Committee on Practice Bulletins</a:t>
            </a:r>
            <a:r>
              <a:rPr lang="en-CA" sz="1400" dirty="0">
                <a:solidFill>
                  <a:srgbClr val="211E1E"/>
                </a:solidFill>
                <a:latin typeface="AdvOT9d60b855.B+20"/>
              </a:rPr>
              <a:t>–</a:t>
            </a:r>
            <a:r>
              <a:rPr lang="en-CA" sz="1400" dirty="0">
                <a:solidFill>
                  <a:srgbClr val="211E1E"/>
                </a:solidFill>
                <a:latin typeface="AdvOT9d60b855.B"/>
              </a:rPr>
              <a:t>Gynecology, </a:t>
            </a:r>
            <a:r>
              <a:rPr lang="en-US" sz="1400" dirty="0"/>
              <a:t>Diagnosis and Management of Vulvar Skin Disorders: ACOG Practice Bulletin, Number 224. (2020). Obstetrics and Gynecology (New York. 1953), 136(1), e1–e14. https://</a:t>
            </a:r>
            <a:r>
              <a:rPr lang="en-US" sz="1400" dirty="0" err="1"/>
              <a:t>doi.org</a:t>
            </a:r>
            <a:r>
              <a:rPr lang="en-US" sz="1400" dirty="0"/>
              <a:t>/10.1097/AOG.0000000000003944</a:t>
            </a:r>
          </a:p>
        </p:txBody>
      </p:sp>
    </p:spTree>
    <p:extLst>
      <p:ext uri="{BB962C8B-B14F-4D97-AF65-F5344CB8AC3E}">
        <p14:creationId xmlns:p14="http://schemas.microsoft.com/office/powerpoint/2010/main" val="1523744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236" y="170254"/>
            <a:ext cx="10515600" cy="879058"/>
          </a:xfrm>
        </p:spPr>
        <p:txBody>
          <a:bodyPr/>
          <a:lstStyle/>
          <a:p>
            <a:r>
              <a:rPr lang="en-CA" b="1" dirty="0"/>
              <a:t>Lichen </a:t>
            </a:r>
            <a:r>
              <a:rPr lang="en-CA" b="1" dirty="0" err="1"/>
              <a:t>Sclerosus</a:t>
            </a:r>
            <a:endParaRPr lang="en-CA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2236" y="920122"/>
            <a:ext cx="6634668" cy="53284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Condition: </a:t>
            </a:r>
            <a:r>
              <a:rPr lang="en-US" dirty="0"/>
              <a:t>chronic scarring dermatologic disorder that can affect postmenopausal and prepubertal clients</a:t>
            </a:r>
          </a:p>
          <a:p>
            <a:pPr marL="0" indent="0">
              <a:buNone/>
            </a:pPr>
            <a:r>
              <a:rPr lang="en-US" b="1" dirty="0"/>
              <a:t>Cause: </a:t>
            </a:r>
            <a:r>
              <a:rPr lang="en-US" dirty="0"/>
              <a:t>unknown, autoimmune processes and genetic factors</a:t>
            </a:r>
          </a:p>
          <a:p>
            <a:pPr marL="0" indent="0">
              <a:buNone/>
            </a:pPr>
            <a:r>
              <a:rPr lang="en-US" b="1" dirty="0"/>
              <a:t>Symptoms/Signs: </a:t>
            </a:r>
            <a:r>
              <a:rPr lang="en-US" dirty="0"/>
              <a:t>vulvar pruritus, irritation, burning, dyspareunia, and tearing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lesions appear as porcelain-white papules and plaques, thinned, whitened, and crinkled (hence the description, “cigarette paper” or “cellophane appearance”), fissures</a:t>
            </a:r>
          </a:p>
          <a:p>
            <a:pPr marL="0" indent="0">
              <a:buNone/>
            </a:pPr>
            <a:r>
              <a:rPr lang="en-US" dirty="0"/>
              <a:t>Vaginal orifice narrowing, adhesions of the labia minora, the clitoral hood</a:t>
            </a:r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biopsy</a:t>
            </a:r>
            <a:r>
              <a:rPr lang="en-US" dirty="0"/>
              <a:t> to confirm the diagnosis of lichen </a:t>
            </a:r>
            <a:r>
              <a:rPr lang="en-US" dirty="0" err="1"/>
              <a:t>sclerosus</a:t>
            </a:r>
            <a:r>
              <a:rPr lang="en-US" dirty="0"/>
              <a:t> and </a:t>
            </a:r>
          </a:p>
          <a:p>
            <a:pPr marL="0" indent="0">
              <a:buNone/>
            </a:pPr>
            <a:r>
              <a:rPr lang="en-US" dirty="0"/>
              <a:t>untreated lichen </a:t>
            </a:r>
            <a:r>
              <a:rPr lang="en-US" dirty="0" err="1"/>
              <a:t>sclerosus</a:t>
            </a:r>
            <a:r>
              <a:rPr lang="en-US" dirty="0"/>
              <a:t>, are </a:t>
            </a:r>
            <a:r>
              <a:rPr lang="en-US" b="1" i="1" dirty="0"/>
              <a:t>at increased risk of vulvar squamous cell carcinoma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988285-AE59-E64E-83D6-0C4BFAD1721E}"/>
              </a:ext>
            </a:extLst>
          </p:cNvPr>
          <p:cNvSpPr/>
          <p:nvPr/>
        </p:nvSpPr>
        <p:spPr>
          <a:xfrm>
            <a:off x="424543" y="6119336"/>
            <a:ext cx="738917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211E1E"/>
                </a:solidFill>
                <a:latin typeface="AdvOT9d60b855.B"/>
              </a:rPr>
              <a:t>Committee on Practice Bulletins</a:t>
            </a:r>
            <a:r>
              <a:rPr lang="en-CA" sz="1400" dirty="0">
                <a:solidFill>
                  <a:srgbClr val="211E1E"/>
                </a:solidFill>
                <a:latin typeface="AdvOT9d60b855.B+20"/>
              </a:rPr>
              <a:t>–</a:t>
            </a:r>
            <a:r>
              <a:rPr lang="en-CA" sz="1400" dirty="0">
                <a:solidFill>
                  <a:srgbClr val="211E1E"/>
                </a:solidFill>
                <a:latin typeface="AdvOT9d60b855.B"/>
              </a:rPr>
              <a:t>Gynecology, </a:t>
            </a:r>
            <a:r>
              <a:rPr lang="en-US" sz="1400" dirty="0"/>
              <a:t>Diagnosis and Management of Vulvar Skin Disorders: ACOG Practice Bulletin, Number 224. (2020). Obstetrics and Gynecology (New York. 1953), 136(1), e1–e14. https://</a:t>
            </a:r>
            <a:r>
              <a:rPr lang="en-US" sz="1400" dirty="0" err="1"/>
              <a:t>doi.org</a:t>
            </a:r>
            <a:r>
              <a:rPr lang="en-US" sz="1400" dirty="0"/>
              <a:t>/10.1097/AOG.0000000000003944</a:t>
            </a:r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75D94A6C-C09B-CD49-AF13-FD6DEFBF46C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6904" y="362780"/>
            <a:ext cx="4015440" cy="3702324"/>
          </a:xfrm>
        </p:spPr>
      </p:pic>
      <p:pic>
        <p:nvPicPr>
          <p:cNvPr id="10" name="Content Placeholder 11" descr="A close-up of a baby's ear&#10;&#10;Description automatically generated with medium confidence">
            <a:extLst>
              <a:ext uri="{FF2B5EF4-FFF2-40B4-BE49-F238E27FC236}">
                <a16:creationId xmlns:a16="http://schemas.microsoft.com/office/drawing/2014/main" id="{0E539E96-3B84-0041-AE29-000845D43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0375" y="3674250"/>
            <a:ext cx="3651959" cy="30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4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FDE79-E4F0-B145-A8D6-D9CE522DB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43" y="0"/>
            <a:ext cx="10515600" cy="1325563"/>
          </a:xfrm>
        </p:spPr>
        <p:txBody>
          <a:bodyPr/>
          <a:lstStyle/>
          <a:p>
            <a:r>
              <a:rPr lang="en-CA" b="1" dirty="0"/>
              <a:t>Lichen </a:t>
            </a:r>
            <a:r>
              <a:rPr lang="en-CA" b="1" dirty="0" err="1"/>
              <a:t>Sclerosus</a:t>
            </a:r>
            <a:r>
              <a:rPr lang="en-CA" b="1" dirty="0"/>
              <a:t> (2)</a:t>
            </a:r>
            <a:endParaRPr lang="en-US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E28E3ECE-FE49-9046-ABCC-B3D0325F4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8310" y="884057"/>
            <a:ext cx="10875380" cy="5235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u="sng" dirty="0"/>
              <a:t>Management:</a:t>
            </a:r>
          </a:p>
          <a:p>
            <a:r>
              <a:rPr lang="en-US" sz="2400" b="1" i="1" dirty="0">
                <a:solidFill>
                  <a:srgbClr val="FF0000"/>
                </a:solidFill>
              </a:rPr>
              <a:t>Referral to a gynecologist who specializes in this condition is required for biopsy and management.</a:t>
            </a:r>
            <a:endParaRPr lang="en-US" sz="2400" dirty="0"/>
          </a:p>
          <a:p>
            <a:r>
              <a:rPr lang="en-US" sz="2400" dirty="0"/>
              <a:t>Acute episodes: Medium/high potency topical corticosteroid ointment</a:t>
            </a:r>
          </a:p>
          <a:p>
            <a:r>
              <a:rPr lang="en-US" sz="2400" dirty="0"/>
              <a:t>Avoid allergen triggers [see slide]</a:t>
            </a:r>
          </a:p>
          <a:p>
            <a:r>
              <a:rPr lang="en-US" sz="2400" dirty="0"/>
              <a:t>Cleanse vulva with water only</a:t>
            </a:r>
          </a:p>
          <a:p>
            <a:r>
              <a:rPr lang="en-US" sz="2400" dirty="0"/>
              <a:t>Care with friction and pat vulva dry after bathing</a:t>
            </a:r>
          </a:p>
          <a:p>
            <a:r>
              <a:rPr lang="en-US" sz="2400" dirty="0"/>
              <a:t>May use peri-care bottle for rinsing with water only after urination</a:t>
            </a:r>
          </a:p>
          <a:p>
            <a:r>
              <a:rPr lang="en-US" sz="2400" dirty="0"/>
              <a:t>100% cotton, unscented or fragrance-free menstrual pads, tampons, underwear</a:t>
            </a:r>
          </a:p>
          <a:p>
            <a:r>
              <a:rPr lang="en-US" sz="2400" dirty="0"/>
              <a:t>Apply preservative-free, unscented or fragrance-free emollient to hold moisture in the skin and improve barrier function</a:t>
            </a:r>
          </a:p>
          <a:p>
            <a:r>
              <a:rPr lang="en-US" sz="2400" dirty="0"/>
              <a:t>Adequate lubricant for intercourse (unscented)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E50A7E-DBB8-AA42-8C0D-D7114823008B}"/>
              </a:ext>
            </a:extLst>
          </p:cNvPr>
          <p:cNvSpPr/>
          <p:nvPr/>
        </p:nvSpPr>
        <p:spPr>
          <a:xfrm>
            <a:off x="424543" y="6119336"/>
            <a:ext cx="117674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211E1E"/>
                </a:solidFill>
                <a:latin typeface="AdvOT9d60b855.B"/>
              </a:rPr>
              <a:t>Committee on Practice Bulletins</a:t>
            </a:r>
            <a:r>
              <a:rPr lang="en-CA" sz="1400" dirty="0">
                <a:solidFill>
                  <a:srgbClr val="211E1E"/>
                </a:solidFill>
                <a:latin typeface="AdvOT9d60b855.B+20"/>
              </a:rPr>
              <a:t>–</a:t>
            </a:r>
            <a:r>
              <a:rPr lang="en-CA" sz="1400" dirty="0">
                <a:solidFill>
                  <a:srgbClr val="211E1E"/>
                </a:solidFill>
                <a:latin typeface="AdvOT9d60b855.B"/>
              </a:rPr>
              <a:t>Gynecology, </a:t>
            </a:r>
            <a:r>
              <a:rPr lang="en-US" sz="1400" dirty="0"/>
              <a:t>Diagnosis and Management of Vulvar Skin Disorders: ACOG Practice Bulletin, Number 224. (2020). Obstetrics and Gynecology (New York. 1953), 136(1), e1–e14. https://</a:t>
            </a:r>
            <a:r>
              <a:rPr lang="en-US" sz="1400" dirty="0" err="1"/>
              <a:t>doi.org</a:t>
            </a:r>
            <a:r>
              <a:rPr lang="en-US" sz="1400" dirty="0"/>
              <a:t>/10.1097/AOG.0000000000003944</a:t>
            </a:r>
          </a:p>
        </p:txBody>
      </p:sp>
    </p:spTree>
    <p:extLst>
      <p:ext uri="{BB962C8B-B14F-4D97-AF65-F5344CB8AC3E}">
        <p14:creationId xmlns:p14="http://schemas.microsoft.com/office/powerpoint/2010/main" val="1853521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397" y="170278"/>
            <a:ext cx="10515600" cy="840543"/>
          </a:xfrm>
        </p:spPr>
        <p:txBody>
          <a:bodyPr/>
          <a:lstStyle/>
          <a:p>
            <a:r>
              <a:rPr lang="en-US" b="1" dirty="0"/>
              <a:t>Lichen planus</a:t>
            </a: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397" y="1215614"/>
            <a:ext cx="5397708" cy="463156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b="1" dirty="0"/>
              <a:t>Condition: </a:t>
            </a:r>
            <a:r>
              <a:rPr lang="en-US" dirty="0"/>
              <a:t>a scarring inflammatory disorder of the skin, oral mucosa, and vulvovaginal area. </a:t>
            </a:r>
          </a:p>
          <a:p>
            <a:pPr marL="0" indent="0">
              <a:buNone/>
            </a:pPr>
            <a:r>
              <a:rPr lang="en-US" b="1" dirty="0"/>
              <a:t>Cause: </a:t>
            </a:r>
            <a:r>
              <a:rPr lang="en-US" dirty="0"/>
              <a:t>unknown, cell-mediated immunity and is associated with</a:t>
            </a:r>
            <a:r>
              <a:rPr lang="en-US" b="1" dirty="0"/>
              <a:t> </a:t>
            </a:r>
            <a:r>
              <a:rPr lang="en-US" dirty="0"/>
              <a:t>autoimmune disorders, peri/post menopause</a:t>
            </a:r>
          </a:p>
          <a:p>
            <a:pPr marL="0" indent="0">
              <a:buNone/>
            </a:pPr>
            <a:r>
              <a:rPr lang="en-US" b="1" dirty="0"/>
              <a:t>Symptoms/signs: </a:t>
            </a:r>
            <a:r>
              <a:rPr lang="en-US" dirty="0"/>
              <a:t>dyspareunia, burning, soreness, itching, and increased vaginal discharge, other oral/skin lesions</a:t>
            </a:r>
          </a:p>
          <a:p>
            <a:pPr marL="0" indent="0">
              <a:buNone/>
            </a:pPr>
            <a:r>
              <a:rPr lang="en-US" dirty="0"/>
              <a:t>White “lacy, or fernlike” striae (Wickham striae), dusky pink, poorly demarcated papules </a:t>
            </a:r>
          </a:p>
          <a:p>
            <a:pPr marL="0" indent="0">
              <a:buNone/>
            </a:pPr>
            <a:r>
              <a:rPr lang="en-US" dirty="0"/>
              <a:t>Erythematous, friable erosions, tissue damage, adhesion vaginal orifice and labial majora/minora.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3331"/>
            <a:ext cx="5181600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Initially this can overlap – look like Lichen </a:t>
            </a:r>
            <a:r>
              <a:rPr lang="en-US" b="1" dirty="0" err="1"/>
              <a:t>sclerosus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Management: </a:t>
            </a:r>
          </a:p>
          <a:p>
            <a:pPr marL="0" indent="0">
              <a:buNone/>
            </a:pPr>
            <a:r>
              <a:rPr lang="en-US" b="1" i="1" dirty="0">
                <a:solidFill>
                  <a:srgbClr val="FF0000"/>
                </a:solidFill>
              </a:rPr>
              <a:t>Referral to a gynecologist who specializes in this condition is required for biopsy and management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345398" y="5895797"/>
            <a:ext cx="116536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211E1E"/>
                </a:solidFill>
              </a:rPr>
              <a:t>Committee on Practice Bulletins–Gynecology, </a:t>
            </a:r>
            <a:r>
              <a:rPr lang="en-US" sz="1400" dirty="0"/>
              <a:t>Diagnosis and Management of Vulvar Skin Disorders: ACOG Practice Bulletin, Number 224. (2020). Obstetrics and Gynecology (New York. 1953), 136(1), e1–e14. https://doi.org/10.1097/AOG.0000000000003944</a:t>
            </a:r>
            <a:endParaRPr lang="en-CA" sz="1400" dirty="0"/>
          </a:p>
          <a:p>
            <a:r>
              <a:rPr lang="en-CA" sz="1400" dirty="0"/>
              <a:t>Stockdale, &amp; Boardman, L. (2018). Diagnosis and Treatment of Vulvar Dermatoses. Obstetrics and Gynecology (New York. 1953), 131(2), 371–386. </a:t>
            </a:r>
            <a:r>
              <a:rPr lang="en-CA" sz="1400" dirty="0">
                <a:hlinkClick r:id="rId2"/>
              </a:rPr>
              <a:t>https://doi.org/10.1097/AOG.0000000000002460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4321752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9B0B5-0B5E-8D4D-830C-BAD478D5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F552C6-FC5E-D241-8323-B42C239C9C5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61088" y="2201674"/>
            <a:ext cx="8469824" cy="1325563"/>
          </a:xfrm>
        </p:spPr>
        <p:txBody>
          <a:bodyPr/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21750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9DD0-2E28-E945-B75F-E58319F45E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54920"/>
            <a:ext cx="9144000" cy="1572711"/>
          </a:xfrm>
        </p:spPr>
        <p:txBody>
          <a:bodyPr/>
          <a:lstStyle/>
          <a:p>
            <a:r>
              <a:rPr lang="en-US" b="1" dirty="0"/>
              <a:t>Part 2: Dermatosis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854618E-A54F-7A4F-B898-C408811768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155371"/>
            <a:ext cx="9144000" cy="37719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portion of the presentation describes findings and conditions that may present on pelvic exam as dermatosis skin conditions of the vulvovaginal area. </a:t>
            </a:r>
          </a:p>
          <a:p>
            <a:r>
              <a:rPr lang="en-US" dirty="0"/>
              <a:t>The clinical manifestations may include [but are not limited to] vulvovaginal: burning, itching, irritation, vaginal/vulvar adhesions, pain and/or pain with intercourse [dyspareunia]. </a:t>
            </a:r>
          </a:p>
          <a:p>
            <a:endParaRPr lang="en-US" dirty="0"/>
          </a:p>
          <a:p>
            <a:r>
              <a:rPr lang="en-US" b="1" i="1" dirty="0">
                <a:solidFill>
                  <a:srgbClr val="FF0000"/>
                </a:solidFill>
              </a:rPr>
              <a:t>NOTE: It is important to note that the lectures (and associated content) is current as of December 2021. For all treatment/management, it is essential that all practitioners consult the most recent evidence-based guidelines prior to initiating therapy. It is also recommended that for infectious conditions, that practitioners check the Public Health Agency of Canada or local province clinical guidelines/recommendations prior to initiating antimicrobial prescriptions and/or recommendations. This will ensure you have the most recent evidence-based treatment recommendations for infectious strains found in your area/region.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470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D162A-CC38-914D-B311-3B61AAC48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539" y="112032"/>
            <a:ext cx="10515600" cy="949325"/>
          </a:xfrm>
        </p:spPr>
        <p:txBody>
          <a:bodyPr/>
          <a:lstStyle/>
          <a:p>
            <a:r>
              <a:rPr lang="en-US" b="1" dirty="0"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65BD3-4E59-1F48-9AA0-56FF5B84A7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539" y="1061357"/>
            <a:ext cx="5229679" cy="50433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Part 1: Masses/Viral Lesions</a:t>
            </a:r>
          </a:p>
          <a:p>
            <a:pPr marL="0" indent="0">
              <a:buNone/>
            </a:pPr>
            <a:r>
              <a:rPr lang="en-US" sz="1800" b="1" i="1" dirty="0"/>
              <a:t>Vulvovaginal</a:t>
            </a:r>
          </a:p>
          <a:p>
            <a:pPr marL="0" indent="0">
              <a:buNone/>
            </a:pPr>
            <a:r>
              <a:rPr lang="en-US" sz="1800" dirty="0"/>
              <a:t>Subcutaneous Lesions: Folliculitis, Furuncle (boil), </a:t>
            </a:r>
            <a:r>
              <a:rPr lang="en-US" altLang="en-US" sz="1800" dirty="0"/>
              <a:t>Carbuncle (abscess)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Bartholin’s Cysts &amp; Abscesses</a:t>
            </a:r>
          </a:p>
          <a:p>
            <a:pPr marL="0" indent="0">
              <a:buNone/>
            </a:pPr>
            <a:r>
              <a:rPr lang="en-US" sz="1800" dirty="0"/>
              <a:t>Herpes Simplex Virus [post herpetic neuralgia] </a:t>
            </a:r>
          </a:p>
          <a:p>
            <a:pPr marL="0" indent="0">
              <a:buNone/>
            </a:pPr>
            <a:r>
              <a:rPr lang="en-US" sz="1800" dirty="0"/>
              <a:t>Genital Warts: Human Papilloma Virus, </a:t>
            </a:r>
          </a:p>
          <a:p>
            <a:pPr marL="0" indent="0">
              <a:buNone/>
            </a:pPr>
            <a:r>
              <a:rPr lang="en-US" sz="1800" dirty="0" err="1"/>
              <a:t>Molluscum</a:t>
            </a:r>
            <a:r>
              <a:rPr lang="en-US" sz="1800" dirty="0"/>
              <a:t> </a:t>
            </a:r>
            <a:r>
              <a:rPr lang="en-US" sz="1800" dirty="0" err="1"/>
              <a:t>Contagiosum</a:t>
            </a:r>
            <a:r>
              <a:rPr lang="en-US" sz="1800" dirty="0"/>
              <a:t>: Poxvirus</a:t>
            </a:r>
          </a:p>
          <a:p>
            <a:pPr marL="0" indent="0">
              <a:buNone/>
            </a:pPr>
            <a:r>
              <a:rPr lang="en-US" sz="1800" b="1" i="1" dirty="0"/>
              <a:t>Cervical</a:t>
            </a:r>
          </a:p>
          <a:p>
            <a:pPr marL="0" indent="0">
              <a:buNone/>
            </a:pPr>
            <a:r>
              <a:rPr lang="en-US" sz="1800" dirty="0"/>
              <a:t>Normal cervix/</a:t>
            </a:r>
            <a:r>
              <a:rPr lang="en-US" sz="1800" dirty="0" err="1"/>
              <a:t>os</a:t>
            </a:r>
            <a:r>
              <a:rPr lang="en-US" sz="1800" dirty="0"/>
              <a:t>: </a:t>
            </a:r>
          </a:p>
          <a:p>
            <a:pPr marL="457200" lvl="1" indent="0">
              <a:buNone/>
            </a:pPr>
            <a:r>
              <a:rPr lang="en-US" sz="1400" dirty="0" err="1"/>
              <a:t>Endocervical</a:t>
            </a:r>
            <a:r>
              <a:rPr lang="en-US" sz="1400" dirty="0"/>
              <a:t> Cells/Transformation zone</a:t>
            </a:r>
          </a:p>
          <a:p>
            <a:pPr marL="457200" lvl="1" indent="0">
              <a:buNone/>
            </a:pPr>
            <a:r>
              <a:rPr lang="en-US" sz="1400" dirty="0"/>
              <a:t>Cervical Stenosis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Cervical </a:t>
            </a:r>
            <a:r>
              <a:rPr lang="en-US" sz="1800" dirty="0" err="1"/>
              <a:t>Nabothian</a:t>
            </a:r>
            <a:r>
              <a:rPr lang="en-US" sz="1800" dirty="0"/>
              <a:t> Cyst</a:t>
            </a:r>
          </a:p>
          <a:p>
            <a:pPr marL="0" indent="0">
              <a:buNone/>
            </a:pPr>
            <a:r>
              <a:rPr lang="en-US" sz="1800" dirty="0"/>
              <a:t>Cervical Polyp</a:t>
            </a:r>
          </a:p>
          <a:p>
            <a:pPr marL="0" indent="0">
              <a:buNone/>
            </a:pPr>
            <a:r>
              <a:rPr lang="en-US" sz="1800" dirty="0"/>
              <a:t>Cervical Dysplasia/Cervical Intraepithelial Neoplasm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85A554-5B8B-1645-B769-9F987610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22521" y="342831"/>
            <a:ext cx="5750379" cy="6172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Part 2: Vulvovaginal Dermatosis</a:t>
            </a:r>
            <a:br>
              <a:rPr lang="en-US" sz="1800" dirty="0">
                <a:solidFill>
                  <a:srgbClr val="FF0000"/>
                </a:solidFill>
              </a:rPr>
            </a:br>
            <a:r>
              <a:rPr lang="en-US" sz="1800" dirty="0">
                <a:solidFill>
                  <a:srgbClr val="FF0000"/>
                </a:solidFill>
              </a:rPr>
              <a:t>Genitourinary syndrome of menopause (GSM) [previously: vulvovaginal atrophy]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Vulvodynia/</a:t>
            </a:r>
            <a:r>
              <a:rPr lang="en-US" sz="1800" dirty="0" err="1">
                <a:solidFill>
                  <a:srgbClr val="FF0000"/>
                </a:solidFill>
              </a:rPr>
              <a:t>Vestibulitis</a:t>
            </a:r>
            <a:r>
              <a:rPr lang="en-US" sz="1800" dirty="0">
                <a:solidFill>
                  <a:srgbClr val="FF0000"/>
                </a:solidFill>
              </a:rPr>
              <a:t>/</a:t>
            </a:r>
            <a:r>
              <a:rPr lang="en-US" sz="1800" dirty="0" err="1">
                <a:solidFill>
                  <a:srgbClr val="FF0000"/>
                </a:solidFill>
              </a:rPr>
              <a:t>Vaginismus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Contact Dermatitis soaps/creams/bubble bath/Vaginal medicines or douching.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Lichen Simplex </a:t>
            </a:r>
            <a:r>
              <a:rPr lang="en-US" sz="1800" dirty="0" err="1">
                <a:solidFill>
                  <a:srgbClr val="FF0000"/>
                </a:solidFill>
              </a:rPr>
              <a:t>Chronicus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Lichen </a:t>
            </a:r>
            <a:r>
              <a:rPr lang="en-US" sz="1800" dirty="0" err="1">
                <a:solidFill>
                  <a:srgbClr val="FF0000"/>
                </a:solidFill>
              </a:rPr>
              <a:t>Sclerosus</a:t>
            </a: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Lichen Planus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Part 3: Vulvovaginitis &amp; Infections</a:t>
            </a:r>
          </a:p>
          <a:p>
            <a:pPr marL="0" indent="0">
              <a:buNone/>
            </a:pPr>
            <a:r>
              <a:rPr lang="en-US" sz="1800" dirty="0"/>
              <a:t>Yeast Infection (Candidiasis)</a:t>
            </a:r>
          </a:p>
          <a:p>
            <a:pPr marL="0" indent="0">
              <a:buNone/>
            </a:pPr>
            <a:r>
              <a:rPr lang="en-US" sz="1800" dirty="0"/>
              <a:t>Bacterial Vaginosis (BV) Gardnerella vaginalis</a:t>
            </a:r>
          </a:p>
          <a:p>
            <a:pPr marL="0" indent="0">
              <a:buNone/>
            </a:pPr>
            <a:r>
              <a:rPr lang="en-US" sz="1800" dirty="0"/>
              <a:t>Sexually Transmitted Infection: Trichomonas vaginalis [strawberry cervix], Chlamydia trachomatis, Neisseria gonorrhoeae, </a:t>
            </a:r>
          </a:p>
          <a:p>
            <a:pPr marL="0" indent="0">
              <a:buNone/>
            </a:pPr>
            <a:r>
              <a:rPr lang="en-US" sz="1800" dirty="0"/>
              <a:t>Pubic Lice and Scabies</a:t>
            </a:r>
          </a:p>
          <a:p>
            <a:pPr marL="0" indent="0">
              <a:buNone/>
            </a:pPr>
            <a:r>
              <a:rPr lang="en-US" sz="1800" dirty="0"/>
              <a:t>Syphilis (Treponema pallidum) </a:t>
            </a:r>
          </a:p>
        </p:txBody>
      </p:sp>
    </p:spTree>
    <p:extLst>
      <p:ext uri="{BB962C8B-B14F-4D97-AF65-F5344CB8AC3E}">
        <p14:creationId xmlns:p14="http://schemas.microsoft.com/office/powerpoint/2010/main" val="1674086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089F-941B-5F4E-B3C5-73AC19B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243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/>
              <a:t>Genitourinary syndrome of menopause (GSM) [previously: vulvovaginal atrophy]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4FEA3-FD4A-F441-B610-9566D66F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6022"/>
            <a:ext cx="110109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Define condition/cause: </a:t>
            </a:r>
            <a:r>
              <a:rPr lang="en-CA" dirty="0"/>
              <a:t>A syndrome of </a:t>
            </a:r>
            <a:r>
              <a:rPr lang="en-CA" dirty="0" err="1"/>
              <a:t>urovaginal</a:t>
            </a:r>
            <a:r>
              <a:rPr lang="en-CA" dirty="0"/>
              <a:t> symptoms that are often Peri/menopause-related decreases in levels of estrogen and other hormones</a:t>
            </a:r>
          </a:p>
          <a:p>
            <a:pPr marL="0" indent="0">
              <a:buNone/>
            </a:pPr>
            <a:r>
              <a:rPr lang="en-CA" b="1" dirty="0"/>
              <a:t>Symptoms/Signs: </a:t>
            </a:r>
            <a:r>
              <a:rPr lang="en-CA" dirty="0"/>
              <a:t>vaginal or vulvar dryness, burning, itching, dyspareunia, bleeding, vaginal discharge, urinary urgency, and recurrent urinary tract infections</a:t>
            </a:r>
          </a:p>
          <a:p>
            <a:pPr marL="0" indent="0">
              <a:buNone/>
            </a:pPr>
            <a:r>
              <a:rPr lang="en-CA" dirty="0"/>
              <a:t>Epithelium is typically thin, pale, and/or erythematous/excoriated post sexual intercourse</a:t>
            </a:r>
          </a:p>
          <a:p>
            <a:pPr marL="0" indent="0">
              <a:buNone/>
            </a:pPr>
            <a:r>
              <a:rPr lang="en-CA" dirty="0"/>
              <a:t>Other signs include loss of vaginal rugae, introital narrowing, decreased tissue elasticity, mucosal dryness, resorption of the labia minora.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C840E5-92E7-434B-9E2F-598B1CDD5B7F}"/>
              </a:ext>
            </a:extLst>
          </p:cNvPr>
          <p:cNvSpPr/>
          <p:nvPr/>
        </p:nvSpPr>
        <p:spPr>
          <a:xfrm>
            <a:off x="838200" y="5852576"/>
            <a:ext cx="110109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Parish, S. J., Nappi, R. E., </a:t>
            </a:r>
            <a:r>
              <a:rPr lang="en-US" sz="1400" dirty="0" err="1"/>
              <a:t>Krychman</a:t>
            </a:r>
            <a:r>
              <a:rPr lang="en-US" sz="1400" dirty="0"/>
              <a:t>, M. L., Kellogg-</a:t>
            </a:r>
            <a:r>
              <a:rPr lang="en-US" sz="1400" dirty="0" err="1"/>
              <a:t>Spadt</a:t>
            </a:r>
            <a:r>
              <a:rPr lang="en-US" sz="1400" dirty="0"/>
              <a:t>, S., Simon, J. A., Goldstein, J. A., &amp; </a:t>
            </a:r>
            <a:r>
              <a:rPr lang="en-US" sz="1400" dirty="0" err="1"/>
              <a:t>Kingsberg</a:t>
            </a:r>
            <a:r>
              <a:rPr lang="en-US" sz="1400" dirty="0"/>
              <a:t>, S. A. (2013). Impact of vulvovaginal health on postmenopausal women: a review of surveys on symptoms of vulvovaginal atrophy. International Journal of Women’s Health, 5, 437–447. https://</a:t>
            </a:r>
            <a:r>
              <a:rPr lang="en-US" sz="1400" dirty="0" err="1"/>
              <a:t>doi.org</a:t>
            </a:r>
            <a:r>
              <a:rPr lang="en-US" sz="1400" dirty="0"/>
              <a:t>/10.2147/IJWH.S44579</a:t>
            </a:r>
          </a:p>
        </p:txBody>
      </p:sp>
    </p:spTree>
    <p:extLst>
      <p:ext uri="{BB962C8B-B14F-4D97-AF65-F5344CB8AC3E}">
        <p14:creationId xmlns:p14="http://schemas.microsoft.com/office/powerpoint/2010/main" val="426035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756EE-6130-1942-B2D6-224A8FCDB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36525"/>
            <a:ext cx="10515600" cy="1325563"/>
          </a:xfrm>
        </p:spPr>
        <p:txBody>
          <a:bodyPr/>
          <a:lstStyle/>
          <a:p>
            <a:r>
              <a:rPr lang="en-CA" b="1" dirty="0"/>
              <a:t>Genitourinary syndrome of menopause (GSM) [previously: vulvovaginal atrophy]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6FDB3-A2BF-E047-A2D0-AB2093A1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628799"/>
            <a:ext cx="11377264" cy="4482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dirty="0"/>
              <a:t>Management: </a:t>
            </a:r>
            <a:r>
              <a:rPr lang="en-CA" dirty="0"/>
              <a:t>Estrogen replacement and water-based (Hyaluronic Acid lubricants/vaginal moisturizers)</a:t>
            </a:r>
          </a:p>
          <a:p>
            <a:pPr marL="0" indent="0">
              <a:buNone/>
            </a:pPr>
            <a:r>
              <a:rPr lang="en-CA" b="1" dirty="0"/>
              <a:t>Pelvic Exam considerations:</a:t>
            </a:r>
          </a:p>
          <a:p>
            <a:pPr marL="0" indent="0">
              <a:buNone/>
            </a:pPr>
            <a:r>
              <a:rPr lang="en-CA" dirty="0"/>
              <a:t>Pain with speculum/exam due to irritation, dryness, shortening, stenosis with reduced elasticity</a:t>
            </a:r>
          </a:p>
          <a:p>
            <a:pPr marL="457200" lvl="1" indent="0">
              <a:buNone/>
            </a:pPr>
            <a:r>
              <a:rPr lang="en-CA" dirty="0"/>
              <a:t>Use of lubricant (in small amounts) on the lower aspect of the speculum</a:t>
            </a:r>
          </a:p>
          <a:p>
            <a:pPr marL="457200" lvl="1" indent="0">
              <a:buNone/>
            </a:pPr>
            <a:r>
              <a:rPr lang="en-CA" dirty="0"/>
              <a:t>Use ultra-narrow speculum</a:t>
            </a:r>
          </a:p>
          <a:p>
            <a:pPr marL="457200" lvl="1" indent="0">
              <a:buNone/>
            </a:pPr>
            <a:r>
              <a:rPr lang="en-CA" dirty="0"/>
              <a:t>Can use topical lidocaine</a:t>
            </a:r>
          </a:p>
          <a:p>
            <a:pPr marL="457200" lvl="1" indent="0">
              <a:buNone/>
            </a:pPr>
            <a:r>
              <a:rPr lang="en-CA" dirty="0"/>
              <a:t>Intravaginal estrogen cream or suppository (e.g. estradiol 10 mcg daily x 14 prior then twice per week ongoing if needed)</a:t>
            </a:r>
          </a:p>
          <a:p>
            <a:pPr marL="457200" lvl="1" indent="0">
              <a:buNone/>
            </a:pPr>
            <a:r>
              <a:rPr lang="en-CA" dirty="0"/>
              <a:t>Graded vaginal dilators an support comfortable or if clients are no longer able to participate in penetrative sexual activities (recommend referral to a pelvic floor physio in your area if possible)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58E50-8C32-874B-BC87-6B33E14E6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601540-4B38-B64E-B240-519D3F2C660E}"/>
              </a:ext>
            </a:extLst>
          </p:cNvPr>
          <p:cNvSpPr txBox="1"/>
          <p:nvPr/>
        </p:nvSpPr>
        <p:spPr>
          <a:xfrm>
            <a:off x="501146" y="6169580"/>
            <a:ext cx="114275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Bates, Carroll, N., &amp; Potter, J. (2011). The Challenging Pelvic Examination. Journal of General Internal Medicine: JGIM, 26(6), 651–657. </a:t>
            </a:r>
            <a:r>
              <a:rPr lang="en-US" sz="1400" dirty="0">
                <a:hlinkClick r:id="rId3"/>
              </a:rPr>
              <a:t>https://doi.org/10.1007/s11606-010-1610-8</a:t>
            </a:r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713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B47B1-1FD1-C543-9DD4-5003B5F02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12" y="136525"/>
            <a:ext cx="10515600" cy="1325563"/>
          </a:xfrm>
        </p:spPr>
        <p:txBody>
          <a:bodyPr/>
          <a:lstStyle/>
          <a:p>
            <a:r>
              <a:rPr lang="en-CA" b="1" dirty="0"/>
              <a:t>Pain Vulvodynia, </a:t>
            </a:r>
            <a:r>
              <a:rPr lang="en-CA" b="1" dirty="0" err="1"/>
              <a:t>Vestibulitis</a:t>
            </a:r>
            <a:r>
              <a:rPr lang="en-CA" b="1" dirty="0"/>
              <a:t>, </a:t>
            </a:r>
            <a:r>
              <a:rPr lang="en-CA" b="1" dirty="0" err="1"/>
              <a:t>Vaginismus</a:t>
            </a:r>
            <a:r>
              <a:rPr lang="en-CA" b="1" dirty="0"/>
              <a:t> 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6099-DAE1-D240-8182-7DB7B20FB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384" y="1471232"/>
            <a:ext cx="10619232" cy="442864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Vulvodynia/Vestibulitis: </a:t>
            </a:r>
            <a:r>
              <a:rPr lang="en-CA" dirty="0"/>
              <a:t>Discomfort with touch and/or manipulation of the labia or the vestibule (1</a:t>
            </a:r>
            <a:r>
              <a:rPr lang="en-CA" baseline="30000" dirty="0"/>
              <a:t>st</a:t>
            </a:r>
            <a:r>
              <a:rPr lang="en-CA" dirty="0"/>
              <a:t> 2/3 vaginal introitus) </a:t>
            </a:r>
          </a:p>
          <a:p>
            <a:r>
              <a:rPr lang="en-CA" dirty="0"/>
              <a:t>Consider lidocaine</a:t>
            </a:r>
          </a:p>
          <a:p>
            <a:r>
              <a:rPr lang="en-CA" dirty="0"/>
              <a:t>Use of lubricant (in small amounts) to reduce friction as much as possible</a:t>
            </a:r>
          </a:p>
          <a:p>
            <a:r>
              <a:rPr lang="en-CA" dirty="0"/>
              <a:t>Small/narrow (pediatric) speculum</a:t>
            </a:r>
          </a:p>
          <a:p>
            <a:r>
              <a:rPr lang="en-CA" dirty="0"/>
              <a:t>With discomfort referral to gynecology who specializes in these conditions is recommended as additional supports and/or sedation maybe required</a:t>
            </a:r>
          </a:p>
          <a:p>
            <a:pPr marL="0" indent="0">
              <a:buNone/>
            </a:pPr>
            <a:endParaRPr lang="en-CA" b="1" dirty="0"/>
          </a:p>
          <a:p>
            <a:pPr marL="0" indent="0">
              <a:buNone/>
            </a:pPr>
            <a:r>
              <a:rPr lang="en-CA" b="1" dirty="0"/>
              <a:t>Vaginismus : </a:t>
            </a:r>
            <a:r>
              <a:rPr lang="en-CA" dirty="0"/>
              <a:t>vaginal muscle spasm or full occlusion the opening of the introitus/vault</a:t>
            </a:r>
          </a:p>
          <a:p>
            <a:r>
              <a:rPr lang="en-CA" dirty="0"/>
              <a:t>pelvic floor physical therapy, </a:t>
            </a:r>
          </a:p>
          <a:p>
            <a:r>
              <a:rPr lang="en-CA" dirty="0"/>
              <a:t>Graded vaginal dilators,</a:t>
            </a:r>
          </a:p>
          <a:p>
            <a:r>
              <a:rPr lang="en-CA" dirty="0"/>
              <a:t>Cognitive Behavioral therapy and/or Dialectical behaviour therapy may be helpful</a:t>
            </a:r>
          </a:p>
          <a:p>
            <a:r>
              <a:rPr lang="en-CA" dirty="0"/>
              <a:t>Referral to gynecologists who specialize in this condition is recommended as additional supports and/or sedation maybe required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5365C2-4DCA-DC48-A648-ABCE460AA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01540-4B38-B64E-B240-519D3F2C660E}"/>
              </a:ext>
            </a:extLst>
          </p:cNvPr>
          <p:cNvSpPr txBox="1"/>
          <p:nvPr/>
        </p:nvSpPr>
        <p:spPr>
          <a:xfrm>
            <a:off x="501146" y="6119336"/>
            <a:ext cx="11427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Bates, Carroll, N., &amp; Potter, J. (2011). The Challenging Pelvic Examination. Journal of General Internal Medicine: JGIM, 26(6), 651–657. </a:t>
            </a:r>
            <a:r>
              <a:rPr lang="en-US" sz="1400" dirty="0">
                <a:hlinkClick r:id="rId2"/>
              </a:rPr>
              <a:t>https://doi.org/10.1007/s11606-010-1610-8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812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0089F-941B-5F4E-B3C5-73AC19B3A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904" y="134302"/>
            <a:ext cx="10515600" cy="1325563"/>
          </a:xfrm>
        </p:spPr>
        <p:txBody>
          <a:bodyPr>
            <a:normAutofit/>
          </a:bodyPr>
          <a:lstStyle/>
          <a:p>
            <a:r>
              <a:rPr lang="en-CA" b="1" dirty="0"/>
              <a:t>Contact Dermatitis</a:t>
            </a:r>
            <a:endParaRPr lang="en-US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A4FEA3-FD4A-F441-B610-9566D66F3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174332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Define condition: </a:t>
            </a:r>
            <a:r>
              <a:rPr lang="en-US" dirty="0"/>
              <a:t>Allergic/contact dermatitis is a Type IV (delayed-type) hypersensitivity reaction</a:t>
            </a:r>
          </a:p>
          <a:p>
            <a:pPr marL="0" indent="0">
              <a:buNone/>
            </a:pPr>
            <a:r>
              <a:rPr lang="en-CA" b="1" dirty="0"/>
              <a:t>Cause: </a:t>
            </a:r>
            <a:r>
              <a:rPr lang="en-CA" dirty="0"/>
              <a:t>triggers can be any irritant. The most common for genitals: cleansers, fragrances, lubricants, creams, bubble bath, vaginal medicines, douching, </a:t>
            </a:r>
            <a:r>
              <a:rPr lang="en-US" dirty="0"/>
              <a:t>use of sanitary or incontinence pads, or feminine hygiene products [see next slide for list] </a:t>
            </a:r>
            <a:endParaRPr lang="en-CA" dirty="0"/>
          </a:p>
          <a:p>
            <a:pPr marL="0" indent="0">
              <a:buNone/>
            </a:pPr>
            <a:r>
              <a:rPr lang="en-CA" b="1" dirty="0"/>
              <a:t>Symptoms/Signs: </a:t>
            </a:r>
            <a:r>
              <a:rPr lang="en-CA" dirty="0"/>
              <a:t>pruritus, burning, irritation of the vulvovaginal tissue. On exam there can be erythema, swollen [hives], scaling, excoriation, fissures, erosion and ulcers 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988285-AE59-E64E-83D6-0C4BFAD1721E}"/>
              </a:ext>
            </a:extLst>
          </p:cNvPr>
          <p:cNvSpPr/>
          <p:nvPr/>
        </p:nvSpPr>
        <p:spPr>
          <a:xfrm>
            <a:off x="424543" y="6231265"/>
            <a:ext cx="10929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211E1E"/>
                </a:solidFill>
                <a:latin typeface="AdvOT9d60b855.B"/>
              </a:rPr>
              <a:t>Committee on Practice Bulletins</a:t>
            </a:r>
            <a:r>
              <a:rPr lang="en-CA" sz="1400" dirty="0">
                <a:solidFill>
                  <a:srgbClr val="211E1E"/>
                </a:solidFill>
                <a:latin typeface="AdvOT9d60b855.B+20"/>
              </a:rPr>
              <a:t>–</a:t>
            </a:r>
            <a:r>
              <a:rPr lang="en-CA" sz="1400" dirty="0">
                <a:solidFill>
                  <a:srgbClr val="211E1E"/>
                </a:solidFill>
                <a:latin typeface="AdvOT9d60b855.B"/>
              </a:rPr>
              <a:t>Gynecology, </a:t>
            </a:r>
            <a:r>
              <a:rPr lang="en-US" sz="1400" dirty="0"/>
              <a:t>Diagnosis and Management of Vulvar Skin Disorders: ACOG Practice Bulletin, Number 224. (2020). Obstetrics and Gynecology (New York. 1953), 136(1), e1–e14. https://</a:t>
            </a:r>
            <a:r>
              <a:rPr lang="en-US" sz="1400" dirty="0" err="1"/>
              <a:t>doi.org</a:t>
            </a:r>
            <a:r>
              <a:rPr lang="en-US" sz="1400" dirty="0"/>
              <a:t>/10.1097/AOG.0000000000003944</a:t>
            </a:r>
          </a:p>
        </p:txBody>
      </p:sp>
    </p:spTree>
    <p:extLst>
      <p:ext uri="{BB962C8B-B14F-4D97-AF65-F5344CB8AC3E}">
        <p14:creationId xmlns:p14="http://schemas.microsoft.com/office/powerpoint/2010/main" val="426879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8AA3F-3B10-6D4A-B57C-C72CF7011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Common Vulvar Irritants and Allergens*</a:t>
            </a: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498075C-3FDC-274F-BF53-C3FFBB55F5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9817731"/>
              </p:ext>
            </p:extLst>
          </p:nvPr>
        </p:nvGraphicFramePr>
        <p:xfrm>
          <a:off x="838200" y="1825625"/>
          <a:ext cx="10515600" cy="29362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058103">
                  <a:extLst>
                    <a:ext uri="{9D8B030D-6E8A-4147-A177-3AD203B41FA5}">
                      <a16:colId xmlns:a16="http://schemas.microsoft.com/office/drawing/2014/main" val="4022757459"/>
                    </a:ext>
                  </a:extLst>
                </a:gridCol>
                <a:gridCol w="5457497">
                  <a:extLst>
                    <a:ext uri="{9D8B030D-6E8A-4147-A177-3AD203B41FA5}">
                      <a16:colId xmlns:a16="http://schemas.microsoft.com/office/drawing/2014/main" val="1305655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b="0" dirty="0"/>
                        <a:t>Condoms (lubricant or spermicide containing)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Sanitary products, including tampons and pads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38142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Lubricants, </a:t>
                      </a:r>
                      <a:r>
                        <a:rPr lang="en-CA" b="0" dirty="0"/>
                        <a:t>Contraceptive creams, jellies, foams, nonoxynol-9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Soaps, bubble bath, bath salts, shampoos, conditioners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949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/>
                        <a:t>Emollients (e.g., lanolin, jojoba oil, glycerin)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Laundry detergents, fabric softeners, and dryer sheets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9636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Dyes (e.g., chemically treated clothing, hygiene products, perfume)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Rubber products (including latex) 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879155"/>
                  </a:ext>
                </a:extLst>
              </a:tr>
              <a:tr h="74168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dirty="0"/>
                        <a:t>* For a more comprehensive list see </a:t>
                      </a:r>
                      <a:r>
                        <a:rPr lang="en-CA" sz="1800" dirty="0">
                          <a:solidFill>
                            <a:srgbClr val="211E1E"/>
                          </a:solidFill>
                          <a:latin typeface="AdvOT9d60b855.B"/>
                        </a:rPr>
                        <a:t>Box 1 in Committee on Practice Bulletins</a:t>
                      </a:r>
                      <a:r>
                        <a:rPr lang="en-CA" sz="1800" dirty="0">
                          <a:solidFill>
                            <a:srgbClr val="211E1E"/>
                          </a:solidFill>
                          <a:latin typeface="AdvOT9d60b855.B+20"/>
                        </a:rPr>
                        <a:t>–</a:t>
                      </a:r>
                      <a:r>
                        <a:rPr lang="en-CA" sz="1800" dirty="0">
                          <a:solidFill>
                            <a:srgbClr val="211E1E"/>
                          </a:solidFill>
                          <a:latin typeface="AdvOT9d60b855.B"/>
                        </a:rPr>
                        <a:t>Gynecology, </a:t>
                      </a:r>
                      <a:r>
                        <a:rPr lang="en-US" sz="1800" dirty="0"/>
                        <a:t>Diagnosis and Management of Vulvar Skin Disorders: ACOG Practice Bulletin, Number 224. (2020). Obstetrics and Gynecology (New York. 1953), 136(1), e1–e14. https://</a:t>
                      </a:r>
                      <a:r>
                        <a:rPr lang="en-US" sz="1800" dirty="0" err="1"/>
                        <a:t>doi.org</a:t>
                      </a:r>
                      <a:r>
                        <a:rPr lang="en-US" sz="1800" dirty="0"/>
                        <a:t>/10.1097/AOG.0000000000003944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9621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112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B75BD-93A1-1743-9293-C85441C9A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b="1" dirty="0"/>
              <a:t>Contact Dermatitis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03DCF-42A0-D146-BF24-50757C309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802112" cy="451653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Management:</a:t>
            </a:r>
          </a:p>
          <a:p>
            <a:pPr marL="0" indent="0">
              <a:buNone/>
            </a:pPr>
            <a:r>
              <a:rPr lang="en-US" dirty="0"/>
              <a:t>Acute episodes: Low/Medium potency topical corticosteroid ointment</a:t>
            </a:r>
          </a:p>
          <a:p>
            <a:pPr marL="0" indent="0">
              <a:buNone/>
            </a:pPr>
            <a:r>
              <a:rPr lang="en-US" dirty="0"/>
              <a:t>Avoid triggers [see above slide]</a:t>
            </a:r>
          </a:p>
          <a:p>
            <a:pPr marL="0" indent="0">
              <a:buNone/>
            </a:pPr>
            <a:r>
              <a:rPr lang="en-US" dirty="0"/>
              <a:t>Cleanse vulva with water only</a:t>
            </a:r>
          </a:p>
          <a:p>
            <a:pPr marL="0" indent="0">
              <a:buNone/>
            </a:pPr>
            <a:r>
              <a:rPr lang="en-US" dirty="0"/>
              <a:t>Care with friction and pat vulva dry after bathing</a:t>
            </a:r>
          </a:p>
          <a:p>
            <a:pPr marL="0" indent="0">
              <a:buNone/>
            </a:pPr>
            <a:r>
              <a:rPr lang="en-US" dirty="0"/>
              <a:t>May use peri-care bottle for rinsing with water only after urination</a:t>
            </a:r>
          </a:p>
          <a:p>
            <a:pPr marL="0" indent="0">
              <a:buNone/>
            </a:pPr>
            <a:r>
              <a:rPr lang="en-US" dirty="0"/>
              <a:t>100% cotton, unscented or fragrance-free menstrual pads, tampons, underwear</a:t>
            </a:r>
          </a:p>
          <a:p>
            <a:pPr marL="0" indent="0">
              <a:buNone/>
            </a:pPr>
            <a:r>
              <a:rPr lang="en-US" dirty="0"/>
              <a:t>If required: Apply preservative-free, unscented or fragrance-free emollient to hold moisture in the skin and improve barrier function</a:t>
            </a:r>
          </a:p>
          <a:p>
            <a:pPr marL="0" indent="0">
              <a:buNone/>
            </a:pPr>
            <a:r>
              <a:rPr lang="en-US" dirty="0"/>
              <a:t>Adequate lubricant for intercourse (unscented) 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906D8C-B33B-1E44-B74C-D475DA989BB6}"/>
              </a:ext>
            </a:extLst>
          </p:cNvPr>
          <p:cNvSpPr/>
          <p:nvPr/>
        </p:nvSpPr>
        <p:spPr>
          <a:xfrm>
            <a:off x="424543" y="6002665"/>
            <a:ext cx="10929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>
                <a:solidFill>
                  <a:srgbClr val="211E1E"/>
                </a:solidFill>
                <a:latin typeface="AdvOT9d60b855.B"/>
              </a:rPr>
              <a:t>Committee on Practice Bulletins</a:t>
            </a:r>
            <a:r>
              <a:rPr lang="en-CA" sz="1400" dirty="0">
                <a:solidFill>
                  <a:srgbClr val="211E1E"/>
                </a:solidFill>
                <a:latin typeface="AdvOT9d60b855.B+20"/>
              </a:rPr>
              <a:t>–</a:t>
            </a:r>
            <a:r>
              <a:rPr lang="en-CA" sz="1400" dirty="0">
                <a:solidFill>
                  <a:srgbClr val="211E1E"/>
                </a:solidFill>
                <a:latin typeface="AdvOT9d60b855.B"/>
              </a:rPr>
              <a:t>Gynecology, </a:t>
            </a:r>
            <a:r>
              <a:rPr lang="en-US" sz="1400" dirty="0"/>
              <a:t>Diagnosis and Management of Vulvar Skin Disorders: ACOG Practice Bulletin, Number 224. (2020). Obstetrics and Gynecology (New York. 1953), 136(1), e1–e14. https://</a:t>
            </a:r>
            <a:r>
              <a:rPr lang="en-US" sz="1400" dirty="0" err="1"/>
              <a:t>doi.org</a:t>
            </a:r>
            <a:r>
              <a:rPr lang="en-US" sz="1400" dirty="0"/>
              <a:t>/10.1097/AOG.0000000000003944</a:t>
            </a:r>
          </a:p>
        </p:txBody>
      </p:sp>
    </p:spTree>
    <p:extLst>
      <p:ext uri="{BB962C8B-B14F-4D97-AF65-F5344CB8AC3E}">
        <p14:creationId xmlns:p14="http://schemas.microsoft.com/office/powerpoint/2010/main" val="142738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244D3DDC64CA4E8B1883485A048F6F" ma:contentTypeVersion="21" ma:contentTypeDescription="Create a new document." ma:contentTypeScope="" ma:versionID="df675174034c4ce9db4da4a9cb6a78e2">
  <xsd:schema xmlns:xsd="http://www.w3.org/2001/XMLSchema" xmlns:xs="http://www.w3.org/2001/XMLSchema" xmlns:p="http://schemas.microsoft.com/office/2006/metadata/properties" xmlns:ns2="fccc71d1-3a18-4365-b6bb-9bbe354f9155" xmlns:ns3="efe74197-677d-4b72-b34c-b2048be90601" xmlns:ns4="ea132a72-be2d-4b62-8fa0-8872768d8ef7" targetNamespace="http://schemas.microsoft.com/office/2006/metadata/properties" ma:root="true" ma:fieldsID="69d9a16eae0c886051e1aa3c900a88df" ns2:_="" ns3:_="" ns4:_="">
    <xsd:import namespace="fccc71d1-3a18-4365-b6bb-9bbe354f9155"/>
    <xsd:import namespace="efe74197-677d-4b72-b34c-b2048be90601"/>
    <xsd:import namespace="ea132a72-be2d-4b62-8fa0-8872768d8e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4:TaxCatchAll" minOccurs="0"/>
                <xsd:element ref="ns2:lcf76f155ced4ddcb4097134ff3c332f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cc71d1-3a18-4365-b6bb-9bbe354f91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164b29-4069-4387-b6aa-f01f2a1f47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e74197-677d-4b72-b34c-b2048be90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132a72-be2d-4b62-8fa0-8872768d8ef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8e3ddfad-7461-4e53-a990-1eb384a0b4e1}" ma:internalName="TaxCatchAll" ma:showField="CatchAllData" ma:web="ea132a72-be2d-4b62-8fa0-8872768d8e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a132a72-be2d-4b62-8fa0-8872768d8ef7" xsi:nil="true"/>
    <lcf76f155ced4ddcb4097134ff3c332f xmlns="fccc71d1-3a18-4365-b6bb-9bbe354f915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D215780-9FF5-484B-A4B1-F9E6688757E2}"/>
</file>

<file path=customXml/itemProps2.xml><?xml version="1.0" encoding="utf-8"?>
<ds:datastoreItem xmlns:ds="http://schemas.openxmlformats.org/officeDocument/2006/customXml" ds:itemID="{37425E04-1203-4DA5-9D1C-64E0FF7379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25AEF0-3E04-4804-AF20-E5C05838A9D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5975</TotalTime>
  <Words>2234</Words>
  <Application>Microsoft Macintosh PowerPoint</Application>
  <PresentationFormat>Widescreen</PresentationFormat>
  <Paragraphs>155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AdvOT9d60b855.B</vt:lpstr>
      <vt:lpstr>AdvOT9d60b855.B+20</vt:lpstr>
      <vt:lpstr>Arial</vt:lpstr>
      <vt:lpstr>Calibri</vt:lpstr>
      <vt:lpstr>Calibri Light</vt:lpstr>
      <vt:lpstr>Office Theme</vt:lpstr>
      <vt:lpstr>Part 2 Pelvic Exam Findings and Conditions: Dermatosis</vt:lpstr>
      <vt:lpstr>Part 2: Dermatosis</vt:lpstr>
      <vt:lpstr>Content</vt:lpstr>
      <vt:lpstr>Genitourinary syndrome of menopause (GSM) [previously: vulvovaginal atrophy]</vt:lpstr>
      <vt:lpstr>Genitourinary syndrome of menopause (GSM) [previously: vulvovaginal atrophy]</vt:lpstr>
      <vt:lpstr>Pain Vulvodynia, Vestibulitis, Vaginismus </vt:lpstr>
      <vt:lpstr>Contact Dermatitis</vt:lpstr>
      <vt:lpstr>Common Vulvar Irritants and Allergens*</vt:lpstr>
      <vt:lpstr>Contact Dermatitis</vt:lpstr>
      <vt:lpstr>Lichen Simplex Chronicus</vt:lpstr>
      <vt:lpstr>Lichen Sclerosus</vt:lpstr>
      <vt:lpstr>Lichen Sclerosus (2)</vt:lpstr>
      <vt:lpstr>Lichen planus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Jean Wilson</dc:creator>
  <cp:keywords>ECampus</cp:keywords>
  <cp:lastModifiedBy>Jean Wilson</cp:lastModifiedBy>
  <cp:revision>248</cp:revision>
  <dcterms:created xsi:type="dcterms:W3CDTF">2021-09-17T13:46:04Z</dcterms:created>
  <dcterms:modified xsi:type="dcterms:W3CDTF">2023-07-25T16:11:44Z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0x0101004E244D3DDC64CA4E8B1883485A048F6F</vt:lpwstr>
  </property>
</Properties>
</file>