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2.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7" r:id="rId3"/>
    <p:sldId id="257" r:id="rId4"/>
    <p:sldId id="292" r:id="rId5"/>
    <p:sldId id="301" r:id="rId6"/>
    <p:sldId id="293" r:id="rId7"/>
    <p:sldId id="294" r:id="rId8"/>
    <p:sldId id="309" r:id="rId9"/>
    <p:sldId id="297" r:id="rId10"/>
    <p:sldId id="316" r:id="rId11"/>
    <p:sldId id="299" r:id="rId12"/>
    <p:sldId id="305" r:id="rId13"/>
    <p:sldId id="315" r:id="rId14"/>
    <p:sldId id="302" r:id="rId15"/>
    <p:sldId id="298" r:id="rId16"/>
    <p:sldId id="306" r:id="rId17"/>
    <p:sldId id="296" r:id="rId18"/>
    <p:sldId id="274" r:id="rId19"/>
    <p:sldId id="273" r:id="rId20"/>
    <p:sldId id="307" r:id="rId21"/>
    <p:sldId id="276"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7211"/>
  </p:normalViewPr>
  <p:slideViewPr>
    <p:cSldViewPr snapToGrid="0" snapToObjects="1">
      <p:cViewPr varScale="1">
        <p:scale>
          <a:sx n="109" d="100"/>
          <a:sy n="109" d="100"/>
        </p:scale>
        <p:origin x="216" y="224"/>
      </p:cViewPr>
      <p:guideLst/>
    </p:cSldViewPr>
  </p:slideViewPr>
  <p:notesTextViewPr>
    <p:cViewPr>
      <p:scale>
        <a:sx n="1" d="1"/>
        <a:sy n="1" d="1"/>
      </p:scale>
      <p:origin x="0" y="0"/>
    </p:cViewPr>
  </p:notesTextViewPr>
  <p:sorterViewPr>
    <p:cViewPr>
      <p:scale>
        <a:sx n="1" d="1"/>
        <a:sy n="1" d="1"/>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65538-D3AD-45DA-B35E-BD958BB1E0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1E552B3-4B88-44B1-9A8D-58BD62C1D47B}">
      <dgm:prSet/>
      <dgm:spPr/>
      <dgm:t>
        <a:bodyPr/>
        <a:lstStyle/>
        <a:p>
          <a:r>
            <a:rPr lang="en-US"/>
            <a:t>Highlight: RNAO Best Practice Guidelines: Promoting 2SLGBTQI+ health equity</a:t>
          </a:r>
        </a:p>
      </dgm:t>
    </dgm:pt>
    <dgm:pt modelId="{B8BAEBBF-C26A-4B03-A793-FA6696E18B27}" type="parTrans" cxnId="{90F38898-94A8-4DCF-AFC9-2C25D0446849}">
      <dgm:prSet/>
      <dgm:spPr/>
      <dgm:t>
        <a:bodyPr/>
        <a:lstStyle/>
        <a:p>
          <a:endParaRPr lang="en-US"/>
        </a:p>
      </dgm:t>
    </dgm:pt>
    <dgm:pt modelId="{AE87BF2F-D91B-4C09-AFAB-D51DF09E8E50}" type="sibTrans" cxnId="{90F38898-94A8-4DCF-AFC9-2C25D0446849}">
      <dgm:prSet/>
      <dgm:spPr/>
      <dgm:t>
        <a:bodyPr/>
        <a:lstStyle/>
        <a:p>
          <a:endParaRPr lang="en-US"/>
        </a:p>
      </dgm:t>
    </dgm:pt>
    <dgm:pt modelId="{78FE3916-C336-4620-9099-62BF2A904A11}">
      <dgm:prSet/>
      <dgm:spPr/>
      <dgm:t>
        <a:bodyPr/>
        <a:lstStyle/>
        <a:p>
          <a:r>
            <a:rPr lang="en-US"/>
            <a:t>Terminology and appropriate language use</a:t>
          </a:r>
        </a:p>
      </dgm:t>
    </dgm:pt>
    <dgm:pt modelId="{E0A54BDB-3015-452D-A4F1-88FA42FEC853}" type="parTrans" cxnId="{A2D0A415-FB3D-400C-8D86-1F54C29E2258}">
      <dgm:prSet/>
      <dgm:spPr/>
      <dgm:t>
        <a:bodyPr/>
        <a:lstStyle/>
        <a:p>
          <a:endParaRPr lang="en-US"/>
        </a:p>
      </dgm:t>
    </dgm:pt>
    <dgm:pt modelId="{155A9BAA-04F8-45AF-983E-17DCB082F95E}" type="sibTrans" cxnId="{A2D0A415-FB3D-400C-8D86-1F54C29E2258}">
      <dgm:prSet/>
      <dgm:spPr/>
      <dgm:t>
        <a:bodyPr/>
        <a:lstStyle/>
        <a:p>
          <a:endParaRPr lang="en-US"/>
        </a:p>
      </dgm:t>
    </dgm:pt>
    <dgm:pt modelId="{623F63AC-4607-4303-A2C7-1747D1D44C1D}">
      <dgm:prSet/>
      <dgm:spPr/>
      <dgm:t>
        <a:bodyPr/>
        <a:lstStyle/>
        <a:p>
          <a:r>
            <a:rPr lang="en-US"/>
            <a:t>Considerations for transgender (gender nonconforming) persons</a:t>
          </a:r>
        </a:p>
      </dgm:t>
    </dgm:pt>
    <dgm:pt modelId="{DC861F55-C1E1-4F2E-B8A5-718986768840}" type="parTrans" cxnId="{13B4E5A1-42D9-44FD-B8C0-2FD2CEA8D5C5}">
      <dgm:prSet/>
      <dgm:spPr/>
      <dgm:t>
        <a:bodyPr/>
        <a:lstStyle/>
        <a:p>
          <a:endParaRPr lang="en-US"/>
        </a:p>
      </dgm:t>
    </dgm:pt>
    <dgm:pt modelId="{83A12E22-75E6-4173-B019-E1BD6256AC88}" type="sibTrans" cxnId="{13B4E5A1-42D9-44FD-B8C0-2FD2CEA8D5C5}">
      <dgm:prSet/>
      <dgm:spPr/>
      <dgm:t>
        <a:bodyPr/>
        <a:lstStyle/>
        <a:p>
          <a:endParaRPr lang="en-US"/>
        </a:p>
      </dgm:t>
    </dgm:pt>
    <dgm:pt modelId="{739413E6-F9B0-455C-B458-545A5410AF28}">
      <dgm:prSet/>
      <dgm:spPr/>
      <dgm:t>
        <a:bodyPr/>
        <a:lstStyle/>
        <a:p>
          <a:r>
            <a:rPr lang="en-US" dirty="0"/>
            <a:t>Background on pelvic exam hesitancy, avoidance and low screening rates</a:t>
          </a:r>
        </a:p>
      </dgm:t>
    </dgm:pt>
    <dgm:pt modelId="{277E5AA3-E78B-48A3-B70D-1E234BC53482}" type="parTrans" cxnId="{1E43C0F7-6953-4633-A8B6-2E766F830EE7}">
      <dgm:prSet/>
      <dgm:spPr/>
      <dgm:t>
        <a:bodyPr/>
        <a:lstStyle/>
        <a:p>
          <a:endParaRPr lang="en-US"/>
        </a:p>
      </dgm:t>
    </dgm:pt>
    <dgm:pt modelId="{9D234BB0-4F03-483B-982E-19E8C67D531D}" type="sibTrans" cxnId="{1E43C0F7-6953-4633-A8B6-2E766F830EE7}">
      <dgm:prSet/>
      <dgm:spPr/>
      <dgm:t>
        <a:bodyPr/>
        <a:lstStyle/>
        <a:p>
          <a:endParaRPr lang="en-US"/>
        </a:p>
      </dgm:t>
    </dgm:pt>
    <dgm:pt modelId="{6F528CE5-429E-44F7-8D6D-0BEC31113F9D}">
      <dgm:prSet/>
      <dgm:spPr/>
      <dgm:t>
        <a:bodyPr/>
        <a:lstStyle/>
        <a:p>
          <a:r>
            <a:rPr lang="en-CA" dirty="0"/>
            <a:t>Considerations: Visit </a:t>
          </a:r>
          <a:endParaRPr lang="en-US" dirty="0"/>
        </a:p>
      </dgm:t>
    </dgm:pt>
    <dgm:pt modelId="{9DF2D937-74F1-40E8-A883-7162AD4BF38E}" type="parTrans" cxnId="{A8580613-F7BC-45B2-9DB6-6B54236142BD}">
      <dgm:prSet/>
      <dgm:spPr/>
      <dgm:t>
        <a:bodyPr/>
        <a:lstStyle/>
        <a:p>
          <a:endParaRPr lang="en-US"/>
        </a:p>
      </dgm:t>
    </dgm:pt>
    <dgm:pt modelId="{A2E44A14-AD7F-44DB-8C62-57DEA7B9BF45}" type="sibTrans" cxnId="{A8580613-F7BC-45B2-9DB6-6B54236142BD}">
      <dgm:prSet/>
      <dgm:spPr/>
      <dgm:t>
        <a:bodyPr/>
        <a:lstStyle/>
        <a:p>
          <a:endParaRPr lang="en-US"/>
        </a:p>
      </dgm:t>
    </dgm:pt>
    <dgm:pt modelId="{4CE78047-A2DC-488A-A62B-63264B9F860E}">
      <dgm:prSet/>
      <dgm:spPr/>
      <dgm:t>
        <a:bodyPr/>
        <a:lstStyle/>
        <a:p>
          <a:r>
            <a:rPr lang="en-CA"/>
            <a:t>Consideration: Pelvic Exam</a:t>
          </a:r>
          <a:endParaRPr lang="en-US"/>
        </a:p>
      </dgm:t>
    </dgm:pt>
    <dgm:pt modelId="{66CC2298-74B4-47AC-B6B7-391AB0868956}" type="parTrans" cxnId="{AA8F77AB-1FC7-4C09-AAD9-CF63A2A87469}">
      <dgm:prSet/>
      <dgm:spPr/>
      <dgm:t>
        <a:bodyPr/>
        <a:lstStyle/>
        <a:p>
          <a:endParaRPr lang="en-US"/>
        </a:p>
      </dgm:t>
    </dgm:pt>
    <dgm:pt modelId="{45A03BC3-5A83-4E36-8068-2C29D8D45D02}" type="sibTrans" cxnId="{AA8F77AB-1FC7-4C09-AAD9-CF63A2A87469}">
      <dgm:prSet/>
      <dgm:spPr/>
      <dgm:t>
        <a:bodyPr/>
        <a:lstStyle/>
        <a:p>
          <a:endParaRPr lang="en-US"/>
        </a:p>
      </dgm:t>
    </dgm:pt>
    <dgm:pt modelId="{0713F305-ED46-4917-A267-AE1B02EFF781}">
      <dgm:prSet/>
      <dgm:spPr/>
      <dgm:t>
        <a:bodyPr/>
        <a:lstStyle/>
        <a:p>
          <a:r>
            <a:rPr lang="en-CA" dirty="0"/>
            <a:t>Considerations: Trans male/Transmasculine Persons [</a:t>
          </a:r>
          <a:r>
            <a:rPr lang="en-US" dirty="0"/>
            <a:t>AFAB: assigned female at birth]</a:t>
          </a:r>
          <a:r>
            <a:rPr lang="en-CA" dirty="0"/>
            <a:t> (Canadian Cancer Society Recommendations)</a:t>
          </a:r>
          <a:endParaRPr lang="en-US" dirty="0"/>
        </a:p>
      </dgm:t>
    </dgm:pt>
    <dgm:pt modelId="{667500D9-D79E-45EE-922A-9D398589BFB5}" type="parTrans" cxnId="{4A3D5B74-C397-4590-90C5-57D15AF5A49B}">
      <dgm:prSet/>
      <dgm:spPr/>
      <dgm:t>
        <a:bodyPr/>
        <a:lstStyle/>
        <a:p>
          <a:endParaRPr lang="en-US"/>
        </a:p>
      </dgm:t>
    </dgm:pt>
    <dgm:pt modelId="{BC3260C8-7904-406E-BBE9-84C3A7AC8421}" type="sibTrans" cxnId="{4A3D5B74-C397-4590-90C5-57D15AF5A49B}">
      <dgm:prSet/>
      <dgm:spPr/>
      <dgm:t>
        <a:bodyPr/>
        <a:lstStyle/>
        <a:p>
          <a:endParaRPr lang="en-US"/>
        </a:p>
      </dgm:t>
    </dgm:pt>
    <dgm:pt modelId="{C0495BDC-4FB0-430A-BD68-8AE1D3C5A58F}">
      <dgm:prSet/>
      <dgm:spPr/>
      <dgm:t>
        <a:bodyPr/>
        <a:lstStyle/>
        <a:p>
          <a:r>
            <a:rPr lang="en-CA" dirty="0"/>
            <a:t>Considerations: Trans female/Transfeminine Persons [</a:t>
          </a:r>
          <a:r>
            <a:rPr lang="en-US" dirty="0"/>
            <a:t>AMAB: assigned male at birth] </a:t>
          </a:r>
          <a:r>
            <a:rPr lang="en-CA" dirty="0"/>
            <a:t>(Canadian Cancer Society Recommendations)</a:t>
          </a:r>
          <a:endParaRPr lang="en-US" dirty="0"/>
        </a:p>
      </dgm:t>
    </dgm:pt>
    <dgm:pt modelId="{8EE67413-FFE7-4674-A8C2-9056098E6019}" type="parTrans" cxnId="{26F57BB0-806E-4F1F-B8C0-02B1EE1CCD78}">
      <dgm:prSet/>
      <dgm:spPr/>
      <dgm:t>
        <a:bodyPr/>
        <a:lstStyle/>
        <a:p>
          <a:endParaRPr lang="en-US"/>
        </a:p>
      </dgm:t>
    </dgm:pt>
    <dgm:pt modelId="{A7A0A12D-DE5D-4ACE-AF89-42EE9AC5E473}" type="sibTrans" cxnId="{26F57BB0-806E-4F1F-B8C0-02B1EE1CCD78}">
      <dgm:prSet/>
      <dgm:spPr/>
      <dgm:t>
        <a:bodyPr/>
        <a:lstStyle/>
        <a:p>
          <a:endParaRPr lang="en-US"/>
        </a:p>
      </dgm:t>
    </dgm:pt>
    <dgm:pt modelId="{DF507687-A290-4438-9C15-2CFD81703E53}">
      <dgm:prSet/>
      <dgm:spPr/>
      <dgm:t>
        <a:bodyPr/>
        <a:lstStyle/>
        <a:p>
          <a:r>
            <a:rPr lang="en-US" dirty="0"/>
            <a:t>Considerations: 2SLGBTQI+ (with a cervix)</a:t>
          </a:r>
          <a:r>
            <a:rPr lang="en-CA" dirty="0"/>
            <a:t> (Canadian Cancer Society Recommendations)</a:t>
          </a:r>
          <a:endParaRPr lang="en-US" dirty="0"/>
        </a:p>
      </dgm:t>
    </dgm:pt>
    <dgm:pt modelId="{00243AEF-0820-4CC3-9F2D-E96EB8149222}" type="parTrans" cxnId="{47D87AE2-DED1-4B68-B0A9-C3D9FFBF0194}">
      <dgm:prSet/>
      <dgm:spPr/>
      <dgm:t>
        <a:bodyPr/>
        <a:lstStyle/>
        <a:p>
          <a:endParaRPr lang="en-US"/>
        </a:p>
      </dgm:t>
    </dgm:pt>
    <dgm:pt modelId="{A1980221-1E5C-442A-82FA-B22D2980179F}" type="sibTrans" cxnId="{47D87AE2-DED1-4B68-B0A9-C3D9FFBF0194}">
      <dgm:prSet/>
      <dgm:spPr/>
      <dgm:t>
        <a:bodyPr/>
        <a:lstStyle/>
        <a:p>
          <a:endParaRPr lang="en-US"/>
        </a:p>
      </dgm:t>
    </dgm:pt>
    <dgm:pt modelId="{C925C8B0-F9CE-A244-A6AF-D656483F6C74}" type="pres">
      <dgm:prSet presAssocID="{ECF65538-D3AD-45DA-B35E-BD958BB1E08A}" presName="vert0" presStyleCnt="0">
        <dgm:presLayoutVars>
          <dgm:dir/>
          <dgm:animOne val="branch"/>
          <dgm:animLvl val="lvl"/>
        </dgm:presLayoutVars>
      </dgm:prSet>
      <dgm:spPr/>
    </dgm:pt>
    <dgm:pt modelId="{274E9393-996D-A842-8A36-9C50696FAA65}" type="pres">
      <dgm:prSet presAssocID="{51E552B3-4B88-44B1-9A8D-58BD62C1D47B}" presName="thickLine" presStyleLbl="alignNode1" presStyleIdx="0" presStyleCnt="9"/>
      <dgm:spPr/>
    </dgm:pt>
    <dgm:pt modelId="{9EDA3CB2-55C5-8646-BB68-0A0526681A40}" type="pres">
      <dgm:prSet presAssocID="{51E552B3-4B88-44B1-9A8D-58BD62C1D47B}" presName="horz1" presStyleCnt="0"/>
      <dgm:spPr/>
    </dgm:pt>
    <dgm:pt modelId="{BF672DEB-72B9-374A-BF24-86C0557DF5EB}" type="pres">
      <dgm:prSet presAssocID="{51E552B3-4B88-44B1-9A8D-58BD62C1D47B}" presName="tx1" presStyleLbl="revTx" presStyleIdx="0" presStyleCnt="9"/>
      <dgm:spPr/>
    </dgm:pt>
    <dgm:pt modelId="{2F2E955B-416D-2641-B492-8C18BFD67ECB}" type="pres">
      <dgm:prSet presAssocID="{51E552B3-4B88-44B1-9A8D-58BD62C1D47B}" presName="vert1" presStyleCnt="0"/>
      <dgm:spPr/>
    </dgm:pt>
    <dgm:pt modelId="{956BED4B-D859-FE4C-9879-FEB14AA7DAE6}" type="pres">
      <dgm:prSet presAssocID="{78FE3916-C336-4620-9099-62BF2A904A11}" presName="thickLine" presStyleLbl="alignNode1" presStyleIdx="1" presStyleCnt="9"/>
      <dgm:spPr/>
    </dgm:pt>
    <dgm:pt modelId="{C1C8606B-7371-5A45-9791-2762FE017940}" type="pres">
      <dgm:prSet presAssocID="{78FE3916-C336-4620-9099-62BF2A904A11}" presName="horz1" presStyleCnt="0"/>
      <dgm:spPr/>
    </dgm:pt>
    <dgm:pt modelId="{685B9D92-34DF-FF4B-9EBE-526D5868D68F}" type="pres">
      <dgm:prSet presAssocID="{78FE3916-C336-4620-9099-62BF2A904A11}" presName="tx1" presStyleLbl="revTx" presStyleIdx="1" presStyleCnt="9"/>
      <dgm:spPr/>
    </dgm:pt>
    <dgm:pt modelId="{5BF45303-1D08-1B46-8CE3-DBCF69AD0D94}" type="pres">
      <dgm:prSet presAssocID="{78FE3916-C336-4620-9099-62BF2A904A11}" presName="vert1" presStyleCnt="0"/>
      <dgm:spPr/>
    </dgm:pt>
    <dgm:pt modelId="{6AEF4F0C-F9FD-A644-9F22-6113B4321201}" type="pres">
      <dgm:prSet presAssocID="{623F63AC-4607-4303-A2C7-1747D1D44C1D}" presName="thickLine" presStyleLbl="alignNode1" presStyleIdx="2" presStyleCnt="9"/>
      <dgm:spPr/>
    </dgm:pt>
    <dgm:pt modelId="{D3AC7CA7-9A8C-0A41-AE44-9D4CF28F32F8}" type="pres">
      <dgm:prSet presAssocID="{623F63AC-4607-4303-A2C7-1747D1D44C1D}" presName="horz1" presStyleCnt="0"/>
      <dgm:spPr/>
    </dgm:pt>
    <dgm:pt modelId="{29AE3AAE-B71F-9943-A0E6-22C25754A850}" type="pres">
      <dgm:prSet presAssocID="{623F63AC-4607-4303-A2C7-1747D1D44C1D}" presName="tx1" presStyleLbl="revTx" presStyleIdx="2" presStyleCnt="9"/>
      <dgm:spPr/>
    </dgm:pt>
    <dgm:pt modelId="{F1F2D248-66C5-AA42-9A67-0BC5E4D4FA34}" type="pres">
      <dgm:prSet presAssocID="{623F63AC-4607-4303-A2C7-1747D1D44C1D}" presName="vert1" presStyleCnt="0"/>
      <dgm:spPr/>
    </dgm:pt>
    <dgm:pt modelId="{2ECA5BAF-85D0-1D4C-8100-571A0C1115FB}" type="pres">
      <dgm:prSet presAssocID="{739413E6-F9B0-455C-B458-545A5410AF28}" presName="thickLine" presStyleLbl="alignNode1" presStyleIdx="3" presStyleCnt="9"/>
      <dgm:spPr/>
    </dgm:pt>
    <dgm:pt modelId="{F39A1BD2-ACE7-FA48-814D-162871BCB6E2}" type="pres">
      <dgm:prSet presAssocID="{739413E6-F9B0-455C-B458-545A5410AF28}" presName="horz1" presStyleCnt="0"/>
      <dgm:spPr/>
    </dgm:pt>
    <dgm:pt modelId="{D0CEB8DE-47FC-5A4F-AD3B-D5BD48A51527}" type="pres">
      <dgm:prSet presAssocID="{739413E6-F9B0-455C-B458-545A5410AF28}" presName="tx1" presStyleLbl="revTx" presStyleIdx="3" presStyleCnt="9"/>
      <dgm:spPr/>
    </dgm:pt>
    <dgm:pt modelId="{0347DDA0-E182-4B4D-BA34-3F08CCC9951A}" type="pres">
      <dgm:prSet presAssocID="{739413E6-F9B0-455C-B458-545A5410AF28}" presName="vert1" presStyleCnt="0"/>
      <dgm:spPr/>
    </dgm:pt>
    <dgm:pt modelId="{5769D0AD-01BD-154B-8CDE-0579A2CF2728}" type="pres">
      <dgm:prSet presAssocID="{6F528CE5-429E-44F7-8D6D-0BEC31113F9D}" presName="thickLine" presStyleLbl="alignNode1" presStyleIdx="4" presStyleCnt="9"/>
      <dgm:spPr/>
    </dgm:pt>
    <dgm:pt modelId="{33D6D71D-B9DB-234A-B31F-49DAD8EC46BF}" type="pres">
      <dgm:prSet presAssocID="{6F528CE5-429E-44F7-8D6D-0BEC31113F9D}" presName="horz1" presStyleCnt="0"/>
      <dgm:spPr/>
    </dgm:pt>
    <dgm:pt modelId="{49D96B7D-BC09-4044-8A64-F3829E9E067D}" type="pres">
      <dgm:prSet presAssocID="{6F528CE5-429E-44F7-8D6D-0BEC31113F9D}" presName="tx1" presStyleLbl="revTx" presStyleIdx="4" presStyleCnt="9"/>
      <dgm:spPr/>
    </dgm:pt>
    <dgm:pt modelId="{17576FE3-D5F2-2241-ACE4-CD20AD4DE6D1}" type="pres">
      <dgm:prSet presAssocID="{6F528CE5-429E-44F7-8D6D-0BEC31113F9D}" presName="vert1" presStyleCnt="0"/>
      <dgm:spPr/>
    </dgm:pt>
    <dgm:pt modelId="{DC24FDA4-AB46-B140-BB1D-AF61820B7FB9}" type="pres">
      <dgm:prSet presAssocID="{4CE78047-A2DC-488A-A62B-63264B9F860E}" presName="thickLine" presStyleLbl="alignNode1" presStyleIdx="5" presStyleCnt="9"/>
      <dgm:spPr/>
    </dgm:pt>
    <dgm:pt modelId="{C5BA97F9-6556-674D-BC52-F040FFC90648}" type="pres">
      <dgm:prSet presAssocID="{4CE78047-A2DC-488A-A62B-63264B9F860E}" presName="horz1" presStyleCnt="0"/>
      <dgm:spPr/>
    </dgm:pt>
    <dgm:pt modelId="{52AF3BAD-A3AB-DF48-ACBF-9155BE7C7CA4}" type="pres">
      <dgm:prSet presAssocID="{4CE78047-A2DC-488A-A62B-63264B9F860E}" presName="tx1" presStyleLbl="revTx" presStyleIdx="5" presStyleCnt="9"/>
      <dgm:spPr/>
    </dgm:pt>
    <dgm:pt modelId="{87BF2285-B2D6-674B-AF55-1CBAAD80245A}" type="pres">
      <dgm:prSet presAssocID="{4CE78047-A2DC-488A-A62B-63264B9F860E}" presName="vert1" presStyleCnt="0"/>
      <dgm:spPr/>
    </dgm:pt>
    <dgm:pt modelId="{1914A020-4D51-4D44-8BC2-0C3A3F94B064}" type="pres">
      <dgm:prSet presAssocID="{0713F305-ED46-4917-A267-AE1B02EFF781}" presName="thickLine" presStyleLbl="alignNode1" presStyleIdx="6" presStyleCnt="9"/>
      <dgm:spPr/>
    </dgm:pt>
    <dgm:pt modelId="{97C57136-0171-A543-A0A7-790FE53D7073}" type="pres">
      <dgm:prSet presAssocID="{0713F305-ED46-4917-A267-AE1B02EFF781}" presName="horz1" presStyleCnt="0"/>
      <dgm:spPr/>
    </dgm:pt>
    <dgm:pt modelId="{22B25A55-2060-9B4B-834A-93D93304C3A9}" type="pres">
      <dgm:prSet presAssocID="{0713F305-ED46-4917-A267-AE1B02EFF781}" presName="tx1" presStyleLbl="revTx" presStyleIdx="6" presStyleCnt="9"/>
      <dgm:spPr/>
    </dgm:pt>
    <dgm:pt modelId="{909001F9-D762-5B42-A7A2-D0924101DB6D}" type="pres">
      <dgm:prSet presAssocID="{0713F305-ED46-4917-A267-AE1B02EFF781}" presName="vert1" presStyleCnt="0"/>
      <dgm:spPr/>
    </dgm:pt>
    <dgm:pt modelId="{743499AD-3198-854F-A7ED-09525076E954}" type="pres">
      <dgm:prSet presAssocID="{C0495BDC-4FB0-430A-BD68-8AE1D3C5A58F}" presName="thickLine" presStyleLbl="alignNode1" presStyleIdx="7" presStyleCnt="9"/>
      <dgm:spPr/>
    </dgm:pt>
    <dgm:pt modelId="{D4F42C48-1CFD-424B-AE73-464EA37F3765}" type="pres">
      <dgm:prSet presAssocID="{C0495BDC-4FB0-430A-BD68-8AE1D3C5A58F}" presName="horz1" presStyleCnt="0"/>
      <dgm:spPr/>
    </dgm:pt>
    <dgm:pt modelId="{BC9D7679-5851-D84C-84DA-E8B3D3716B5E}" type="pres">
      <dgm:prSet presAssocID="{C0495BDC-4FB0-430A-BD68-8AE1D3C5A58F}" presName="tx1" presStyleLbl="revTx" presStyleIdx="7" presStyleCnt="9"/>
      <dgm:spPr/>
    </dgm:pt>
    <dgm:pt modelId="{BA8CBCB9-12EB-0147-8629-8716E4FF771B}" type="pres">
      <dgm:prSet presAssocID="{C0495BDC-4FB0-430A-BD68-8AE1D3C5A58F}" presName="vert1" presStyleCnt="0"/>
      <dgm:spPr/>
    </dgm:pt>
    <dgm:pt modelId="{E52A844E-E5E3-494E-AD3B-9F034D03E664}" type="pres">
      <dgm:prSet presAssocID="{DF507687-A290-4438-9C15-2CFD81703E53}" presName="thickLine" presStyleLbl="alignNode1" presStyleIdx="8" presStyleCnt="9"/>
      <dgm:spPr/>
    </dgm:pt>
    <dgm:pt modelId="{13289928-B32A-744C-88CE-5F80ECE780A3}" type="pres">
      <dgm:prSet presAssocID="{DF507687-A290-4438-9C15-2CFD81703E53}" presName="horz1" presStyleCnt="0"/>
      <dgm:spPr/>
    </dgm:pt>
    <dgm:pt modelId="{B78F26AC-C7E1-4B48-B270-614995EA570D}" type="pres">
      <dgm:prSet presAssocID="{DF507687-A290-4438-9C15-2CFD81703E53}" presName="tx1" presStyleLbl="revTx" presStyleIdx="8" presStyleCnt="9"/>
      <dgm:spPr/>
    </dgm:pt>
    <dgm:pt modelId="{553887D7-58E6-744E-8158-5786AF2C87BF}" type="pres">
      <dgm:prSet presAssocID="{DF507687-A290-4438-9C15-2CFD81703E53}" presName="vert1" presStyleCnt="0"/>
      <dgm:spPr/>
    </dgm:pt>
  </dgm:ptLst>
  <dgm:cxnLst>
    <dgm:cxn modelId="{F8548109-E897-6C48-91D5-2A98129F39D7}" type="presOf" srcId="{4CE78047-A2DC-488A-A62B-63264B9F860E}" destId="{52AF3BAD-A3AB-DF48-ACBF-9155BE7C7CA4}" srcOrd="0" destOrd="0" presId="urn:microsoft.com/office/officeart/2008/layout/LinedList"/>
    <dgm:cxn modelId="{6BB3130C-D69C-124A-A617-D80466527F01}" type="presOf" srcId="{DF507687-A290-4438-9C15-2CFD81703E53}" destId="{B78F26AC-C7E1-4B48-B270-614995EA570D}" srcOrd="0" destOrd="0" presId="urn:microsoft.com/office/officeart/2008/layout/LinedList"/>
    <dgm:cxn modelId="{A8580613-F7BC-45B2-9DB6-6B54236142BD}" srcId="{ECF65538-D3AD-45DA-B35E-BD958BB1E08A}" destId="{6F528CE5-429E-44F7-8D6D-0BEC31113F9D}" srcOrd="4" destOrd="0" parTransId="{9DF2D937-74F1-40E8-A883-7162AD4BF38E}" sibTransId="{A2E44A14-AD7F-44DB-8C62-57DEA7B9BF45}"/>
    <dgm:cxn modelId="{A2D0A415-FB3D-400C-8D86-1F54C29E2258}" srcId="{ECF65538-D3AD-45DA-B35E-BD958BB1E08A}" destId="{78FE3916-C336-4620-9099-62BF2A904A11}" srcOrd="1" destOrd="0" parTransId="{E0A54BDB-3015-452D-A4F1-88FA42FEC853}" sibTransId="{155A9BAA-04F8-45AF-983E-17DCB082F95E}"/>
    <dgm:cxn modelId="{58737D1E-DD7D-8642-A5F3-7AA3F2B8BD0B}" type="presOf" srcId="{78FE3916-C336-4620-9099-62BF2A904A11}" destId="{685B9D92-34DF-FF4B-9EBE-526D5868D68F}" srcOrd="0" destOrd="0" presId="urn:microsoft.com/office/officeart/2008/layout/LinedList"/>
    <dgm:cxn modelId="{2C060446-C8D5-B046-B3ED-1B1555759038}" type="presOf" srcId="{0713F305-ED46-4917-A267-AE1B02EFF781}" destId="{22B25A55-2060-9B4B-834A-93D93304C3A9}" srcOrd="0" destOrd="0" presId="urn:microsoft.com/office/officeart/2008/layout/LinedList"/>
    <dgm:cxn modelId="{0C8DF456-ED9B-C245-8337-77B5F46DC656}" type="presOf" srcId="{6F528CE5-429E-44F7-8D6D-0BEC31113F9D}" destId="{49D96B7D-BC09-4044-8A64-F3829E9E067D}" srcOrd="0" destOrd="0" presId="urn:microsoft.com/office/officeart/2008/layout/LinedList"/>
    <dgm:cxn modelId="{F4FD566B-7F49-7548-A924-BEB992EE619A}" type="presOf" srcId="{739413E6-F9B0-455C-B458-545A5410AF28}" destId="{D0CEB8DE-47FC-5A4F-AD3B-D5BD48A51527}" srcOrd="0" destOrd="0" presId="urn:microsoft.com/office/officeart/2008/layout/LinedList"/>
    <dgm:cxn modelId="{4A3D5B74-C397-4590-90C5-57D15AF5A49B}" srcId="{ECF65538-D3AD-45DA-B35E-BD958BB1E08A}" destId="{0713F305-ED46-4917-A267-AE1B02EFF781}" srcOrd="6" destOrd="0" parTransId="{667500D9-D79E-45EE-922A-9D398589BFB5}" sibTransId="{BC3260C8-7904-406E-BBE9-84C3A7AC8421}"/>
    <dgm:cxn modelId="{90F38898-94A8-4DCF-AFC9-2C25D0446849}" srcId="{ECF65538-D3AD-45DA-B35E-BD958BB1E08A}" destId="{51E552B3-4B88-44B1-9A8D-58BD62C1D47B}" srcOrd="0" destOrd="0" parTransId="{B8BAEBBF-C26A-4B03-A793-FA6696E18B27}" sibTransId="{AE87BF2F-D91B-4C09-AFAB-D51DF09E8E50}"/>
    <dgm:cxn modelId="{13B4E5A1-42D9-44FD-B8C0-2FD2CEA8D5C5}" srcId="{ECF65538-D3AD-45DA-B35E-BD958BB1E08A}" destId="{623F63AC-4607-4303-A2C7-1747D1D44C1D}" srcOrd="2" destOrd="0" parTransId="{DC861F55-C1E1-4F2E-B8A5-718986768840}" sibTransId="{83A12E22-75E6-4173-B019-E1BD6256AC88}"/>
    <dgm:cxn modelId="{AA8F77AB-1FC7-4C09-AAD9-CF63A2A87469}" srcId="{ECF65538-D3AD-45DA-B35E-BD958BB1E08A}" destId="{4CE78047-A2DC-488A-A62B-63264B9F860E}" srcOrd="5" destOrd="0" parTransId="{66CC2298-74B4-47AC-B6B7-391AB0868956}" sibTransId="{45A03BC3-5A83-4E36-8068-2C29D8D45D02}"/>
    <dgm:cxn modelId="{26F57BB0-806E-4F1F-B8C0-02B1EE1CCD78}" srcId="{ECF65538-D3AD-45DA-B35E-BD958BB1E08A}" destId="{C0495BDC-4FB0-430A-BD68-8AE1D3C5A58F}" srcOrd="7" destOrd="0" parTransId="{8EE67413-FFE7-4674-A8C2-9056098E6019}" sibTransId="{A7A0A12D-DE5D-4ACE-AF89-42EE9AC5E473}"/>
    <dgm:cxn modelId="{F47D95B2-8784-BF42-9CF5-5E97965B94C2}" type="presOf" srcId="{51E552B3-4B88-44B1-9A8D-58BD62C1D47B}" destId="{BF672DEB-72B9-374A-BF24-86C0557DF5EB}" srcOrd="0" destOrd="0" presId="urn:microsoft.com/office/officeart/2008/layout/LinedList"/>
    <dgm:cxn modelId="{63A658BD-9F95-174B-BFF4-28550D2E6940}" type="presOf" srcId="{C0495BDC-4FB0-430A-BD68-8AE1D3C5A58F}" destId="{BC9D7679-5851-D84C-84DA-E8B3D3716B5E}" srcOrd="0" destOrd="0" presId="urn:microsoft.com/office/officeart/2008/layout/LinedList"/>
    <dgm:cxn modelId="{AD59CCC1-592C-4A40-8C01-85FD6590AF8F}" type="presOf" srcId="{ECF65538-D3AD-45DA-B35E-BD958BB1E08A}" destId="{C925C8B0-F9CE-A244-A6AF-D656483F6C74}" srcOrd="0" destOrd="0" presId="urn:microsoft.com/office/officeart/2008/layout/LinedList"/>
    <dgm:cxn modelId="{47D87AE2-DED1-4B68-B0A9-C3D9FFBF0194}" srcId="{ECF65538-D3AD-45DA-B35E-BD958BB1E08A}" destId="{DF507687-A290-4438-9C15-2CFD81703E53}" srcOrd="8" destOrd="0" parTransId="{00243AEF-0820-4CC3-9F2D-E96EB8149222}" sibTransId="{A1980221-1E5C-442A-82FA-B22D2980179F}"/>
    <dgm:cxn modelId="{3F88E5E7-B6F7-C04F-8D18-84D35FDD681F}" type="presOf" srcId="{623F63AC-4607-4303-A2C7-1747D1D44C1D}" destId="{29AE3AAE-B71F-9943-A0E6-22C25754A850}" srcOrd="0" destOrd="0" presId="urn:microsoft.com/office/officeart/2008/layout/LinedList"/>
    <dgm:cxn modelId="{1E43C0F7-6953-4633-A8B6-2E766F830EE7}" srcId="{ECF65538-D3AD-45DA-B35E-BD958BB1E08A}" destId="{739413E6-F9B0-455C-B458-545A5410AF28}" srcOrd="3" destOrd="0" parTransId="{277E5AA3-E78B-48A3-B70D-1E234BC53482}" sibTransId="{9D234BB0-4F03-483B-982E-19E8C67D531D}"/>
    <dgm:cxn modelId="{223FA197-103B-8547-A5E2-19C729C7E29A}" type="presParOf" srcId="{C925C8B0-F9CE-A244-A6AF-D656483F6C74}" destId="{274E9393-996D-A842-8A36-9C50696FAA65}" srcOrd="0" destOrd="0" presId="urn:microsoft.com/office/officeart/2008/layout/LinedList"/>
    <dgm:cxn modelId="{54982D7E-A750-6940-BCEE-F8266CE9EC45}" type="presParOf" srcId="{C925C8B0-F9CE-A244-A6AF-D656483F6C74}" destId="{9EDA3CB2-55C5-8646-BB68-0A0526681A40}" srcOrd="1" destOrd="0" presId="urn:microsoft.com/office/officeart/2008/layout/LinedList"/>
    <dgm:cxn modelId="{B39120F3-CC5A-9B4D-9ECB-E0D503993EF1}" type="presParOf" srcId="{9EDA3CB2-55C5-8646-BB68-0A0526681A40}" destId="{BF672DEB-72B9-374A-BF24-86C0557DF5EB}" srcOrd="0" destOrd="0" presId="urn:microsoft.com/office/officeart/2008/layout/LinedList"/>
    <dgm:cxn modelId="{51BC8C96-3830-EA4E-8BB0-BF96673BB7C9}" type="presParOf" srcId="{9EDA3CB2-55C5-8646-BB68-0A0526681A40}" destId="{2F2E955B-416D-2641-B492-8C18BFD67ECB}" srcOrd="1" destOrd="0" presId="urn:microsoft.com/office/officeart/2008/layout/LinedList"/>
    <dgm:cxn modelId="{ACD39B03-19A0-D44B-B4C5-E7298BAA2880}" type="presParOf" srcId="{C925C8B0-F9CE-A244-A6AF-D656483F6C74}" destId="{956BED4B-D859-FE4C-9879-FEB14AA7DAE6}" srcOrd="2" destOrd="0" presId="urn:microsoft.com/office/officeart/2008/layout/LinedList"/>
    <dgm:cxn modelId="{9B5EC73E-073C-0B4D-93B4-D6B49190A1A7}" type="presParOf" srcId="{C925C8B0-F9CE-A244-A6AF-D656483F6C74}" destId="{C1C8606B-7371-5A45-9791-2762FE017940}" srcOrd="3" destOrd="0" presId="urn:microsoft.com/office/officeart/2008/layout/LinedList"/>
    <dgm:cxn modelId="{C6F5DA9D-B076-4148-BE5D-2D1FA716677F}" type="presParOf" srcId="{C1C8606B-7371-5A45-9791-2762FE017940}" destId="{685B9D92-34DF-FF4B-9EBE-526D5868D68F}" srcOrd="0" destOrd="0" presId="urn:microsoft.com/office/officeart/2008/layout/LinedList"/>
    <dgm:cxn modelId="{38D49C9E-C773-7E42-A58F-4EA4074149EA}" type="presParOf" srcId="{C1C8606B-7371-5A45-9791-2762FE017940}" destId="{5BF45303-1D08-1B46-8CE3-DBCF69AD0D94}" srcOrd="1" destOrd="0" presId="urn:microsoft.com/office/officeart/2008/layout/LinedList"/>
    <dgm:cxn modelId="{BD680C3F-9540-EA46-8DEE-D9F45F4EA677}" type="presParOf" srcId="{C925C8B0-F9CE-A244-A6AF-D656483F6C74}" destId="{6AEF4F0C-F9FD-A644-9F22-6113B4321201}" srcOrd="4" destOrd="0" presId="urn:microsoft.com/office/officeart/2008/layout/LinedList"/>
    <dgm:cxn modelId="{8DB8AC76-E104-7D40-9513-4F85DDB65A19}" type="presParOf" srcId="{C925C8B0-F9CE-A244-A6AF-D656483F6C74}" destId="{D3AC7CA7-9A8C-0A41-AE44-9D4CF28F32F8}" srcOrd="5" destOrd="0" presId="urn:microsoft.com/office/officeart/2008/layout/LinedList"/>
    <dgm:cxn modelId="{252A4F6A-C12E-274B-AB31-F52D36B1224C}" type="presParOf" srcId="{D3AC7CA7-9A8C-0A41-AE44-9D4CF28F32F8}" destId="{29AE3AAE-B71F-9943-A0E6-22C25754A850}" srcOrd="0" destOrd="0" presId="urn:microsoft.com/office/officeart/2008/layout/LinedList"/>
    <dgm:cxn modelId="{7BC62D45-C9B6-1C41-9348-7C1F73ED5396}" type="presParOf" srcId="{D3AC7CA7-9A8C-0A41-AE44-9D4CF28F32F8}" destId="{F1F2D248-66C5-AA42-9A67-0BC5E4D4FA34}" srcOrd="1" destOrd="0" presId="urn:microsoft.com/office/officeart/2008/layout/LinedList"/>
    <dgm:cxn modelId="{DBC87D04-FC63-3643-AA3E-6EBB8F4E21AD}" type="presParOf" srcId="{C925C8B0-F9CE-A244-A6AF-D656483F6C74}" destId="{2ECA5BAF-85D0-1D4C-8100-571A0C1115FB}" srcOrd="6" destOrd="0" presId="urn:microsoft.com/office/officeart/2008/layout/LinedList"/>
    <dgm:cxn modelId="{A1B214B8-A039-3B44-B835-E2D732AC7F4C}" type="presParOf" srcId="{C925C8B0-F9CE-A244-A6AF-D656483F6C74}" destId="{F39A1BD2-ACE7-FA48-814D-162871BCB6E2}" srcOrd="7" destOrd="0" presId="urn:microsoft.com/office/officeart/2008/layout/LinedList"/>
    <dgm:cxn modelId="{25A9B642-B8B3-2042-BD62-DF78C9E4E140}" type="presParOf" srcId="{F39A1BD2-ACE7-FA48-814D-162871BCB6E2}" destId="{D0CEB8DE-47FC-5A4F-AD3B-D5BD48A51527}" srcOrd="0" destOrd="0" presId="urn:microsoft.com/office/officeart/2008/layout/LinedList"/>
    <dgm:cxn modelId="{CBEA1B79-94E3-FA45-B09F-A53219BBD672}" type="presParOf" srcId="{F39A1BD2-ACE7-FA48-814D-162871BCB6E2}" destId="{0347DDA0-E182-4B4D-BA34-3F08CCC9951A}" srcOrd="1" destOrd="0" presId="urn:microsoft.com/office/officeart/2008/layout/LinedList"/>
    <dgm:cxn modelId="{544BEA41-B506-B94C-805F-1F4C1261EABD}" type="presParOf" srcId="{C925C8B0-F9CE-A244-A6AF-D656483F6C74}" destId="{5769D0AD-01BD-154B-8CDE-0579A2CF2728}" srcOrd="8" destOrd="0" presId="urn:microsoft.com/office/officeart/2008/layout/LinedList"/>
    <dgm:cxn modelId="{8AFB10BD-7033-C048-AFD9-C2402F35F455}" type="presParOf" srcId="{C925C8B0-F9CE-A244-A6AF-D656483F6C74}" destId="{33D6D71D-B9DB-234A-B31F-49DAD8EC46BF}" srcOrd="9" destOrd="0" presId="urn:microsoft.com/office/officeart/2008/layout/LinedList"/>
    <dgm:cxn modelId="{40A34A96-CBD6-3740-97C0-A498A24F2441}" type="presParOf" srcId="{33D6D71D-B9DB-234A-B31F-49DAD8EC46BF}" destId="{49D96B7D-BC09-4044-8A64-F3829E9E067D}" srcOrd="0" destOrd="0" presId="urn:microsoft.com/office/officeart/2008/layout/LinedList"/>
    <dgm:cxn modelId="{03233792-4198-5346-866E-9E75B1296DB7}" type="presParOf" srcId="{33D6D71D-B9DB-234A-B31F-49DAD8EC46BF}" destId="{17576FE3-D5F2-2241-ACE4-CD20AD4DE6D1}" srcOrd="1" destOrd="0" presId="urn:microsoft.com/office/officeart/2008/layout/LinedList"/>
    <dgm:cxn modelId="{6DD3EA76-F4AA-4545-8240-8F1B8F1A5567}" type="presParOf" srcId="{C925C8B0-F9CE-A244-A6AF-D656483F6C74}" destId="{DC24FDA4-AB46-B140-BB1D-AF61820B7FB9}" srcOrd="10" destOrd="0" presId="urn:microsoft.com/office/officeart/2008/layout/LinedList"/>
    <dgm:cxn modelId="{B9326158-11E7-BF44-941A-6B0681194AA7}" type="presParOf" srcId="{C925C8B0-F9CE-A244-A6AF-D656483F6C74}" destId="{C5BA97F9-6556-674D-BC52-F040FFC90648}" srcOrd="11" destOrd="0" presId="urn:microsoft.com/office/officeart/2008/layout/LinedList"/>
    <dgm:cxn modelId="{92A1C316-63AB-8349-BFEB-657361B1073D}" type="presParOf" srcId="{C5BA97F9-6556-674D-BC52-F040FFC90648}" destId="{52AF3BAD-A3AB-DF48-ACBF-9155BE7C7CA4}" srcOrd="0" destOrd="0" presId="urn:microsoft.com/office/officeart/2008/layout/LinedList"/>
    <dgm:cxn modelId="{1F48DEA2-0321-8147-885E-BFA4042B81D2}" type="presParOf" srcId="{C5BA97F9-6556-674D-BC52-F040FFC90648}" destId="{87BF2285-B2D6-674B-AF55-1CBAAD80245A}" srcOrd="1" destOrd="0" presId="urn:microsoft.com/office/officeart/2008/layout/LinedList"/>
    <dgm:cxn modelId="{119E3D94-DF6A-EB49-8A69-D5CD4A00DCB5}" type="presParOf" srcId="{C925C8B0-F9CE-A244-A6AF-D656483F6C74}" destId="{1914A020-4D51-4D44-8BC2-0C3A3F94B064}" srcOrd="12" destOrd="0" presId="urn:microsoft.com/office/officeart/2008/layout/LinedList"/>
    <dgm:cxn modelId="{D59AB79B-EF8F-154B-BDAF-29D9CBB26444}" type="presParOf" srcId="{C925C8B0-F9CE-A244-A6AF-D656483F6C74}" destId="{97C57136-0171-A543-A0A7-790FE53D7073}" srcOrd="13" destOrd="0" presId="urn:microsoft.com/office/officeart/2008/layout/LinedList"/>
    <dgm:cxn modelId="{EA01D539-4A69-8A4E-990F-8E12FDCD3F46}" type="presParOf" srcId="{97C57136-0171-A543-A0A7-790FE53D7073}" destId="{22B25A55-2060-9B4B-834A-93D93304C3A9}" srcOrd="0" destOrd="0" presId="urn:microsoft.com/office/officeart/2008/layout/LinedList"/>
    <dgm:cxn modelId="{48905A05-89EB-FD48-9B10-34AE4DB6EBC9}" type="presParOf" srcId="{97C57136-0171-A543-A0A7-790FE53D7073}" destId="{909001F9-D762-5B42-A7A2-D0924101DB6D}" srcOrd="1" destOrd="0" presId="urn:microsoft.com/office/officeart/2008/layout/LinedList"/>
    <dgm:cxn modelId="{4D188791-2CA2-7244-8715-CBEA7203A070}" type="presParOf" srcId="{C925C8B0-F9CE-A244-A6AF-D656483F6C74}" destId="{743499AD-3198-854F-A7ED-09525076E954}" srcOrd="14" destOrd="0" presId="urn:microsoft.com/office/officeart/2008/layout/LinedList"/>
    <dgm:cxn modelId="{AB57ABEA-9FC8-7744-BFF5-DD9A95F3A3F8}" type="presParOf" srcId="{C925C8B0-F9CE-A244-A6AF-D656483F6C74}" destId="{D4F42C48-1CFD-424B-AE73-464EA37F3765}" srcOrd="15" destOrd="0" presId="urn:microsoft.com/office/officeart/2008/layout/LinedList"/>
    <dgm:cxn modelId="{EF8356EE-3583-9148-A3C1-A624B6A5060C}" type="presParOf" srcId="{D4F42C48-1CFD-424B-AE73-464EA37F3765}" destId="{BC9D7679-5851-D84C-84DA-E8B3D3716B5E}" srcOrd="0" destOrd="0" presId="urn:microsoft.com/office/officeart/2008/layout/LinedList"/>
    <dgm:cxn modelId="{665A53EC-5AB6-4646-9AF7-42F95FC76E59}" type="presParOf" srcId="{D4F42C48-1CFD-424B-AE73-464EA37F3765}" destId="{BA8CBCB9-12EB-0147-8629-8716E4FF771B}" srcOrd="1" destOrd="0" presId="urn:microsoft.com/office/officeart/2008/layout/LinedList"/>
    <dgm:cxn modelId="{82825E13-6EAA-0648-A970-B601E43EB899}" type="presParOf" srcId="{C925C8B0-F9CE-A244-A6AF-D656483F6C74}" destId="{E52A844E-E5E3-494E-AD3B-9F034D03E664}" srcOrd="16" destOrd="0" presId="urn:microsoft.com/office/officeart/2008/layout/LinedList"/>
    <dgm:cxn modelId="{46D57C04-62BF-6042-9EB3-98CF31A19BE0}" type="presParOf" srcId="{C925C8B0-F9CE-A244-A6AF-D656483F6C74}" destId="{13289928-B32A-744C-88CE-5F80ECE780A3}" srcOrd="17" destOrd="0" presId="urn:microsoft.com/office/officeart/2008/layout/LinedList"/>
    <dgm:cxn modelId="{70CBE503-776F-1248-BF53-60B06615A33A}" type="presParOf" srcId="{13289928-B32A-744C-88CE-5F80ECE780A3}" destId="{B78F26AC-C7E1-4B48-B270-614995EA570D}" srcOrd="0" destOrd="0" presId="urn:microsoft.com/office/officeart/2008/layout/LinedList"/>
    <dgm:cxn modelId="{D2B1A10E-549A-BA4F-8D2C-ED967695A44C}" type="presParOf" srcId="{13289928-B32A-744C-88CE-5F80ECE780A3}" destId="{553887D7-58E6-744E-8158-5786AF2C87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99A11-4426-4323-B7CD-1D1CFB957B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D398A4-0DDB-48D0-92DC-1EEB66D89E12}">
      <dgm:prSet/>
      <dgm:spPr/>
      <dgm:t>
        <a:bodyPr/>
        <a:lstStyle/>
        <a:p>
          <a:r>
            <a:rPr lang="en-CA" dirty="0"/>
            <a:t>Complete history is essential [consider slitting the history/exam visits into two [or more: external/internal exam] parts]</a:t>
          </a:r>
          <a:endParaRPr lang="en-US" dirty="0"/>
        </a:p>
      </dgm:t>
    </dgm:pt>
    <dgm:pt modelId="{3773F135-F043-4882-BA41-4807C49E1A9E}" type="parTrans" cxnId="{F08BC0CD-480B-4615-9AB6-EF97589F1FD8}">
      <dgm:prSet/>
      <dgm:spPr/>
      <dgm:t>
        <a:bodyPr/>
        <a:lstStyle/>
        <a:p>
          <a:endParaRPr lang="en-US"/>
        </a:p>
      </dgm:t>
    </dgm:pt>
    <dgm:pt modelId="{D2826B1B-015E-41FA-92B2-B4553382224A}" type="sibTrans" cxnId="{F08BC0CD-480B-4615-9AB6-EF97589F1FD8}">
      <dgm:prSet/>
      <dgm:spPr/>
      <dgm:t>
        <a:bodyPr/>
        <a:lstStyle/>
        <a:p>
          <a:endParaRPr lang="en-US"/>
        </a:p>
      </dgm:t>
    </dgm:pt>
    <dgm:pt modelId="{937AD62F-9625-40F0-90CD-852087714A15}">
      <dgm:prSet/>
      <dgm:spPr/>
      <dgm:t>
        <a:bodyPr/>
        <a:lstStyle/>
        <a:p>
          <a:r>
            <a:rPr lang="en-CA" dirty="0"/>
            <a:t>A full organ inventory, assessing  for natal and current organs for all trans patients based on comfort with physical exam (maybe verbal only for documentation) </a:t>
          </a:r>
        </a:p>
      </dgm:t>
    </dgm:pt>
    <dgm:pt modelId="{E68B9522-A127-49B9-9C2B-0D5DDE1DCA80}" type="parTrans" cxnId="{9A03AA8F-627A-4377-BCA6-AA1379C737D2}">
      <dgm:prSet/>
      <dgm:spPr/>
      <dgm:t>
        <a:bodyPr/>
        <a:lstStyle/>
        <a:p>
          <a:endParaRPr lang="en-US"/>
        </a:p>
      </dgm:t>
    </dgm:pt>
    <dgm:pt modelId="{CA9784EE-2071-4E1A-A469-11D069B746E5}" type="sibTrans" cxnId="{9A03AA8F-627A-4377-BCA6-AA1379C737D2}">
      <dgm:prSet/>
      <dgm:spPr/>
      <dgm:t>
        <a:bodyPr/>
        <a:lstStyle/>
        <a:p>
          <a:endParaRPr lang="en-US"/>
        </a:p>
      </dgm:t>
    </dgm:pt>
    <dgm:pt modelId="{1752A68C-AFE7-44C2-93D2-FC93A4D14EEF}">
      <dgm:prSet/>
      <dgm:spPr/>
      <dgm:t>
        <a:bodyPr/>
        <a:lstStyle/>
        <a:p>
          <a:r>
            <a:rPr lang="en-CA" dirty="0"/>
            <a:t>Trans patients may not know all the details of surgical procedures</a:t>
          </a:r>
        </a:p>
        <a:p>
          <a:r>
            <a:rPr lang="en-CA" dirty="0"/>
            <a:t>Obtain the surgical report/document on chart</a:t>
          </a:r>
          <a:endParaRPr lang="en-US" dirty="0"/>
        </a:p>
      </dgm:t>
    </dgm:pt>
    <dgm:pt modelId="{69C3DA3C-C969-4571-B451-1722EFD05EBB}" type="parTrans" cxnId="{9834F40C-2642-4137-8631-DA1049703CBA}">
      <dgm:prSet/>
      <dgm:spPr/>
      <dgm:t>
        <a:bodyPr/>
        <a:lstStyle/>
        <a:p>
          <a:endParaRPr lang="en-US"/>
        </a:p>
      </dgm:t>
    </dgm:pt>
    <dgm:pt modelId="{F5BFA4F3-E07C-4401-949A-A8AE09663BA2}" type="sibTrans" cxnId="{9834F40C-2642-4137-8631-DA1049703CBA}">
      <dgm:prSet/>
      <dgm:spPr/>
      <dgm:t>
        <a:bodyPr/>
        <a:lstStyle/>
        <a:p>
          <a:endParaRPr lang="en-US"/>
        </a:p>
      </dgm:t>
    </dgm:pt>
    <dgm:pt modelId="{E247CFA4-B8C8-4658-8588-429B2960D0CB}">
      <dgm:prSet/>
      <dgm:spPr/>
      <dgm:t>
        <a:bodyPr/>
        <a:lstStyle/>
        <a:p>
          <a:r>
            <a:rPr lang="en-CA" b="1" u="sng" dirty="0"/>
            <a:t>Care with Diagnostic Labeling</a:t>
          </a:r>
          <a:r>
            <a:rPr lang="en-CA" dirty="0"/>
            <a:t>: </a:t>
          </a:r>
        </a:p>
        <a:p>
          <a:r>
            <a:rPr lang="en-CA" dirty="0"/>
            <a:t>Writing that this is a </a:t>
          </a:r>
          <a:r>
            <a:rPr lang="en-CA" b="1" u="sng" dirty="0"/>
            <a:t>trans man’s/woman’s sample </a:t>
          </a:r>
          <a:r>
            <a:rPr lang="en-CA" dirty="0"/>
            <a:t>on the label/requisition or even writing a letter along with the sample can save a lot of time and avoid hassles/discarded samples </a:t>
          </a:r>
          <a:r>
            <a:rPr lang="en-CA" baseline="30000" dirty="0"/>
            <a:t>1</a:t>
          </a:r>
          <a:endParaRPr lang="en-US" dirty="0"/>
        </a:p>
      </dgm:t>
    </dgm:pt>
    <dgm:pt modelId="{3494D5BE-AAD7-45D4-A317-5487871F491B}" type="parTrans" cxnId="{408BEB1E-371E-4715-851E-A6C0094A4240}">
      <dgm:prSet/>
      <dgm:spPr/>
      <dgm:t>
        <a:bodyPr/>
        <a:lstStyle/>
        <a:p>
          <a:endParaRPr lang="en-US"/>
        </a:p>
      </dgm:t>
    </dgm:pt>
    <dgm:pt modelId="{D89D238D-2A4A-4AE3-8402-10B71D222661}" type="sibTrans" cxnId="{408BEB1E-371E-4715-851E-A6C0094A4240}">
      <dgm:prSet/>
      <dgm:spPr/>
      <dgm:t>
        <a:bodyPr/>
        <a:lstStyle/>
        <a:p>
          <a:endParaRPr lang="en-US"/>
        </a:p>
      </dgm:t>
    </dgm:pt>
    <dgm:pt modelId="{00A8AFEA-44A7-CE47-9CB5-21FB6BE2C57D}">
      <dgm:prSet/>
      <dgm:spPr/>
      <dgm:t>
        <a:bodyPr/>
        <a:lstStyle/>
        <a:p>
          <a:r>
            <a:rPr lang="en-US" dirty="0"/>
            <a:t>Consider comfort measures including handling of the speculum, bringing a friend to the exam or other options (see Hesitancy/Anxiety/Trauma lecture)</a:t>
          </a:r>
        </a:p>
      </dgm:t>
    </dgm:pt>
    <dgm:pt modelId="{3BAEADF6-0864-B443-A25B-675B99E6A523}" type="parTrans" cxnId="{D18E7817-812E-D648-98F2-DD007544BAA7}">
      <dgm:prSet/>
      <dgm:spPr/>
      <dgm:t>
        <a:bodyPr/>
        <a:lstStyle/>
        <a:p>
          <a:endParaRPr lang="en-US"/>
        </a:p>
      </dgm:t>
    </dgm:pt>
    <dgm:pt modelId="{D1A024C4-3805-054E-A1BC-312502E5D4B6}" type="sibTrans" cxnId="{D18E7817-812E-D648-98F2-DD007544BAA7}">
      <dgm:prSet/>
      <dgm:spPr/>
      <dgm:t>
        <a:bodyPr/>
        <a:lstStyle/>
        <a:p>
          <a:endParaRPr lang="en-US"/>
        </a:p>
      </dgm:t>
    </dgm:pt>
    <dgm:pt modelId="{4408327D-8140-8E48-BA01-728B3FBFDA0D}" type="pres">
      <dgm:prSet presAssocID="{0E099A11-4426-4323-B7CD-1D1CFB957BA5}" presName="diagram" presStyleCnt="0">
        <dgm:presLayoutVars>
          <dgm:dir/>
          <dgm:resizeHandles val="exact"/>
        </dgm:presLayoutVars>
      </dgm:prSet>
      <dgm:spPr/>
    </dgm:pt>
    <dgm:pt modelId="{7F4F1D88-C1BA-1944-A76F-83A337174112}" type="pres">
      <dgm:prSet presAssocID="{B3D398A4-0DDB-48D0-92DC-1EEB66D89E12}" presName="node" presStyleLbl="node1" presStyleIdx="0" presStyleCnt="5">
        <dgm:presLayoutVars>
          <dgm:bulletEnabled val="1"/>
        </dgm:presLayoutVars>
      </dgm:prSet>
      <dgm:spPr/>
    </dgm:pt>
    <dgm:pt modelId="{A1883645-3E35-2046-8178-F23AF1191516}" type="pres">
      <dgm:prSet presAssocID="{D2826B1B-015E-41FA-92B2-B4553382224A}" presName="sibTrans" presStyleCnt="0"/>
      <dgm:spPr/>
    </dgm:pt>
    <dgm:pt modelId="{8C3885E2-C03B-B340-AA65-7E623AF46064}" type="pres">
      <dgm:prSet presAssocID="{00A8AFEA-44A7-CE47-9CB5-21FB6BE2C57D}" presName="node" presStyleLbl="node1" presStyleIdx="1" presStyleCnt="5">
        <dgm:presLayoutVars>
          <dgm:bulletEnabled val="1"/>
        </dgm:presLayoutVars>
      </dgm:prSet>
      <dgm:spPr/>
    </dgm:pt>
    <dgm:pt modelId="{5EC6DF9C-CB0A-3740-8E44-2AA8433BEBB6}" type="pres">
      <dgm:prSet presAssocID="{D1A024C4-3805-054E-A1BC-312502E5D4B6}" presName="sibTrans" presStyleCnt="0"/>
      <dgm:spPr/>
    </dgm:pt>
    <dgm:pt modelId="{691E8F32-1522-D847-AFB5-71B21CA04671}" type="pres">
      <dgm:prSet presAssocID="{1752A68C-AFE7-44C2-93D2-FC93A4D14EEF}" presName="node" presStyleLbl="node1" presStyleIdx="2" presStyleCnt="5">
        <dgm:presLayoutVars>
          <dgm:bulletEnabled val="1"/>
        </dgm:presLayoutVars>
      </dgm:prSet>
      <dgm:spPr/>
    </dgm:pt>
    <dgm:pt modelId="{104E2D45-9287-F54D-8094-76896728A851}" type="pres">
      <dgm:prSet presAssocID="{F5BFA4F3-E07C-4401-949A-A8AE09663BA2}" presName="sibTrans" presStyleCnt="0"/>
      <dgm:spPr/>
    </dgm:pt>
    <dgm:pt modelId="{AD8A67B9-45C4-BE45-8525-8E6423DA201A}" type="pres">
      <dgm:prSet presAssocID="{937AD62F-9625-40F0-90CD-852087714A15}" presName="node" presStyleLbl="node1" presStyleIdx="3" presStyleCnt="5">
        <dgm:presLayoutVars>
          <dgm:bulletEnabled val="1"/>
        </dgm:presLayoutVars>
      </dgm:prSet>
      <dgm:spPr/>
    </dgm:pt>
    <dgm:pt modelId="{562BBD92-3183-534C-8C14-3EEC75439B2E}" type="pres">
      <dgm:prSet presAssocID="{CA9784EE-2071-4E1A-A469-11D069B746E5}" presName="sibTrans" presStyleCnt="0"/>
      <dgm:spPr/>
    </dgm:pt>
    <dgm:pt modelId="{8EE27DC4-D5E1-FF4F-82D7-7FA363F2E091}" type="pres">
      <dgm:prSet presAssocID="{E247CFA4-B8C8-4658-8588-429B2960D0CB}" presName="node" presStyleLbl="node1" presStyleIdx="4" presStyleCnt="5">
        <dgm:presLayoutVars>
          <dgm:bulletEnabled val="1"/>
        </dgm:presLayoutVars>
      </dgm:prSet>
      <dgm:spPr/>
    </dgm:pt>
  </dgm:ptLst>
  <dgm:cxnLst>
    <dgm:cxn modelId="{273EB80B-A2FA-E940-9658-78FE7E17FCB6}" type="presOf" srcId="{937AD62F-9625-40F0-90CD-852087714A15}" destId="{AD8A67B9-45C4-BE45-8525-8E6423DA201A}" srcOrd="0" destOrd="0" presId="urn:microsoft.com/office/officeart/2005/8/layout/default"/>
    <dgm:cxn modelId="{9834F40C-2642-4137-8631-DA1049703CBA}" srcId="{0E099A11-4426-4323-B7CD-1D1CFB957BA5}" destId="{1752A68C-AFE7-44C2-93D2-FC93A4D14EEF}" srcOrd="2" destOrd="0" parTransId="{69C3DA3C-C969-4571-B451-1722EFD05EBB}" sibTransId="{F5BFA4F3-E07C-4401-949A-A8AE09663BA2}"/>
    <dgm:cxn modelId="{D18E7817-812E-D648-98F2-DD007544BAA7}" srcId="{0E099A11-4426-4323-B7CD-1D1CFB957BA5}" destId="{00A8AFEA-44A7-CE47-9CB5-21FB6BE2C57D}" srcOrd="1" destOrd="0" parTransId="{3BAEADF6-0864-B443-A25B-675B99E6A523}" sibTransId="{D1A024C4-3805-054E-A1BC-312502E5D4B6}"/>
    <dgm:cxn modelId="{408BEB1E-371E-4715-851E-A6C0094A4240}" srcId="{0E099A11-4426-4323-B7CD-1D1CFB957BA5}" destId="{E247CFA4-B8C8-4658-8588-429B2960D0CB}" srcOrd="4" destOrd="0" parTransId="{3494D5BE-AAD7-45D4-A317-5487871F491B}" sibTransId="{D89D238D-2A4A-4AE3-8402-10B71D222661}"/>
    <dgm:cxn modelId="{1787C429-5F06-A143-B391-CD61C90A6ACB}" type="presOf" srcId="{0E099A11-4426-4323-B7CD-1D1CFB957BA5}" destId="{4408327D-8140-8E48-BA01-728B3FBFDA0D}" srcOrd="0" destOrd="0" presId="urn:microsoft.com/office/officeart/2005/8/layout/default"/>
    <dgm:cxn modelId="{3E2ECB49-54E6-124A-9811-D90AFEBE6826}" type="presOf" srcId="{00A8AFEA-44A7-CE47-9CB5-21FB6BE2C57D}" destId="{8C3885E2-C03B-B340-AA65-7E623AF46064}" srcOrd="0" destOrd="0" presId="urn:microsoft.com/office/officeart/2005/8/layout/default"/>
    <dgm:cxn modelId="{D63D0572-200A-914D-B5BC-EDB898B5C056}" type="presOf" srcId="{E247CFA4-B8C8-4658-8588-429B2960D0CB}" destId="{8EE27DC4-D5E1-FF4F-82D7-7FA363F2E091}" srcOrd="0" destOrd="0" presId="urn:microsoft.com/office/officeart/2005/8/layout/default"/>
    <dgm:cxn modelId="{9A03AA8F-627A-4377-BCA6-AA1379C737D2}" srcId="{0E099A11-4426-4323-B7CD-1D1CFB957BA5}" destId="{937AD62F-9625-40F0-90CD-852087714A15}" srcOrd="3" destOrd="0" parTransId="{E68B9522-A127-49B9-9C2B-0D5DDE1DCA80}" sibTransId="{CA9784EE-2071-4E1A-A469-11D069B746E5}"/>
    <dgm:cxn modelId="{21AABF96-9CA3-B049-898E-3C3748DEF666}" type="presOf" srcId="{1752A68C-AFE7-44C2-93D2-FC93A4D14EEF}" destId="{691E8F32-1522-D847-AFB5-71B21CA04671}" srcOrd="0" destOrd="0" presId="urn:microsoft.com/office/officeart/2005/8/layout/default"/>
    <dgm:cxn modelId="{BAD474AB-74F3-734D-9B23-13CA9E614FD5}" type="presOf" srcId="{B3D398A4-0DDB-48D0-92DC-1EEB66D89E12}" destId="{7F4F1D88-C1BA-1944-A76F-83A337174112}" srcOrd="0" destOrd="0" presId="urn:microsoft.com/office/officeart/2005/8/layout/default"/>
    <dgm:cxn modelId="{F08BC0CD-480B-4615-9AB6-EF97589F1FD8}" srcId="{0E099A11-4426-4323-B7CD-1D1CFB957BA5}" destId="{B3D398A4-0DDB-48D0-92DC-1EEB66D89E12}" srcOrd="0" destOrd="0" parTransId="{3773F135-F043-4882-BA41-4807C49E1A9E}" sibTransId="{D2826B1B-015E-41FA-92B2-B4553382224A}"/>
    <dgm:cxn modelId="{B9DE722F-C92F-C245-925D-79F39DEEBB03}" type="presParOf" srcId="{4408327D-8140-8E48-BA01-728B3FBFDA0D}" destId="{7F4F1D88-C1BA-1944-A76F-83A337174112}" srcOrd="0" destOrd="0" presId="urn:microsoft.com/office/officeart/2005/8/layout/default"/>
    <dgm:cxn modelId="{F1EAE72E-7FAB-4B44-83E8-B6E6975DF6B8}" type="presParOf" srcId="{4408327D-8140-8E48-BA01-728B3FBFDA0D}" destId="{A1883645-3E35-2046-8178-F23AF1191516}" srcOrd="1" destOrd="0" presId="urn:microsoft.com/office/officeart/2005/8/layout/default"/>
    <dgm:cxn modelId="{E4B63DE2-B608-1241-AFFA-A4C5E9A7B381}" type="presParOf" srcId="{4408327D-8140-8E48-BA01-728B3FBFDA0D}" destId="{8C3885E2-C03B-B340-AA65-7E623AF46064}" srcOrd="2" destOrd="0" presId="urn:microsoft.com/office/officeart/2005/8/layout/default"/>
    <dgm:cxn modelId="{2A638ADA-1F14-3B42-8A15-6EFA0DFB4728}" type="presParOf" srcId="{4408327D-8140-8E48-BA01-728B3FBFDA0D}" destId="{5EC6DF9C-CB0A-3740-8E44-2AA8433BEBB6}" srcOrd="3" destOrd="0" presId="urn:microsoft.com/office/officeart/2005/8/layout/default"/>
    <dgm:cxn modelId="{E374570A-13E5-8C43-B4E6-E3D25EB3CC46}" type="presParOf" srcId="{4408327D-8140-8E48-BA01-728B3FBFDA0D}" destId="{691E8F32-1522-D847-AFB5-71B21CA04671}" srcOrd="4" destOrd="0" presId="urn:microsoft.com/office/officeart/2005/8/layout/default"/>
    <dgm:cxn modelId="{5FC3E9C4-EC28-D741-9496-7CE55C243112}" type="presParOf" srcId="{4408327D-8140-8E48-BA01-728B3FBFDA0D}" destId="{104E2D45-9287-F54D-8094-76896728A851}" srcOrd="5" destOrd="0" presId="urn:microsoft.com/office/officeart/2005/8/layout/default"/>
    <dgm:cxn modelId="{5DB5FAF1-02A4-F243-A4E5-75EB4DDD9C4A}" type="presParOf" srcId="{4408327D-8140-8E48-BA01-728B3FBFDA0D}" destId="{AD8A67B9-45C4-BE45-8525-8E6423DA201A}" srcOrd="6" destOrd="0" presId="urn:microsoft.com/office/officeart/2005/8/layout/default"/>
    <dgm:cxn modelId="{40A8DA9B-1CB1-1146-9404-C873005DF379}" type="presParOf" srcId="{4408327D-8140-8E48-BA01-728B3FBFDA0D}" destId="{562BBD92-3183-534C-8C14-3EEC75439B2E}" srcOrd="7" destOrd="0" presId="urn:microsoft.com/office/officeart/2005/8/layout/default"/>
    <dgm:cxn modelId="{771BE1E7-3C93-714D-9CEF-34162E0D4FF0}" type="presParOf" srcId="{4408327D-8140-8E48-BA01-728B3FBFDA0D}" destId="{8EE27DC4-D5E1-FF4F-82D7-7FA363F2E09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15C0A-8343-4E9F-B6E3-4EE02573654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39DF271-3008-46F3-BAA6-CE0B24307624}">
      <dgm:prSet/>
      <dgm:spPr/>
      <dgm:t>
        <a:bodyPr/>
        <a:lstStyle/>
        <a:p>
          <a:r>
            <a:rPr lang="en-CA" dirty="0"/>
            <a:t>Physical and/or social or neither transitions and this can be dynamic</a:t>
          </a:r>
          <a:endParaRPr lang="en-US" dirty="0"/>
        </a:p>
      </dgm:t>
    </dgm:pt>
    <dgm:pt modelId="{757E1924-3468-434B-BE6F-035CDD7C6D14}" type="parTrans" cxnId="{77B50E4A-0EDC-436E-8021-AC7128E1DA0C}">
      <dgm:prSet/>
      <dgm:spPr/>
      <dgm:t>
        <a:bodyPr/>
        <a:lstStyle/>
        <a:p>
          <a:endParaRPr lang="en-US"/>
        </a:p>
      </dgm:t>
    </dgm:pt>
    <dgm:pt modelId="{B30D0F46-8954-456F-ACBC-FB9CB4F09C33}" type="sibTrans" cxnId="{77B50E4A-0EDC-436E-8021-AC7128E1DA0C}">
      <dgm:prSet/>
      <dgm:spPr/>
      <dgm:t>
        <a:bodyPr/>
        <a:lstStyle/>
        <a:p>
          <a:endParaRPr lang="en-US"/>
        </a:p>
      </dgm:t>
    </dgm:pt>
    <dgm:pt modelId="{1C6F21F4-1416-4400-B359-BDD198A61DCD}">
      <dgm:prSet/>
      <dgm:spPr/>
      <dgm:t>
        <a:bodyPr/>
        <a:lstStyle/>
        <a:p>
          <a:r>
            <a:rPr lang="en-CA" dirty="0"/>
            <a:t>Chest binding (specially designed binder or tight-fitting sports bras) to flatten the contour </a:t>
          </a:r>
          <a:endParaRPr lang="en-US" dirty="0"/>
        </a:p>
      </dgm:t>
    </dgm:pt>
    <dgm:pt modelId="{FC4C72B5-613D-4A3F-89B2-C2FD1803BB1E}" type="parTrans" cxnId="{135995C2-F8D5-4A28-A430-D34006AE9DBA}">
      <dgm:prSet/>
      <dgm:spPr/>
      <dgm:t>
        <a:bodyPr/>
        <a:lstStyle/>
        <a:p>
          <a:endParaRPr lang="en-US"/>
        </a:p>
      </dgm:t>
    </dgm:pt>
    <dgm:pt modelId="{6AE93232-FC37-4DD2-A650-505B4470EAC4}" type="sibTrans" cxnId="{135995C2-F8D5-4A28-A430-D34006AE9DBA}">
      <dgm:prSet/>
      <dgm:spPr/>
      <dgm:t>
        <a:bodyPr/>
        <a:lstStyle/>
        <a:p>
          <a:endParaRPr lang="en-US"/>
        </a:p>
      </dgm:t>
    </dgm:pt>
    <dgm:pt modelId="{56DA5A57-5F55-467F-ABCD-090A5E2FC4E3}">
      <dgm:prSet/>
      <dgm:spPr/>
      <dgm:t>
        <a:bodyPr/>
        <a:lstStyle/>
        <a:p>
          <a:r>
            <a:rPr lang="en-CA" dirty="0"/>
            <a:t>Hormones: testosterone – this can enlarge the clitoris (see right)</a:t>
          </a:r>
          <a:endParaRPr lang="en-US" dirty="0"/>
        </a:p>
      </dgm:t>
    </dgm:pt>
    <dgm:pt modelId="{C8FE608E-3B25-44ED-BE96-33BD84B9B4E0}" type="parTrans" cxnId="{1475E99C-7B1C-462D-8E80-525544CE3FA1}">
      <dgm:prSet/>
      <dgm:spPr/>
      <dgm:t>
        <a:bodyPr/>
        <a:lstStyle/>
        <a:p>
          <a:endParaRPr lang="en-US"/>
        </a:p>
      </dgm:t>
    </dgm:pt>
    <dgm:pt modelId="{E8D87880-D8A1-4062-A03E-3B0FB3F69BAD}" type="sibTrans" cxnId="{1475E99C-7B1C-462D-8E80-525544CE3FA1}">
      <dgm:prSet/>
      <dgm:spPr/>
      <dgm:t>
        <a:bodyPr/>
        <a:lstStyle/>
        <a:p>
          <a:endParaRPr lang="en-US"/>
        </a:p>
      </dgm:t>
    </dgm:pt>
    <dgm:pt modelId="{988A63EE-A2AC-49B5-B7D5-F56502263947}">
      <dgm:prSet/>
      <dgm:spPr/>
      <dgm:t>
        <a:bodyPr/>
        <a:lstStyle/>
        <a:p>
          <a:r>
            <a:rPr lang="en-CA" dirty="0"/>
            <a:t>Amenorrhea: OCP (continuous) or Levonorgestrel secreting IUD or injectable medroxyprogesterone acetate or daily oral progestins</a:t>
          </a:r>
          <a:endParaRPr lang="en-US" dirty="0"/>
        </a:p>
      </dgm:t>
    </dgm:pt>
    <dgm:pt modelId="{F1C3D919-BCBC-41EE-8439-7FCD5C4E1F2A}" type="parTrans" cxnId="{6002AA15-C117-44DA-B0BF-85305D46643F}">
      <dgm:prSet/>
      <dgm:spPr/>
      <dgm:t>
        <a:bodyPr/>
        <a:lstStyle/>
        <a:p>
          <a:endParaRPr lang="en-US"/>
        </a:p>
      </dgm:t>
    </dgm:pt>
    <dgm:pt modelId="{1A78A435-EF4E-4F04-8F94-E290B9B01AC4}" type="sibTrans" cxnId="{6002AA15-C117-44DA-B0BF-85305D46643F}">
      <dgm:prSet/>
      <dgm:spPr/>
      <dgm:t>
        <a:bodyPr/>
        <a:lstStyle/>
        <a:p>
          <a:endParaRPr lang="en-US"/>
        </a:p>
      </dgm:t>
    </dgm:pt>
    <dgm:pt modelId="{F2121278-E81D-D144-B9AC-3A4579E0ADB2}">
      <dgm:prSet/>
      <dgm:spPr/>
      <dgm:t>
        <a:bodyPr/>
        <a:lstStyle/>
        <a:p>
          <a:pPr>
            <a:buNone/>
          </a:pPr>
          <a:r>
            <a:rPr lang="en-CA" b="1" u="sng" dirty="0"/>
            <a:t>Chest Reconstruction</a:t>
          </a:r>
          <a:r>
            <a:rPr lang="en-CA" dirty="0"/>
            <a:t>: Bilateral mastectomy and chest contouring</a:t>
          </a:r>
          <a:r>
            <a:rPr lang="en-CA" baseline="30000" dirty="0"/>
            <a:t>1</a:t>
          </a:r>
          <a:r>
            <a:rPr lang="en-CA" dirty="0"/>
            <a:t> </a:t>
          </a:r>
          <a:endParaRPr lang="en-US" dirty="0"/>
        </a:p>
      </dgm:t>
    </dgm:pt>
    <dgm:pt modelId="{B1EC94B7-0D81-2F40-82F1-2805E98A53AF}" type="parTrans" cxnId="{D1F99D0A-22AA-A041-BC74-30E52CF3EE1B}">
      <dgm:prSet/>
      <dgm:spPr/>
      <dgm:t>
        <a:bodyPr/>
        <a:lstStyle/>
        <a:p>
          <a:endParaRPr lang="en-US"/>
        </a:p>
      </dgm:t>
    </dgm:pt>
    <dgm:pt modelId="{9E210796-DAA1-2F43-9AF8-DC8C122BC0EF}" type="sibTrans" cxnId="{D1F99D0A-22AA-A041-BC74-30E52CF3EE1B}">
      <dgm:prSet/>
      <dgm:spPr/>
      <dgm:t>
        <a:bodyPr/>
        <a:lstStyle/>
        <a:p>
          <a:endParaRPr lang="en-US"/>
        </a:p>
      </dgm:t>
    </dgm:pt>
    <dgm:pt modelId="{39CB3A85-52B9-3443-9615-16AE962F349A}" type="pres">
      <dgm:prSet presAssocID="{37315C0A-8343-4E9F-B6E3-4EE025736540}" presName="linear" presStyleCnt="0">
        <dgm:presLayoutVars>
          <dgm:animLvl val="lvl"/>
          <dgm:resizeHandles val="exact"/>
        </dgm:presLayoutVars>
      </dgm:prSet>
      <dgm:spPr/>
    </dgm:pt>
    <dgm:pt modelId="{93508756-F996-2D4F-A92D-F65ADC91CA24}" type="pres">
      <dgm:prSet presAssocID="{939DF271-3008-46F3-BAA6-CE0B24307624}" presName="parentText" presStyleLbl="node1" presStyleIdx="0" presStyleCnt="5">
        <dgm:presLayoutVars>
          <dgm:chMax val="0"/>
          <dgm:bulletEnabled val="1"/>
        </dgm:presLayoutVars>
      </dgm:prSet>
      <dgm:spPr/>
    </dgm:pt>
    <dgm:pt modelId="{AA427327-A645-A14F-9BD6-4DDF83CC723E}" type="pres">
      <dgm:prSet presAssocID="{B30D0F46-8954-456F-ACBC-FB9CB4F09C33}" presName="spacer" presStyleCnt="0"/>
      <dgm:spPr/>
    </dgm:pt>
    <dgm:pt modelId="{6A5E7371-3FAC-124F-8295-DA10D5386C3D}" type="pres">
      <dgm:prSet presAssocID="{1C6F21F4-1416-4400-B359-BDD198A61DCD}" presName="parentText" presStyleLbl="node1" presStyleIdx="1" presStyleCnt="5">
        <dgm:presLayoutVars>
          <dgm:chMax val="0"/>
          <dgm:bulletEnabled val="1"/>
        </dgm:presLayoutVars>
      </dgm:prSet>
      <dgm:spPr/>
    </dgm:pt>
    <dgm:pt modelId="{F88918C7-94FD-8C48-83BF-85090EFFEE47}" type="pres">
      <dgm:prSet presAssocID="{6AE93232-FC37-4DD2-A650-505B4470EAC4}" presName="spacer" presStyleCnt="0"/>
      <dgm:spPr/>
    </dgm:pt>
    <dgm:pt modelId="{99D23276-056D-974C-A2D8-59EA3536E4D5}" type="pres">
      <dgm:prSet presAssocID="{56DA5A57-5F55-467F-ABCD-090A5E2FC4E3}" presName="parentText" presStyleLbl="node1" presStyleIdx="2" presStyleCnt="5">
        <dgm:presLayoutVars>
          <dgm:chMax val="0"/>
          <dgm:bulletEnabled val="1"/>
        </dgm:presLayoutVars>
      </dgm:prSet>
      <dgm:spPr/>
    </dgm:pt>
    <dgm:pt modelId="{6BB1532E-2AAA-FD4D-B300-D27DF07AEC2A}" type="pres">
      <dgm:prSet presAssocID="{E8D87880-D8A1-4062-A03E-3B0FB3F69BAD}" presName="spacer" presStyleCnt="0"/>
      <dgm:spPr/>
    </dgm:pt>
    <dgm:pt modelId="{308710D3-0444-024B-80AD-C42109F5DFF5}" type="pres">
      <dgm:prSet presAssocID="{988A63EE-A2AC-49B5-B7D5-F56502263947}" presName="parentText" presStyleLbl="node1" presStyleIdx="3" presStyleCnt="5">
        <dgm:presLayoutVars>
          <dgm:chMax val="0"/>
          <dgm:bulletEnabled val="1"/>
        </dgm:presLayoutVars>
      </dgm:prSet>
      <dgm:spPr/>
    </dgm:pt>
    <dgm:pt modelId="{5912D848-3937-6D44-9CF2-CFA99AF463DB}" type="pres">
      <dgm:prSet presAssocID="{1A78A435-EF4E-4F04-8F94-E290B9B01AC4}" presName="spacer" presStyleCnt="0"/>
      <dgm:spPr/>
    </dgm:pt>
    <dgm:pt modelId="{97FA60D2-4244-7B44-BE10-A398AA682916}" type="pres">
      <dgm:prSet presAssocID="{F2121278-E81D-D144-B9AC-3A4579E0ADB2}" presName="parentText" presStyleLbl="node1" presStyleIdx="4" presStyleCnt="5">
        <dgm:presLayoutVars>
          <dgm:chMax val="0"/>
          <dgm:bulletEnabled val="1"/>
        </dgm:presLayoutVars>
      </dgm:prSet>
      <dgm:spPr/>
    </dgm:pt>
  </dgm:ptLst>
  <dgm:cxnLst>
    <dgm:cxn modelId="{D1F99D0A-22AA-A041-BC74-30E52CF3EE1B}" srcId="{37315C0A-8343-4E9F-B6E3-4EE025736540}" destId="{F2121278-E81D-D144-B9AC-3A4579E0ADB2}" srcOrd="4" destOrd="0" parTransId="{B1EC94B7-0D81-2F40-82F1-2805E98A53AF}" sibTransId="{9E210796-DAA1-2F43-9AF8-DC8C122BC0EF}"/>
    <dgm:cxn modelId="{6002AA15-C117-44DA-B0BF-85305D46643F}" srcId="{37315C0A-8343-4E9F-B6E3-4EE025736540}" destId="{988A63EE-A2AC-49B5-B7D5-F56502263947}" srcOrd="3" destOrd="0" parTransId="{F1C3D919-BCBC-41EE-8439-7FCD5C4E1F2A}" sibTransId="{1A78A435-EF4E-4F04-8F94-E290B9B01AC4}"/>
    <dgm:cxn modelId="{77B50E4A-0EDC-436E-8021-AC7128E1DA0C}" srcId="{37315C0A-8343-4E9F-B6E3-4EE025736540}" destId="{939DF271-3008-46F3-BAA6-CE0B24307624}" srcOrd="0" destOrd="0" parTransId="{757E1924-3468-434B-BE6F-035CDD7C6D14}" sibTransId="{B30D0F46-8954-456F-ACBC-FB9CB4F09C33}"/>
    <dgm:cxn modelId="{AD691D70-BFCC-5144-A497-2FA938FCE62A}" type="presOf" srcId="{56DA5A57-5F55-467F-ABCD-090A5E2FC4E3}" destId="{99D23276-056D-974C-A2D8-59EA3536E4D5}" srcOrd="0" destOrd="0" presId="urn:microsoft.com/office/officeart/2005/8/layout/vList2"/>
    <dgm:cxn modelId="{B70B0773-1F0A-1743-8A0D-283B4C70C37A}" type="presOf" srcId="{37315C0A-8343-4E9F-B6E3-4EE025736540}" destId="{39CB3A85-52B9-3443-9615-16AE962F349A}" srcOrd="0" destOrd="0" presId="urn:microsoft.com/office/officeart/2005/8/layout/vList2"/>
    <dgm:cxn modelId="{A4E6EF75-9563-8141-83F7-F3A1E53FEF0B}" type="presOf" srcId="{1C6F21F4-1416-4400-B359-BDD198A61DCD}" destId="{6A5E7371-3FAC-124F-8295-DA10D5386C3D}" srcOrd="0" destOrd="0" presId="urn:microsoft.com/office/officeart/2005/8/layout/vList2"/>
    <dgm:cxn modelId="{DCEBAC77-DC15-AB4F-8A31-AB8D8325ADBE}" type="presOf" srcId="{939DF271-3008-46F3-BAA6-CE0B24307624}" destId="{93508756-F996-2D4F-A92D-F65ADC91CA24}" srcOrd="0" destOrd="0" presId="urn:microsoft.com/office/officeart/2005/8/layout/vList2"/>
    <dgm:cxn modelId="{1475E99C-7B1C-462D-8E80-525544CE3FA1}" srcId="{37315C0A-8343-4E9F-B6E3-4EE025736540}" destId="{56DA5A57-5F55-467F-ABCD-090A5E2FC4E3}" srcOrd="2" destOrd="0" parTransId="{C8FE608E-3B25-44ED-BE96-33BD84B9B4E0}" sibTransId="{E8D87880-D8A1-4062-A03E-3B0FB3F69BAD}"/>
    <dgm:cxn modelId="{B154DEB5-FA89-104B-AEF4-C8F3B8863C61}" type="presOf" srcId="{F2121278-E81D-D144-B9AC-3A4579E0ADB2}" destId="{97FA60D2-4244-7B44-BE10-A398AA682916}" srcOrd="0" destOrd="0" presId="urn:microsoft.com/office/officeart/2005/8/layout/vList2"/>
    <dgm:cxn modelId="{135995C2-F8D5-4A28-A430-D34006AE9DBA}" srcId="{37315C0A-8343-4E9F-B6E3-4EE025736540}" destId="{1C6F21F4-1416-4400-B359-BDD198A61DCD}" srcOrd="1" destOrd="0" parTransId="{FC4C72B5-613D-4A3F-89B2-C2FD1803BB1E}" sibTransId="{6AE93232-FC37-4DD2-A650-505B4470EAC4}"/>
    <dgm:cxn modelId="{807E06C7-8783-A545-8D89-4DBF2E907ACA}" type="presOf" srcId="{988A63EE-A2AC-49B5-B7D5-F56502263947}" destId="{308710D3-0444-024B-80AD-C42109F5DFF5}" srcOrd="0" destOrd="0" presId="urn:microsoft.com/office/officeart/2005/8/layout/vList2"/>
    <dgm:cxn modelId="{FCE23D7D-92DC-4944-8177-605AEEC6CAD6}" type="presParOf" srcId="{39CB3A85-52B9-3443-9615-16AE962F349A}" destId="{93508756-F996-2D4F-A92D-F65ADC91CA24}" srcOrd="0" destOrd="0" presId="urn:microsoft.com/office/officeart/2005/8/layout/vList2"/>
    <dgm:cxn modelId="{2E40BB8A-6098-B54C-9E74-5BCCECAD6EB7}" type="presParOf" srcId="{39CB3A85-52B9-3443-9615-16AE962F349A}" destId="{AA427327-A645-A14F-9BD6-4DDF83CC723E}" srcOrd="1" destOrd="0" presId="urn:microsoft.com/office/officeart/2005/8/layout/vList2"/>
    <dgm:cxn modelId="{01D64EE6-599F-AC4F-8ED4-7664D8FDD8BB}" type="presParOf" srcId="{39CB3A85-52B9-3443-9615-16AE962F349A}" destId="{6A5E7371-3FAC-124F-8295-DA10D5386C3D}" srcOrd="2" destOrd="0" presId="urn:microsoft.com/office/officeart/2005/8/layout/vList2"/>
    <dgm:cxn modelId="{B0D148F1-004C-9846-94E2-16EF537137E9}" type="presParOf" srcId="{39CB3A85-52B9-3443-9615-16AE962F349A}" destId="{F88918C7-94FD-8C48-83BF-85090EFFEE47}" srcOrd="3" destOrd="0" presId="urn:microsoft.com/office/officeart/2005/8/layout/vList2"/>
    <dgm:cxn modelId="{B3C67ACB-0150-AC45-B44C-FCE1F8AE1671}" type="presParOf" srcId="{39CB3A85-52B9-3443-9615-16AE962F349A}" destId="{99D23276-056D-974C-A2D8-59EA3536E4D5}" srcOrd="4" destOrd="0" presId="urn:microsoft.com/office/officeart/2005/8/layout/vList2"/>
    <dgm:cxn modelId="{460E8CE7-99BE-224F-A8A6-4192147D2365}" type="presParOf" srcId="{39CB3A85-52B9-3443-9615-16AE962F349A}" destId="{6BB1532E-2AAA-FD4D-B300-D27DF07AEC2A}" srcOrd="5" destOrd="0" presId="urn:microsoft.com/office/officeart/2005/8/layout/vList2"/>
    <dgm:cxn modelId="{D850AB21-C37A-9E44-8D56-9BB2C0B9AC39}" type="presParOf" srcId="{39CB3A85-52B9-3443-9615-16AE962F349A}" destId="{308710D3-0444-024B-80AD-C42109F5DFF5}" srcOrd="6" destOrd="0" presId="urn:microsoft.com/office/officeart/2005/8/layout/vList2"/>
    <dgm:cxn modelId="{60BA6347-6BE1-5B49-8921-FD1E487528F0}" type="presParOf" srcId="{39CB3A85-52B9-3443-9615-16AE962F349A}" destId="{5912D848-3937-6D44-9CF2-CFA99AF463DB}" srcOrd="7" destOrd="0" presId="urn:microsoft.com/office/officeart/2005/8/layout/vList2"/>
    <dgm:cxn modelId="{7ED24399-ABB3-E84F-B760-581E32637C1A}" type="presParOf" srcId="{39CB3A85-52B9-3443-9615-16AE962F349A}" destId="{97FA60D2-4244-7B44-BE10-A398AA6829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E9393-996D-A842-8A36-9C50696FAA65}">
      <dsp:nvSpPr>
        <dsp:cNvPr id="0" name=""/>
        <dsp:cNvSpPr/>
      </dsp:nvSpPr>
      <dsp:spPr>
        <a:xfrm>
          <a:off x="0" y="632"/>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72DEB-72B9-374A-BF24-86C0557DF5EB}">
      <dsp:nvSpPr>
        <dsp:cNvPr id="0" name=""/>
        <dsp:cNvSpPr/>
      </dsp:nvSpPr>
      <dsp:spPr>
        <a:xfrm>
          <a:off x="0" y="632"/>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Highlight: RNAO Best Practice Guidelines: Promoting 2SLGBTQI+ health equity</a:t>
          </a:r>
        </a:p>
      </dsp:txBody>
      <dsp:txXfrm>
        <a:off x="0" y="632"/>
        <a:ext cx="10858500" cy="575244"/>
      </dsp:txXfrm>
    </dsp:sp>
    <dsp:sp modelId="{956BED4B-D859-FE4C-9879-FEB14AA7DAE6}">
      <dsp:nvSpPr>
        <dsp:cNvPr id="0" name=""/>
        <dsp:cNvSpPr/>
      </dsp:nvSpPr>
      <dsp:spPr>
        <a:xfrm>
          <a:off x="0" y="575876"/>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9D92-34DF-FF4B-9EBE-526D5868D68F}">
      <dsp:nvSpPr>
        <dsp:cNvPr id="0" name=""/>
        <dsp:cNvSpPr/>
      </dsp:nvSpPr>
      <dsp:spPr>
        <a:xfrm>
          <a:off x="0" y="575876"/>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Terminology and appropriate language use</a:t>
          </a:r>
        </a:p>
      </dsp:txBody>
      <dsp:txXfrm>
        <a:off x="0" y="575876"/>
        <a:ext cx="10858500" cy="575244"/>
      </dsp:txXfrm>
    </dsp:sp>
    <dsp:sp modelId="{6AEF4F0C-F9FD-A644-9F22-6113B4321201}">
      <dsp:nvSpPr>
        <dsp:cNvPr id="0" name=""/>
        <dsp:cNvSpPr/>
      </dsp:nvSpPr>
      <dsp:spPr>
        <a:xfrm>
          <a:off x="0" y="1151120"/>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E3AAE-B71F-9943-A0E6-22C25754A850}">
      <dsp:nvSpPr>
        <dsp:cNvPr id="0" name=""/>
        <dsp:cNvSpPr/>
      </dsp:nvSpPr>
      <dsp:spPr>
        <a:xfrm>
          <a:off x="0" y="1151120"/>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Considerations for transgender (gender nonconforming) persons</a:t>
          </a:r>
        </a:p>
      </dsp:txBody>
      <dsp:txXfrm>
        <a:off x="0" y="1151120"/>
        <a:ext cx="10858500" cy="575244"/>
      </dsp:txXfrm>
    </dsp:sp>
    <dsp:sp modelId="{2ECA5BAF-85D0-1D4C-8100-571A0C1115FB}">
      <dsp:nvSpPr>
        <dsp:cNvPr id="0" name=""/>
        <dsp:cNvSpPr/>
      </dsp:nvSpPr>
      <dsp:spPr>
        <a:xfrm>
          <a:off x="0" y="1726365"/>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EB8DE-47FC-5A4F-AD3B-D5BD48A51527}">
      <dsp:nvSpPr>
        <dsp:cNvPr id="0" name=""/>
        <dsp:cNvSpPr/>
      </dsp:nvSpPr>
      <dsp:spPr>
        <a:xfrm>
          <a:off x="0" y="1726365"/>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Background on pelvic exam hesitancy, avoidance and low screening rates</a:t>
          </a:r>
        </a:p>
      </dsp:txBody>
      <dsp:txXfrm>
        <a:off x="0" y="1726365"/>
        <a:ext cx="10858500" cy="575244"/>
      </dsp:txXfrm>
    </dsp:sp>
    <dsp:sp modelId="{5769D0AD-01BD-154B-8CDE-0579A2CF2728}">
      <dsp:nvSpPr>
        <dsp:cNvPr id="0" name=""/>
        <dsp:cNvSpPr/>
      </dsp:nvSpPr>
      <dsp:spPr>
        <a:xfrm>
          <a:off x="0" y="2301609"/>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96B7D-BC09-4044-8A64-F3829E9E067D}">
      <dsp:nvSpPr>
        <dsp:cNvPr id="0" name=""/>
        <dsp:cNvSpPr/>
      </dsp:nvSpPr>
      <dsp:spPr>
        <a:xfrm>
          <a:off x="0" y="2301609"/>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kern="1200" dirty="0"/>
            <a:t>Considerations: Visit </a:t>
          </a:r>
          <a:endParaRPr lang="en-US" sz="1600" kern="1200" dirty="0"/>
        </a:p>
      </dsp:txBody>
      <dsp:txXfrm>
        <a:off x="0" y="2301609"/>
        <a:ext cx="10858500" cy="575244"/>
      </dsp:txXfrm>
    </dsp:sp>
    <dsp:sp modelId="{DC24FDA4-AB46-B140-BB1D-AF61820B7FB9}">
      <dsp:nvSpPr>
        <dsp:cNvPr id="0" name=""/>
        <dsp:cNvSpPr/>
      </dsp:nvSpPr>
      <dsp:spPr>
        <a:xfrm>
          <a:off x="0" y="2876853"/>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F3BAD-A3AB-DF48-ACBF-9155BE7C7CA4}">
      <dsp:nvSpPr>
        <dsp:cNvPr id="0" name=""/>
        <dsp:cNvSpPr/>
      </dsp:nvSpPr>
      <dsp:spPr>
        <a:xfrm>
          <a:off x="0" y="2876853"/>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kern="1200"/>
            <a:t>Consideration: Pelvic Exam</a:t>
          </a:r>
          <a:endParaRPr lang="en-US" sz="1600" kern="1200"/>
        </a:p>
      </dsp:txBody>
      <dsp:txXfrm>
        <a:off x="0" y="2876853"/>
        <a:ext cx="10858500" cy="575244"/>
      </dsp:txXfrm>
    </dsp:sp>
    <dsp:sp modelId="{1914A020-4D51-4D44-8BC2-0C3A3F94B064}">
      <dsp:nvSpPr>
        <dsp:cNvPr id="0" name=""/>
        <dsp:cNvSpPr/>
      </dsp:nvSpPr>
      <dsp:spPr>
        <a:xfrm>
          <a:off x="0" y="3452097"/>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25A55-2060-9B4B-834A-93D93304C3A9}">
      <dsp:nvSpPr>
        <dsp:cNvPr id="0" name=""/>
        <dsp:cNvSpPr/>
      </dsp:nvSpPr>
      <dsp:spPr>
        <a:xfrm>
          <a:off x="0" y="3452097"/>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kern="1200" dirty="0"/>
            <a:t>Considerations: Trans male/Transmasculine Persons [</a:t>
          </a:r>
          <a:r>
            <a:rPr lang="en-US" sz="1600" kern="1200" dirty="0"/>
            <a:t>AFAB: assigned female at birth]</a:t>
          </a:r>
          <a:r>
            <a:rPr lang="en-CA" sz="1600" kern="1200" dirty="0"/>
            <a:t> (Canadian Cancer Society Recommendations)</a:t>
          </a:r>
          <a:endParaRPr lang="en-US" sz="1600" kern="1200" dirty="0"/>
        </a:p>
      </dsp:txBody>
      <dsp:txXfrm>
        <a:off x="0" y="3452097"/>
        <a:ext cx="10858500" cy="575244"/>
      </dsp:txXfrm>
    </dsp:sp>
    <dsp:sp modelId="{743499AD-3198-854F-A7ED-09525076E954}">
      <dsp:nvSpPr>
        <dsp:cNvPr id="0" name=""/>
        <dsp:cNvSpPr/>
      </dsp:nvSpPr>
      <dsp:spPr>
        <a:xfrm>
          <a:off x="0" y="4027342"/>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D7679-5851-D84C-84DA-E8B3D3716B5E}">
      <dsp:nvSpPr>
        <dsp:cNvPr id="0" name=""/>
        <dsp:cNvSpPr/>
      </dsp:nvSpPr>
      <dsp:spPr>
        <a:xfrm>
          <a:off x="0" y="4027342"/>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CA" sz="1600" kern="1200" dirty="0"/>
            <a:t>Considerations: Trans female/Transfeminine Persons [</a:t>
          </a:r>
          <a:r>
            <a:rPr lang="en-US" sz="1600" kern="1200" dirty="0"/>
            <a:t>AMAB: assigned male at birth] </a:t>
          </a:r>
          <a:r>
            <a:rPr lang="en-CA" sz="1600" kern="1200" dirty="0"/>
            <a:t>(Canadian Cancer Society Recommendations)</a:t>
          </a:r>
          <a:endParaRPr lang="en-US" sz="1600" kern="1200" dirty="0"/>
        </a:p>
      </dsp:txBody>
      <dsp:txXfrm>
        <a:off x="0" y="4027342"/>
        <a:ext cx="10858500" cy="575244"/>
      </dsp:txXfrm>
    </dsp:sp>
    <dsp:sp modelId="{E52A844E-E5E3-494E-AD3B-9F034D03E664}">
      <dsp:nvSpPr>
        <dsp:cNvPr id="0" name=""/>
        <dsp:cNvSpPr/>
      </dsp:nvSpPr>
      <dsp:spPr>
        <a:xfrm>
          <a:off x="0" y="4602586"/>
          <a:ext cx="10858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F26AC-C7E1-4B48-B270-614995EA570D}">
      <dsp:nvSpPr>
        <dsp:cNvPr id="0" name=""/>
        <dsp:cNvSpPr/>
      </dsp:nvSpPr>
      <dsp:spPr>
        <a:xfrm>
          <a:off x="0" y="4602586"/>
          <a:ext cx="10858500" cy="57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Considerations: 2SLGBTQI+ (with a cervix)</a:t>
          </a:r>
          <a:r>
            <a:rPr lang="en-CA" sz="1600" kern="1200" dirty="0"/>
            <a:t> (Canadian Cancer Society Recommendations)</a:t>
          </a:r>
          <a:endParaRPr lang="en-US" sz="1600" kern="1200" dirty="0"/>
        </a:p>
      </dsp:txBody>
      <dsp:txXfrm>
        <a:off x="0" y="4602586"/>
        <a:ext cx="10858500" cy="575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1D88-C1BA-1944-A76F-83A337174112}">
      <dsp:nvSpPr>
        <dsp:cNvPr id="0" name=""/>
        <dsp:cNvSpPr/>
      </dsp:nvSpPr>
      <dsp:spPr>
        <a:xfrm>
          <a:off x="217586" y="1161"/>
          <a:ext cx="3345395" cy="2007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Complete history is essential [consider slitting the history/exam visits into two [or more: external/internal exam] parts]</a:t>
          </a:r>
          <a:endParaRPr lang="en-US" sz="1800" kern="1200" dirty="0"/>
        </a:p>
      </dsp:txBody>
      <dsp:txXfrm>
        <a:off x="217586" y="1161"/>
        <a:ext cx="3345395" cy="2007237"/>
      </dsp:txXfrm>
    </dsp:sp>
    <dsp:sp modelId="{8C3885E2-C03B-B340-AA65-7E623AF46064}">
      <dsp:nvSpPr>
        <dsp:cNvPr id="0" name=""/>
        <dsp:cNvSpPr/>
      </dsp:nvSpPr>
      <dsp:spPr>
        <a:xfrm>
          <a:off x="3897522" y="1161"/>
          <a:ext cx="3345395" cy="2007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Consider comfort measures including handling of the speculum, bringing a friend to the exam or other options (see Hesitancy/Anxiety/Trauma lecture)</a:t>
          </a:r>
        </a:p>
      </dsp:txBody>
      <dsp:txXfrm>
        <a:off x="3897522" y="1161"/>
        <a:ext cx="3345395" cy="2007237"/>
      </dsp:txXfrm>
    </dsp:sp>
    <dsp:sp modelId="{691E8F32-1522-D847-AFB5-71B21CA04671}">
      <dsp:nvSpPr>
        <dsp:cNvPr id="0" name=""/>
        <dsp:cNvSpPr/>
      </dsp:nvSpPr>
      <dsp:spPr>
        <a:xfrm>
          <a:off x="7577457" y="1161"/>
          <a:ext cx="3345395" cy="2007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Trans patients may not know all the details of surgical procedures</a:t>
          </a:r>
        </a:p>
        <a:p>
          <a:pPr marL="0" lvl="0" indent="0" algn="ctr" defTabSz="800100">
            <a:lnSpc>
              <a:spcPct val="90000"/>
            </a:lnSpc>
            <a:spcBef>
              <a:spcPct val="0"/>
            </a:spcBef>
            <a:spcAft>
              <a:spcPct val="35000"/>
            </a:spcAft>
            <a:buNone/>
          </a:pPr>
          <a:r>
            <a:rPr lang="en-CA" sz="1800" kern="1200" dirty="0"/>
            <a:t>Obtain the surgical report/document on chart</a:t>
          </a:r>
          <a:endParaRPr lang="en-US" sz="1800" kern="1200" dirty="0"/>
        </a:p>
      </dsp:txBody>
      <dsp:txXfrm>
        <a:off x="7577457" y="1161"/>
        <a:ext cx="3345395" cy="2007237"/>
      </dsp:txXfrm>
    </dsp:sp>
    <dsp:sp modelId="{AD8A67B9-45C4-BE45-8525-8E6423DA201A}">
      <dsp:nvSpPr>
        <dsp:cNvPr id="0" name=""/>
        <dsp:cNvSpPr/>
      </dsp:nvSpPr>
      <dsp:spPr>
        <a:xfrm>
          <a:off x="2057554" y="2342938"/>
          <a:ext cx="3345395" cy="2007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 full organ inventory, assessing  for natal and current organs for all trans patients based on comfort with physical exam (maybe verbal only for documentation) </a:t>
          </a:r>
        </a:p>
      </dsp:txBody>
      <dsp:txXfrm>
        <a:off x="2057554" y="2342938"/>
        <a:ext cx="3345395" cy="2007237"/>
      </dsp:txXfrm>
    </dsp:sp>
    <dsp:sp modelId="{8EE27DC4-D5E1-FF4F-82D7-7FA363F2E091}">
      <dsp:nvSpPr>
        <dsp:cNvPr id="0" name=""/>
        <dsp:cNvSpPr/>
      </dsp:nvSpPr>
      <dsp:spPr>
        <a:xfrm>
          <a:off x="5737489" y="2342938"/>
          <a:ext cx="3345395" cy="2007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u="sng" kern="1200" dirty="0"/>
            <a:t>Care with Diagnostic Labeling</a:t>
          </a:r>
          <a:r>
            <a:rPr lang="en-CA" sz="1800" kern="1200" dirty="0"/>
            <a:t>: </a:t>
          </a:r>
        </a:p>
        <a:p>
          <a:pPr marL="0" lvl="0" indent="0" algn="ctr" defTabSz="800100">
            <a:lnSpc>
              <a:spcPct val="90000"/>
            </a:lnSpc>
            <a:spcBef>
              <a:spcPct val="0"/>
            </a:spcBef>
            <a:spcAft>
              <a:spcPct val="35000"/>
            </a:spcAft>
            <a:buNone/>
          </a:pPr>
          <a:r>
            <a:rPr lang="en-CA" sz="1800" kern="1200" dirty="0"/>
            <a:t>Writing that this is a </a:t>
          </a:r>
          <a:r>
            <a:rPr lang="en-CA" sz="1800" b="1" u="sng" kern="1200" dirty="0"/>
            <a:t>trans man’s/woman’s sample </a:t>
          </a:r>
          <a:r>
            <a:rPr lang="en-CA" sz="1800" kern="1200" dirty="0"/>
            <a:t>on the label/requisition or even writing a letter along with the sample can save a lot of time and avoid hassles/discarded samples </a:t>
          </a:r>
          <a:r>
            <a:rPr lang="en-CA" sz="1800" kern="1200" baseline="30000" dirty="0"/>
            <a:t>1</a:t>
          </a:r>
          <a:endParaRPr lang="en-US" sz="1800" kern="1200" dirty="0"/>
        </a:p>
      </dsp:txBody>
      <dsp:txXfrm>
        <a:off x="5737489" y="2342938"/>
        <a:ext cx="3345395" cy="2007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8756-F996-2D4F-A92D-F65ADC91CA24}">
      <dsp:nvSpPr>
        <dsp:cNvPr id="0" name=""/>
        <dsp:cNvSpPr/>
      </dsp:nvSpPr>
      <dsp:spPr>
        <a:xfrm>
          <a:off x="0" y="385298"/>
          <a:ext cx="6540074" cy="71505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Physical and/or social or neither transitions and this can be dynamic</a:t>
          </a:r>
          <a:endParaRPr lang="en-US" sz="1800" kern="1200" dirty="0"/>
        </a:p>
      </dsp:txBody>
      <dsp:txXfrm>
        <a:off x="34906" y="420204"/>
        <a:ext cx="6470262" cy="645240"/>
      </dsp:txXfrm>
    </dsp:sp>
    <dsp:sp modelId="{6A5E7371-3FAC-124F-8295-DA10D5386C3D}">
      <dsp:nvSpPr>
        <dsp:cNvPr id="0" name=""/>
        <dsp:cNvSpPr/>
      </dsp:nvSpPr>
      <dsp:spPr>
        <a:xfrm>
          <a:off x="0" y="1152191"/>
          <a:ext cx="6540074" cy="71505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Chest binding (specially designed binder or tight-fitting sports bras) to flatten the contour </a:t>
          </a:r>
          <a:endParaRPr lang="en-US" sz="1800" kern="1200" dirty="0"/>
        </a:p>
      </dsp:txBody>
      <dsp:txXfrm>
        <a:off x="34906" y="1187097"/>
        <a:ext cx="6470262" cy="645240"/>
      </dsp:txXfrm>
    </dsp:sp>
    <dsp:sp modelId="{99D23276-056D-974C-A2D8-59EA3536E4D5}">
      <dsp:nvSpPr>
        <dsp:cNvPr id="0" name=""/>
        <dsp:cNvSpPr/>
      </dsp:nvSpPr>
      <dsp:spPr>
        <a:xfrm>
          <a:off x="0" y="1919084"/>
          <a:ext cx="6540074" cy="71505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Hormones: testosterone – this can enlarge the clitoris (see right)</a:t>
          </a:r>
          <a:endParaRPr lang="en-US" sz="1800" kern="1200" dirty="0"/>
        </a:p>
      </dsp:txBody>
      <dsp:txXfrm>
        <a:off x="34906" y="1953990"/>
        <a:ext cx="6470262" cy="645240"/>
      </dsp:txXfrm>
    </dsp:sp>
    <dsp:sp modelId="{308710D3-0444-024B-80AD-C42109F5DFF5}">
      <dsp:nvSpPr>
        <dsp:cNvPr id="0" name=""/>
        <dsp:cNvSpPr/>
      </dsp:nvSpPr>
      <dsp:spPr>
        <a:xfrm>
          <a:off x="0" y="2685977"/>
          <a:ext cx="6540074" cy="71505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Amenorrhea: OCP (continuous) or Levonorgestrel secreting IUD or injectable medroxyprogesterone acetate or daily oral progestins</a:t>
          </a:r>
          <a:endParaRPr lang="en-US" sz="1800" kern="1200" dirty="0"/>
        </a:p>
      </dsp:txBody>
      <dsp:txXfrm>
        <a:off x="34906" y="2720883"/>
        <a:ext cx="6470262" cy="645240"/>
      </dsp:txXfrm>
    </dsp:sp>
    <dsp:sp modelId="{97FA60D2-4244-7B44-BE10-A398AA682916}">
      <dsp:nvSpPr>
        <dsp:cNvPr id="0" name=""/>
        <dsp:cNvSpPr/>
      </dsp:nvSpPr>
      <dsp:spPr>
        <a:xfrm>
          <a:off x="0" y="3452870"/>
          <a:ext cx="6540074" cy="71505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u="sng" kern="1200" dirty="0"/>
            <a:t>Chest Reconstruction</a:t>
          </a:r>
          <a:r>
            <a:rPr lang="en-CA" sz="1800" kern="1200" dirty="0"/>
            <a:t>: Bilateral mastectomy and chest contouring</a:t>
          </a:r>
          <a:r>
            <a:rPr lang="en-CA" sz="1800" kern="1200" baseline="30000" dirty="0"/>
            <a:t>1</a:t>
          </a:r>
          <a:r>
            <a:rPr lang="en-CA" sz="1800" kern="1200" dirty="0"/>
            <a:t> </a:t>
          </a:r>
          <a:endParaRPr lang="en-US" sz="1800" kern="1200" dirty="0"/>
        </a:p>
      </dsp:txBody>
      <dsp:txXfrm>
        <a:off x="34906" y="3487776"/>
        <a:ext cx="6470262" cy="645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A01C3-5943-4642-AC80-F960F8CFF142}" type="datetimeFigureOut">
              <a:rPr lang="en-US" smtClean="0"/>
              <a:t>2/22/22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B9A12-5FE3-4046-94DE-A87E4BB5763E}" type="slidenum">
              <a:rPr lang="en-US" smtClean="0"/>
              <a:t>‹#›</a:t>
            </a:fld>
            <a:endParaRPr lang="en-US"/>
          </a:p>
        </p:txBody>
      </p:sp>
    </p:spTree>
    <p:extLst>
      <p:ext uri="{BB962C8B-B14F-4D97-AF65-F5344CB8AC3E}">
        <p14:creationId xmlns:p14="http://schemas.microsoft.com/office/powerpoint/2010/main" val="363779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B9A12-5FE3-4046-94DE-A87E4BB5763E}" type="slidenum">
              <a:rPr lang="en-US" smtClean="0"/>
              <a:t>9</a:t>
            </a:fld>
            <a:endParaRPr lang="en-US"/>
          </a:p>
        </p:txBody>
      </p:sp>
    </p:spTree>
    <p:extLst>
      <p:ext uri="{BB962C8B-B14F-4D97-AF65-F5344CB8AC3E}">
        <p14:creationId xmlns:p14="http://schemas.microsoft.com/office/powerpoint/2010/main" val="30457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B9A12-5FE3-4046-94DE-A87E4BB5763E}" type="slidenum">
              <a:rPr lang="en-US" smtClean="0"/>
              <a:t>10</a:t>
            </a:fld>
            <a:endParaRPr lang="en-US"/>
          </a:p>
        </p:txBody>
      </p:sp>
    </p:spTree>
    <p:extLst>
      <p:ext uri="{BB962C8B-B14F-4D97-AF65-F5344CB8AC3E}">
        <p14:creationId xmlns:p14="http://schemas.microsoft.com/office/powerpoint/2010/main" val="348186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34DA-EDB6-564C-B74A-E78871467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A1003-4F1D-FA45-8DC9-FC5A2115E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E3538-F0FD-C44B-85A1-0D61ECF8AB7C}"/>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A2D3F10F-2D65-384C-B8AD-28D27B68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A7C84-4F01-5A4F-A3F5-31A65628DF67}"/>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221552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F1354-F8FD-FD49-90D0-1B2651FAB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B05CE-C5CC-7F45-A882-13FAC509BB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40AE-15A4-9042-AA75-78D63D302C28}"/>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01797F6E-E330-EE4E-B953-F3272B470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489AD-A394-DA4E-987F-D1652E3C64ED}"/>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355540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997CF-BBCB-3547-B9B2-C1501A131A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AF016-4C91-2B4E-985C-742C33A2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72E4-3390-B641-B828-BD2E96129606}"/>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693C4CBF-5F3D-5A46-B364-D4DBA3D06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B8ADF-00C1-D248-BB62-538BE756F75E}"/>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344229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F043-7620-3543-AF48-0079491F2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85DC9-78E7-4A41-BB65-A909270AD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C2628-A33C-1F45-823D-2F033E07D3A7}"/>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120505E5-30D8-BC4E-BB0E-A812B4DD8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C5D99-F0C3-8E49-A5B9-2C2D844FD7D9}"/>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77462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EC19-F07A-2447-99AB-0065047F4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57863-2ACC-2041-91BC-398492B63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283C8-078C-944D-AC8A-F3DFBCED7F85}"/>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CBEC0338-D7C2-294F-BC4C-A0E1F8E58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3E6F8-9F48-1548-832B-C1050D2F1615}"/>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225326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A99D-10EC-3D4B-A767-722AAC11C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FC66D-0B42-1D4C-9A24-9C74F8C68A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47440-6F1F-FC4B-91AF-BA3C0DAB9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6D61E-AD0A-E344-8F6C-D03608A74598}"/>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6" name="Footer Placeholder 5">
            <a:extLst>
              <a:ext uri="{FF2B5EF4-FFF2-40B4-BE49-F238E27FC236}">
                <a16:creationId xmlns:a16="http://schemas.microsoft.com/office/drawing/2014/main" id="{8630B0E0-4878-6647-A3A2-6F761F6CE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B7EC0-66CD-224B-9887-F9D2779182E6}"/>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72095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6121-44A9-314E-B23A-6A76D762B2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28612-0B7D-7248-9A96-8C2C1581B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3EA11-72CB-174C-974F-DC7BC4D2FF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23B3E-3277-1241-A9B1-C1952916D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8A3D5-35E0-B449-9B93-58114C004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03D1E-C5C3-9B4A-9119-737C43EB5416}"/>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8" name="Footer Placeholder 7">
            <a:extLst>
              <a:ext uri="{FF2B5EF4-FFF2-40B4-BE49-F238E27FC236}">
                <a16:creationId xmlns:a16="http://schemas.microsoft.com/office/drawing/2014/main" id="{B63E9995-711F-9D48-BA56-75F20EA26F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B1920B-8912-D842-AC13-1DF67579AD83}"/>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274689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54AD-2C1D-5E4D-8A90-5C9BA9401B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9E2F7-76D5-9F48-B653-0C0EE372CA64}"/>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4" name="Footer Placeholder 3">
            <a:extLst>
              <a:ext uri="{FF2B5EF4-FFF2-40B4-BE49-F238E27FC236}">
                <a16:creationId xmlns:a16="http://schemas.microsoft.com/office/drawing/2014/main" id="{1F6C7859-E3E9-E646-8820-1117145211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556C8-1679-0841-9C28-BBE19ED76A04}"/>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191868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5088A-EF7A-9A4E-954E-3651B4D940C3}"/>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3" name="Footer Placeholder 2">
            <a:extLst>
              <a:ext uri="{FF2B5EF4-FFF2-40B4-BE49-F238E27FC236}">
                <a16:creationId xmlns:a16="http://schemas.microsoft.com/office/drawing/2014/main" id="{BB34D275-CC08-DD4A-B371-FB2266E367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83D43-8361-FA4C-B53E-521A6A19A73E}"/>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6951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FC34-F4F7-DB4D-9A8E-0E4B35ADD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77DD9-8ADD-4F43-9668-1769B5393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CE57CE-4FF0-6045-A229-1A7E65676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4C314-0FF6-E647-B0CE-5B004DDEDE64}"/>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6" name="Footer Placeholder 5">
            <a:extLst>
              <a:ext uri="{FF2B5EF4-FFF2-40B4-BE49-F238E27FC236}">
                <a16:creationId xmlns:a16="http://schemas.microsoft.com/office/drawing/2014/main" id="{99081483-C103-0148-89A8-07EF8953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1D9CE-3346-AB46-A56F-1B01734FC271}"/>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286315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8A47-34C2-1046-877A-D63BB7692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EC5AE-9085-054C-9798-B139668BC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217DF4-AD0A-374C-BA4C-6BAA60A96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99307-96E6-6B43-A6E7-5348F6801EDD}"/>
              </a:ext>
            </a:extLst>
          </p:cNvPr>
          <p:cNvSpPr>
            <a:spLocks noGrp="1"/>
          </p:cNvSpPr>
          <p:nvPr>
            <p:ph type="dt" sz="half" idx="10"/>
          </p:nvPr>
        </p:nvSpPr>
        <p:spPr/>
        <p:txBody>
          <a:bodyPr/>
          <a:lstStyle/>
          <a:p>
            <a:fld id="{00F9BDF4-67E1-7145-BC52-6A911FE26612}" type="datetimeFigureOut">
              <a:rPr lang="en-US" smtClean="0"/>
              <a:t>2/22/22</a:t>
            </a:fld>
            <a:endParaRPr lang="en-US"/>
          </a:p>
        </p:txBody>
      </p:sp>
      <p:sp>
        <p:nvSpPr>
          <p:cNvPr id="6" name="Footer Placeholder 5">
            <a:extLst>
              <a:ext uri="{FF2B5EF4-FFF2-40B4-BE49-F238E27FC236}">
                <a16:creationId xmlns:a16="http://schemas.microsoft.com/office/drawing/2014/main" id="{4ABBE88F-D777-BE4F-8967-24F423D5E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1058A-EBE0-2746-A5A6-C1E9BD0F8A7D}"/>
              </a:ext>
            </a:extLst>
          </p:cNvPr>
          <p:cNvSpPr>
            <a:spLocks noGrp="1"/>
          </p:cNvSpPr>
          <p:nvPr>
            <p:ph type="sldNum" sz="quarter" idx="12"/>
          </p:nvPr>
        </p:nvSpPr>
        <p:spPr/>
        <p:txBody>
          <a:bodyPr/>
          <a:lstStyle/>
          <a:p>
            <a:fld id="{0690F2A3-58C9-3A49-BB5B-803E401DDEC9}" type="slidenum">
              <a:rPr lang="en-US" smtClean="0"/>
              <a:t>‹#›</a:t>
            </a:fld>
            <a:endParaRPr lang="en-US"/>
          </a:p>
        </p:txBody>
      </p:sp>
    </p:spTree>
    <p:extLst>
      <p:ext uri="{BB962C8B-B14F-4D97-AF65-F5344CB8AC3E}">
        <p14:creationId xmlns:p14="http://schemas.microsoft.com/office/powerpoint/2010/main" val="268749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21233-0C01-4B41-817D-8677C330E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3F04EB-7E2A-1248-BD6E-620DA9867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444CC-25BE-654A-BE55-C92CCE83C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9BDF4-67E1-7145-BC52-6A911FE26612}" type="datetimeFigureOut">
              <a:rPr lang="en-US" smtClean="0"/>
              <a:t>2/22/22</a:t>
            </a:fld>
            <a:endParaRPr lang="en-US"/>
          </a:p>
        </p:txBody>
      </p:sp>
      <p:sp>
        <p:nvSpPr>
          <p:cNvPr id="5" name="Footer Placeholder 4">
            <a:extLst>
              <a:ext uri="{FF2B5EF4-FFF2-40B4-BE49-F238E27FC236}">
                <a16:creationId xmlns:a16="http://schemas.microsoft.com/office/drawing/2014/main" id="{66EA7544-1110-2942-AE97-FAD09D987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7CBC8-AAF7-924D-ACB9-52134B1D7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0F2A3-58C9-3A49-BB5B-803E401DDEC9}" type="slidenum">
              <a:rPr lang="en-US" smtClean="0"/>
              <a:t>‹#›</a:t>
            </a:fld>
            <a:endParaRPr lang="en-US"/>
          </a:p>
        </p:txBody>
      </p:sp>
    </p:spTree>
    <p:extLst>
      <p:ext uri="{BB962C8B-B14F-4D97-AF65-F5344CB8AC3E}">
        <p14:creationId xmlns:p14="http://schemas.microsoft.com/office/powerpoint/2010/main" val="279580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inbowhealthontario.ca/wp-content/uploads/2020/04/Tips_Paps_TransM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111/j.1745-7599.2010.00532.x" TargetMode="External"/><Relationship Id="rId3" Type="http://schemas.openxmlformats.org/officeDocument/2006/relationships/diagramLayout" Target="../diagrams/layout3.xml"/><Relationship Id="rId7" Type="http://schemas.openxmlformats.org/officeDocument/2006/relationships/hyperlink" Target="https://doi.org/10.1007/s13669-017-0204-4"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1.JPG"/><Relationship Id="rId5" Type="http://schemas.openxmlformats.org/officeDocument/2006/relationships/diagramColors" Target="../diagrams/colors3.xml"/><Relationship Id="rId10" Type="http://schemas.openxmlformats.org/officeDocument/2006/relationships/hyperlink" Target="https://www.rainbowhealthontario.ca/wp-content/uploads/2017/09/All-TRS-summary-sheets.pdf" TargetMode="External"/><Relationship Id="rId4" Type="http://schemas.openxmlformats.org/officeDocument/2006/relationships/diagramQuickStyle" Target="../diagrams/quickStyle3.xml"/><Relationship Id="rId9" Type="http://schemas.openxmlformats.org/officeDocument/2006/relationships/hyperlink" Target="https://doi.org/10.1111/j.1041-2972.2005.0021.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ainbowhealthontario.ca/wp-content/uploads/2017/09/All-TRS-summary-sheets.pdf"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rainbowhealthontario.ca/wp-content/uploads/2017/09/All-TRS-summary-sheets.pdf"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jmwh.2008.02.003" TargetMode="External"/><Relationship Id="rId2" Type="http://schemas.openxmlformats.org/officeDocument/2006/relationships/hyperlink" Target="https://www.rainbowhealthontario.ca/wp-content/uploads/2021/06/Guidelines-FINAL-4TH-EDITION-c.pdf"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4636588/pdf/11606_2015_Article_3462.pdf" TargetMode="External"/><Relationship Id="rId4" Type="http://schemas.openxmlformats.org/officeDocument/2006/relationships/hyperlink" Target="https://www.cancer.ca/en/prevention-and-screening/reduce-cancer-risk/find-cancer-early/screening-in-lgbtq-communities/lesbian-bisexual-and-queer-women-and-cervical-cancer/?region=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11/j.1745-7599.2010.00532.x" TargetMode="External"/><Relationship Id="rId2" Type="http://schemas.openxmlformats.org/officeDocument/2006/relationships/hyperlink" Target="https://doi.org/10.1007/s13669-017-0204-4" TargetMode="Externa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hyperlink" Target="https://www.rainbowhealthontario.ca/wp-content/uploads/2017/09/All-TRS-summary-sheets.pdf" TargetMode="External"/><Relationship Id="rId4" Type="http://schemas.openxmlformats.org/officeDocument/2006/relationships/hyperlink" Target="https://doi.org/10.1111/j.1041-2972.2005.0021.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ainbowhealthontario.ca/wp-content/uploads/2017/09/All-TRS-summary-sheets.pdf"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doi.org/10.1111/j.1041-2972.2005.0021.x" TargetMode="External"/><Relationship Id="rId5" Type="http://schemas.openxmlformats.org/officeDocument/2006/relationships/hyperlink" Target="https://doi.org/10.1111/j.1745-7599.2010.00532.x" TargetMode="External"/><Relationship Id="rId4" Type="http://schemas.openxmlformats.org/officeDocument/2006/relationships/hyperlink" Target="https://doi.org/10.1007/s13669-017-0204-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11/j.1745-7599.2010.00532.x" TargetMode="External"/><Relationship Id="rId2" Type="http://schemas.openxmlformats.org/officeDocument/2006/relationships/hyperlink" Target="https://doi.org/10.1007/s13669-017-0204-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ncer.ca/en/prevention-and-screening/reduce-cancer-risk/find-cancer-early/screening-in-lgbtq-communities/lesbian-bisexual-and-queer-women-and-cervical-cancer/?region=on" TargetMode="External"/><Relationship Id="rId2" Type="http://schemas.openxmlformats.org/officeDocument/2006/relationships/hyperlink" Target="https://www.cancer.ca/en/prevention-and-screening/reduce-cancer-risk/find-cancer-early/screening-in-lgbtq-communities/trans-women-and-cervical-cancer-screening/?region=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ncer.ca/en/prevention-and-screening/reduce-cancer-risk/find-cancer-early/screening-in-lgbtq-communities/lesbian-bisexual-and-queer-women-and-cervical-cancer/?region=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ncer.ca/en/prevention-and-screening/reduce-cancer-risk/find-cancer-early/screening-in-lgbtq-communities/lesbian-bisexual-and-queer-women-and-cervical-cancer/?region=on" TargetMode="External"/><Relationship Id="rId2" Type="http://schemas.openxmlformats.org/officeDocument/2006/relationships/hyperlink" Target="https://www.rainbowhealthontario.ca/wp-content/uploads/2021/06/Guidelines-FINAL-4TH-EDITION-c.pdf" TargetMode="External"/><Relationship Id="rId1" Type="http://schemas.openxmlformats.org/officeDocument/2006/relationships/slideLayout" Target="../slideLayouts/slideLayout2.xml"/><Relationship Id="rId6" Type="http://schemas.openxmlformats.org/officeDocument/2006/relationships/hyperlink" Target="https://doi.org/10.1007/s13669-017-0204-4" TargetMode="External"/><Relationship Id="rId5" Type="http://schemas.openxmlformats.org/officeDocument/2006/relationships/hyperlink" Target="https://doi.org/10.1111/j.1745-7599.2010.00532.x" TargetMode="External"/><Relationship Id="rId4" Type="http://schemas.openxmlformats.org/officeDocument/2006/relationships/hyperlink" Target="https://doi.org/10.1016/j.jmwh.2008.02.0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ainbowhealthontario.ca/wp-content/uploads/2020/04/Tips_Paps_TransMen.pdf" TargetMode="External"/><Relationship Id="rId7" Type="http://schemas.openxmlformats.org/officeDocument/2006/relationships/hyperlink" Target="https://transpulseproject.ca/tag/health-care-access/" TargetMode="External"/><Relationship Id="rId2" Type="http://schemas.openxmlformats.org/officeDocument/2006/relationships/hyperlink" Target="https://doi.org/10.1007/s11606-015-3462-8" TargetMode="External"/><Relationship Id="rId1" Type="http://schemas.openxmlformats.org/officeDocument/2006/relationships/slideLayout" Target="../slideLayouts/slideLayout2.xml"/><Relationship Id="rId6" Type="http://schemas.openxmlformats.org/officeDocument/2006/relationships/hyperlink" Target="https://www.rainbowhealthontario.ca/wp-content/uploads/2017/09/All-TRS-summary-sheets.pdf" TargetMode="External"/><Relationship Id="rId5" Type="http://schemas.openxmlformats.org/officeDocument/2006/relationships/hyperlink" Target="https://doi.org/10.1111/j.1041-2972.2005.0021.x" TargetMode="External"/><Relationship Id="rId4" Type="http://schemas.openxmlformats.org/officeDocument/2006/relationships/hyperlink" Target="https://rnao.ca/sites/rnao-ca/files/bpg/2SLGBTQI_BPG_FIINAL_WEB_2.0.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rnao.ca/sites/rnao-ca/files/bpg/2SLGBTQI_BPG_FIINAL_WEB_2.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16/j.jmwh.2008.02.0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07/s13669-017-020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ainbowhealthontario.ca/wp-content/uploads/2020/04/Tips_Paps_TransMen.pdf" TargetMode="External"/><Relationship Id="rId2" Type="http://schemas.openxmlformats.org/officeDocument/2006/relationships/hyperlink" Target="https://doi.org/10.1007/s11606-015-346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007/s13669-017-0204-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rainbowhealthontario.ca/wp-content/uploads/2020/04/Tips_Paps_TransM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458-7624-9B46-9775-4330F80C3D0C}"/>
              </a:ext>
            </a:extLst>
          </p:cNvPr>
          <p:cNvSpPr>
            <a:spLocks noGrp="1"/>
          </p:cNvSpPr>
          <p:nvPr>
            <p:ph type="ctrTitle"/>
          </p:nvPr>
        </p:nvSpPr>
        <p:spPr/>
        <p:txBody>
          <a:bodyPr/>
          <a:lstStyle/>
          <a:p>
            <a:r>
              <a:rPr lang="en-US" dirty="0"/>
              <a:t>Part 3 Pelvic Exam Considerations: 2SLGBTQI+</a:t>
            </a:r>
          </a:p>
        </p:txBody>
      </p:sp>
      <p:sp>
        <p:nvSpPr>
          <p:cNvPr id="3" name="Subtitle 2">
            <a:extLst>
              <a:ext uri="{FF2B5EF4-FFF2-40B4-BE49-F238E27FC236}">
                <a16:creationId xmlns:a16="http://schemas.microsoft.com/office/drawing/2014/main" id="{E58FBCCB-2142-534F-82E1-8FFAD1D63546}"/>
              </a:ext>
            </a:extLst>
          </p:cNvPr>
          <p:cNvSpPr>
            <a:spLocks noGrp="1"/>
          </p:cNvSpPr>
          <p:nvPr>
            <p:ph type="subTitle" idx="1"/>
          </p:nvPr>
        </p:nvSpPr>
        <p:spPr>
          <a:xfrm>
            <a:off x="1081216" y="3614395"/>
            <a:ext cx="10029568" cy="1655762"/>
          </a:xfrm>
        </p:spPr>
        <p:txBody>
          <a:bodyPr/>
          <a:lstStyle/>
          <a:p>
            <a:r>
              <a:rPr lang="en-CA" dirty="0"/>
              <a:t>Two-Spirit, Lesbian, Gay, Bisexual, Trans, Queer or Questioning, and Intersex</a:t>
            </a:r>
            <a:endParaRPr lang="en-US" dirty="0"/>
          </a:p>
        </p:txBody>
      </p:sp>
    </p:spTree>
    <p:extLst>
      <p:ext uri="{BB962C8B-B14F-4D97-AF65-F5344CB8AC3E}">
        <p14:creationId xmlns:p14="http://schemas.microsoft.com/office/powerpoint/2010/main" val="369387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B4FF-B466-B749-BD38-B5F64E6522C0}"/>
              </a:ext>
            </a:extLst>
          </p:cNvPr>
          <p:cNvSpPr>
            <a:spLocks noGrp="1"/>
          </p:cNvSpPr>
          <p:nvPr>
            <p:ph type="title"/>
          </p:nvPr>
        </p:nvSpPr>
        <p:spPr/>
        <p:txBody>
          <a:bodyPr/>
          <a:lstStyle/>
          <a:p>
            <a:r>
              <a:rPr lang="en-CA" dirty="0"/>
              <a:t>Language and Terminology for Body Parts</a:t>
            </a:r>
            <a:br>
              <a:rPr lang="en-CA" b="1" u="sng" dirty="0"/>
            </a:br>
            <a:endParaRPr lang="en-US" dirty="0"/>
          </a:p>
        </p:txBody>
      </p:sp>
      <p:sp>
        <p:nvSpPr>
          <p:cNvPr id="3" name="Content Placeholder 2">
            <a:extLst>
              <a:ext uri="{FF2B5EF4-FFF2-40B4-BE49-F238E27FC236}">
                <a16:creationId xmlns:a16="http://schemas.microsoft.com/office/drawing/2014/main" id="{6D0D99EE-5E59-7F48-A3D5-FE9438A920D4}"/>
              </a:ext>
            </a:extLst>
          </p:cNvPr>
          <p:cNvSpPr>
            <a:spLocks noGrp="1"/>
          </p:cNvSpPr>
          <p:nvPr>
            <p:ph idx="1"/>
          </p:nvPr>
        </p:nvSpPr>
        <p:spPr>
          <a:xfrm>
            <a:off x="838200" y="1248937"/>
            <a:ext cx="10515600" cy="5243938"/>
          </a:xfrm>
        </p:spPr>
        <p:txBody>
          <a:bodyPr>
            <a:normAutofit/>
          </a:bodyPr>
          <a:lstStyle/>
          <a:p>
            <a:pPr marL="285750" indent="-285750"/>
            <a:r>
              <a:rPr lang="en-CA" dirty="0"/>
              <a:t>During the history ask what words they use for their body parts [some persons maybe uncomfortable with anatomical names and some individuals will prefer you to use them]</a:t>
            </a:r>
          </a:p>
          <a:p>
            <a:pPr marL="285750" indent="-285750"/>
            <a:r>
              <a:rPr lang="en-CA" dirty="0"/>
              <a:t>Consider non-medical terms such as “front hole or back hole”, internal/external organs/parts</a:t>
            </a:r>
          </a:p>
          <a:p>
            <a:pPr marL="285750" indent="-285750"/>
            <a:r>
              <a:rPr lang="en-CA" dirty="0"/>
              <a:t>Avoid using the word “normal” “perfect”</a:t>
            </a:r>
          </a:p>
          <a:p>
            <a:pPr marL="285750" indent="-285750"/>
            <a:r>
              <a:rPr lang="en-CA" dirty="0"/>
              <a:t>Avoid sexualized words/terms such as “penetration” “spread your legs” etc. </a:t>
            </a:r>
          </a:p>
          <a:p>
            <a:pPr marL="285750" indent="-285750"/>
            <a:r>
              <a:rPr lang="en-CA" b="1" dirty="0"/>
              <a:t>Words like “healthy”, “normal for you”, and “insert/withdraw”, direct verbal instructions for positioning during the exam can be useful</a:t>
            </a:r>
            <a:r>
              <a:rPr lang="en-CA" dirty="0"/>
              <a:t>.</a:t>
            </a:r>
          </a:p>
          <a:p>
            <a:pPr marL="0" indent="0">
              <a:buNone/>
            </a:pPr>
            <a:endParaRPr lang="en-US" dirty="0"/>
          </a:p>
        </p:txBody>
      </p:sp>
      <p:sp>
        <p:nvSpPr>
          <p:cNvPr id="4" name="Rectangle 3">
            <a:extLst>
              <a:ext uri="{FF2B5EF4-FFF2-40B4-BE49-F238E27FC236}">
                <a16:creationId xmlns:a16="http://schemas.microsoft.com/office/drawing/2014/main" id="{4071F1F6-780C-504A-B35D-BC2DC59AC1E4}"/>
              </a:ext>
            </a:extLst>
          </p:cNvPr>
          <p:cNvSpPr/>
          <p:nvPr/>
        </p:nvSpPr>
        <p:spPr>
          <a:xfrm>
            <a:off x="677333" y="5930361"/>
            <a:ext cx="11354247" cy="584775"/>
          </a:xfrm>
          <a:prstGeom prst="rect">
            <a:avLst/>
          </a:prstGeom>
        </p:spPr>
        <p:txBody>
          <a:bodyPr wrap="square">
            <a:spAutoFit/>
          </a:bodyPr>
          <a:lstStyle/>
          <a:p>
            <a:r>
              <a:rPr lang="en-US" sz="1600" dirty="0" err="1">
                <a:solidFill>
                  <a:srgbClr val="212121"/>
                </a:solidFill>
              </a:rPr>
              <a:t>Poter</a:t>
            </a:r>
            <a:r>
              <a:rPr lang="en-US" sz="1600" dirty="0">
                <a:solidFill>
                  <a:srgbClr val="212121"/>
                </a:solidFill>
              </a:rPr>
              <a:t>, M. (2020) Tips for Providing </a:t>
            </a:r>
            <a:r>
              <a:rPr lang="en-US" sz="1600" dirty="0" err="1">
                <a:solidFill>
                  <a:srgbClr val="212121"/>
                </a:solidFill>
              </a:rPr>
              <a:t>Paps</a:t>
            </a:r>
            <a:r>
              <a:rPr lang="en-US" sz="1600" dirty="0">
                <a:solidFill>
                  <a:srgbClr val="212121"/>
                </a:solidFill>
              </a:rPr>
              <a:t> to Transmen. </a:t>
            </a:r>
            <a:r>
              <a:rPr lang="en-US" sz="1600" dirty="0">
                <a:solidFill>
                  <a:srgbClr val="212121"/>
                </a:solidFill>
                <a:hlinkClick r:id="rId3"/>
              </a:rPr>
              <a:t>https://www.rainbowhealthontario.ca/wp-content/uploads/2020/04/Tips_Paps_TransMen.pdf</a:t>
            </a:r>
            <a:endParaRPr lang="en-US" sz="1600" dirty="0">
              <a:solidFill>
                <a:srgbClr val="212121"/>
              </a:solidFill>
            </a:endParaRPr>
          </a:p>
        </p:txBody>
      </p:sp>
    </p:spTree>
    <p:extLst>
      <p:ext uri="{BB962C8B-B14F-4D97-AF65-F5344CB8AC3E}">
        <p14:creationId xmlns:p14="http://schemas.microsoft.com/office/powerpoint/2010/main" val="66380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3C9D-F3F2-4C88-A043-B9B1F71A7F95}"/>
              </a:ext>
            </a:extLst>
          </p:cNvPr>
          <p:cNvSpPr>
            <a:spLocks noGrp="1"/>
          </p:cNvSpPr>
          <p:nvPr>
            <p:ph type="title"/>
          </p:nvPr>
        </p:nvSpPr>
        <p:spPr>
          <a:xfrm>
            <a:off x="474572" y="148219"/>
            <a:ext cx="11158628" cy="1325563"/>
          </a:xfrm>
        </p:spPr>
        <p:txBody>
          <a:bodyPr>
            <a:normAutofit fontScale="90000"/>
          </a:bodyPr>
          <a:lstStyle/>
          <a:p>
            <a:r>
              <a:rPr lang="en-CA" dirty="0"/>
              <a:t>Considerations: Trans men/Transmasculine Persons</a:t>
            </a:r>
            <a:br>
              <a:rPr lang="en-CA" dirty="0"/>
            </a:br>
            <a:r>
              <a:rPr lang="en-US" dirty="0"/>
              <a:t>AFAB: assigned female at birth</a:t>
            </a:r>
            <a:r>
              <a:rPr lang="en-CA" dirty="0"/>
              <a:t> </a:t>
            </a:r>
            <a:endParaRPr lang="en-US" dirty="0"/>
          </a:p>
        </p:txBody>
      </p:sp>
      <p:graphicFrame>
        <p:nvGraphicFramePr>
          <p:cNvPr id="8" name="Content Placeholder 2">
            <a:extLst>
              <a:ext uri="{FF2B5EF4-FFF2-40B4-BE49-F238E27FC236}">
                <a16:creationId xmlns:a16="http://schemas.microsoft.com/office/drawing/2014/main" id="{52C3C436-EB1A-4987-89C9-5AF76CB16C5B}"/>
              </a:ext>
            </a:extLst>
          </p:cNvPr>
          <p:cNvGraphicFramePr>
            <a:graphicFrameLocks noGrp="1"/>
          </p:cNvGraphicFramePr>
          <p:nvPr>
            <p:ph sz="half" idx="1"/>
            <p:extLst>
              <p:ext uri="{D42A27DB-BD31-4B8C-83A1-F6EECF244321}">
                <p14:modId xmlns:p14="http://schemas.microsoft.com/office/powerpoint/2010/main" val="3249396876"/>
              </p:ext>
            </p:extLst>
          </p:nvPr>
        </p:nvGraphicFramePr>
        <p:xfrm>
          <a:off x="448555" y="1473781"/>
          <a:ext cx="6540074" cy="4553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38E79236-29EA-471E-B3A0-4D861602060B}"/>
              </a:ext>
            </a:extLst>
          </p:cNvPr>
          <p:cNvSpPr/>
          <p:nvPr/>
        </p:nvSpPr>
        <p:spPr>
          <a:xfrm>
            <a:off x="101601" y="5920704"/>
            <a:ext cx="12090400" cy="938719"/>
          </a:xfrm>
          <a:prstGeom prst="rect">
            <a:avLst/>
          </a:prstGeom>
        </p:spPr>
        <p:txBody>
          <a:bodyPr wrap="square">
            <a:spAutoFit/>
          </a:bodyPr>
          <a:lstStyle/>
          <a:p>
            <a:r>
              <a:rPr lang="en-US" sz="1100" dirty="0" err="1"/>
              <a:t>Obedin-Maliver</a:t>
            </a:r>
            <a:r>
              <a:rPr lang="en-US" sz="1100" dirty="0"/>
              <a:t>, &amp; de </a:t>
            </a:r>
            <a:r>
              <a:rPr lang="en-US" sz="1100" dirty="0" err="1"/>
              <a:t>Haan</a:t>
            </a:r>
            <a:r>
              <a:rPr lang="en-US" sz="1100" dirty="0"/>
              <a:t>, G. (2017). Gynecologic Care for Transgender Adults. Current Obstetrics and Gynecology Reports, 6(2), 140–148. </a:t>
            </a:r>
            <a:r>
              <a:rPr lang="en-US" sz="1100" dirty="0">
                <a:hlinkClick r:id="rId7"/>
              </a:rPr>
              <a:t>https://doi.org/10.1007/s13669-017-0204-4</a:t>
            </a:r>
            <a:endParaRPr lang="en-US" sz="1100" dirty="0"/>
          </a:p>
          <a:p>
            <a:r>
              <a:rPr lang="en-US" sz="1100" dirty="0"/>
              <a:t>Jenner. (2010). Transsexual primary care. Journal of the American Academy of Nurse Practitioners, 22(8), 403–408. </a:t>
            </a:r>
            <a:r>
              <a:rPr lang="en-US" sz="1100" dirty="0">
                <a:hlinkClick r:id="rId8"/>
              </a:rPr>
              <a:t>https://doi.org/10.1111/j.1745-7599.2010.00532.x</a:t>
            </a:r>
            <a:endParaRPr lang="en-US" sz="1100" dirty="0"/>
          </a:p>
          <a:p>
            <a:r>
              <a:rPr lang="en-US" sz="1100" dirty="0" err="1"/>
              <a:t>Sobralske</a:t>
            </a:r>
            <a:r>
              <a:rPr lang="en-US" sz="1100" dirty="0"/>
              <a:t>. (2005). Primary care needs of patients who have undergone gender reassignment. Journal of the American Academy of Nurse Practitioners, 17(4), 133–138. </a:t>
            </a:r>
            <a:r>
              <a:rPr lang="en-US" sz="1100" dirty="0">
                <a:hlinkClick r:id="rId9"/>
              </a:rPr>
              <a:t>https://doi.org/10.1111/j.1041-2972.2005.0021.x</a:t>
            </a:r>
            <a:endParaRPr lang="en-US" sz="1100" dirty="0"/>
          </a:p>
          <a:p>
            <a:r>
              <a:rPr lang="en-US" sz="1100" dirty="0"/>
              <a:t>1. </a:t>
            </a:r>
            <a:r>
              <a:rPr lang="en-US" sz="1100" dirty="0" err="1"/>
              <a:t>Sherbourne</a:t>
            </a:r>
            <a:r>
              <a:rPr lang="en-US" sz="1100" dirty="0"/>
              <a:t> Health Centre/Rainbow Health Ontario (2017) Trans Surgical Summary for Health Care Providers </a:t>
            </a:r>
            <a:r>
              <a:rPr lang="en-US" sz="1100" dirty="0">
                <a:hlinkClick r:id="rId10"/>
              </a:rPr>
              <a:t>https://www.rainbowhealthontario.ca/wp-content/uploads/2017/09/All-TRS-summary-sheets.pdf</a:t>
            </a:r>
            <a:endParaRPr lang="en-US" sz="1100" dirty="0"/>
          </a:p>
        </p:txBody>
      </p:sp>
      <p:pic>
        <p:nvPicPr>
          <p:cNvPr id="10" name="Content Placeholder 4" descr="Diagram&#10;&#10;Description automatically generated">
            <a:extLst>
              <a:ext uri="{FF2B5EF4-FFF2-40B4-BE49-F238E27FC236}">
                <a16:creationId xmlns:a16="http://schemas.microsoft.com/office/drawing/2014/main" id="{68330E62-B08A-F04F-9CAB-BA81616337FE}"/>
              </a:ext>
            </a:extLst>
          </p:cNvPr>
          <p:cNvPicPr>
            <a:picLocks noChangeAspect="1"/>
          </p:cNvPicPr>
          <p:nvPr/>
        </p:nvPicPr>
        <p:blipFill>
          <a:blip r:embed="rId11"/>
          <a:stretch>
            <a:fillRect/>
          </a:stretch>
        </p:blipFill>
        <p:spPr>
          <a:xfrm>
            <a:off x="7335583" y="1569366"/>
            <a:ext cx="4708339" cy="4351338"/>
          </a:xfrm>
          <a:prstGeom prst="rect">
            <a:avLst/>
          </a:prstGeom>
        </p:spPr>
      </p:pic>
    </p:spTree>
    <p:extLst>
      <p:ext uri="{BB962C8B-B14F-4D97-AF65-F5344CB8AC3E}">
        <p14:creationId xmlns:p14="http://schemas.microsoft.com/office/powerpoint/2010/main" val="400283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57DEE-424D-4647-BAFF-4A0271FDA537}"/>
              </a:ext>
            </a:extLst>
          </p:cNvPr>
          <p:cNvSpPr>
            <a:spLocks noGrp="1"/>
          </p:cNvSpPr>
          <p:nvPr>
            <p:ph type="title"/>
          </p:nvPr>
        </p:nvSpPr>
        <p:spPr>
          <a:xfrm>
            <a:off x="559830" y="65915"/>
            <a:ext cx="10934700" cy="1325563"/>
          </a:xfrm>
        </p:spPr>
        <p:txBody>
          <a:bodyPr>
            <a:normAutofit fontScale="90000"/>
          </a:bodyPr>
          <a:lstStyle/>
          <a:p>
            <a:r>
              <a:rPr lang="en-CA" dirty="0"/>
              <a:t>Considerations: Trans men/Transmasculine Persons</a:t>
            </a:r>
            <a:br>
              <a:rPr lang="en-CA" dirty="0"/>
            </a:br>
            <a:r>
              <a:rPr lang="en-US" dirty="0"/>
              <a:t>AFAB: assigned female at birth</a:t>
            </a:r>
            <a:r>
              <a:rPr lang="en-CA" dirty="0"/>
              <a:t> (2)</a:t>
            </a:r>
            <a:endParaRPr lang="en-US" dirty="0"/>
          </a:p>
        </p:txBody>
      </p:sp>
      <p:sp>
        <p:nvSpPr>
          <p:cNvPr id="3" name="Content Placeholder 2">
            <a:extLst>
              <a:ext uri="{FF2B5EF4-FFF2-40B4-BE49-F238E27FC236}">
                <a16:creationId xmlns:a16="http://schemas.microsoft.com/office/drawing/2014/main" id="{8417C9F5-32D7-7A46-BCF8-5695C0F38ED7}"/>
              </a:ext>
            </a:extLst>
          </p:cNvPr>
          <p:cNvSpPr>
            <a:spLocks noGrp="1"/>
          </p:cNvSpPr>
          <p:nvPr>
            <p:ph sz="half" idx="1"/>
          </p:nvPr>
        </p:nvSpPr>
        <p:spPr>
          <a:xfrm>
            <a:off x="385497" y="1773258"/>
            <a:ext cx="7469452" cy="3754953"/>
          </a:xfrm>
        </p:spPr>
        <p:txBody>
          <a:bodyPr>
            <a:normAutofit/>
          </a:bodyPr>
          <a:lstStyle/>
          <a:p>
            <a:pPr marL="0" indent="0">
              <a:buNone/>
            </a:pPr>
            <a:r>
              <a:rPr lang="en-CA" sz="2400" b="1" dirty="0"/>
              <a:t>Surgical Options </a:t>
            </a:r>
            <a:r>
              <a:rPr lang="en-CA" sz="1800" b="1" dirty="0"/>
              <a:t>[all descriptions from the Trans Surgical Summary for Health Care Providers linked below]</a:t>
            </a:r>
            <a:endParaRPr lang="en-CA" sz="1800" b="1" u="sng" dirty="0"/>
          </a:p>
          <a:p>
            <a:pPr marL="0" indent="0">
              <a:buNone/>
            </a:pPr>
            <a:r>
              <a:rPr lang="en-CA" sz="1800" b="1" u="sng" dirty="0"/>
              <a:t>Hysterectomy</a:t>
            </a:r>
            <a:r>
              <a:rPr lang="en-CA" sz="1800" dirty="0"/>
              <a:t>: removal of the uterus (with or without cervix removal)</a:t>
            </a:r>
          </a:p>
          <a:p>
            <a:pPr marL="0" indent="0">
              <a:buNone/>
            </a:pPr>
            <a:r>
              <a:rPr lang="en-CA" sz="1800" b="1" u="sng" dirty="0" err="1"/>
              <a:t>Salpingo</a:t>
            </a:r>
            <a:r>
              <a:rPr lang="en-CA" sz="1800" b="1" u="sng" dirty="0"/>
              <a:t>-Oophorectomy: </a:t>
            </a:r>
            <a:endParaRPr lang="en-CA" sz="1800" dirty="0"/>
          </a:p>
          <a:p>
            <a:r>
              <a:rPr lang="en-CA" sz="1800" b="1" dirty="0"/>
              <a:t>Salpingectomy</a:t>
            </a:r>
            <a:r>
              <a:rPr lang="en-CA" sz="1800" dirty="0"/>
              <a:t> = removal of both fallopian tubes </a:t>
            </a:r>
          </a:p>
          <a:p>
            <a:r>
              <a:rPr lang="en-CA" sz="1800" b="1" dirty="0"/>
              <a:t>Oophorectomy</a:t>
            </a:r>
            <a:r>
              <a:rPr lang="en-CA" sz="1800" dirty="0"/>
              <a:t> = removal of both ovaries </a:t>
            </a:r>
          </a:p>
          <a:p>
            <a:pPr marL="0" indent="0">
              <a:buNone/>
            </a:pPr>
            <a:r>
              <a:rPr lang="en-CA" sz="1800" b="1" u="sng" dirty="0"/>
              <a:t>Clitoral Release (Metoidioplasty without urethral lengthening):</a:t>
            </a:r>
            <a:r>
              <a:rPr lang="en-CA" sz="1800" b="1" dirty="0"/>
              <a:t> </a:t>
            </a:r>
            <a:r>
              <a:rPr lang="en-CA" sz="1800" dirty="0"/>
              <a:t>A penis is created with the enlarged clitoral tissue. </a:t>
            </a:r>
          </a:p>
          <a:p>
            <a:pPr marL="0" indent="0">
              <a:buNone/>
            </a:pPr>
            <a:r>
              <a:rPr lang="en-CA" sz="1800" b="1" u="sng" dirty="0"/>
              <a:t>Metoidioplasty:</a:t>
            </a:r>
            <a:r>
              <a:rPr lang="en-CA" sz="1800" dirty="0"/>
              <a:t> A penis is created with the enlarged clitoral tissue and urethra is extended to the tip of the penis </a:t>
            </a:r>
          </a:p>
        </p:txBody>
      </p:sp>
      <p:pic>
        <p:nvPicPr>
          <p:cNvPr id="7" name="Content Placeholder 6" descr="A close-up of a hand&#10;&#10;Description automatically generated with low confidence">
            <a:extLst>
              <a:ext uri="{FF2B5EF4-FFF2-40B4-BE49-F238E27FC236}">
                <a16:creationId xmlns:a16="http://schemas.microsoft.com/office/drawing/2014/main" id="{3754CF00-CE9B-DE46-AAB1-AF9DC103B96A}"/>
              </a:ext>
            </a:extLst>
          </p:cNvPr>
          <p:cNvPicPr>
            <a:picLocks noGrp="1" noChangeAspect="1"/>
          </p:cNvPicPr>
          <p:nvPr>
            <p:ph sz="half" idx="2"/>
          </p:nvPr>
        </p:nvPicPr>
        <p:blipFill>
          <a:blip r:embed="rId2"/>
          <a:stretch>
            <a:fillRect/>
          </a:stretch>
        </p:blipFill>
        <p:spPr>
          <a:xfrm>
            <a:off x="7854949" y="1443831"/>
            <a:ext cx="4258226" cy="4704522"/>
          </a:xfrm>
        </p:spPr>
      </p:pic>
      <p:sp>
        <p:nvSpPr>
          <p:cNvPr id="8" name="Rectangle 7">
            <a:extLst>
              <a:ext uri="{FF2B5EF4-FFF2-40B4-BE49-F238E27FC236}">
                <a16:creationId xmlns:a16="http://schemas.microsoft.com/office/drawing/2014/main" id="{17441A3F-448E-1D49-8D9A-C77BFFAB960E}"/>
              </a:ext>
            </a:extLst>
          </p:cNvPr>
          <p:cNvSpPr/>
          <p:nvPr/>
        </p:nvSpPr>
        <p:spPr>
          <a:xfrm>
            <a:off x="282185" y="5779021"/>
            <a:ext cx="11627630" cy="738664"/>
          </a:xfrm>
          <a:prstGeom prst="rect">
            <a:avLst/>
          </a:prstGeom>
        </p:spPr>
        <p:txBody>
          <a:bodyPr wrap="square">
            <a:spAutoFit/>
          </a:bodyPr>
          <a:lstStyle/>
          <a:p>
            <a:r>
              <a:rPr lang="en-US" sz="1400" dirty="0" err="1"/>
              <a:t>Sherbourne</a:t>
            </a:r>
            <a:r>
              <a:rPr lang="en-US" sz="1400" dirty="0"/>
              <a:t> Health Centre/Rainbow Health Ontario (2017) Trans Surgical Summary for Health Care Providers </a:t>
            </a:r>
            <a:r>
              <a:rPr lang="en-US" sz="1400" dirty="0">
                <a:hlinkClick r:id="rId3"/>
              </a:rPr>
              <a:t>https://www.rainbowhealthontario.ca/wp-content/uploads/2017/09/All-TRS-summary-sheets.pdf</a:t>
            </a:r>
            <a:endParaRPr lang="en-US" sz="1400" dirty="0"/>
          </a:p>
          <a:p>
            <a:endParaRPr lang="en-US" sz="1400" dirty="0"/>
          </a:p>
        </p:txBody>
      </p:sp>
    </p:spTree>
    <p:extLst>
      <p:ext uri="{BB962C8B-B14F-4D97-AF65-F5344CB8AC3E}">
        <p14:creationId xmlns:p14="http://schemas.microsoft.com/office/powerpoint/2010/main" val="208032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F7A5-3A56-9F45-B787-068137E8191F}"/>
              </a:ext>
            </a:extLst>
          </p:cNvPr>
          <p:cNvSpPr>
            <a:spLocks noGrp="1"/>
          </p:cNvSpPr>
          <p:nvPr>
            <p:ph type="title"/>
          </p:nvPr>
        </p:nvSpPr>
        <p:spPr>
          <a:xfrm>
            <a:off x="407894" y="237589"/>
            <a:ext cx="10941424" cy="1325563"/>
          </a:xfrm>
        </p:spPr>
        <p:txBody>
          <a:bodyPr>
            <a:normAutofit fontScale="90000"/>
          </a:bodyPr>
          <a:lstStyle/>
          <a:p>
            <a:r>
              <a:rPr lang="en-CA" dirty="0"/>
              <a:t>Considerations: Trans men/Transmasculine Persons</a:t>
            </a:r>
            <a:br>
              <a:rPr lang="en-CA" dirty="0"/>
            </a:br>
            <a:r>
              <a:rPr lang="en-US" dirty="0"/>
              <a:t>AFAB: assigned female at birth</a:t>
            </a:r>
            <a:r>
              <a:rPr lang="en-CA" dirty="0"/>
              <a:t> (3)</a:t>
            </a:r>
            <a:endParaRPr lang="en-US" dirty="0"/>
          </a:p>
        </p:txBody>
      </p:sp>
      <p:sp>
        <p:nvSpPr>
          <p:cNvPr id="3" name="Content Placeholder 2">
            <a:extLst>
              <a:ext uri="{FF2B5EF4-FFF2-40B4-BE49-F238E27FC236}">
                <a16:creationId xmlns:a16="http://schemas.microsoft.com/office/drawing/2014/main" id="{A7EA9927-9F87-9746-8F3F-BDD1F5BD9AC4}"/>
              </a:ext>
            </a:extLst>
          </p:cNvPr>
          <p:cNvSpPr>
            <a:spLocks noGrp="1"/>
          </p:cNvSpPr>
          <p:nvPr>
            <p:ph sz="half" idx="1"/>
          </p:nvPr>
        </p:nvSpPr>
        <p:spPr>
          <a:xfrm>
            <a:off x="308555" y="1675433"/>
            <a:ext cx="7643460" cy="4054623"/>
          </a:xfrm>
        </p:spPr>
        <p:txBody>
          <a:bodyPr>
            <a:noAutofit/>
          </a:bodyPr>
          <a:lstStyle/>
          <a:p>
            <a:pPr marL="0" indent="0">
              <a:buNone/>
            </a:pPr>
            <a:r>
              <a:rPr lang="en-CA" sz="1800" b="1" dirty="0"/>
              <a:t>Surgical Options [all descriptions from the Trans Surgical Summary for Health Care Providers linked below]</a:t>
            </a:r>
            <a:endParaRPr lang="en-CA" sz="1800" b="1" u="sng" dirty="0"/>
          </a:p>
          <a:p>
            <a:pPr marL="0" indent="0">
              <a:buNone/>
            </a:pPr>
            <a:r>
              <a:rPr lang="en-CA" sz="1800" b="1" u="sng" dirty="0"/>
              <a:t>Phalloplasty:  </a:t>
            </a:r>
            <a:r>
              <a:rPr lang="en-CA" sz="1800" dirty="0"/>
              <a:t>A masculinizing gender affirming surgery to create:</a:t>
            </a:r>
          </a:p>
          <a:p>
            <a:pPr lvl="0"/>
            <a:r>
              <a:rPr lang="en-CA" sz="1800" i="1" dirty="0"/>
              <a:t>Penis (neophallus)</a:t>
            </a:r>
            <a:endParaRPr lang="en-CA" sz="1800" dirty="0"/>
          </a:p>
          <a:p>
            <a:pPr lvl="0"/>
            <a:r>
              <a:rPr lang="en-CA" sz="1800" i="1" dirty="0"/>
              <a:t>Urethroplasty</a:t>
            </a:r>
          </a:p>
          <a:p>
            <a:pPr lvl="0"/>
            <a:r>
              <a:rPr lang="en-CA" sz="1800" i="1" dirty="0"/>
              <a:t>Vaginectomy</a:t>
            </a:r>
            <a:endParaRPr lang="en-CA" sz="1800" dirty="0"/>
          </a:p>
          <a:p>
            <a:pPr lvl="0"/>
            <a:r>
              <a:rPr lang="en-CA" sz="1800" i="1" dirty="0" err="1"/>
              <a:t>Glansplasty</a:t>
            </a:r>
            <a:endParaRPr lang="en-CA" sz="1800" dirty="0"/>
          </a:p>
          <a:p>
            <a:pPr lvl="0"/>
            <a:r>
              <a:rPr lang="en-CA" sz="1800" i="1" dirty="0"/>
              <a:t>Scrotoplasty</a:t>
            </a:r>
            <a:endParaRPr lang="en-CA" sz="1800" dirty="0"/>
          </a:p>
          <a:p>
            <a:r>
              <a:rPr lang="en-CA" sz="1800" i="1" dirty="0"/>
              <a:t>Erectile device (if desired)</a:t>
            </a:r>
            <a:endParaRPr lang="en-US" sz="1800" dirty="0"/>
          </a:p>
        </p:txBody>
      </p:sp>
      <p:pic>
        <p:nvPicPr>
          <p:cNvPr id="5" name="Content Placeholder 6" descr="A close-up of a hand&#10;&#10;Description automatically generated with low confidence">
            <a:extLst>
              <a:ext uri="{FF2B5EF4-FFF2-40B4-BE49-F238E27FC236}">
                <a16:creationId xmlns:a16="http://schemas.microsoft.com/office/drawing/2014/main" id="{A219CB3B-A3CC-934D-8672-A30B1AC5ED70}"/>
              </a:ext>
            </a:extLst>
          </p:cNvPr>
          <p:cNvPicPr>
            <a:picLocks noGrp="1" noChangeAspect="1"/>
          </p:cNvPicPr>
          <p:nvPr>
            <p:ph sz="half" idx="2"/>
          </p:nvPr>
        </p:nvPicPr>
        <p:blipFill>
          <a:blip r:embed="rId2"/>
          <a:stretch>
            <a:fillRect/>
          </a:stretch>
        </p:blipFill>
        <p:spPr>
          <a:xfrm>
            <a:off x="7788729" y="1772720"/>
            <a:ext cx="4094716" cy="4229381"/>
          </a:xfrm>
        </p:spPr>
      </p:pic>
      <p:sp>
        <p:nvSpPr>
          <p:cNvPr id="11" name="Rectangle 10">
            <a:extLst>
              <a:ext uri="{FF2B5EF4-FFF2-40B4-BE49-F238E27FC236}">
                <a16:creationId xmlns:a16="http://schemas.microsoft.com/office/drawing/2014/main" id="{9EC8DA6E-B3F6-DB4E-A2EE-FD8EBD2C0541}"/>
              </a:ext>
            </a:extLst>
          </p:cNvPr>
          <p:cNvSpPr/>
          <p:nvPr/>
        </p:nvSpPr>
        <p:spPr>
          <a:xfrm>
            <a:off x="407894" y="5842337"/>
            <a:ext cx="11475551" cy="738664"/>
          </a:xfrm>
          <a:prstGeom prst="rect">
            <a:avLst/>
          </a:prstGeom>
        </p:spPr>
        <p:txBody>
          <a:bodyPr wrap="square">
            <a:spAutoFit/>
          </a:bodyPr>
          <a:lstStyle/>
          <a:p>
            <a:r>
              <a:rPr lang="en-US" sz="1400" dirty="0" err="1"/>
              <a:t>Sherbourne</a:t>
            </a:r>
            <a:r>
              <a:rPr lang="en-US" sz="1400" dirty="0"/>
              <a:t> Health Centre/Rainbow Health Ontario (2017) Trans Surgical Summary for Health Care Providers </a:t>
            </a:r>
            <a:r>
              <a:rPr lang="en-US" sz="1400" dirty="0">
                <a:hlinkClick r:id="rId3"/>
              </a:rPr>
              <a:t>https://www.rainbowhealthontario.ca/wp-content/uploads/2017/09/All-TRS-summary-sheets.pdf</a:t>
            </a:r>
            <a:endParaRPr lang="en-US" sz="1400" dirty="0"/>
          </a:p>
          <a:p>
            <a:endParaRPr lang="en-US" sz="1400" dirty="0"/>
          </a:p>
        </p:txBody>
      </p:sp>
    </p:spTree>
    <p:extLst>
      <p:ext uri="{BB962C8B-B14F-4D97-AF65-F5344CB8AC3E}">
        <p14:creationId xmlns:p14="http://schemas.microsoft.com/office/powerpoint/2010/main" val="415134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382-C1D5-4DFA-B913-02DF78E3B8E2}"/>
              </a:ext>
            </a:extLst>
          </p:cNvPr>
          <p:cNvSpPr>
            <a:spLocks noGrp="1"/>
          </p:cNvSpPr>
          <p:nvPr>
            <p:ph type="title"/>
          </p:nvPr>
        </p:nvSpPr>
        <p:spPr>
          <a:xfrm>
            <a:off x="356152" y="12700"/>
            <a:ext cx="11133598" cy="1325563"/>
          </a:xfrm>
        </p:spPr>
        <p:txBody>
          <a:bodyPr>
            <a:normAutofit fontScale="90000"/>
          </a:bodyPr>
          <a:lstStyle/>
          <a:p>
            <a:r>
              <a:rPr lang="en-CA" dirty="0"/>
              <a:t>Considerations: Trans men/Transmasculine Persons</a:t>
            </a:r>
            <a:br>
              <a:rPr lang="en-CA" dirty="0"/>
            </a:br>
            <a:r>
              <a:rPr lang="en-US" dirty="0"/>
              <a:t>AFAB: assigned female at birth</a:t>
            </a:r>
            <a:r>
              <a:rPr lang="en-CA" dirty="0"/>
              <a:t> (4)</a:t>
            </a:r>
            <a:endParaRPr lang="en-US" dirty="0"/>
          </a:p>
        </p:txBody>
      </p:sp>
      <p:sp>
        <p:nvSpPr>
          <p:cNvPr id="3" name="Content Placeholder 2">
            <a:extLst>
              <a:ext uri="{FF2B5EF4-FFF2-40B4-BE49-F238E27FC236}">
                <a16:creationId xmlns:a16="http://schemas.microsoft.com/office/drawing/2014/main" id="{5DE53848-AA7C-4F1C-BFCA-FA6A1FD8E25A}"/>
              </a:ext>
            </a:extLst>
          </p:cNvPr>
          <p:cNvSpPr>
            <a:spLocks noGrp="1"/>
          </p:cNvSpPr>
          <p:nvPr>
            <p:ph idx="1"/>
          </p:nvPr>
        </p:nvSpPr>
        <p:spPr>
          <a:xfrm>
            <a:off x="838200" y="1325563"/>
            <a:ext cx="10515600" cy="4351338"/>
          </a:xfrm>
        </p:spPr>
        <p:txBody>
          <a:bodyPr>
            <a:normAutofit fontScale="77500" lnSpcReduction="20000"/>
          </a:bodyPr>
          <a:lstStyle/>
          <a:p>
            <a:r>
              <a:rPr lang="en-CA" b="1" i="1" dirty="0"/>
              <a:t>All transmasculine people with a cervix should undergo cervical cancer screening</a:t>
            </a:r>
            <a:r>
              <a:rPr lang="en-CA" dirty="0"/>
              <a:t>.</a:t>
            </a:r>
          </a:p>
          <a:p>
            <a:r>
              <a:rPr lang="en-CA" dirty="0"/>
              <a:t>Some transmasculine patients may not know if their cervix was removed during a hysterectomy and therefore a chart/exam review is needed for screening purposes</a:t>
            </a:r>
          </a:p>
          <a:p>
            <a:r>
              <a:rPr lang="en-CA" dirty="0"/>
              <a:t>Testosterone does not appear to increase the risk of cervical cancer [evidence is pending]</a:t>
            </a:r>
          </a:p>
          <a:p>
            <a:r>
              <a:rPr lang="en-CA" dirty="0"/>
              <a:t>Testosterone therapy for transmasculine/non-binary patients can cause atrophy to genital/urinary tissue and associated symptoms/conditions (lubricant and/or vaginal estrogen for short periods may assist with exam and/or conditions and will not change transition hormones) </a:t>
            </a:r>
          </a:p>
          <a:p>
            <a:r>
              <a:rPr lang="en-CA" dirty="0"/>
              <a:t>Testosterone therapy for transmasculine/non-binary patients can produce a higher than average “unsatisfactory sample” pap test results [due to atrophy]</a:t>
            </a:r>
          </a:p>
          <a:p>
            <a:r>
              <a:rPr lang="en-CA" b="1" i="1" dirty="0"/>
              <a:t>STI screening as needed.</a:t>
            </a:r>
          </a:p>
          <a:p>
            <a:r>
              <a:rPr lang="en-CA" b="1" i="1" dirty="0"/>
              <a:t>Routine ovarian or endometrial cancer screening is not recommended. Workups follow the usual signs/symptoms and risk factor requirements</a:t>
            </a:r>
            <a:r>
              <a:rPr lang="en-CA" dirty="0"/>
              <a:t>. </a:t>
            </a:r>
            <a:endParaRPr lang="en-US" dirty="0"/>
          </a:p>
        </p:txBody>
      </p:sp>
      <p:sp>
        <p:nvSpPr>
          <p:cNvPr id="5" name="TextBox 4">
            <a:extLst>
              <a:ext uri="{FF2B5EF4-FFF2-40B4-BE49-F238E27FC236}">
                <a16:creationId xmlns:a16="http://schemas.microsoft.com/office/drawing/2014/main" id="{0137FB7E-6BEC-4B10-BEB2-B796002E2E4B}"/>
              </a:ext>
            </a:extLst>
          </p:cNvPr>
          <p:cNvSpPr txBox="1"/>
          <p:nvPr/>
        </p:nvSpPr>
        <p:spPr>
          <a:xfrm>
            <a:off x="290286" y="5288340"/>
            <a:ext cx="11901714" cy="1569660"/>
          </a:xfrm>
          <a:prstGeom prst="rect">
            <a:avLst/>
          </a:prstGeom>
          <a:noFill/>
        </p:spPr>
        <p:txBody>
          <a:bodyPr wrap="square">
            <a:spAutoFit/>
          </a:bodyPr>
          <a:lstStyle/>
          <a:p>
            <a:r>
              <a:rPr lang="en-US" sz="1200" dirty="0"/>
              <a:t>Bourns, A. et al (2021)</a:t>
            </a:r>
            <a:r>
              <a:rPr lang="en-CA" sz="1200" dirty="0"/>
              <a:t> Guidelines for Gender-Affirming Primary Care with Trans and Non-binary Patients</a:t>
            </a:r>
            <a:r>
              <a:rPr lang="en-US" sz="1200" dirty="0"/>
              <a:t> </a:t>
            </a:r>
            <a:r>
              <a:rPr lang="en-US" sz="1200" dirty="0">
                <a:hlinkClick r:id="rId2"/>
              </a:rPr>
              <a:t>https://www.rainbowhealthontario.ca/wp-content/uploads/2021/06/Guidelines-FINAL-4TH-EDITION-c.pdf</a:t>
            </a:r>
            <a:endParaRPr lang="en-US" sz="1200" dirty="0"/>
          </a:p>
          <a:p>
            <a:r>
              <a:rPr lang="en-US" sz="1200" dirty="0"/>
              <a:t>Dutton, Koenig, K., &amp; </a:t>
            </a:r>
            <a:r>
              <a:rPr lang="en-US" sz="1200" dirty="0" err="1"/>
              <a:t>Fennie</a:t>
            </a:r>
            <a:r>
              <a:rPr lang="en-US" sz="1200" dirty="0"/>
              <a:t>, K. (2008). Gynecologic Care of the Female-to-Male Transgender Man. Journal of Midwifery &amp; Women’s Health, 53(4), 331–337. </a:t>
            </a:r>
            <a:r>
              <a:rPr lang="en-US" sz="1200" dirty="0">
                <a:hlinkClick r:id="rId3"/>
              </a:rPr>
              <a:t>https://doi.org/10.1016/j.jmwh.2008.02.003</a:t>
            </a:r>
            <a:endParaRPr lang="en-US" sz="1200" dirty="0"/>
          </a:p>
          <a:p>
            <a:r>
              <a:rPr lang="en-US" sz="1200" dirty="0"/>
              <a:t>Canadian Cancer Society (2020): </a:t>
            </a:r>
            <a:r>
              <a:rPr lang="en-CA" sz="1200" dirty="0"/>
              <a:t> </a:t>
            </a:r>
          </a:p>
          <a:p>
            <a:r>
              <a:rPr lang="en-CA" sz="1200" u="sng" dirty="0">
                <a:hlinkClick r:id="rId4">
                  <a:extLst>
                    <a:ext uri="{A12FA001-AC4F-418D-AE19-62706E023703}">
                      <ahyp:hlinkClr xmlns:ahyp="http://schemas.microsoft.com/office/drawing/2018/hyperlinkcolor" val="tx"/>
                    </a:ext>
                  </a:extLst>
                </a:hlinkClick>
              </a:rPr>
              <a:t>https://www.cancer.ca/en/prevention-and-screening/reduce-cancer-risk/find-cancer-early/screening-in-lgbtq-communities/lesbian-bisexual-and-queer-women-and-cervical-cancer/?region=on</a:t>
            </a:r>
            <a:endParaRPr lang="en-CA" sz="1200" u="sng" dirty="0"/>
          </a:p>
          <a:p>
            <a:r>
              <a:rPr lang="en-US" sz="1200" dirty="0"/>
              <a:t>Potter et al (2015) </a:t>
            </a:r>
            <a:r>
              <a:rPr lang="en-US" sz="1200" dirty="0">
                <a:hlinkClick r:id="rId5">
                  <a:extLst>
                    <a:ext uri="{A12FA001-AC4F-418D-AE19-62706E023703}">
                      <ahyp:hlinkClr xmlns:ahyp="http://schemas.microsoft.com/office/drawing/2018/hyperlinkcolor" val="tx"/>
                    </a:ext>
                  </a:extLst>
                </a:hlinkClick>
              </a:rPr>
              <a:t>Cervical Cancer Screening for Patients on the Female-to-Male Spectrum: a Narrative Review and Guide for Clinicians </a:t>
            </a:r>
            <a:r>
              <a:rPr lang="en-CA" sz="1200" dirty="0">
                <a:hlinkClick r:id="rId5">
                  <a:extLst>
                    <a:ext uri="{A12FA001-AC4F-418D-AE19-62706E023703}">
                      <ahyp:hlinkClr xmlns:ahyp="http://schemas.microsoft.com/office/drawing/2018/hyperlinkcolor" val="tx"/>
                    </a:ext>
                  </a:extLst>
                </a:hlinkClick>
              </a:rPr>
              <a:t>J Gen Intern Med 30(12):1857–64</a:t>
            </a:r>
            <a:endParaRPr lang="en-CA" sz="1200" dirty="0"/>
          </a:p>
        </p:txBody>
      </p:sp>
    </p:spTree>
    <p:extLst>
      <p:ext uri="{BB962C8B-B14F-4D97-AF65-F5344CB8AC3E}">
        <p14:creationId xmlns:p14="http://schemas.microsoft.com/office/powerpoint/2010/main" val="252959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506E-DFBD-4E5B-88EC-54279A30A535}"/>
              </a:ext>
            </a:extLst>
          </p:cNvPr>
          <p:cNvSpPr>
            <a:spLocks noGrp="1"/>
          </p:cNvSpPr>
          <p:nvPr>
            <p:ph type="title"/>
          </p:nvPr>
        </p:nvSpPr>
        <p:spPr>
          <a:xfrm>
            <a:off x="167682" y="125595"/>
            <a:ext cx="10906718" cy="1325563"/>
          </a:xfrm>
        </p:spPr>
        <p:txBody>
          <a:bodyPr>
            <a:normAutofit fontScale="90000"/>
          </a:bodyPr>
          <a:lstStyle/>
          <a:p>
            <a:r>
              <a:rPr lang="en-CA" dirty="0"/>
              <a:t>Considerations: Trans female/Transfeminine Persons </a:t>
            </a:r>
            <a:br>
              <a:rPr lang="en-CA" dirty="0"/>
            </a:br>
            <a:r>
              <a:rPr lang="en-US" dirty="0"/>
              <a:t>AMAB: assigned male at birth</a:t>
            </a:r>
            <a:r>
              <a:rPr lang="en-CA" dirty="0"/>
              <a:t> </a:t>
            </a:r>
            <a:endParaRPr lang="en-US" dirty="0"/>
          </a:p>
        </p:txBody>
      </p:sp>
      <p:sp>
        <p:nvSpPr>
          <p:cNvPr id="3" name="Content Placeholder 2">
            <a:extLst>
              <a:ext uri="{FF2B5EF4-FFF2-40B4-BE49-F238E27FC236}">
                <a16:creationId xmlns:a16="http://schemas.microsoft.com/office/drawing/2014/main" id="{2EA3EAD5-5F09-4A0C-B21D-B18144361928}"/>
              </a:ext>
            </a:extLst>
          </p:cNvPr>
          <p:cNvSpPr>
            <a:spLocks noGrp="1"/>
          </p:cNvSpPr>
          <p:nvPr>
            <p:ph sz="half" idx="1"/>
          </p:nvPr>
        </p:nvSpPr>
        <p:spPr>
          <a:xfrm>
            <a:off x="289366" y="1615043"/>
            <a:ext cx="6988446" cy="4351338"/>
          </a:xfrm>
        </p:spPr>
        <p:txBody>
          <a:bodyPr>
            <a:noAutofit/>
          </a:bodyPr>
          <a:lstStyle/>
          <a:p>
            <a:r>
              <a:rPr lang="en-CA" sz="2000" dirty="0"/>
              <a:t>Physical and/or social or neither transitions and this can be dynamic</a:t>
            </a:r>
          </a:p>
          <a:p>
            <a:r>
              <a:rPr lang="en-CA" sz="2000" dirty="0"/>
              <a:t>“tucking”: testicles are reduced into the inguinal canal the scrotum and/or penis is repositioned along perineum (use tape or supportive underwear to assist with repositioning)</a:t>
            </a:r>
          </a:p>
          <a:p>
            <a:r>
              <a:rPr lang="en-CA" sz="2000" dirty="0"/>
              <a:t>Bras to augment their own tissue or to use prosthetics</a:t>
            </a:r>
          </a:p>
          <a:p>
            <a:r>
              <a:rPr lang="en-CA" sz="2000" dirty="0">
                <a:latin typeface="Calibri" panose="020F0502020204030204" pitchFamily="34" charset="0"/>
                <a:ea typeface="Calibri" panose="020F0502020204030204" pitchFamily="34" charset="0"/>
                <a:cs typeface="Times New Roman" panose="02020603050405020304" pitchFamily="18" charset="0"/>
              </a:rPr>
              <a:t>Surgical breast augmentation</a:t>
            </a:r>
            <a:endParaRPr lang="en-CA" sz="2000" dirty="0"/>
          </a:p>
          <a:p>
            <a:r>
              <a:rPr lang="en-CA" sz="2000" b="1" dirty="0"/>
              <a:t>Other surgical options: </a:t>
            </a:r>
            <a:r>
              <a:rPr lang="en-CA" sz="2000" dirty="0"/>
              <a:t>tracheal shave, facial feminization, laser/electrolysis hair removal, silicone injections/fillers</a:t>
            </a:r>
          </a:p>
          <a:p>
            <a:r>
              <a:rPr lang="en-CA" sz="2000" dirty="0"/>
              <a:t>Hormones: estrogens, anti-androgens and progestins</a:t>
            </a:r>
          </a:p>
        </p:txBody>
      </p:sp>
      <p:sp>
        <p:nvSpPr>
          <p:cNvPr id="5" name="Rectangle 4">
            <a:extLst>
              <a:ext uri="{FF2B5EF4-FFF2-40B4-BE49-F238E27FC236}">
                <a16:creationId xmlns:a16="http://schemas.microsoft.com/office/drawing/2014/main" id="{AB6237D9-67F1-4F9B-81E2-10028F5DB44F}"/>
              </a:ext>
            </a:extLst>
          </p:cNvPr>
          <p:cNvSpPr/>
          <p:nvPr/>
        </p:nvSpPr>
        <p:spPr>
          <a:xfrm>
            <a:off x="385363" y="5494637"/>
            <a:ext cx="11421273" cy="1384995"/>
          </a:xfrm>
          <a:prstGeom prst="rect">
            <a:avLst/>
          </a:prstGeom>
        </p:spPr>
        <p:txBody>
          <a:bodyPr wrap="square">
            <a:spAutoFit/>
          </a:bodyPr>
          <a:lstStyle/>
          <a:p>
            <a:r>
              <a:rPr lang="en-US" sz="1200" dirty="0" err="1"/>
              <a:t>Obedin-Maliver</a:t>
            </a:r>
            <a:r>
              <a:rPr lang="en-US" sz="1200" dirty="0"/>
              <a:t>, &amp; de </a:t>
            </a:r>
            <a:r>
              <a:rPr lang="en-US" sz="1200" dirty="0" err="1"/>
              <a:t>Haan</a:t>
            </a:r>
            <a:r>
              <a:rPr lang="en-US" sz="1200" dirty="0"/>
              <a:t>, G. (2017). Gynecologic Care for Transgender Adults. Current Obstetrics and Gynecology Reports, 6(2), 140–148. </a:t>
            </a:r>
            <a:r>
              <a:rPr lang="en-US" sz="1200" dirty="0">
                <a:hlinkClick r:id="rId2"/>
              </a:rPr>
              <a:t>https://doi.org/10.1007/s13669-017-0204-4</a:t>
            </a:r>
            <a:endParaRPr lang="en-US" sz="1200" dirty="0"/>
          </a:p>
          <a:p>
            <a:r>
              <a:rPr lang="en-US" sz="1200" dirty="0"/>
              <a:t>Jenner. (2010). Transsexual primary care. Journal of the American Academy of Nurse Practitioners, 22(8), 403–408. </a:t>
            </a:r>
            <a:r>
              <a:rPr lang="en-US" sz="1200" dirty="0">
                <a:hlinkClick r:id="rId3"/>
              </a:rPr>
              <a:t>https://doi.org/10.1111/j.1745-7599.2010.00532.x</a:t>
            </a:r>
            <a:endParaRPr lang="en-US" sz="1200" dirty="0"/>
          </a:p>
          <a:p>
            <a:r>
              <a:rPr lang="en-US" sz="1200" dirty="0" err="1"/>
              <a:t>Sobralske</a:t>
            </a:r>
            <a:r>
              <a:rPr lang="en-US" sz="1200" dirty="0"/>
              <a:t>. (2005). Primary care needs of patients who have undergone gender reassignment. Journal of the American Academy of Nurse Practitioners, 17(4), 133–138. </a:t>
            </a:r>
            <a:r>
              <a:rPr lang="en-US" sz="1200" dirty="0">
                <a:hlinkClick r:id="rId4"/>
              </a:rPr>
              <a:t>https://doi.org/10.1111/j.1041-2972.2005.0021.x</a:t>
            </a:r>
            <a:endParaRPr lang="en-US" sz="1200" dirty="0"/>
          </a:p>
          <a:p>
            <a:r>
              <a:rPr lang="en-US" sz="1200" dirty="0" err="1"/>
              <a:t>Sherbourne</a:t>
            </a:r>
            <a:r>
              <a:rPr lang="en-US" sz="1200" dirty="0"/>
              <a:t> Health Centre/Rainbow Health Ontario (2017) Trans Surgical Summary for Health Care Providers </a:t>
            </a:r>
            <a:r>
              <a:rPr lang="en-US" sz="1200" dirty="0">
                <a:hlinkClick r:id="rId5"/>
              </a:rPr>
              <a:t>https://www.rainbowhealthontario.ca/wp-content/uploads/2017/09/All-TRS-summary-sheets.pdf</a:t>
            </a:r>
            <a:endParaRPr lang="en-US" sz="1200" dirty="0"/>
          </a:p>
        </p:txBody>
      </p:sp>
      <p:pic>
        <p:nvPicPr>
          <p:cNvPr id="18" name="Content Placeholder 17" descr="Gender fluid person in red turtleneck">
            <a:extLst>
              <a:ext uri="{FF2B5EF4-FFF2-40B4-BE49-F238E27FC236}">
                <a16:creationId xmlns:a16="http://schemas.microsoft.com/office/drawing/2014/main" id="{430A8BEE-FA13-DA41-9B2C-C40845A789E8}"/>
              </a:ext>
            </a:extLst>
          </p:cNvPr>
          <p:cNvPicPr>
            <a:picLocks noGrp="1" noChangeAspect="1"/>
          </p:cNvPicPr>
          <p:nvPr>
            <p:ph sz="half" idx="2"/>
          </p:nvPr>
        </p:nvPicPr>
        <p:blipFill>
          <a:blip r:embed="rId6"/>
          <a:stretch>
            <a:fillRect/>
          </a:stretch>
        </p:blipFill>
        <p:spPr>
          <a:xfrm>
            <a:off x="7713233" y="1518224"/>
            <a:ext cx="4031685" cy="3909347"/>
          </a:xfrm>
        </p:spPr>
      </p:pic>
    </p:spTree>
    <p:extLst>
      <p:ext uri="{BB962C8B-B14F-4D97-AF65-F5344CB8AC3E}">
        <p14:creationId xmlns:p14="http://schemas.microsoft.com/office/powerpoint/2010/main" val="281849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5C839-6725-9E47-A337-EB784BAED31F}"/>
              </a:ext>
            </a:extLst>
          </p:cNvPr>
          <p:cNvSpPr>
            <a:spLocks noGrp="1"/>
          </p:cNvSpPr>
          <p:nvPr>
            <p:ph type="title"/>
          </p:nvPr>
        </p:nvSpPr>
        <p:spPr>
          <a:xfrm>
            <a:off x="396595" y="96344"/>
            <a:ext cx="11492507" cy="1325563"/>
          </a:xfrm>
        </p:spPr>
        <p:txBody>
          <a:bodyPr>
            <a:normAutofit fontScale="90000"/>
          </a:bodyPr>
          <a:lstStyle/>
          <a:p>
            <a:r>
              <a:rPr lang="en-CA" dirty="0"/>
              <a:t>Considerations: Trans female/Transfeminine Persons </a:t>
            </a:r>
            <a:br>
              <a:rPr lang="en-CA" dirty="0"/>
            </a:br>
            <a:r>
              <a:rPr lang="en-US" dirty="0"/>
              <a:t>AMAB: assigned male at birth</a:t>
            </a:r>
            <a:r>
              <a:rPr lang="en-CA" dirty="0"/>
              <a:t> (2)</a:t>
            </a:r>
            <a:endParaRPr lang="en-US" dirty="0"/>
          </a:p>
        </p:txBody>
      </p:sp>
      <p:sp>
        <p:nvSpPr>
          <p:cNvPr id="3" name="Content Placeholder 2">
            <a:extLst>
              <a:ext uri="{FF2B5EF4-FFF2-40B4-BE49-F238E27FC236}">
                <a16:creationId xmlns:a16="http://schemas.microsoft.com/office/drawing/2014/main" id="{AC454754-DE74-174F-978E-183CA185B2E4}"/>
              </a:ext>
            </a:extLst>
          </p:cNvPr>
          <p:cNvSpPr>
            <a:spLocks noGrp="1"/>
          </p:cNvSpPr>
          <p:nvPr>
            <p:ph sz="half" idx="1"/>
          </p:nvPr>
        </p:nvSpPr>
        <p:spPr>
          <a:xfrm>
            <a:off x="302896" y="1501161"/>
            <a:ext cx="7686049" cy="4515799"/>
          </a:xfrm>
        </p:spPr>
        <p:txBody>
          <a:bodyPr>
            <a:normAutofit/>
          </a:bodyPr>
          <a:lstStyle/>
          <a:p>
            <a:pPr marL="0" indent="0">
              <a:buNone/>
            </a:pPr>
            <a:r>
              <a:rPr lang="en-CA" sz="2000" b="1" dirty="0"/>
              <a:t>Surgical Options [all descriptions from the Trans Surgical Summary for Health Care Providers linked below]</a:t>
            </a:r>
            <a:endParaRPr lang="en-CA" sz="2000" b="1" u="sng" dirty="0"/>
          </a:p>
          <a:p>
            <a:r>
              <a:rPr lang="en-CA" sz="2000" b="1" dirty="0"/>
              <a:t>Orchiectomy</a:t>
            </a:r>
            <a:r>
              <a:rPr lang="en-CA" sz="2000" dirty="0"/>
              <a:t> is the removal of the testes (testicles) and spermatic cord. </a:t>
            </a:r>
          </a:p>
          <a:p>
            <a:r>
              <a:rPr lang="en-CA" sz="2000" dirty="0"/>
              <a:t>Construction of labia </a:t>
            </a:r>
            <a:r>
              <a:rPr lang="en-CA" sz="2000" b="1" dirty="0"/>
              <a:t>(Labiaplasty) </a:t>
            </a:r>
            <a:r>
              <a:rPr lang="en-CA" sz="2000" dirty="0"/>
              <a:t>and/or clitoris </a:t>
            </a:r>
            <a:r>
              <a:rPr lang="en-CA" sz="2000" b="1" dirty="0"/>
              <a:t>(Sensate clitoris)</a:t>
            </a:r>
          </a:p>
          <a:p>
            <a:pPr marL="0" indent="0">
              <a:buNone/>
            </a:pPr>
            <a:r>
              <a:rPr lang="en-CA" sz="2000" dirty="0"/>
              <a:t>OR </a:t>
            </a:r>
          </a:p>
          <a:p>
            <a:r>
              <a:rPr lang="en-CA" sz="2000" b="1" dirty="0"/>
              <a:t>Vaginoplasty: </a:t>
            </a:r>
          </a:p>
          <a:p>
            <a:pPr marL="0" indent="0">
              <a:buNone/>
            </a:pPr>
            <a:r>
              <a:rPr lang="en-CA" sz="2000" dirty="0"/>
              <a:t>Removal of the penis, scrotal sac and testes </a:t>
            </a:r>
          </a:p>
          <a:p>
            <a:pPr marL="0" indent="0">
              <a:buNone/>
            </a:pPr>
            <a:r>
              <a:rPr lang="en-CA" sz="2000" dirty="0"/>
              <a:t>Creation of the vagina, vulva +/- cervix by penile inversion and occasionally intestinal tissue graft</a:t>
            </a:r>
          </a:p>
        </p:txBody>
      </p:sp>
      <p:pic>
        <p:nvPicPr>
          <p:cNvPr id="8" name="Content Placeholder 7" descr="Diagram&#10;&#10;Description automatically generated">
            <a:extLst>
              <a:ext uri="{FF2B5EF4-FFF2-40B4-BE49-F238E27FC236}">
                <a16:creationId xmlns:a16="http://schemas.microsoft.com/office/drawing/2014/main" id="{7C98923A-AAA7-F940-BF6B-3F8FEF215BF6}"/>
              </a:ext>
            </a:extLst>
          </p:cNvPr>
          <p:cNvPicPr>
            <a:picLocks noGrp="1" noChangeAspect="1"/>
          </p:cNvPicPr>
          <p:nvPr>
            <p:ph sz="half" idx="2"/>
          </p:nvPr>
        </p:nvPicPr>
        <p:blipFill>
          <a:blip r:embed="rId2"/>
          <a:stretch>
            <a:fillRect/>
          </a:stretch>
        </p:blipFill>
        <p:spPr>
          <a:xfrm>
            <a:off x="8082643" y="1266632"/>
            <a:ext cx="3900157" cy="4324735"/>
          </a:xfrm>
        </p:spPr>
      </p:pic>
      <p:sp>
        <p:nvSpPr>
          <p:cNvPr id="6" name="Rectangle 5">
            <a:extLst>
              <a:ext uri="{FF2B5EF4-FFF2-40B4-BE49-F238E27FC236}">
                <a16:creationId xmlns:a16="http://schemas.microsoft.com/office/drawing/2014/main" id="{B78528A5-03CE-8849-89B5-A54FE75202A3}"/>
              </a:ext>
            </a:extLst>
          </p:cNvPr>
          <p:cNvSpPr/>
          <p:nvPr/>
        </p:nvSpPr>
        <p:spPr>
          <a:xfrm>
            <a:off x="467829" y="5216051"/>
            <a:ext cx="11421273" cy="1384995"/>
          </a:xfrm>
          <a:prstGeom prst="rect">
            <a:avLst/>
          </a:prstGeom>
        </p:spPr>
        <p:txBody>
          <a:bodyPr wrap="square">
            <a:spAutoFit/>
          </a:bodyPr>
          <a:lstStyle/>
          <a:p>
            <a:r>
              <a:rPr lang="en-US" sz="1200" dirty="0" err="1"/>
              <a:t>Sherbourne</a:t>
            </a:r>
            <a:r>
              <a:rPr lang="en-US" sz="1200" dirty="0"/>
              <a:t> Health Centre/Rainbow Health Ontario (2017) Trans Surgical Summary for Health Care Providers </a:t>
            </a:r>
            <a:r>
              <a:rPr lang="en-US" sz="1200" dirty="0">
                <a:hlinkClick r:id="rId3"/>
              </a:rPr>
              <a:t>https://www.rainbowhealthontario.ca/wp-content/uploads/2017/09/All-TRS-summary-sheets.pdf</a:t>
            </a:r>
            <a:endParaRPr lang="en-US" sz="1200" dirty="0"/>
          </a:p>
          <a:p>
            <a:r>
              <a:rPr lang="en-US" sz="1200" dirty="0" err="1"/>
              <a:t>Obedin-Maliver</a:t>
            </a:r>
            <a:r>
              <a:rPr lang="en-US" sz="1200" dirty="0"/>
              <a:t>, &amp; de </a:t>
            </a:r>
            <a:r>
              <a:rPr lang="en-US" sz="1200" dirty="0" err="1"/>
              <a:t>Haan</a:t>
            </a:r>
            <a:r>
              <a:rPr lang="en-US" sz="1200" dirty="0"/>
              <a:t>, G. (2017). Gynecologic Care for Transgender Adults. Current Obstetrics and Gynecology Reports, 6(2), 140–148. </a:t>
            </a:r>
            <a:r>
              <a:rPr lang="en-US" sz="1200" dirty="0">
                <a:hlinkClick r:id="rId4"/>
              </a:rPr>
              <a:t>https://doi.org/10.1007/s13669-017-0204-4</a:t>
            </a:r>
            <a:endParaRPr lang="en-US" sz="1200" dirty="0"/>
          </a:p>
          <a:p>
            <a:r>
              <a:rPr lang="en-US" sz="1200" dirty="0"/>
              <a:t>Jenner. (2010). Transsexual primary care. Journal of the American Academy of Nurse Practitioners, 22(8), 403–408. </a:t>
            </a:r>
            <a:r>
              <a:rPr lang="en-US" sz="1200" dirty="0">
                <a:hlinkClick r:id="rId5"/>
              </a:rPr>
              <a:t>https://doi.org/10.1111/j.1745-7599.2010.00532.x</a:t>
            </a:r>
            <a:endParaRPr lang="en-US" sz="1200" dirty="0"/>
          </a:p>
          <a:p>
            <a:r>
              <a:rPr lang="en-US" sz="1200" dirty="0" err="1"/>
              <a:t>Sobralske</a:t>
            </a:r>
            <a:r>
              <a:rPr lang="en-US" sz="1200" dirty="0"/>
              <a:t>. (2005). Primary care needs of patients who have undergone gender reassignment. Journal of the American Academy of Nurse Practitioners, 17(4), 133–138. </a:t>
            </a:r>
            <a:r>
              <a:rPr lang="en-US" sz="1200" dirty="0">
                <a:hlinkClick r:id="rId6"/>
              </a:rPr>
              <a:t>https://doi.org/10.1111/j.1041-2972.2005.0021.x</a:t>
            </a:r>
            <a:endParaRPr lang="en-US" sz="1200" dirty="0"/>
          </a:p>
        </p:txBody>
      </p:sp>
    </p:spTree>
    <p:extLst>
      <p:ext uri="{BB962C8B-B14F-4D97-AF65-F5344CB8AC3E}">
        <p14:creationId xmlns:p14="http://schemas.microsoft.com/office/powerpoint/2010/main" val="427375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0BAC-DDFE-4FFA-BAF9-C47B05F68431}"/>
              </a:ext>
            </a:extLst>
          </p:cNvPr>
          <p:cNvSpPr>
            <a:spLocks noGrp="1"/>
          </p:cNvSpPr>
          <p:nvPr>
            <p:ph type="title"/>
          </p:nvPr>
        </p:nvSpPr>
        <p:spPr>
          <a:xfrm>
            <a:off x="474571" y="207264"/>
            <a:ext cx="11421273" cy="1325563"/>
          </a:xfrm>
        </p:spPr>
        <p:txBody>
          <a:bodyPr>
            <a:normAutofit fontScale="90000"/>
          </a:bodyPr>
          <a:lstStyle/>
          <a:p>
            <a:r>
              <a:rPr lang="en-CA" dirty="0"/>
              <a:t>Considerations: Trans female/Transfeminine Persons </a:t>
            </a:r>
            <a:br>
              <a:rPr lang="en-CA" dirty="0"/>
            </a:br>
            <a:r>
              <a:rPr lang="en-US" dirty="0"/>
              <a:t>AMAB: assigned male at birth</a:t>
            </a:r>
            <a:r>
              <a:rPr lang="en-CA" dirty="0"/>
              <a:t> (3)</a:t>
            </a:r>
            <a:endParaRPr lang="en-US" dirty="0"/>
          </a:p>
        </p:txBody>
      </p:sp>
      <p:sp>
        <p:nvSpPr>
          <p:cNvPr id="3" name="Content Placeholder 2">
            <a:extLst>
              <a:ext uri="{FF2B5EF4-FFF2-40B4-BE49-F238E27FC236}">
                <a16:creationId xmlns:a16="http://schemas.microsoft.com/office/drawing/2014/main" id="{9B8EE4CD-7838-43FE-90D8-9CE4D9F54AA4}"/>
              </a:ext>
            </a:extLst>
          </p:cNvPr>
          <p:cNvSpPr>
            <a:spLocks noGrp="1"/>
          </p:cNvSpPr>
          <p:nvPr>
            <p:ph idx="1"/>
          </p:nvPr>
        </p:nvSpPr>
        <p:spPr>
          <a:xfrm>
            <a:off x="474571" y="1771181"/>
            <a:ext cx="11501838" cy="4351338"/>
          </a:xfrm>
        </p:spPr>
        <p:txBody>
          <a:bodyPr>
            <a:normAutofit fontScale="77500" lnSpcReduction="20000"/>
          </a:bodyPr>
          <a:lstStyle/>
          <a:p>
            <a:r>
              <a:rPr lang="en-CA" sz="2800" dirty="0"/>
              <a:t>STI screening, risk of keratinization and other skin conditions, dermatologic lesions, malignancy should be assessed as needed</a:t>
            </a:r>
          </a:p>
          <a:p>
            <a:r>
              <a:rPr lang="en-US" sz="2800" dirty="0"/>
              <a:t>Symptoms of increased or unpleasant discharge from transfeminine individuals with neovaginas is likely the result of sebum, retained lubricant or semen, or keratin sloughing (routine douching maybe recommended)</a:t>
            </a:r>
            <a:endParaRPr lang="en-US" sz="2600" dirty="0"/>
          </a:p>
          <a:p>
            <a:r>
              <a:rPr lang="en-US" sz="2600" dirty="0"/>
              <a:t>NOTE: if </a:t>
            </a:r>
            <a:r>
              <a:rPr lang="en-US" sz="2600" b="1" i="1" dirty="0"/>
              <a:t>vaginoplasty is done with intestinal mucosa </a:t>
            </a:r>
            <a:r>
              <a:rPr lang="en-US" sz="2600" dirty="0"/>
              <a:t>(important to know type of tissue used) there maybe copious and constant secretions. Disease specific to the bowel (colitis, polyps, malignancy, inflammatory bowel disease or fistulas) should be on the differential diagnosis with signs/symptoms.</a:t>
            </a:r>
            <a:endParaRPr lang="en-CA" sz="2600" dirty="0"/>
          </a:p>
          <a:p>
            <a:r>
              <a:rPr lang="en-CA" sz="2600" dirty="0"/>
              <a:t>NOTE: </a:t>
            </a:r>
            <a:r>
              <a:rPr lang="en-CA" sz="2600" b="1" i="1" dirty="0"/>
              <a:t>reconstructive surgery does not remove the prostate</a:t>
            </a:r>
          </a:p>
          <a:p>
            <a:r>
              <a:rPr lang="en-CA" sz="2600" dirty="0"/>
              <a:t>Following vaginoplasty, the prostate can be palpated vaginally (through the anterior vaginal wall)</a:t>
            </a:r>
          </a:p>
          <a:p>
            <a:r>
              <a:rPr lang="en-CA" sz="2600" b="1" i="1" dirty="0"/>
              <a:t>Evaluation of prostate health should be considered part of the routine gynecologic care </a:t>
            </a:r>
            <a:r>
              <a:rPr lang="en-CA" sz="2600" dirty="0"/>
              <a:t>with the same screening/assessment as cisgender male</a:t>
            </a:r>
          </a:p>
          <a:p>
            <a:r>
              <a:rPr lang="en-CA" sz="2600" dirty="0"/>
              <a:t>Note: PSA interpretation needs to be adjusted if the patient is on anti-androgen therapy as this can artificially lower the PSA value.</a:t>
            </a:r>
          </a:p>
        </p:txBody>
      </p:sp>
      <p:sp>
        <p:nvSpPr>
          <p:cNvPr id="4" name="Rectangle 3">
            <a:extLst>
              <a:ext uri="{FF2B5EF4-FFF2-40B4-BE49-F238E27FC236}">
                <a16:creationId xmlns:a16="http://schemas.microsoft.com/office/drawing/2014/main" id="{53691492-E0FA-4B19-B15C-ECF2CDC3FB5E}"/>
              </a:ext>
            </a:extLst>
          </p:cNvPr>
          <p:cNvSpPr/>
          <p:nvPr/>
        </p:nvSpPr>
        <p:spPr>
          <a:xfrm>
            <a:off x="474570" y="5814807"/>
            <a:ext cx="11421273" cy="646331"/>
          </a:xfrm>
          <a:prstGeom prst="rect">
            <a:avLst/>
          </a:prstGeom>
        </p:spPr>
        <p:txBody>
          <a:bodyPr wrap="square">
            <a:spAutoFit/>
          </a:bodyPr>
          <a:lstStyle/>
          <a:p>
            <a:r>
              <a:rPr lang="en-US" sz="1200" dirty="0" err="1"/>
              <a:t>Obedin-Maliver</a:t>
            </a:r>
            <a:r>
              <a:rPr lang="en-US" sz="1200" dirty="0"/>
              <a:t>, &amp; de </a:t>
            </a:r>
            <a:r>
              <a:rPr lang="en-US" sz="1200" dirty="0" err="1"/>
              <a:t>Haan</a:t>
            </a:r>
            <a:r>
              <a:rPr lang="en-US" sz="1200" dirty="0"/>
              <a:t>, G. (2017). Gynecologic Care for Transgender Adults. Current Obstetrics and Gynecology Reports, 6(2), 140–148. </a:t>
            </a:r>
            <a:r>
              <a:rPr lang="en-US" sz="1200" dirty="0">
                <a:hlinkClick r:id="rId2"/>
              </a:rPr>
              <a:t>https://doi.org/10.1007/s13669-017-0204-4</a:t>
            </a:r>
            <a:endParaRPr lang="en-US" sz="1200" dirty="0"/>
          </a:p>
          <a:p>
            <a:r>
              <a:rPr lang="en-US" sz="1200" dirty="0"/>
              <a:t>Jenner. (2010). Transsexual primary care. Journal of the American Academy of Nurse Practitioners, 22(8), 403–408. </a:t>
            </a:r>
            <a:r>
              <a:rPr lang="en-US" sz="1200" dirty="0">
                <a:hlinkClick r:id="rId3"/>
              </a:rPr>
              <a:t>https://doi.org/10.1111/j.1745-7599.2010.00532.x</a:t>
            </a:r>
            <a:endParaRPr lang="en-US" sz="1200" dirty="0"/>
          </a:p>
        </p:txBody>
      </p:sp>
    </p:spTree>
    <p:extLst>
      <p:ext uri="{BB962C8B-B14F-4D97-AF65-F5344CB8AC3E}">
        <p14:creationId xmlns:p14="http://schemas.microsoft.com/office/powerpoint/2010/main" val="401565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52D4-50AA-F440-A33B-EB0CAC6AC7F9}"/>
              </a:ext>
            </a:extLst>
          </p:cNvPr>
          <p:cNvSpPr>
            <a:spLocks noGrp="1"/>
          </p:cNvSpPr>
          <p:nvPr>
            <p:ph type="title"/>
          </p:nvPr>
        </p:nvSpPr>
        <p:spPr>
          <a:xfrm>
            <a:off x="549817" y="322736"/>
            <a:ext cx="11092366" cy="975642"/>
          </a:xfrm>
        </p:spPr>
        <p:txBody>
          <a:bodyPr>
            <a:normAutofit fontScale="90000"/>
          </a:bodyPr>
          <a:lstStyle/>
          <a:p>
            <a:r>
              <a:rPr lang="en-CA" dirty="0"/>
              <a:t>Considerations: Trans female/Transfeminine Persons </a:t>
            </a:r>
            <a:br>
              <a:rPr lang="en-CA" dirty="0"/>
            </a:br>
            <a:r>
              <a:rPr lang="en-US" dirty="0"/>
              <a:t>AMAB: assigned male at birth</a:t>
            </a:r>
            <a:r>
              <a:rPr lang="en-CA" dirty="0"/>
              <a:t> </a:t>
            </a:r>
            <a:r>
              <a:rPr lang="en-US" dirty="0"/>
              <a:t>(4) </a:t>
            </a:r>
          </a:p>
        </p:txBody>
      </p:sp>
      <p:sp>
        <p:nvSpPr>
          <p:cNvPr id="6" name="Content Placeholder 5">
            <a:extLst>
              <a:ext uri="{FF2B5EF4-FFF2-40B4-BE49-F238E27FC236}">
                <a16:creationId xmlns:a16="http://schemas.microsoft.com/office/drawing/2014/main" id="{B7B7F80B-051B-4444-8219-69B9A197A040}"/>
              </a:ext>
            </a:extLst>
          </p:cNvPr>
          <p:cNvSpPr>
            <a:spLocks noGrp="1"/>
          </p:cNvSpPr>
          <p:nvPr>
            <p:ph idx="1"/>
          </p:nvPr>
        </p:nvSpPr>
        <p:spPr>
          <a:xfrm>
            <a:off x="579681" y="1524371"/>
            <a:ext cx="11062502" cy="4680519"/>
          </a:xfrm>
        </p:spPr>
        <p:txBody>
          <a:bodyPr>
            <a:normAutofit lnSpcReduction="10000"/>
          </a:bodyPr>
          <a:lstStyle/>
          <a:p>
            <a:pPr marL="0" indent="0">
              <a:buNone/>
            </a:pPr>
            <a:r>
              <a:rPr lang="en-CA" u="sng" dirty="0">
                <a:hlinkClick r:id="rId2"/>
              </a:rPr>
              <a:t>Cervical cancer screening</a:t>
            </a:r>
            <a:endParaRPr lang="en-CA" u="sng" dirty="0"/>
          </a:p>
          <a:p>
            <a:r>
              <a:rPr lang="en-CA" dirty="0"/>
              <a:t>a transfeminine person that has</a:t>
            </a:r>
            <a:r>
              <a:rPr lang="en-CA" b="1" dirty="0"/>
              <a:t> not had bottom surgery</a:t>
            </a:r>
            <a:r>
              <a:rPr lang="en-CA" dirty="0"/>
              <a:t>, is not at risk</a:t>
            </a:r>
          </a:p>
          <a:p>
            <a:r>
              <a:rPr lang="en-CA" dirty="0"/>
              <a:t>If has had </a:t>
            </a:r>
            <a:r>
              <a:rPr lang="en-CA" b="1" dirty="0"/>
              <a:t>bottom surgery </a:t>
            </a:r>
            <a:r>
              <a:rPr lang="en-CA" dirty="0"/>
              <a:t>with no cervix, screening is not required</a:t>
            </a:r>
          </a:p>
          <a:p>
            <a:r>
              <a:rPr lang="en-CA" dirty="0"/>
              <a:t>If has </a:t>
            </a:r>
            <a:r>
              <a:rPr lang="en-CA" b="1" dirty="0"/>
              <a:t>had bottom surgery </a:t>
            </a:r>
            <a:r>
              <a:rPr lang="en-CA" dirty="0"/>
              <a:t>to create a vagina (vaginoplasty) and possibly a cervix, there maybe very small risk to develop cancer: </a:t>
            </a:r>
          </a:p>
          <a:p>
            <a:r>
              <a:rPr lang="en-CA" dirty="0"/>
              <a:t>neo-vagina only [no need to vault/vaginal screen unless signs/symptoms]</a:t>
            </a:r>
          </a:p>
          <a:p>
            <a:r>
              <a:rPr lang="en-CA" dirty="0"/>
              <a:t>neo-cervix present [CCS recommends q 3 year screening]</a:t>
            </a:r>
          </a:p>
          <a:p>
            <a:r>
              <a:rPr lang="en-CA" dirty="0"/>
              <a:t>The risk depends on the type of surgery, the type of tissue used to create the vagina/cervix, sexual history, risk factors [immune suppression, HPV infection/warts], if uncertain consult a trans surgery expert</a:t>
            </a:r>
          </a:p>
        </p:txBody>
      </p:sp>
      <p:sp>
        <p:nvSpPr>
          <p:cNvPr id="5" name="Slide Number Placeholder 4">
            <a:extLst>
              <a:ext uri="{FF2B5EF4-FFF2-40B4-BE49-F238E27FC236}">
                <a16:creationId xmlns:a16="http://schemas.microsoft.com/office/drawing/2014/main" id="{C5263525-CDFA-DC42-B39A-EAA9FAEFDF83}"/>
              </a:ext>
            </a:extLst>
          </p:cNvPr>
          <p:cNvSpPr>
            <a:spLocks noGrp="1"/>
          </p:cNvSpPr>
          <p:nvPr>
            <p:ph type="sldNum" sz="quarter" idx="12"/>
          </p:nvPr>
        </p:nvSpPr>
        <p:spPr/>
        <p:txBody>
          <a:bodyPr/>
          <a:lstStyle/>
          <a:p>
            <a:fld id="{8A7A6979-0714-4377-B894-6BE4C2D6E202}" type="slidenum">
              <a:rPr lang="en-US" smtClean="0"/>
              <a:t>18</a:t>
            </a:fld>
            <a:endParaRPr lang="en-US" dirty="0"/>
          </a:p>
        </p:txBody>
      </p:sp>
      <p:sp>
        <p:nvSpPr>
          <p:cNvPr id="7" name="TextBox 6">
            <a:extLst>
              <a:ext uri="{FF2B5EF4-FFF2-40B4-BE49-F238E27FC236}">
                <a16:creationId xmlns:a16="http://schemas.microsoft.com/office/drawing/2014/main" id="{732EFAAA-45B5-4F60-ABFD-B071FDCA9E32}"/>
              </a:ext>
            </a:extLst>
          </p:cNvPr>
          <p:cNvSpPr txBox="1"/>
          <p:nvPr/>
        </p:nvSpPr>
        <p:spPr>
          <a:xfrm>
            <a:off x="838200" y="5743225"/>
            <a:ext cx="10515600" cy="923330"/>
          </a:xfrm>
          <a:prstGeom prst="rect">
            <a:avLst/>
          </a:prstGeom>
          <a:noFill/>
        </p:spPr>
        <p:txBody>
          <a:bodyPr wrap="square">
            <a:spAutoFit/>
          </a:bodyPr>
          <a:lstStyle/>
          <a:p>
            <a:r>
              <a:rPr lang="en-US" dirty="0"/>
              <a:t>Canadian Cancer Society (2020): </a:t>
            </a:r>
            <a:r>
              <a:rPr lang="en-CA" dirty="0"/>
              <a:t> </a:t>
            </a:r>
          </a:p>
          <a:p>
            <a:r>
              <a:rPr lang="en-CA" u="sng" dirty="0">
                <a:hlinkClick r:id="rId3">
                  <a:extLst>
                    <a:ext uri="{A12FA001-AC4F-418D-AE19-62706E023703}">
                      <ahyp:hlinkClr xmlns:ahyp="http://schemas.microsoft.com/office/drawing/2018/hyperlinkcolor" val="tx"/>
                    </a:ext>
                  </a:extLst>
                </a:hlinkClick>
              </a:rPr>
              <a:t>https://www.cancer.ca/en/prevention-and-screening/reduce-cancer-risk/find-cancer-early/screening-in-lgbtq-communities/lesbian-bisexual-and-queer-women-and-cervical-cancer/?region=on</a:t>
            </a:r>
            <a:endParaRPr lang="en-CA" dirty="0"/>
          </a:p>
        </p:txBody>
      </p:sp>
    </p:spTree>
    <p:extLst>
      <p:ext uri="{BB962C8B-B14F-4D97-AF65-F5344CB8AC3E}">
        <p14:creationId xmlns:p14="http://schemas.microsoft.com/office/powerpoint/2010/main" val="389562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52D4-50AA-F440-A33B-EB0CAC6AC7F9}"/>
              </a:ext>
            </a:extLst>
          </p:cNvPr>
          <p:cNvSpPr>
            <a:spLocks noGrp="1"/>
          </p:cNvSpPr>
          <p:nvPr>
            <p:ph type="title"/>
          </p:nvPr>
        </p:nvSpPr>
        <p:spPr>
          <a:xfrm>
            <a:off x="398748" y="130347"/>
            <a:ext cx="11411541" cy="1325563"/>
          </a:xfrm>
        </p:spPr>
        <p:txBody>
          <a:bodyPr>
            <a:normAutofit/>
          </a:bodyPr>
          <a:lstStyle/>
          <a:p>
            <a:r>
              <a:rPr lang="en-US" sz="3600" b="1" dirty="0"/>
              <a:t>Considerations: </a:t>
            </a:r>
            <a:r>
              <a:rPr lang="en-US" sz="3600" dirty="0"/>
              <a:t>2SLGBTQI+</a:t>
            </a:r>
            <a:r>
              <a:rPr lang="en-US" sz="3600" b="1" dirty="0"/>
              <a:t> Cervical Screening Recommendations</a:t>
            </a:r>
          </a:p>
        </p:txBody>
      </p:sp>
      <p:sp>
        <p:nvSpPr>
          <p:cNvPr id="6" name="Content Placeholder 5">
            <a:extLst>
              <a:ext uri="{FF2B5EF4-FFF2-40B4-BE49-F238E27FC236}">
                <a16:creationId xmlns:a16="http://schemas.microsoft.com/office/drawing/2014/main" id="{B7B7F80B-051B-4444-8219-69B9A197A040}"/>
              </a:ext>
            </a:extLst>
          </p:cNvPr>
          <p:cNvSpPr>
            <a:spLocks noGrp="1"/>
          </p:cNvSpPr>
          <p:nvPr>
            <p:ph idx="1"/>
          </p:nvPr>
        </p:nvSpPr>
        <p:spPr>
          <a:xfrm>
            <a:off x="524504" y="1389126"/>
            <a:ext cx="11411540" cy="4738857"/>
          </a:xfrm>
        </p:spPr>
        <p:txBody>
          <a:bodyPr>
            <a:normAutofit fontScale="77500" lnSpcReduction="20000"/>
          </a:bodyPr>
          <a:lstStyle/>
          <a:p>
            <a:pPr marL="0" indent="0">
              <a:buNone/>
            </a:pPr>
            <a:r>
              <a:rPr lang="en-CA" u="sng" dirty="0">
                <a:hlinkClick r:id="rId2"/>
              </a:rPr>
              <a:t>Lesbian, gay, bisexual, trans, queer and other women who have sex with women:</a:t>
            </a:r>
            <a:r>
              <a:rPr lang="en-CA" dirty="0"/>
              <a:t> (click link)</a:t>
            </a:r>
          </a:p>
          <a:p>
            <a:pPr marL="0" indent="0">
              <a:buNone/>
            </a:pPr>
            <a:r>
              <a:rPr lang="en-CA" dirty="0"/>
              <a:t>Anyone with a cervix can be affected by cervical cancer. </a:t>
            </a:r>
          </a:p>
          <a:p>
            <a:pPr marL="0" indent="0">
              <a:buNone/>
            </a:pPr>
            <a:r>
              <a:rPr lang="en-CA" dirty="0"/>
              <a:t>If there has been genital skin-to-skin contact with anyone and client is 25 yrs.+ screening is required with Papanicolaou (Pap) tests following the same guidelines for cis women</a:t>
            </a:r>
          </a:p>
          <a:p>
            <a:pPr marL="0" lvl="0" indent="0">
              <a:buNone/>
            </a:pPr>
            <a:r>
              <a:rPr lang="en-CA" dirty="0"/>
              <a:t>Important to clearly provide information that screening is needed:</a:t>
            </a:r>
          </a:p>
          <a:p>
            <a:pPr lvl="1"/>
            <a:r>
              <a:rPr lang="en-CA" dirty="0"/>
              <a:t>have no symptoms</a:t>
            </a:r>
          </a:p>
          <a:p>
            <a:pPr lvl="1"/>
            <a:r>
              <a:rPr lang="en-CA" dirty="0"/>
              <a:t>are no longer sexually active</a:t>
            </a:r>
          </a:p>
          <a:p>
            <a:pPr lvl="1"/>
            <a:r>
              <a:rPr lang="en-CA" dirty="0"/>
              <a:t>have only had one sexual partner in your lifetime</a:t>
            </a:r>
          </a:p>
          <a:p>
            <a:pPr lvl="1"/>
            <a:r>
              <a:rPr lang="en-CA" dirty="0"/>
              <a:t>have been through menopause</a:t>
            </a:r>
          </a:p>
          <a:p>
            <a:pPr lvl="1"/>
            <a:r>
              <a:rPr lang="en-CA" dirty="0"/>
              <a:t>have had the HPV vaccine*</a:t>
            </a:r>
          </a:p>
          <a:p>
            <a:pPr lvl="1"/>
            <a:r>
              <a:rPr lang="en-CA" dirty="0"/>
              <a:t>have no family history of cervical cancer</a:t>
            </a:r>
          </a:p>
          <a:p>
            <a:pPr lvl="1"/>
            <a:r>
              <a:rPr lang="en-CA" dirty="0"/>
              <a:t>have only ever had sex with women</a:t>
            </a:r>
          </a:p>
          <a:p>
            <a:pPr lvl="1"/>
            <a:r>
              <a:rPr lang="en-CA" dirty="0"/>
              <a:t>have only ever had sex with trans men</a:t>
            </a:r>
          </a:p>
          <a:p>
            <a:pPr marL="0" indent="0">
              <a:buNone/>
            </a:pPr>
            <a:r>
              <a:rPr lang="en-CA" dirty="0"/>
              <a:t>*Human papillomavirus (HPV) vaccination should be offered to patients under age 45. </a:t>
            </a:r>
          </a:p>
          <a:p>
            <a:pPr marL="0" indent="0">
              <a:buNone/>
            </a:pPr>
            <a:r>
              <a:rPr lang="en-CA" dirty="0"/>
              <a:t>*HPV vaccination is publicly covered in Ontario for trans individuals 26 years of age and under whose sexual partner(s) include men who have sex with men (MSM).</a:t>
            </a:r>
          </a:p>
          <a:p>
            <a:pPr marL="0" indent="0">
              <a:buNone/>
            </a:pPr>
            <a:endParaRPr lang="en-US" dirty="0"/>
          </a:p>
        </p:txBody>
      </p:sp>
      <p:sp>
        <p:nvSpPr>
          <p:cNvPr id="5" name="Slide Number Placeholder 4">
            <a:extLst>
              <a:ext uri="{FF2B5EF4-FFF2-40B4-BE49-F238E27FC236}">
                <a16:creationId xmlns:a16="http://schemas.microsoft.com/office/drawing/2014/main" id="{C5263525-CDFA-DC42-B39A-EAA9FAEFDF83}"/>
              </a:ext>
            </a:extLst>
          </p:cNvPr>
          <p:cNvSpPr>
            <a:spLocks noGrp="1"/>
          </p:cNvSpPr>
          <p:nvPr>
            <p:ph type="sldNum" sz="quarter" idx="12"/>
          </p:nvPr>
        </p:nvSpPr>
        <p:spPr/>
        <p:txBody>
          <a:bodyPr/>
          <a:lstStyle/>
          <a:p>
            <a:fld id="{8A7A6979-0714-4377-B894-6BE4C2D6E202}" type="slidenum">
              <a:rPr lang="en-US" smtClean="0"/>
              <a:t>19</a:t>
            </a:fld>
            <a:endParaRPr lang="en-US" dirty="0"/>
          </a:p>
        </p:txBody>
      </p:sp>
      <p:sp>
        <p:nvSpPr>
          <p:cNvPr id="3" name="TextBox 2">
            <a:extLst>
              <a:ext uri="{FF2B5EF4-FFF2-40B4-BE49-F238E27FC236}">
                <a16:creationId xmlns:a16="http://schemas.microsoft.com/office/drawing/2014/main" id="{9184D2EF-FAF7-2341-BEE3-2A47FE16658F}"/>
              </a:ext>
            </a:extLst>
          </p:cNvPr>
          <p:cNvSpPr txBox="1"/>
          <p:nvPr/>
        </p:nvSpPr>
        <p:spPr>
          <a:xfrm>
            <a:off x="398748" y="6061199"/>
            <a:ext cx="11663052" cy="646331"/>
          </a:xfrm>
          <a:prstGeom prst="rect">
            <a:avLst/>
          </a:prstGeom>
          <a:noFill/>
        </p:spPr>
        <p:txBody>
          <a:bodyPr wrap="square" rtlCol="0">
            <a:spAutoFit/>
          </a:bodyPr>
          <a:lstStyle/>
          <a:p>
            <a:r>
              <a:rPr lang="en-US" sz="1200" dirty="0"/>
              <a:t>Canadian Cancer Society (2020): </a:t>
            </a:r>
            <a:r>
              <a:rPr lang="en-CA" sz="1200" dirty="0"/>
              <a:t> </a:t>
            </a:r>
          </a:p>
          <a:p>
            <a:r>
              <a:rPr lang="en-CA" sz="1200" u="sng" dirty="0">
                <a:hlinkClick r:id="rId2">
                  <a:extLst>
                    <a:ext uri="{A12FA001-AC4F-418D-AE19-62706E023703}">
                      <ahyp:hlinkClr xmlns:ahyp="http://schemas.microsoft.com/office/drawing/2018/hyperlinkcolor" val="tx"/>
                    </a:ext>
                  </a:extLst>
                </a:hlinkClick>
              </a:rPr>
              <a:t>https://www.cancer.ca/en/prevention-and-screening/reduce-cancer-risk/find-cancer-early/screening-in-lgbtq-communities/lesbian-bisexual-and-queer-women-and-cervical-cancer/?region=on</a:t>
            </a:r>
            <a:endParaRPr lang="en-CA" sz="1200" dirty="0"/>
          </a:p>
        </p:txBody>
      </p:sp>
    </p:spTree>
    <p:extLst>
      <p:ext uri="{BB962C8B-B14F-4D97-AF65-F5344CB8AC3E}">
        <p14:creationId xmlns:p14="http://schemas.microsoft.com/office/powerpoint/2010/main" val="320288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B9636-1BE0-BB46-BB2A-8C238BD1CC7C}"/>
              </a:ext>
            </a:extLst>
          </p:cNvPr>
          <p:cNvSpPr>
            <a:spLocks noGrp="1"/>
          </p:cNvSpPr>
          <p:nvPr>
            <p:ph type="ctrTitle"/>
          </p:nvPr>
        </p:nvSpPr>
        <p:spPr>
          <a:xfrm>
            <a:off x="1214155" y="730676"/>
            <a:ext cx="9144000" cy="1754652"/>
          </a:xfrm>
        </p:spPr>
        <p:txBody>
          <a:bodyPr/>
          <a:lstStyle/>
          <a:p>
            <a:r>
              <a:rPr lang="en-US" dirty="0"/>
              <a:t>Part 3 Pelvic Exam Considerations: 2SLGBTQI+</a:t>
            </a:r>
          </a:p>
        </p:txBody>
      </p:sp>
      <p:sp>
        <p:nvSpPr>
          <p:cNvPr id="5" name="Subtitle 4">
            <a:extLst>
              <a:ext uri="{FF2B5EF4-FFF2-40B4-BE49-F238E27FC236}">
                <a16:creationId xmlns:a16="http://schemas.microsoft.com/office/drawing/2014/main" id="{EB7EB6B0-B4C5-E345-8139-2E8E072DFAB5}"/>
              </a:ext>
            </a:extLst>
          </p:cNvPr>
          <p:cNvSpPr>
            <a:spLocks noGrp="1"/>
          </p:cNvSpPr>
          <p:nvPr>
            <p:ph type="subTitle" idx="1"/>
          </p:nvPr>
        </p:nvSpPr>
        <p:spPr>
          <a:xfrm>
            <a:off x="1070517" y="2795366"/>
            <a:ext cx="10050966" cy="3568197"/>
          </a:xfrm>
        </p:spPr>
        <p:txBody>
          <a:bodyPr>
            <a:normAutofit fontScale="92500" lnSpcReduction="10000"/>
          </a:bodyPr>
          <a:lstStyle/>
          <a:p>
            <a:r>
              <a:rPr lang="en-US" dirty="0"/>
              <a:t>The purpose of the pelvic exam is to check the size and position of organs, determine the underlying cause of pain, abnormal bleeding or discharge, screen for cervical dysplasia (</a:t>
            </a:r>
            <a:r>
              <a:rPr lang="en-CA" dirty="0"/>
              <a:t>Papanicolaou (Pap)</a:t>
            </a:r>
            <a:r>
              <a:rPr lang="en-US" dirty="0"/>
              <a:t> tests), screen for infectious pathology [including sexually transmitted infections STI], and facilitate placement of birth control devices (diaphragm, intrauterine devices). While the pelvic exam is an important assessment tool, for many patients in the 2SLGBTQI+  community, the pelvic exam can be a triggering, dysphoric and distressing procedure. </a:t>
            </a:r>
            <a:endParaRPr lang="en-CA" dirty="0"/>
          </a:p>
          <a:p>
            <a:r>
              <a:rPr lang="en-CA" dirty="0"/>
              <a:t>In order to support gender-affirming patient-centered care, providers need to provide a welcoming space, use appropriate language that promotes inclusivity, and take into consideration evidence-based approaches that optimizes this important health assessments, while maximizing physical and emotional comfort of individual from the </a:t>
            </a:r>
            <a:r>
              <a:rPr lang="en-US" dirty="0"/>
              <a:t>2SLGBTQI+ community</a:t>
            </a:r>
            <a:r>
              <a:rPr lang="en-CA" dirty="0"/>
              <a:t> . </a:t>
            </a:r>
          </a:p>
          <a:p>
            <a:endParaRPr lang="en-US" dirty="0"/>
          </a:p>
        </p:txBody>
      </p:sp>
    </p:spTree>
    <p:extLst>
      <p:ext uri="{BB962C8B-B14F-4D97-AF65-F5344CB8AC3E}">
        <p14:creationId xmlns:p14="http://schemas.microsoft.com/office/powerpoint/2010/main" val="425487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F9B0B5-0B5E-8D4D-830C-BAD478D5AF2C}"/>
              </a:ext>
            </a:extLst>
          </p:cNvPr>
          <p:cNvSpPr>
            <a:spLocks noGrp="1"/>
          </p:cNvSpPr>
          <p:nvPr>
            <p:ph type="sldNum" sz="quarter" idx="12"/>
          </p:nvPr>
        </p:nvSpPr>
        <p:spPr/>
        <p:txBody>
          <a:bodyPr/>
          <a:lstStyle/>
          <a:p>
            <a:fld id="{8A7A6979-0714-4377-B894-6BE4C2D6E202}" type="slidenum">
              <a:rPr lang="en-US" smtClean="0"/>
              <a:pPr/>
              <a:t>20</a:t>
            </a:fld>
            <a:endParaRPr lang="en-US"/>
          </a:p>
        </p:txBody>
      </p:sp>
      <p:sp>
        <p:nvSpPr>
          <p:cNvPr id="2" name="Title 1">
            <a:extLst>
              <a:ext uri="{FF2B5EF4-FFF2-40B4-BE49-F238E27FC236}">
                <a16:creationId xmlns:a16="http://schemas.microsoft.com/office/drawing/2014/main" id="{B9F552C6-FC5E-D241-8323-B42C239C9C57}"/>
              </a:ext>
            </a:extLst>
          </p:cNvPr>
          <p:cNvSpPr>
            <a:spLocks noGrp="1"/>
          </p:cNvSpPr>
          <p:nvPr>
            <p:ph type="title" idx="4294967295"/>
          </p:nvPr>
        </p:nvSpPr>
        <p:spPr>
          <a:xfrm>
            <a:off x="1148862" y="2205648"/>
            <a:ext cx="9214338" cy="1325563"/>
          </a:xfrm>
        </p:spPr>
        <p:txBody>
          <a:bodyPr/>
          <a:lstStyle/>
          <a:p>
            <a:pPr algn="ctr"/>
            <a:r>
              <a:rPr lang="en-US" b="1" dirty="0"/>
              <a:t>Questions?</a:t>
            </a:r>
          </a:p>
        </p:txBody>
      </p:sp>
    </p:spTree>
    <p:extLst>
      <p:ext uri="{BB962C8B-B14F-4D97-AF65-F5344CB8AC3E}">
        <p14:creationId xmlns:p14="http://schemas.microsoft.com/office/powerpoint/2010/main" val="42175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79E0-DAEB-D948-A28B-CEC444784C5D}"/>
              </a:ext>
            </a:extLst>
          </p:cNvPr>
          <p:cNvSpPr>
            <a:spLocks noGrp="1"/>
          </p:cNvSpPr>
          <p:nvPr>
            <p:ph type="title"/>
          </p:nvPr>
        </p:nvSpPr>
        <p:spPr/>
        <p:txBody>
          <a:bodyPr/>
          <a:lstStyle/>
          <a:p>
            <a:r>
              <a:rPr lang="en-US" dirty="0"/>
              <a:t>References &amp; Other Resources</a:t>
            </a:r>
          </a:p>
        </p:txBody>
      </p:sp>
      <p:sp>
        <p:nvSpPr>
          <p:cNvPr id="3" name="Content Placeholder 2">
            <a:extLst>
              <a:ext uri="{FF2B5EF4-FFF2-40B4-BE49-F238E27FC236}">
                <a16:creationId xmlns:a16="http://schemas.microsoft.com/office/drawing/2014/main" id="{A217860E-83B7-2E43-B6F6-697F723D89B8}"/>
              </a:ext>
            </a:extLst>
          </p:cNvPr>
          <p:cNvSpPr>
            <a:spLocks noGrp="1"/>
          </p:cNvSpPr>
          <p:nvPr>
            <p:ph idx="1"/>
          </p:nvPr>
        </p:nvSpPr>
        <p:spPr>
          <a:xfrm>
            <a:off x="838200" y="1502238"/>
            <a:ext cx="10515600" cy="4775897"/>
          </a:xfrm>
        </p:spPr>
        <p:txBody>
          <a:bodyPr>
            <a:noAutofit/>
          </a:bodyPr>
          <a:lstStyle/>
          <a:p>
            <a:r>
              <a:rPr lang="en-US" sz="1800" dirty="0" err="1"/>
              <a:t>Bonnington</a:t>
            </a:r>
            <a:r>
              <a:rPr lang="en-US" sz="1800" dirty="0"/>
              <a:t>, </a:t>
            </a:r>
            <a:r>
              <a:rPr lang="en-US" sz="1800" dirty="0" err="1"/>
              <a:t>Dianat</a:t>
            </a:r>
            <a:r>
              <a:rPr lang="en-US" sz="1800" dirty="0"/>
              <a:t>, S., Kerns, J., Hastings, J., Hawkins, M., De </a:t>
            </a:r>
            <a:r>
              <a:rPr lang="en-US" sz="1800" dirty="0" err="1"/>
              <a:t>Haan</a:t>
            </a:r>
            <a:r>
              <a:rPr lang="en-US" sz="1800" dirty="0"/>
              <a:t>, G., &amp; </a:t>
            </a:r>
            <a:r>
              <a:rPr lang="en-US" sz="1800" dirty="0" err="1"/>
              <a:t>Obedin-Maliver</a:t>
            </a:r>
            <a:r>
              <a:rPr lang="en-US" sz="1800" dirty="0"/>
              <a:t>, J. (2020). Society of Family Planning clinical recommendations: Contraceptive counseling for transgender and gender diverse people who were female sex assigned at birth. Contraception (Stoneham), 102(2), 70–82. https://</a:t>
            </a:r>
            <a:r>
              <a:rPr lang="en-US" sz="1800" dirty="0" err="1"/>
              <a:t>doi.org</a:t>
            </a:r>
            <a:r>
              <a:rPr lang="en-US" sz="1800" dirty="0"/>
              <a:t>/10.1016/j.contraception.2020.04.001</a:t>
            </a:r>
          </a:p>
          <a:p>
            <a:r>
              <a:rPr lang="en-US" sz="1800" dirty="0"/>
              <a:t>Bourns, A. et al (2021)</a:t>
            </a:r>
            <a:r>
              <a:rPr lang="en-CA" sz="1800" dirty="0"/>
              <a:t> Guidelines for Gender-Affirming Primary Care with Trans and Non-binary Patients</a:t>
            </a:r>
            <a:r>
              <a:rPr lang="en-US" sz="1800" dirty="0"/>
              <a:t> </a:t>
            </a:r>
            <a:r>
              <a:rPr lang="en-US" sz="1800" dirty="0">
                <a:hlinkClick r:id="rId2"/>
              </a:rPr>
              <a:t>https://www.rainbowhealthontario.ca/wp-content/uploads/2021/06/Guidelines-FINAL-4TH-EDITION-c.pdf</a:t>
            </a:r>
            <a:endParaRPr lang="en-US" sz="1800" dirty="0"/>
          </a:p>
          <a:p>
            <a:r>
              <a:rPr lang="en-US" sz="1800" dirty="0"/>
              <a:t>Canadian Cancer Society (2020): </a:t>
            </a:r>
            <a:r>
              <a:rPr lang="en-CA" sz="1800" u="sng" dirty="0">
                <a:hlinkClick r:id="rId3">
                  <a:extLst>
                    <a:ext uri="{A12FA001-AC4F-418D-AE19-62706E023703}">
                      <ahyp:hlinkClr xmlns:ahyp="http://schemas.microsoft.com/office/drawing/2018/hyperlinkcolor" val="tx"/>
                    </a:ext>
                  </a:extLst>
                </a:hlinkClick>
              </a:rPr>
              <a:t>https://www.cancer.ca/en/prevention-and-screening/reduce-cancer-risk/find-cancer-early/screening-in-lgbtq-communities/lesbian-bisexual-and-queer-women-and-cervical-cancer/?region=on</a:t>
            </a:r>
            <a:endParaRPr lang="en-US" sz="1800" dirty="0"/>
          </a:p>
          <a:p>
            <a:r>
              <a:rPr lang="en-US" sz="1800" dirty="0"/>
              <a:t>Dutton, Koenig, K., &amp; </a:t>
            </a:r>
            <a:r>
              <a:rPr lang="en-US" sz="1800" dirty="0" err="1"/>
              <a:t>Fennie</a:t>
            </a:r>
            <a:r>
              <a:rPr lang="en-US" sz="1800" dirty="0"/>
              <a:t>, K. (2008). Gynecologic Care of the Female-to-Male Transgender Man. Journal of Midwifery &amp; Women’s Health, 53(4), 331–337. </a:t>
            </a:r>
            <a:r>
              <a:rPr lang="en-US" sz="1800" dirty="0">
                <a:hlinkClick r:id="rId4"/>
              </a:rPr>
              <a:t>https://doi.org/10.1016/j.jmwh.2008.02.003</a:t>
            </a:r>
            <a:endParaRPr lang="en-US" sz="1800" dirty="0"/>
          </a:p>
          <a:p>
            <a:r>
              <a:rPr lang="en-US" sz="1800" dirty="0"/>
              <a:t>Jenner. (2010). Transsexual primary care. Journal of the American Academy of Nurse Practitioners, 22(8), 403–408. </a:t>
            </a:r>
            <a:r>
              <a:rPr lang="en-US" sz="1800" dirty="0">
                <a:hlinkClick r:id="rId5"/>
              </a:rPr>
              <a:t>https://doi.org/10.1111/j.1745-7599.2010.00532.x</a:t>
            </a:r>
            <a:endParaRPr lang="en-US" sz="1800" dirty="0"/>
          </a:p>
          <a:p>
            <a:r>
              <a:rPr lang="en-US" sz="1800" dirty="0" err="1"/>
              <a:t>Obedin-Maliver</a:t>
            </a:r>
            <a:r>
              <a:rPr lang="en-US" sz="1800" dirty="0"/>
              <a:t>, &amp; de </a:t>
            </a:r>
            <a:r>
              <a:rPr lang="en-US" sz="1800" dirty="0" err="1"/>
              <a:t>Haan</a:t>
            </a:r>
            <a:r>
              <a:rPr lang="en-US" sz="1800" dirty="0"/>
              <a:t>, G. (2017). Gynecologic Care for Transgender Adults. Current Obstetrics and Gynecology Reports, 6(2), 140–148. </a:t>
            </a:r>
            <a:r>
              <a:rPr lang="en-US" sz="1800" dirty="0">
                <a:hlinkClick r:id="rId6"/>
              </a:rPr>
              <a:t>https://doi.org/10.1007/s13669-017-0204-4</a:t>
            </a:r>
            <a:endParaRPr lang="en-US" sz="1800" dirty="0"/>
          </a:p>
          <a:p>
            <a:endParaRPr lang="en-US" sz="1800" dirty="0"/>
          </a:p>
        </p:txBody>
      </p:sp>
    </p:spTree>
    <p:extLst>
      <p:ext uri="{BB962C8B-B14F-4D97-AF65-F5344CB8AC3E}">
        <p14:creationId xmlns:p14="http://schemas.microsoft.com/office/powerpoint/2010/main" val="262775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A050-CCF7-CD40-8F76-4EE0C7B9C46A}"/>
              </a:ext>
            </a:extLst>
          </p:cNvPr>
          <p:cNvSpPr>
            <a:spLocks noGrp="1"/>
          </p:cNvSpPr>
          <p:nvPr>
            <p:ph type="title"/>
          </p:nvPr>
        </p:nvSpPr>
        <p:spPr/>
        <p:txBody>
          <a:bodyPr/>
          <a:lstStyle/>
          <a:p>
            <a:r>
              <a:rPr lang="en-US" dirty="0"/>
              <a:t>References &amp; Other Resources</a:t>
            </a:r>
          </a:p>
        </p:txBody>
      </p:sp>
      <p:sp>
        <p:nvSpPr>
          <p:cNvPr id="3" name="Content Placeholder 2">
            <a:extLst>
              <a:ext uri="{FF2B5EF4-FFF2-40B4-BE49-F238E27FC236}">
                <a16:creationId xmlns:a16="http://schemas.microsoft.com/office/drawing/2014/main" id="{4E49A17B-7229-8E4D-BEDE-33299D9DFAB9}"/>
              </a:ext>
            </a:extLst>
          </p:cNvPr>
          <p:cNvSpPr>
            <a:spLocks noGrp="1"/>
          </p:cNvSpPr>
          <p:nvPr>
            <p:ph idx="1"/>
          </p:nvPr>
        </p:nvSpPr>
        <p:spPr>
          <a:xfrm>
            <a:off x="838200" y="1603376"/>
            <a:ext cx="10744200" cy="4351338"/>
          </a:xfrm>
        </p:spPr>
        <p:txBody>
          <a:bodyPr>
            <a:normAutofit fontScale="70000" lnSpcReduction="20000"/>
          </a:bodyPr>
          <a:lstStyle/>
          <a:p>
            <a:r>
              <a:rPr lang="en-CA" dirty="0"/>
              <a:t>Potter, J., </a:t>
            </a:r>
            <a:r>
              <a:rPr lang="en-CA" dirty="0" err="1"/>
              <a:t>Peitzmeier</a:t>
            </a:r>
            <a:r>
              <a:rPr lang="en-CA" dirty="0"/>
              <a:t>, S. M., Bernstein, I., Reisner, S. L., </a:t>
            </a:r>
            <a:r>
              <a:rPr lang="en-CA" dirty="0" err="1"/>
              <a:t>Alizaga</a:t>
            </a:r>
            <a:r>
              <a:rPr lang="en-CA" dirty="0"/>
              <a:t>, N. M., </a:t>
            </a:r>
            <a:r>
              <a:rPr lang="en-CA" dirty="0" err="1"/>
              <a:t>Agénor</a:t>
            </a:r>
            <a:r>
              <a:rPr lang="en-CA" dirty="0"/>
              <a:t>, M., &amp; Pardee, D. J. (2015). Cervical Cancer Screening for Patients on the Female-to-Male Spectrum: a Narrative Review and Guide for Clinicians. </a:t>
            </a:r>
            <a:r>
              <a:rPr lang="en-CA" i="1" dirty="0"/>
              <a:t>Journal of general internal medicine</a:t>
            </a:r>
            <a:r>
              <a:rPr lang="en-CA" dirty="0"/>
              <a:t>, </a:t>
            </a:r>
            <a:r>
              <a:rPr lang="en-CA" i="1" dirty="0"/>
              <a:t>30</a:t>
            </a:r>
            <a:r>
              <a:rPr lang="en-CA" dirty="0"/>
              <a:t>(12), 1857–1864. </a:t>
            </a:r>
            <a:r>
              <a:rPr lang="en-CA" dirty="0">
                <a:hlinkClick r:id="rId2"/>
              </a:rPr>
              <a:t>https://doi.org/10.1007/s11606-015-3462-8</a:t>
            </a:r>
            <a:endParaRPr lang="en-US" dirty="0">
              <a:solidFill>
                <a:srgbClr val="212121"/>
              </a:solidFill>
            </a:endParaRPr>
          </a:p>
          <a:p>
            <a:r>
              <a:rPr lang="en-US" dirty="0" err="1">
                <a:solidFill>
                  <a:srgbClr val="212121"/>
                </a:solidFill>
              </a:rPr>
              <a:t>Poter</a:t>
            </a:r>
            <a:r>
              <a:rPr lang="en-US" dirty="0">
                <a:solidFill>
                  <a:srgbClr val="212121"/>
                </a:solidFill>
              </a:rPr>
              <a:t>, M. (2020) Tips for Providing </a:t>
            </a:r>
            <a:r>
              <a:rPr lang="en-US" dirty="0" err="1">
                <a:solidFill>
                  <a:srgbClr val="212121"/>
                </a:solidFill>
              </a:rPr>
              <a:t>Paps</a:t>
            </a:r>
            <a:r>
              <a:rPr lang="en-US" dirty="0">
                <a:solidFill>
                  <a:srgbClr val="212121"/>
                </a:solidFill>
              </a:rPr>
              <a:t> to Transmen. </a:t>
            </a:r>
            <a:r>
              <a:rPr lang="en-US" dirty="0">
                <a:solidFill>
                  <a:srgbClr val="212121"/>
                </a:solidFill>
                <a:hlinkClick r:id="rId3"/>
              </a:rPr>
              <a:t>https://www.rainbowhealthontario.ca/wp-content/uploads/2020/04/Tips_Paps_TransMen.pdf</a:t>
            </a:r>
            <a:endParaRPr lang="en-US" dirty="0"/>
          </a:p>
          <a:p>
            <a:r>
              <a:rPr lang="en-US" dirty="0"/>
              <a:t>Registered Nurses’ Association of Ontario (RNAO). Promoting 2SLGBTQI+ health equity. Toronto (ON): RNAO; 2021. </a:t>
            </a:r>
            <a:r>
              <a:rPr lang="en-US" dirty="0">
                <a:hlinkClick r:id="rId4"/>
              </a:rPr>
              <a:t>2SLGBTQI_BPG_FIINAL_WEB_2.0.pdf (rnao.ca)</a:t>
            </a:r>
            <a:endParaRPr lang="en-US" dirty="0"/>
          </a:p>
          <a:p>
            <a:r>
              <a:rPr lang="en-US" dirty="0" err="1"/>
              <a:t>Sobralske</a:t>
            </a:r>
            <a:r>
              <a:rPr lang="en-US" dirty="0"/>
              <a:t>. (2005). Primary care needs of patients who have undergone gender reassignment. Journal of the American Academy of Nurse Practitioners, 17(4), 133–138. </a:t>
            </a:r>
            <a:r>
              <a:rPr lang="en-US" dirty="0">
                <a:hlinkClick r:id="rId5"/>
              </a:rPr>
              <a:t>https://doi.org/10.1111/j.1041-2972.2005.0021.x</a:t>
            </a:r>
            <a:endParaRPr lang="en-US" dirty="0"/>
          </a:p>
          <a:p>
            <a:r>
              <a:rPr lang="en-US" dirty="0" err="1"/>
              <a:t>Sherbourne</a:t>
            </a:r>
            <a:r>
              <a:rPr lang="en-US" dirty="0"/>
              <a:t> Health Centre/Rainbow Health Ontario (2017) Trans Surgical Summary for Health Care Providers </a:t>
            </a:r>
            <a:r>
              <a:rPr lang="en-US" dirty="0">
                <a:hlinkClick r:id="rId6"/>
              </a:rPr>
              <a:t>https://www.rainbowhealthontario.ca/wp-content/uploads/2017/09/All-TRS-summary-sheets.pdf</a:t>
            </a:r>
            <a:endParaRPr lang="en-US" dirty="0"/>
          </a:p>
          <a:p>
            <a:r>
              <a:rPr lang="en-US" dirty="0" err="1"/>
              <a:t>TransPulse</a:t>
            </a:r>
            <a:r>
              <a:rPr lang="en-US" dirty="0"/>
              <a:t>: </a:t>
            </a:r>
            <a:r>
              <a:rPr lang="en-US" u="sng" dirty="0">
                <a:hlinkClick r:id="rId7"/>
              </a:rPr>
              <a:t>https://transpulseproject.ca/tag/health-care-access/</a:t>
            </a:r>
            <a:endParaRPr lang="en-US" u="sng" dirty="0"/>
          </a:p>
          <a:p>
            <a:endParaRPr lang="en-US" dirty="0"/>
          </a:p>
          <a:p>
            <a:endParaRPr lang="en-CA" dirty="0"/>
          </a:p>
          <a:p>
            <a:endParaRPr lang="en-US" dirty="0"/>
          </a:p>
        </p:txBody>
      </p:sp>
    </p:spTree>
    <p:extLst>
      <p:ext uri="{BB962C8B-B14F-4D97-AF65-F5344CB8AC3E}">
        <p14:creationId xmlns:p14="http://schemas.microsoft.com/office/powerpoint/2010/main" val="383427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3E8-A1A8-BC48-B587-36190CDAD195}"/>
              </a:ext>
            </a:extLst>
          </p:cNvPr>
          <p:cNvSpPr>
            <a:spLocks noGrp="1"/>
          </p:cNvSpPr>
          <p:nvPr>
            <p:ph type="title"/>
          </p:nvPr>
        </p:nvSpPr>
        <p:spPr>
          <a:xfrm>
            <a:off x="838200" y="130950"/>
            <a:ext cx="10515600" cy="1325563"/>
          </a:xfrm>
        </p:spPr>
        <p:txBody>
          <a:bodyPr/>
          <a:lstStyle/>
          <a:p>
            <a:r>
              <a:rPr lang="en-US"/>
              <a:t>Content</a:t>
            </a:r>
            <a:endParaRPr lang="en-US" dirty="0"/>
          </a:p>
        </p:txBody>
      </p:sp>
      <p:graphicFrame>
        <p:nvGraphicFramePr>
          <p:cNvPr id="6" name="Content Placeholder 2">
            <a:extLst>
              <a:ext uri="{FF2B5EF4-FFF2-40B4-BE49-F238E27FC236}">
                <a16:creationId xmlns:a16="http://schemas.microsoft.com/office/drawing/2014/main" id="{1809F08E-6CDA-4BC8-88C3-B26D8A9EDD47}"/>
              </a:ext>
            </a:extLst>
          </p:cNvPr>
          <p:cNvGraphicFramePr>
            <a:graphicFrameLocks noGrp="1"/>
          </p:cNvGraphicFramePr>
          <p:nvPr>
            <p:ph idx="1"/>
            <p:extLst>
              <p:ext uri="{D42A27DB-BD31-4B8C-83A1-F6EECF244321}">
                <p14:modId xmlns:p14="http://schemas.microsoft.com/office/powerpoint/2010/main" val="65266424"/>
              </p:ext>
            </p:extLst>
          </p:nvPr>
        </p:nvGraphicFramePr>
        <p:xfrm>
          <a:off x="838200" y="1456513"/>
          <a:ext cx="10858500" cy="517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00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8641-2ACE-47F3-A848-9A934EECE2B3}"/>
              </a:ext>
            </a:extLst>
          </p:cNvPr>
          <p:cNvSpPr>
            <a:spLocks noGrp="1"/>
          </p:cNvSpPr>
          <p:nvPr>
            <p:ph type="title"/>
          </p:nvPr>
        </p:nvSpPr>
        <p:spPr>
          <a:xfrm>
            <a:off x="604954" y="132600"/>
            <a:ext cx="10515600" cy="1325563"/>
          </a:xfrm>
        </p:spPr>
        <p:txBody>
          <a:bodyPr/>
          <a:lstStyle/>
          <a:p>
            <a:r>
              <a:rPr lang="en-CA" dirty="0"/>
              <a:t>Terminology &amp; Language </a:t>
            </a:r>
            <a:endParaRPr lang="en-US" dirty="0"/>
          </a:p>
        </p:txBody>
      </p:sp>
      <p:sp>
        <p:nvSpPr>
          <p:cNvPr id="3" name="Content Placeholder 2">
            <a:extLst>
              <a:ext uri="{FF2B5EF4-FFF2-40B4-BE49-F238E27FC236}">
                <a16:creationId xmlns:a16="http://schemas.microsoft.com/office/drawing/2014/main" id="{9872A656-F8B4-417B-9CC9-41EEFA1EF08A}"/>
              </a:ext>
            </a:extLst>
          </p:cNvPr>
          <p:cNvSpPr>
            <a:spLocks noGrp="1"/>
          </p:cNvSpPr>
          <p:nvPr>
            <p:ph idx="1"/>
          </p:nvPr>
        </p:nvSpPr>
        <p:spPr>
          <a:xfrm>
            <a:off x="737838" y="1458163"/>
            <a:ext cx="11004395" cy="4530571"/>
          </a:xfrm>
        </p:spPr>
        <p:txBody>
          <a:bodyPr>
            <a:normAutofit fontScale="92500" lnSpcReduction="10000"/>
          </a:bodyPr>
          <a:lstStyle/>
          <a:p>
            <a:r>
              <a:rPr lang="en-US" dirty="0"/>
              <a:t>“The 2SLGBTQI+ acronym stands for Two-Spirit, lesbian, gay, bisexual, trans, queer and intersex people”. </a:t>
            </a:r>
          </a:p>
          <a:p>
            <a:r>
              <a:rPr lang="en-US" dirty="0"/>
              <a:t>“The “+” is meant to be inclusive of other people who identify as a sexual or gender minority, such as (but not limited to): asexual, non-binary, pansexual and those questioning their sexual orientation or gender identity or gender expression”. </a:t>
            </a:r>
          </a:p>
          <a:p>
            <a:r>
              <a:rPr lang="en-US" dirty="0"/>
              <a:t>“The acronym represents a diverse group of unique people with respect to sexual orientation, gender identities and expressions”. </a:t>
            </a:r>
          </a:p>
          <a:p>
            <a:r>
              <a:rPr lang="en-US" dirty="0"/>
              <a:t>“As the acronym evolves over time, it reflects new identities”.</a:t>
            </a:r>
          </a:p>
          <a:p>
            <a:pPr marL="0" indent="0">
              <a:buNone/>
            </a:pPr>
            <a:r>
              <a:rPr lang="en-US" b="1" i="1" dirty="0"/>
              <a:t>For this information and a more detailed review of best practices for promoting 2SLGBTQI+ Health Equity we recommend the RNAO 2021 Best Practice Guidelines</a:t>
            </a:r>
          </a:p>
        </p:txBody>
      </p:sp>
      <p:sp>
        <p:nvSpPr>
          <p:cNvPr id="5" name="TextBox 4">
            <a:extLst>
              <a:ext uri="{FF2B5EF4-FFF2-40B4-BE49-F238E27FC236}">
                <a16:creationId xmlns:a16="http://schemas.microsoft.com/office/drawing/2014/main" id="{CD161BAF-30E7-4F8B-A8C9-62FA11F08775}"/>
              </a:ext>
            </a:extLst>
          </p:cNvPr>
          <p:cNvSpPr txBox="1"/>
          <p:nvPr/>
        </p:nvSpPr>
        <p:spPr>
          <a:xfrm>
            <a:off x="737838" y="5988734"/>
            <a:ext cx="11180646" cy="584775"/>
          </a:xfrm>
          <a:prstGeom prst="rect">
            <a:avLst/>
          </a:prstGeom>
          <a:noFill/>
        </p:spPr>
        <p:txBody>
          <a:bodyPr wrap="square">
            <a:spAutoFit/>
          </a:bodyPr>
          <a:lstStyle/>
          <a:p>
            <a:r>
              <a:rPr lang="en-US" sz="1600" dirty="0"/>
              <a:t>Registered Nurses’ Association of Ontario (RNAO). Promoting 2SLGBTQI+ health equity. Toronto (ON): RNAO; 2021. </a:t>
            </a:r>
            <a:r>
              <a:rPr lang="en-US" sz="1600" dirty="0">
                <a:hlinkClick r:id="rId2"/>
              </a:rPr>
              <a:t>2SLGBTQI_BPG_FIINAL_WEB_2.0.pdf (rnao.ca)</a:t>
            </a:r>
            <a:endParaRPr lang="en-US" sz="1600" dirty="0"/>
          </a:p>
        </p:txBody>
      </p:sp>
    </p:spTree>
    <p:extLst>
      <p:ext uri="{BB962C8B-B14F-4D97-AF65-F5344CB8AC3E}">
        <p14:creationId xmlns:p14="http://schemas.microsoft.com/office/powerpoint/2010/main" val="287436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248948-E32A-4E4C-8336-DBDF405DB185}"/>
              </a:ext>
            </a:extLst>
          </p:cNvPr>
          <p:cNvSpPr>
            <a:spLocks noGrp="1"/>
          </p:cNvSpPr>
          <p:nvPr>
            <p:ph type="ctrTitle"/>
          </p:nvPr>
        </p:nvSpPr>
        <p:spPr>
          <a:xfrm>
            <a:off x="703943" y="1222829"/>
            <a:ext cx="10784114" cy="2387600"/>
          </a:xfrm>
        </p:spPr>
        <p:txBody>
          <a:bodyPr>
            <a:normAutofit fontScale="90000"/>
          </a:bodyPr>
          <a:lstStyle/>
          <a:p>
            <a:r>
              <a:rPr lang="en-CA" dirty="0"/>
              <a:t>Considerations For </a:t>
            </a:r>
            <a:br>
              <a:rPr lang="en-CA" dirty="0"/>
            </a:br>
            <a:r>
              <a:rPr lang="en-CA" dirty="0"/>
              <a:t>Transgender and Non-binary Persons</a:t>
            </a:r>
            <a:endParaRPr lang="en-US" dirty="0"/>
          </a:p>
        </p:txBody>
      </p:sp>
    </p:spTree>
    <p:extLst>
      <p:ext uri="{BB962C8B-B14F-4D97-AF65-F5344CB8AC3E}">
        <p14:creationId xmlns:p14="http://schemas.microsoft.com/office/powerpoint/2010/main" val="427325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84A2-2D4B-408D-AF26-F08FB31579EE}"/>
              </a:ext>
            </a:extLst>
          </p:cNvPr>
          <p:cNvSpPr>
            <a:spLocks noGrp="1"/>
          </p:cNvSpPr>
          <p:nvPr>
            <p:ph type="title"/>
          </p:nvPr>
        </p:nvSpPr>
        <p:spPr>
          <a:xfrm>
            <a:off x="838200" y="164403"/>
            <a:ext cx="10515600" cy="906927"/>
          </a:xfrm>
        </p:spPr>
        <p:txBody>
          <a:bodyPr/>
          <a:lstStyle/>
          <a:p>
            <a:r>
              <a:rPr lang="en-CA" dirty="0"/>
              <a:t>Considerations: Background </a:t>
            </a:r>
            <a:endParaRPr lang="en-US" dirty="0"/>
          </a:p>
        </p:txBody>
      </p:sp>
      <p:sp>
        <p:nvSpPr>
          <p:cNvPr id="3" name="Content Placeholder 2">
            <a:extLst>
              <a:ext uri="{FF2B5EF4-FFF2-40B4-BE49-F238E27FC236}">
                <a16:creationId xmlns:a16="http://schemas.microsoft.com/office/drawing/2014/main" id="{6C87705E-6FF0-44F4-8FA8-1C6B4589C05C}"/>
              </a:ext>
            </a:extLst>
          </p:cNvPr>
          <p:cNvSpPr>
            <a:spLocks noGrp="1"/>
          </p:cNvSpPr>
          <p:nvPr>
            <p:ph idx="1"/>
          </p:nvPr>
        </p:nvSpPr>
        <p:spPr>
          <a:xfrm>
            <a:off x="591456" y="1185862"/>
            <a:ext cx="11168743" cy="4486275"/>
          </a:xfrm>
        </p:spPr>
        <p:txBody>
          <a:bodyPr>
            <a:normAutofit fontScale="77500" lnSpcReduction="20000"/>
          </a:bodyPr>
          <a:lstStyle/>
          <a:p>
            <a:r>
              <a:rPr lang="en-CA" dirty="0"/>
              <a:t>Transgender [and non-binary] people are profoundly underserviced </a:t>
            </a:r>
            <a:endParaRPr lang="en-US" dirty="0"/>
          </a:p>
          <a:p>
            <a:r>
              <a:rPr lang="en-US" dirty="0"/>
              <a:t>Experience disparities within the health care system and accessing care.</a:t>
            </a:r>
          </a:p>
          <a:p>
            <a:r>
              <a:rPr lang="en-US" dirty="0"/>
              <a:t>Many avoid care (both acute and preventive) due to stigma and discrimination</a:t>
            </a:r>
          </a:p>
          <a:p>
            <a:r>
              <a:rPr lang="en-CA" dirty="0"/>
              <a:t>Pelvic exam can be anxiety-provoking </a:t>
            </a:r>
          </a:p>
          <a:p>
            <a:r>
              <a:rPr lang="en-CA" dirty="0"/>
              <a:t>Exacerbate dysphoria</a:t>
            </a:r>
          </a:p>
          <a:p>
            <a:r>
              <a:rPr lang="en-CA" dirty="0"/>
              <a:t>Inappropriate/inaccurate language can be distressing/triggering</a:t>
            </a:r>
          </a:p>
          <a:p>
            <a:r>
              <a:rPr lang="en-US" dirty="0"/>
              <a:t>Transgendered men/Transmasculine (born biologically female that identify male) who do not undergo surgical removal of pelvic organs (retain female at birth organs) will require a health care plan that supports respectful acute and regular preventive care.</a:t>
            </a:r>
          </a:p>
          <a:p>
            <a:r>
              <a:rPr lang="en-US" dirty="0"/>
              <a:t>Transgendered men are often less likely to seek care, to be up to date with their pap testing and will go for longer periods between </a:t>
            </a:r>
            <a:r>
              <a:rPr lang="en-US" dirty="0" err="1"/>
              <a:t>paps</a:t>
            </a:r>
            <a:endParaRPr lang="en-US" dirty="0"/>
          </a:p>
          <a:p>
            <a:r>
              <a:rPr lang="en-US" dirty="0"/>
              <a:t>Transgendered female/Transfeminine (born biologically male that identify female) who undergo bottom surgery also have unique urologic/gynecological needs that must be incorporated into regular care  </a:t>
            </a:r>
          </a:p>
          <a:p>
            <a:pPr marL="0" indent="0">
              <a:buNone/>
            </a:pPr>
            <a:endParaRPr lang="en-CA" dirty="0"/>
          </a:p>
        </p:txBody>
      </p:sp>
      <p:sp>
        <p:nvSpPr>
          <p:cNvPr id="5" name="TextBox 4">
            <a:extLst>
              <a:ext uri="{FF2B5EF4-FFF2-40B4-BE49-F238E27FC236}">
                <a16:creationId xmlns:a16="http://schemas.microsoft.com/office/drawing/2014/main" id="{12C9C632-0919-4B0A-A99C-ECD93CF6FCB9}"/>
              </a:ext>
            </a:extLst>
          </p:cNvPr>
          <p:cNvSpPr txBox="1"/>
          <p:nvPr/>
        </p:nvSpPr>
        <p:spPr>
          <a:xfrm>
            <a:off x="423746" y="5819533"/>
            <a:ext cx="11768254" cy="1015663"/>
          </a:xfrm>
          <a:prstGeom prst="rect">
            <a:avLst/>
          </a:prstGeom>
          <a:noFill/>
        </p:spPr>
        <p:txBody>
          <a:bodyPr wrap="square">
            <a:spAutoFit/>
          </a:bodyPr>
          <a:lstStyle/>
          <a:p>
            <a:r>
              <a:rPr lang="en-US" sz="1200" dirty="0" err="1"/>
              <a:t>Peitzmeier</a:t>
            </a:r>
            <a:r>
              <a:rPr lang="en-US" sz="1200" dirty="0"/>
              <a:t> SM, Khullar K, Reisner SL, Potter J. Pap test use is lower among female-to-male patients than non-transgender women. Am J </a:t>
            </a:r>
            <a:r>
              <a:rPr lang="en-US" sz="1200" dirty="0" err="1"/>
              <a:t>Prev</a:t>
            </a:r>
            <a:r>
              <a:rPr lang="en-US" sz="1200" dirty="0"/>
              <a:t> Med. 2014;47(6):808–12.</a:t>
            </a:r>
          </a:p>
          <a:p>
            <a:r>
              <a:rPr lang="en-US" sz="1200" dirty="0" err="1"/>
              <a:t>Peitzmeier</a:t>
            </a:r>
            <a:r>
              <a:rPr lang="en-US" sz="1200" dirty="0"/>
              <a:t> SM, Reisner SL, </a:t>
            </a:r>
            <a:r>
              <a:rPr lang="en-US" sz="1200" dirty="0" err="1"/>
              <a:t>Harigopal</a:t>
            </a:r>
            <a:r>
              <a:rPr lang="en-US" sz="1200" dirty="0"/>
              <a:t> P, Potter J. Female-to-male patients have high prevalence of unsatisfactory </a:t>
            </a:r>
            <a:r>
              <a:rPr lang="en-US" sz="1200" dirty="0" err="1"/>
              <a:t>Paps</a:t>
            </a:r>
            <a:r>
              <a:rPr lang="en-US" sz="1200" dirty="0"/>
              <a:t> compared to non-transgender females: implications for cervical cancer screening. J Gen Intern Med. 2014;29(5):778–84.</a:t>
            </a:r>
          </a:p>
          <a:p>
            <a:r>
              <a:rPr lang="en-US" sz="1200" dirty="0"/>
              <a:t>Dutton, Koenig, K., &amp; </a:t>
            </a:r>
            <a:r>
              <a:rPr lang="en-US" sz="1200" dirty="0" err="1"/>
              <a:t>Fennie</a:t>
            </a:r>
            <a:r>
              <a:rPr lang="en-US" sz="1200" dirty="0"/>
              <a:t>, K. (2008). Gynecologic Care of the Female-to-Male Transgender Man. Journal of Midwifery &amp; Women’s Health, 53(4), 331–337. </a:t>
            </a:r>
            <a:r>
              <a:rPr lang="en-US" sz="1200" dirty="0">
                <a:hlinkClick r:id="rId2"/>
              </a:rPr>
              <a:t>https://doi.org/10.1016/j.jmwh.2008.02.003</a:t>
            </a:r>
            <a:endParaRPr lang="en-US" sz="1200" dirty="0"/>
          </a:p>
        </p:txBody>
      </p:sp>
    </p:spTree>
    <p:extLst>
      <p:ext uri="{BB962C8B-B14F-4D97-AF65-F5344CB8AC3E}">
        <p14:creationId xmlns:p14="http://schemas.microsoft.com/office/powerpoint/2010/main" val="28640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38D2-C163-4222-BDC1-4E6C33123BBE}"/>
              </a:ext>
            </a:extLst>
          </p:cNvPr>
          <p:cNvSpPr>
            <a:spLocks noGrp="1"/>
          </p:cNvSpPr>
          <p:nvPr>
            <p:ph type="title"/>
          </p:nvPr>
        </p:nvSpPr>
        <p:spPr>
          <a:xfrm>
            <a:off x="478236" y="-153266"/>
            <a:ext cx="10515600" cy="1325563"/>
          </a:xfrm>
        </p:spPr>
        <p:txBody>
          <a:bodyPr>
            <a:normAutofit/>
          </a:bodyPr>
          <a:lstStyle/>
          <a:p>
            <a:r>
              <a:rPr lang="en-CA" sz="4000" dirty="0"/>
              <a:t>Considerations: Visit</a:t>
            </a:r>
            <a:endParaRPr lang="en-US" sz="4000" dirty="0"/>
          </a:p>
        </p:txBody>
      </p:sp>
      <p:sp>
        <p:nvSpPr>
          <p:cNvPr id="3" name="Content Placeholder 2">
            <a:extLst>
              <a:ext uri="{FF2B5EF4-FFF2-40B4-BE49-F238E27FC236}">
                <a16:creationId xmlns:a16="http://schemas.microsoft.com/office/drawing/2014/main" id="{F72C9BF5-7C97-4F90-A90C-6807F7B051EC}"/>
              </a:ext>
            </a:extLst>
          </p:cNvPr>
          <p:cNvSpPr>
            <a:spLocks noGrp="1"/>
          </p:cNvSpPr>
          <p:nvPr>
            <p:ph idx="1"/>
          </p:nvPr>
        </p:nvSpPr>
        <p:spPr>
          <a:xfrm>
            <a:off x="659318" y="862175"/>
            <a:ext cx="11147318" cy="5428339"/>
          </a:xfrm>
        </p:spPr>
        <p:txBody>
          <a:bodyPr>
            <a:normAutofit fontScale="92500" lnSpcReduction="20000"/>
          </a:bodyPr>
          <a:lstStyle/>
          <a:p>
            <a:r>
              <a:rPr lang="en-US" dirty="0"/>
              <a:t>For patient centered/affirming care, start at the time the person is called from the waiting room by ensuring the correct name is on file and consider using of the last names with out prefix is important.</a:t>
            </a:r>
          </a:p>
          <a:p>
            <a:r>
              <a:rPr lang="en-US" dirty="0"/>
              <a:t>Consider calling person by their surname only and then clarifying their authentic name and pronoun in private.  </a:t>
            </a:r>
          </a:p>
          <a:p>
            <a:r>
              <a:rPr lang="en-US" dirty="0"/>
              <a:t>Ask permission to use their authentic name in clinic, in email, on phone, as safety issues can emerge</a:t>
            </a:r>
            <a:r>
              <a:rPr lang="en-CA" dirty="0"/>
              <a:t> </a:t>
            </a:r>
          </a:p>
          <a:p>
            <a:r>
              <a:rPr lang="en-CA" dirty="0"/>
              <a:t>It is important to clarify preferred pronouns at each visit as this may change, (gender identity does not universally correlate to a patient’s pronouns)</a:t>
            </a:r>
          </a:p>
          <a:p>
            <a:r>
              <a:rPr lang="en-US" dirty="0"/>
              <a:t>Use pronouns consistent through visit/encounters and document on chart</a:t>
            </a:r>
            <a:endParaRPr lang="en-CA" dirty="0"/>
          </a:p>
          <a:p>
            <a:r>
              <a:rPr lang="en-CA" dirty="0"/>
              <a:t>“Transition” is a dynamic (non-binary) process with individually relevant milestones and goals. It is important to allow for a diverse gender spectrum</a:t>
            </a:r>
            <a:r>
              <a:rPr lang="en-CA" baseline="30000" dirty="0"/>
              <a:t>1</a:t>
            </a:r>
            <a:endParaRPr lang="en-CA" dirty="0"/>
          </a:p>
          <a:p>
            <a:r>
              <a:rPr lang="en-US" dirty="0"/>
              <a:t>The term “trans”: identify along a transgender spectrum: transmasculine, transfeminine, non-binary, agender, bigender, gender nonconforming, and genderqueer identities.</a:t>
            </a:r>
            <a:r>
              <a:rPr lang="en-US" baseline="30000" dirty="0"/>
              <a:t>2</a:t>
            </a:r>
            <a:endParaRPr lang="en-US" dirty="0"/>
          </a:p>
        </p:txBody>
      </p:sp>
      <p:sp>
        <p:nvSpPr>
          <p:cNvPr id="4" name="Rectangle 3">
            <a:extLst>
              <a:ext uri="{FF2B5EF4-FFF2-40B4-BE49-F238E27FC236}">
                <a16:creationId xmlns:a16="http://schemas.microsoft.com/office/drawing/2014/main" id="{38476CAB-CDC9-4CFE-B8C3-A6737EFD2A42}"/>
              </a:ext>
            </a:extLst>
          </p:cNvPr>
          <p:cNvSpPr/>
          <p:nvPr/>
        </p:nvSpPr>
        <p:spPr>
          <a:xfrm>
            <a:off x="385363" y="5964277"/>
            <a:ext cx="11421273" cy="830997"/>
          </a:xfrm>
          <a:prstGeom prst="rect">
            <a:avLst/>
          </a:prstGeom>
        </p:spPr>
        <p:txBody>
          <a:bodyPr wrap="square">
            <a:spAutoFit/>
          </a:bodyPr>
          <a:lstStyle/>
          <a:p>
            <a:r>
              <a:rPr lang="en-US" sz="1200" dirty="0"/>
              <a:t>1. </a:t>
            </a:r>
            <a:r>
              <a:rPr lang="en-US" sz="1200" dirty="0" err="1"/>
              <a:t>Bonnington</a:t>
            </a:r>
            <a:r>
              <a:rPr lang="en-US" sz="1200" dirty="0"/>
              <a:t>, </a:t>
            </a:r>
            <a:r>
              <a:rPr lang="en-US" sz="1200" dirty="0" err="1"/>
              <a:t>Dianat</a:t>
            </a:r>
            <a:r>
              <a:rPr lang="en-US" sz="1200" dirty="0"/>
              <a:t>, S., Kerns, J., Hastings, J., Hawkins, M., De </a:t>
            </a:r>
            <a:r>
              <a:rPr lang="en-US" sz="1200" dirty="0" err="1"/>
              <a:t>Haan</a:t>
            </a:r>
            <a:r>
              <a:rPr lang="en-US" sz="1200" dirty="0"/>
              <a:t>, G., &amp; </a:t>
            </a:r>
            <a:r>
              <a:rPr lang="en-US" sz="1200" dirty="0" err="1"/>
              <a:t>Obedin-Maliver</a:t>
            </a:r>
            <a:r>
              <a:rPr lang="en-US" sz="1200" dirty="0"/>
              <a:t>, J. (2020). Society of Family Planning clinical recommendations: Contraceptive counseling for transgender and gender diverse people who were female sex assigned at birth. Contraception (Stoneham), 102(2), 70–82. https://doi.org/10.1016/j.contraception.2020.04.001</a:t>
            </a:r>
          </a:p>
          <a:p>
            <a:r>
              <a:rPr lang="en-US" sz="1200" dirty="0"/>
              <a:t>2. </a:t>
            </a:r>
            <a:r>
              <a:rPr lang="en-US" sz="1200" dirty="0" err="1"/>
              <a:t>Obedin-Maliver</a:t>
            </a:r>
            <a:r>
              <a:rPr lang="en-US" sz="1200" dirty="0"/>
              <a:t>, &amp; de </a:t>
            </a:r>
            <a:r>
              <a:rPr lang="en-US" sz="1200" dirty="0" err="1"/>
              <a:t>Haan</a:t>
            </a:r>
            <a:r>
              <a:rPr lang="en-US" sz="1200" dirty="0"/>
              <a:t>, G. (2017). Gynecologic Care for Transgender Adults. Current Obstetrics and Gynecology Reports, 6(2), 140–148. </a:t>
            </a:r>
            <a:r>
              <a:rPr lang="en-US" sz="1200" dirty="0">
                <a:hlinkClick r:id="rId2"/>
              </a:rPr>
              <a:t>https://doi.org/10.1007/s13669-017-0204-4</a:t>
            </a:r>
            <a:endParaRPr lang="en-US" sz="1200" dirty="0"/>
          </a:p>
        </p:txBody>
      </p:sp>
    </p:spTree>
    <p:extLst>
      <p:ext uri="{BB962C8B-B14F-4D97-AF65-F5344CB8AC3E}">
        <p14:creationId xmlns:p14="http://schemas.microsoft.com/office/powerpoint/2010/main" val="194463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5FAF-F113-D042-BFCD-FA56FEC28512}"/>
              </a:ext>
            </a:extLst>
          </p:cNvPr>
          <p:cNvSpPr>
            <a:spLocks noGrp="1"/>
          </p:cNvSpPr>
          <p:nvPr>
            <p:ph type="title"/>
          </p:nvPr>
        </p:nvSpPr>
        <p:spPr>
          <a:xfrm>
            <a:off x="838200" y="149999"/>
            <a:ext cx="10515600" cy="1325563"/>
          </a:xfrm>
        </p:spPr>
        <p:txBody>
          <a:bodyPr/>
          <a:lstStyle/>
          <a:p>
            <a:r>
              <a:rPr lang="en-CA" dirty="0"/>
              <a:t>Considerations: Visit (2)</a:t>
            </a:r>
            <a:endParaRPr lang="en-US" dirty="0"/>
          </a:p>
        </p:txBody>
      </p:sp>
      <p:sp>
        <p:nvSpPr>
          <p:cNvPr id="3" name="Content Placeholder 2">
            <a:extLst>
              <a:ext uri="{FF2B5EF4-FFF2-40B4-BE49-F238E27FC236}">
                <a16:creationId xmlns:a16="http://schemas.microsoft.com/office/drawing/2014/main" id="{3182A930-1EA2-494A-9F76-BA8D212F0C69}"/>
              </a:ext>
            </a:extLst>
          </p:cNvPr>
          <p:cNvSpPr>
            <a:spLocks noGrp="1"/>
          </p:cNvSpPr>
          <p:nvPr>
            <p:ph idx="1"/>
          </p:nvPr>
        </p:nvSpPr>
        <p:spPr>
          <a:xfrm>
            <a:off x="838200" y="1343025"/>
            <a:ext cx="10515600" cy="4351338"/>
          </a:xfrm>
        </p:spPr>
        <p:txBody>
          <a:bodyPr>
            <a:normAutofit fontScale="92500" lnSpcReduction="20000"/>
          </a:bodyPr>
          <a:lstStyle/>
          <a:p>
            <a:r>
              <a:rPr lang="en-CA" dirty="0"/>
              <a:t>Transition maybe physical (medical/surgical) and/or social (identity disclosure, names, pronouns, gender-segregated spaces [bathrooms/lockers]) or neither physical/social. </a:t>
            </a:r>
          </a:p>
          <a:p>
            <a:r>
              <a:rPr lang="en-CA" dirty="0"/>
              <a:t>Respect and support diverse identities no matter where dynamically they are on the gender spectrum</a:t>
            </a:r>
          </a:p>
          <a:p>
            <a:r>
              <a:rPr lang="en-CA" dirty="0"/>
              <a:t>Refrain from making assumptions about how a trans person will express their gender </a:t>
            </a:r>
          </a:p>
          <a:p>
            <a:r>
              <a:rPr lang="en-CA" b="1" dirty="0"/>
              <a:t>Sexual orientation (what are the identified genders of your sexual partners?)</a:t>
            </a:r>
          </a:p>
          <a:p>
            <a:r>
              <a:rPr lang="en-US" dirty="0"/>
              <a:t>Discussion should include appropriate topics such as STI prevention, contraception, pregnancy, family creation, multiple options for parenthood.</a:t>
            </a:r>
          </a:p>
          <a:p>
            <a:r>
              <a:rPr lang="en-US" dirty="0"/>
              <a:t>Use gender-neutral language for pelvic exams (see the following slides)</a:t>
            </a:r>
          </a:p>
        </p:txBody>
      </p:sp>
      <p:sp>
        <p:nvSpPr>
          <p:cNvPr id="4" name="Rectangle 3">
            <a:extLst>
              <a:ext uri="{FF2B5EF4-FFF2-40B4-BE49-F238E27FC236}">
                <a16:creationId xmlns:a16="http://schemas.microsoft.com/office/drawing/2014/main" id="{FB51B2CD-5CC6-9947-BE59-0D5A18215894}"/>
              </a:ext>
            </a:extLst>
          </p:cNvPr>
          <p:cNvSpPr/>
          <p:nvPr/>
        </p:nvSpPr>
        <p:spPr>
          <a:xfrm>
            <a:off x="495300" y="5934075"/>
            <a:ext cx="11531600" cy="646331"/>
          </a:xfrm>
          <a:prstGeom prst="rect">
            <a:avLst/>
          </a:prstGeom>
        </p:spPr>
        <p:txBody>
          <a:bodyPr wrap="square">
            <a:spAutoFit/>
          </a:bodyPr>
          <a:lstStyle/>
          <a:p>
            <a:r>
              <a:rPr lang="en-CA" sz="1200" dirty="0"/>
              <a:t>Potter, J., </a:t>
            </a:r>
            <a:r>
              <a:rPr lang="en-CA" sz="1200" dirty="0" err="1"/>
              <a:t>Peitzmeier</a:t>
            </a:r>
            <a:r>
              <a:rPr lang="en-CA" sz="1200" dirty="0"/>
              <a:t>, S. M., Bernstein, I., Reisner, S. L., </a:t>
            </a:r>
            <a:r>
              <a:rPr lang="en-CA" sz="1200" dirty="0" err="1"/>
              <a:t>Alizaga</a:t>
            </a:r>
            <a:r>
              <a:rPr lang="en-CA" sz="1200" dirty="0"/>
              <a:t>, N. M., </a:t>
            </a:r>
            <a:r>
              <a:rPr lang="en-CA" sz="1200" dirty="0" err="1"/>
              <a:t>Agénor</a:t>
            </a:r>
            <a:r>
              <a:rPr lang="en-CA" sz="1200" dirty="0"/>
              <a:t>, M., &amp; Pardee, D. J. (2015). Cervical Cancer Screening for Patients on the Female-to-Male Spectrum: a Narrative Review and Guide for Clinicians. </a:t>
            </a:r>
            <a:r>
              <a:rPr lang="en-CA" sz="1200" i="1" dirty="0"/>
              <a:t>Journal of general internal medicine</a:t>
            </a:r>
            <a:r>
              <a:rPr lang="en-CA" sz="1200" dirty="0"/>
              <a:t>, </a:t>
            </a:r>
            <a:r>
              <a:rPr lang="en-CA" sz="1200" i="1" dirty="0"/>
              <a:t>30</a:t>
            </a:r>
            <a:r>
              <a:rPr lang="en-CA" sz="1200" dirty="0"/>
              <a:t>(12), 1857–1864. </a:t>
            </a:r>
            <a:r>
              <a:rPr lang="en-CA" sz="1200" dirty="0">
                <a:hlinkClick r:id="rId2"/>
              </a:rPr>
              <a:t>https://doi.org/10.1007/s11606-015-3462-8</a:t>
            </a:r>
            <a:endParaRPr lang="en-US" sz="1200" dirty="0">
              <a:solidFill>
                <a:srgbClr val="212121"/>
              </a:solidFill>
            </a:endParaRPr>
          </a:p>
          <a:p>
            <a:r>
              <a:rPr lang="en-US" sz="1200" dirty="0" err="1">
                <a:solidFill>
                  <a:srgbClr val="212121"/>
                </a:solidFill>
              </a:rPr>
              <a:t>Poter</a:t>
            </a:r>
            <a:r>
              <a:rPr lang="en-US" sz="1200" dirty="0">
                <a:solidFill>
                  <a:srgbClr val="212121"/>
                </a:solidFill>
              </a:rPr>
              <a:t>, M. (2020) Tips for Providing </a:t>
            </a:r>
            <a:r>
              <a:rPr lang="en-US" sz="1200" dirty="0" err="1">
                <a:solidFill>
                  <a:srgbClr val="212121"/>
                </a:solidFill>
              </a:rPr>
              <a:t>Paps</a:t>
            </a:r>
            <a:r>
              <a:rPr lang="en-US" sz="1200" dirty="0">
                <a:solidFill>
                  <a:srgbClr val="212121"/>
                </a:solidFill>
              </a:rPr>
              <a:t> to Transmen. </a:t>
            </a:r>
            <a:r>
              <a:rPr lang="en-US" sz="1200" dirty="0">
                <a:solidFill>
                  <a:srgbClr val="212121"/>
                </a:solidFill>
                <a:hlinkClick r:id="rId3"/>
              </a:rPr>
              <a:t>https://www.rainbowhealthontario.ca/wp-content/uploads/2020/04/Tips_Paps_TransMen.pdf</a:t>
            </a:r>
            <a:endParaRPr lang="en-US" sz="1200" dirty="0">
              <a:solidFill>
                <a:srgbClr val="212121"/>
              </a:solidFill>
            </a:endParaRPr>
          </a:p>
        </p:txBody>
      </p:sp>
    </p:spTree>
    <p:extLst>
      <p:ext uri="{BB962C8B-B14F-4D97-AF65-F5344CB8AC3E}">
        <p14:creationId xmlns:p14="http://schemas.microsoft.com/office/powerpoint/2010/main" val="298996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2055-A936-4195-ACEA-322420436B4E}"/>
              </a:ext>
            </a:extLst>
          </p:cNvPr>
          <p:cNvSpPr>
            <a:spLocks noGrp="1"/>
          </p:cNvSpPr>
          <p:nvPr>
            <p:ph type="title"/>
          </p:nvPr>
        </p:nvSpPr>
        <p:spPr>
          <a:xfrm>
            <a:off x="838199" y="70487"/>
            <a:ext cx="10515600" cy="1325563"/>
          </a:xfrm>
        </p:spPr>
        <p:txBody>
          <a:bodyPr/>
          <a:lstStyle/>
          <a:p>
            <a:r>
              <a:rPr lang="en-CA" dirty="0"/>
              <a:t>Consideration: Pelvic Exam</a:t>
            </a:r>
            <a:endParaRPr lang="en-US" dirty="0"/>
          </a:p>
        </p:txBody>
      </p:sp>
      <p:graphicFrame>
        <p:nvGraphicFramePr>
          <p:cNvPr id="7" name="Content Placeholder 2">
            <a:extLst>
              <a:ext uri="{FF2B5EF4-FFF2-40B4-BE49-F238E27FC236}">
                <a16:creationId xmlns:a16="http://schemas.microsoft.com/office/drawing/2014/main" id="{D7F64170-EB0F-4972-A2E6-5F0DA4B984D7}"/>
              </a:ext>
            </a:extLst>
          </p:cNvPr>
          <p:cNvGraphicFramePr>
            <a:graphicFrameLocks noGrp="1"/>
          </p:cNvGraphicFramePr>
          <p:nvPr>
            <p:ph idx="1"/>
            <p:extLst>
              <p:ext uri="{D42A27DB-BD31-4B8C-83A1-F6EECF244321}">
                <p14:modId xmlns:p14="http://schemas.microsoft.com/office/powerpoint/2010/main" val="4064072611"/>
              </p:ext>
            </p:extLst>
          </p:nvPr>
        </p:nvGraphicFramePr>
        <p:xfrm>
          <a:off x="666196" y="1253331"/>
          <a:ext cx="1114044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F6E8428-EC89-49C6-8DE1-862CDFC4A099}"/>
              </a:ext>
            </a:extLst>
          </p:cNvPr>
          <p:cNvSpPr/>
          <p:nvPr/>
        </p:nvSpPr>
        <p:spPr>
          <a:xfrm>
            <a:off x="385363" y="5882037"/>
            <a:ext cx="11421273" cy="1200329"/>
          </a:xfrm>
          <a:prstGeom prst="rect">
            <a:avLst/>
          </a:prstGeom>
        </p:spPr>
        <p:txBody>
          <a:bodyPr wrap="square">
            <a:spAutoFit/>
          </a:bodyPr>
          <a:lstStyle/>
          <a:p>
            <a:r>
              <a:rPr lang="en-US" sz="1200" dirty="0" err="1"/>
              <a:t>Obedin-Maliver</a:t>
            </a:r>
            <a:r>
              <a:rPr lang="en-US" sz="1200" dirty="0"/>
              <a:t>, &amp; de </a:t>
            </a:r>
            <a:r>
              <a:rPr lang="en-US" sz="1200" dirty="0" err="1"/>
              <a:t>Haan</a:t>
            </a:r>
            <a:r>
              <a:rPr lang="en-US" sz="1200" dirty="0"/>
              <a:t>, G. (2017). Gynecologic Care for Transgender Adults. Current Obstetrics and Gynecology Reports, 6(2), 140–148. </a:t>
            </a:r>
            <a:r>
              <a:rPr lang="en-US" sz="1200" dirty="0">
                <a:hlinkClick r:id="rId8"/>
              </a:rPr>
              <a:t>https://doi.org/10.1007/s13669-017-0204-4</a:t>
            </a:r>
            <a:endParaRPr lang="en-US" sz="1200" dirty="0"/>
          </a:p>
          <a:p>
            <a:r>
              <a:rPr lang="en-US" sz="1200" b="0" i="0" dirty="0" err="1">
                <a:solidFill>
                  <a:srgbClr val="212121"/>
                </a:solidFill>
                <a:effectLst/>
              </a:rPr>
              <a:t>Peitzmeier</a:t>
            </a:r>
            <a:r>
              <a:rPr lang="en-US" sz="1200" b="0" i="0" dirty="0">
                <a:solidFill>
                  <a:srgbClr val="212121"/>
                </a:solidFill>
                <a:effectLst/>
              </a:rPr>
              <a:t> SM, Reisner SL, </a:t>
            </a:r>
            <a:r>
              <a:rPr lang="en-US" sz="1200" b="0" i="0" dirty="0" err="1">
                <a:solidFill>
                  <a:srgbClr val="212121"/>
                </a:solidFill>
                <a:effectLst/>
              </a:rPr>
              <a:t>Harigopal</a:t>
            </a:r>
            <a:r>
              <a:rPr lang="en-US" sz="1200" b="0" i="0" dirty="0">
                <a:solidFill>
                  <a:srgbClr val="212121"/>
                </a:solidFill>
                <a:effectLst/>
              </a:rPr>
              <a:t> P, Potter J. Female-to-male patients have high prevalence of unsatisfactory </a:t>
            </a:r>
            <a:r>
              <a:rPr lang="en-US" sz="1200" b="0" i="0" dirty="0" err="1">
                <a:solidFill>
                  <a:srgbClr val="212121"/>
                </a:solidFill>
                <a:effectLst/>
              </a:rPr>
              <a:t>Paps</a:t>
            </a:r>
            <a:r>
              <a:rPr lang="en-US" sz="1200" b="0" i="0" dirty="0">
                <a:solidFill>
                  <a:srgbClr val="212121"/>
                </a:solidFill>
                <a:effectLst/>
              </a:rPr>
              <a:t> compared to non-transgender females: implications for cervical cancer screening. J Gen Intern Med. 2014 May;29(5):778-84.</a:t>
            </a:r>
          </a:p>
          <a:p>
            <a:r>
              <a:rPr lang="en-US" sz="1200" dirty="0">
                <a:solidFill>
                  <a:srgbClr val="212121"/>
                </a:solidFill>
              </a:rPr>
              <a:t>1. </a:t>
            </a:r>
            <a:r>
              <a:rPr lang="en-US" sz="1200" dirty="0" err="1">
                <a:solidFill>
                  <a:srgbClr val="212121"/>
                </a:solidFill>
              </a:rPr>
              <a:t>Poter</a:t>
            </a:r>
            <a:r>
              <a:rPr lang="en-US" sz="1200" dirty="0">
                <a:solidFill>
                  <a:srgbClr val="212121"/>
                </a:solidFill>
              </a:rPr>
              <a:t>, M. (2020) Tips for Providing </a:t>
            </a:r>
            <a:r>
              <a:rPr lang="en-US" sz="1200" dirty="0" err="1">
                <a:solidFill>
                  <a:srgbClr val="212121"/>
                </a:solidFill>
              </a:rPr>
              <a:t>Paps</a:t>
            </a:r>
            <a:r>
              <a:rPr lang="en-US" sz="1200" dirty="0">
                <a:solidFill>
                  <a:srgbClr val="212121"/>
                </a:solidFill>
              </a:rPr>
              <a:t> to Transmen. </a:t>
            </a:r>
            <a:r>
              <a:rPr lang="en-US" sz="1200" dirty="0">
                <a:solidFill>
                  <a:srgbClr val="212121"/>
                </a:solidFill>
                <a:hlinkClick r:id="rId9"/>
              </a:rPr>
              <a:t>https://www.rainbowhealthontario.ca/wp-content/uploads/2020/04/Tips_Paps_TransMen.pdf</a:t>
            </a:r>
            <a:endParaRPr lang="en-US" sz="1200" dirty="0">
              <a:solidFill>
                <a:srgbClr val="212121"/>
              </a:solidFill>
            </a:endParaRPr>
          </a:p>
          <a:p>
            <a:r>
              <a:rPr lang="en-US" sz="1200" dirty="0">
                <a:solidFill>
                  <a:srgbClr val="212121"/>
                </a:solidFill>
              </a:rPr>
              <a:t> </a:t>
            </a:r>
            <a:endParaRPr lang="en-US" sz="1200" b="0" i="0" dirty="0">
              <a:solidFill>
                <a:srgbClr val="212121"/>
              </a:solidFill>
              <a:effectLst/>
            </a:endParaRPr>
          </a:p>
        </p:txBody>
      </p:sp>
    </p:spTree>
    <p:extLst>
      <p:ext uri="{BB962C8B-B14F-4D97-AF65-F5344CB8AC3E}">
        <p14:creationId xmlns:p14="http://schemas.microsoft.com/office/powerpoint/2010/main" val="1416719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44D3DDC64CA4E8B1883485A048F6F" ma:contentTypeVersion="12" ma:contentTypeDescription="Create a new document." ma:contentTypeScope="" ma:versionID="91dae186c21a58bdd9d5beee5008a096">
  <xsd:schema xmlns:xsd="http://www.w3.org/2001/XMLSchema" xmlns:xs="http://www.w3.org/2001/XMLSchema" xmlns:p="http://schemas.microsoft.com/office/2006/metadata/properties" xmlns:ns2="fccc71d1-3a18-4365-b6bb-9bbe354f9155" xmlns:ns3="efe74197-677d-4b72-b34c-b2048be90601" targetNamespace="http://schemas.microsoft.com/office/2006/metadata/properties" ma:root="true" ma:fieldsID="d92510fb3ce1227dd2810ecf82e89af7" ns2:_="" ns3:_="">
    <xsd:import namespace="fccc71d1-3a18-4365-b6bb-9bbe354f9155"/>
    <xsd:import namespace="efe74197-677d-4b72-b34c-b2048be906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c71d1-3a18-4365-b6bb-9bbe354f91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e74197-677d-4b72-b34c-b2048be9060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416672-65D8-4081-8333-A59E7E75E507}"/>
</file>

<file path=customXml/itemProps2.xml><?xml version="1.0" encoding="utf-8"?>
<ds:datastoreItem xmlns:ds="http://schemas.openxmlformats.org/officeDocument/2006/customXml" ds:itemID="{7105026C-570C-4B57-9A03-B2489965D004}"/>
</file>

<file path=customXml/itemProps3.xml><?xml version="1.0" encoding="utf-8"?>
<ds:datastoreItem xmlns:ds="http://schemas.openxmlformats.org/officeDocument/2006/customXml" ds:itemID="{6710E52D-AFCD-43D3-AEFB-8815F8B1DC21}"/>
</file>

<file path=docProps/app.xml><?xml version="1.0" encoding="utf-8"?>
<Properties xmlns="http://schemas.openxmlformats.org/officeDocument/2006/extended-properties" xmlns:vt="http://schemas.openxmlformats.org/officeDocument/2006/docPropsVTypes">
  <TotalTime>2338</TotalTime>
  <Words>4051</Words>
  <Application>Microsoft Macintosh PowerPoint</Application>
  <PresentationFormat>Widescreen</PresentationFormat>
  <Paragraphs>197</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Part 3 Pelvic Exam Considerations: 2SLGBTQI+</vt:lpstr>
      <vt:lpstr>Part 3 Pelvic Exam Considerations: 2SLGBTQI+</vt:lpstr>
      <vt:lpstr>Content</vt:lpstr>
      <vt:lpstr>Terminology &amp; Language </vt:lpstr>
      <vt:lpstr>Considerations For  Transgender and Non-binary Persons</vt:lpstr>
      <vt:lpstr>Considerations: Background </vt:lpstr>
      <vt:lpstr>Considerations: Visit</vt:lpstr>
      <vt:lpstr>Considerations: Visit (2)</vt:lpstr>
      <vt:lpstr>Consideration: Pelvic Exam</vt:lpstr>
      <vt:lpstr>Language and Terminology for Body Parts </vt:lpstr>
      <vt:lpstr>Considerations: Trans men/Transmasculine Persons AFAB: assigned female at birth </vt:lpstr>
      <vt:lpstr>Considerations: Trans men/Transmasculine Persons AFAB: assigned female at birth (2)</vt:lpstr>
      <vt:lpstr>Considerations: Trans men/Transmasculine Persons AFAB: assigned female at birth (3)</vt:lpstr>
      <vt:lpstr>Considerations: Trans men/Transmasculine Persons AFAB: assigned female at birth (4)</vt:lpstr>
      <vt:lpstr>Considerations: Trans female/Transfeminine Persons  AMAB: assigned male at birth </vt:lpstr>
      <vt:lpstr>Considerations: Trans female/Transfeminine Persons  AMAB: assigned male at birth (2)</vt:lpstr>
      <vt:lpstr>Considerations: Trans female/Transfeminine Persons  AMAB: assigned male at birth (3)</vt:lpstr>
      <vt:lpstr>Considerations: Trans female/Transfeminine Persons  AMAB: assigned male at birth (4) </vt:lpstr>
      <vt:lpstr>Considerations: 2SLGBTQI+ Cervical Screening Recommendations</vt:lpstr>
      <vt:lpstr>Questions?</vt:lpstr>
      <vt:lpstr>References &amp; Other Resources</vt:lpstr>
      <vt:lpstr>References &amp; 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Wilson</dc:creator>
  <cp:lastModifiedBy>Jean Wilson</cp:lastModifiedBy>
  <cp:revision>385</cp:revision>
  <dcterms:created xsi:type="dcterms:W3CDTF">2021-11-18T12:55:35Z</dcterms:created>
  <dcterms:modified xsi:type="dcterms:W3CDTF">2022-02-22T21:13:55Z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0x0101004E244D3DDC64CA4E8B1883485A048F6F</vt:lpwstr>
  </property>
</Properties>
</file>