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diagrams/colors2.xml" ContentType="application/vnd.openxmlformats-officedocument.drawingml.diagramColors+xml"/>
  <Override PartName="/ppt/notesMasters/notesMaster1.xml" ContentType="application/vnd.openxmlformats-officedocument.presentationml.notesMaster+xml"/>
  <Override PartName="/ppt/diagrams/drawing2.xml" ContentType="application/vnd.ms-office.drawingml.diagramDrawing+xml"/>
  <Override PartName="/ppt/diagrams/layout1.xml" ContentType="application/vnd.openxmlformats-officedocument.drawingml.diagramLayout+xml"/>
  <Override PartName="/ppt/diagrams/quickStyle2.xml" ContentType="application/vnd.openxmlformats-officedocument.drawingml.diagramStyle+xml"/>
  <Override PartName="/ppt/diagrams/layout2.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434" r:id="rId3"/>
    <p:sldId id="257" r:id="rId4"/>
    <p:sldId id="259" r:id="rId5"/>
    <p:sldId id="296" r:id="rId6"/>
    <p:sldId id="258" r:id="rId7"/>
    <p:sldId id="295" r:id="rId8"/>
    <p:sldId id="293" r:id="rId9"/>
    <p:sldId id="297" r:id="rId10"/>
    <p:sldId id="436" r:id="rId11"/>
    <p:sldId id="298" r:id="rId12"/>
    <p:sldId id="281" r:id="rId13"/>
    <p:sldId id="282" r:id="rId14"/>
    <p:sldId id="277" r:id="rId15"/>
    <p:sldId id="284" r:id="rId16"/>
    <p:sldId id="437" r:id="rId17"/>
    <p:sldId id="435"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p:restoredTop sz="66122"/>
  </p:normalViewPr>
  <p:slideViewPr>
    <p:cSldViewPr snapToGrid="0" snapToObjects="1">
      <p:cViewPr varScale="1">
        <p:scale>
          <a:sx n="82" d="100"/>
          <a:sy n="82" d="100"/>
        </p:scale>
        <p:origin x="768"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7CD41D-A7BF-403F-921B-0ADC7AA9CE29}"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5DA0273A-F603-4501-808A-76B944626270}">
      <dgm:prSet/>
      <dgm:spPr/>
      <dgm:t>
        <a:bodyPr/>
        <a:lstStyle/>
        <a:p>
          <a:r>
            <a:rPr lang="en-US"/>
            <a:t>1</a:t>
          </a:r>
          <a:r>
            <a:rPr lang="en-US" baseline="30000"/>
            <a:t>st</a:t>
          </a:r>
          <a:r>
            <a:rPr lang="en-US"/>
            <a:t> time for a pelvic exam </a:t>
          </a:r>
        </a:p>
      </dgm:t>
    </dgm:pt>
    <dgm:pt modelId="{A84F0357-C5C2-4B26-9EB3-78DC38486DF7}" type="parTrans" cxnId="{01DBE5E6-1977-4B6B-A460-7C2428718754}">
      <dgm:prSet/>
      <dgm:spPr/>
      <dgm:t>
        <a:bodyPr/>
        <a:lstStyle/>
        <a:p>
          <a:endParaRPr lang="en-US"/>
        </a:p>
      </dgm:t>
    </dgm:pt>
    <dgm:pt modelId="{57552C34-65B3-43DC-977A-98BDDEB7221E}" type="sibTrans" cxnId="{01DBE5E6-1977-4B6B-A460-7C2428718754}">
      <dgm:prSet/>
      <dgm:spPr/>
      <dgm:t>
        <a:bodyPr/>
        <a:lstStyle/>
        <a:p>
          <a:endParaRPr lang="en-US"/>
        </a:p>
      </dgm:t>
    </dgm:pt>
    <dgm:pt modelId="{32731F3F-5A12-451B-B5B2-8E1E57C60D72}">
      <dgm:prSet/>
      <dgm:spPr/>
      <dgm:t>
        <a:bodyPr/>
        <a:lstStyle/>
        <a:p>
          <a:r>
            <a:rPr lang="en-US"/>
            <a:t>New Canadians/immigrants with little/no previous exposure to pelvic exam/screening</a:t>
          </a:r>
          <a:r>
            <a:rPr lang="en-US" baseline="30000"/>
            <a:t>1</a:t>
          </a:r>
          <a:endParaRPr lang="en-US"/>
        </a:p>
      </dgm:t>
    </dgm:pt>
    <dgm:pt modelId="{740D278F-35FD-4334-89CC-894263DE2298}" type="parTrans" cxnId="{28450628-7A30-405A-BE33-162F9A41A515}">
      <dgm:prSet/>
      <dgm:spPr/>
      <dgm:t>
        <a:bodyPr/>
        <a:lstStyle/>
        <a:p>
          <a:endParaRPr lang="en-US"/>
        </a:p>
      </dgm:t>
    </dgm:pt>
    <dgm:pt modelId="{780DCADB-BAB1-43CE-B011-DBFAF3EB478D}" type="sibTrans" cxnId="{28450628-7A30-405A-BE33-162F9A41A515}">
      <dgm:prSet/>
      <dgm:spPr/>
      <dgm:t>
        <a:bodyPr/>
        <a:lstStyle/>
        <a:p>
          <a:endParaRPr lang="en-US"/>
        </a:p>
      </dgm:t>
    </dgm:pt>
    <dgm:pt modelId="{34C92479-EEB1-468F-BD04-4752889487AA}">
      <dgm:prSet/>
      <dgm:spPr/>
      <dgm:t>
        <a:bodyPr/>
        <a:lstStyle/>
        <a:p>
          <a:r>
            <a:rPr lang="en-US"/>
            <a:t>Lack education regarding pelvic anatomy and procedure</a:t>
          </a:r>
        </a:p>
      </dgm:t>
    </dgm:pt>
    <dgm:pt modelId="{6ED07491-36C0-4DC9-BB34-0FA58DE492E1}" type="parTrans" cxnId="{18B84CE2-FEB0-439C-9285-86CB2C8F60ED}">
      <dgm:prSet/>
      <dgm:spPr/>
      <dgm:t>
        <a:bodyPr/>
        <a:lstStyle/>
        <a:p>
          <a:endParaRPr lang="en-US"/>
        </a:p>
      </dgm:t>
    </dgm:pt>
    <dgm:pt modelId="{E91478CB-227E-41CC-BB30-2CC8EF90335A}" type="sibTrans" cxnId="{18B84CE2-FEB0-439C-9285-86CB2C8F60ED}">
      <dgm:prSet/>
      <dgm:spPr/>
      <dgm:t>
        <a:bodyPr/>
        <a:lstStyle/>
        <a:p>
          <a:endParaRPr lang="en-US"/>
        </a:p>
      </dgm:t>
    </dgm:pt>
    <dgm:pt modelId="{1D1E2C4F-5B01-45EF-B0BF-C992CC3BFA15}">
      <dgm:prSet/>
      <dgm:spPr/>
      <dgm:t>
        <a:bodyPr/>
        <a:lstStyle/>
        <a:p>
          <a:r>
            <a:rPr lang="en-US"/>
            <a:t>Previous negative experience or pain with a pelvic exam</a:t>
          </a:r>
        </a:p>
      </dgm:t>
    </dgm:pt>
    <dgm:pt modelId="{9E8626AE-26A1-49A3-AB28-B7757E7112FB}" type="parTrans" cxnId="{86C5B9E4-0F74-46E0-AF88-A36DAB92736D}">
      <dgm:prSet/>
      <dgm:spPr/>
      <dgm:t>
        <a:bodyPr/>
        <a:lstStyle/>
        <a:p>
          <a:endParaRPr lang="en-US"/>
        </a:p>
      </dgm:t>
    </dgm:pt>
    <dgm:pt modelId="{D27FC6B9-F08E-44C2-817C-3646218AD36F}" type="sibTrans" cxnId="{86C5B9E4-0F74-46E0-AF88-A36DAB92736D}">
      <dgm:prSet/>
      <dgm:spPr/>
      <dgm:t>
        <a:bodyPr/>
        <a:lstStyle/>
        <a:p>
          <a:endParaRPr lang="en-US"/>
        </a:p>
      </dgm:t>
    </dgm:pt>
    <dgm:pt modelId="{0748FE1E-DA25-478E-94BA-5A963DD996D5}">
      <dgm:prSet/>
      <dgm:spPr/>
      <dgm:t>
        <a:bodyPr/>
        <a:lstStyle/>
        <a:p>
          <a:r>
            <a:rPr lang="en-US"/>
            <a:t>Chronic history of vulvovaginal conditions or dermatosis that cause tissue changes/adhesions, pain/discomfort with pelvic exam </a:t>
          </a:r>
        </a:p>
      </dgm:t>
    </dgm:pt>
    <dgm:pt modelId="{2D23D633-71AD-4A2C-85F8-E423455E8299}" type="parTrans" cxnId="{BAF74C92-C387-4273-8550-F07C0B2CF9E1}">
      <dgm:prSet/>
      <dgm:spPr/>
      <dgm:t>
        <a:bodyPr/>
        <a:lstStyle/>
        <a:p>
          <a:endParaRPr lang="en-US"/>
        </a:p>
      </dgm:t>
    </dgm:pt>
    <dgm:pt modelId="{BC16BD8E-EC63-407A-B1C9-074F1A358372}" type="sibTrans" cxnId="{BAF74C92-C387-4273-8550-F07C0B2CF9E1}">
      <dgm:prSet/>
      <dgm:spPr/>
      <dgm:t>
        <a:bodyPr/>
        <a:lstStyle/>
        <a:p>
          <a:endParaRPr lang="en-US"/>
        </a:p>
      </dgm:t>
    </dgm:pt>
    <dgm:pt modelId="{D89E5F26-E7D0-478A-8C13-03F70C1C67EA}">
      <dgm:prSet/>
      <dgm:spPr/>
      <dgm:t>
        <a:bodyPr/>
        <a:lstStyle/>
        <a:p>
          <a:r>
            <a:rPr lang="en-US"/>
            <a:t>Previous history of trauma/violence [physical, sexual, emotional]</a:t>
          </a:r>
        </a:p>
      </dgm:t>
    </dgm:pt>
    <dgm:pt modelId="{5F0AD48A-8855-4FB8-B442-2D1A0D4D2008}" type="parTrans" cxnId="{493B3504-6242-4068-95BC-F51E87B168C7}">
      <dgm:prSet/>
      <dgm:spPr/>
      <dgm:t>
        <a:bodyPr/>
        <a:lstStyle/>
        <a:p>
          <a:endParaRPr lang="en-US"/>
        </a:p>
      </dgm:t>
    </dgm:pt>
    <dgm:pt modelId="{09288FF2-0CC5-4942-B8C7-7214697BEA22}" type="sibTrans" cxnId="{493B3504-6242-4068-95BC-F51E87B168C7}">
      <dgm:prSet/>
      <dgm:spPr/>
      <dgm:t>
        <a:bodyPr/>
        <a:lstStyle/>
        <a:p>
          <a:endParaRPr lang="en-US"/>
        </a:p>
      </dgm:t>
    </dgm:pt>
    <dgm:pt modelId="{57C8BBD2-01AA-944C-A5E5-112924EED93B}" type="pres">
      <dgm:prSet presAssocID="{2F7CD41D-A7BF-403F-921B-0ADC7AA9CE29}" presName="linear" presStyleCnt="0">
        <dgm:presLayoutVars>
          <dgm:animLvl val="lvl"/>
          <dgm:resizeHandles val="exact"/>
        </dgm:presLayoutVars>
      </dgm:prSet>
      <dgm:spPr/>
    </dgm:pt>
    <dgm:pt modelId="{D9B1A31F-5B08-0244-8CDB-E58FE2597FCF}" type="pres">
      <dgm:prSet presAssocID="{5DA0273A-F603-4501-808A-76B944626270}" presName="parentText" presStyleLbl="node1" presStyleIdx="0" presStyleCnt="6">
        <dgm:presLayoutVars>
          <dgm:chMax val="0"/>
          <dgm:bulletEnabled val="1"/>
        </dgm:presLayoutVars>
      </dgm:prSet>
      <dgm:spPr/>
    </dgm:pt>
    <dgm:pt modelId="{E7798302-D114-CD4C-921E-74ADEFF8AEC6}" type="pres">
      <dgm:prSet presAssocID="{57552C34-65B3-43DC-977A-98BDDEB7221E}" presName="spacer" presStyleCnt="0"/>
      <dgm:spPr/>
    </dgm:pt>
    <dgm:pt modelId="{4E15FC0C-F2E4-0844-844D-A642ACD48307}" type="pres">
      <dgm:prSet presAssocID="{32731F3F-5A12-451B-B5B2-8E1E57C60D72}" presName="parentText" presStyleLbl="node1" presStyleIdx="1" presStyleCnt="6">
        <dgm:presLayoutVars>
          <dgm:chMax val="0"/>
          <dgm:bulletEnabled val="1"/>
        </dgm:presLayoutVars>
      </dgm:prSet>
      <dgm:spPr/>
    </dgm:pt>
    <dgm:pt modelId="{1744135A-CC69-CF4A-873F-52E52CFD8D3B}" type="pres">
      <dgm:prSet presAssocID="{780DCADB-BAB1-43CE-B011-DBFAF3EB478D}" presName="spacer" presStyleCnt="0"/>
      <dgm:spPr/>
    </dgm:pt>
    <dgm:pt modelId="{4FA91647-2CC0-F54A-8BED-4542B5EF7A6F}" type="pres">
      <dgm:prSet presAssocID="{34C92479-EEB1-468F-BD04-4752889487AA}" presName="parentText" presStyleLbl="node1" presStyleIdx="2" presStyleCnt="6">
        <dgm:presLayoutVars>
          <dgm:chMax val="0"/>
          <dgm:bulletEnabled val="1"/>
        </dgm:presLayoutVars>
      </dgm:prSet>
      <dgm:spPr/>
    </dgm:pt>
    <dgm:pt modelId="{052F4704-AF96-624A-9004-EE6CA96A04E9}" type="pres">
      <dgm:prSet presAssocID="{E91478CB-227E-41CC-BB30-2CC8EF90335A}" presName="spacer" presStyleCnt="0"/>
      <dgm:spPr/>
    </dgm:pt>
    <dgm:pt modelId="{390158E9-66D3-F74B-9943-20F06E6E56FD}" type="pres">
      <dgm:prSet presAssocID="{1D1E2C4F-5B01-45EF-B0BF-C992CC3BFA15}" presName="parentText" presStyleLbl="node1" presStyleIdx="3" presStyleCnt="6">
        <dgm:presLayoutVars>
          <dgm:chMax val="0"/>
          <dgm:bulletEnabled val="1"/>
        </dgm:presLayoutVars>
      </dgm:prSet>
      <dgm:spPr/>
    </dgm:pt>
    <dgm:pt modelId="{6C19E6E0-431F-C94A-923F-B905CFBEF968}" type="pres">
      <dgm:prSet presAssocID="{D27FC6B9-F08E-44C2-817C-3646218AD36F}" presName="spacer" presStyleCnt="0"/>
      <dgm:spPr/>
    </dgm:pt>
    <dgm:pt modelId="{FCA2480A-6D24-2649-A2FE-0F468B2BDEE1}" type="pres">
      <dgm:prSet presAssocID="{0748FE1E-DA25-478E-94BA-5A963DD996D5}" presName="parentText" presStyleLbl="node1" presStyleIdx="4" presStyleCnt="6">
        <dgm:presLayoutVars>
          <dgm:chMax val="0"/>
          <dgm:bulletEnabled val="1"/>
        </dgm:presLayoutVars>
      </dgm:prSet>
      <dgm:spPr/>
    </dgm:pt>
    <dgm:pt modelId="{0CBF12FF-8E5B-3F44-B9C5-A50636B8B5B3}" type="pres">
      <dgm:prSet presAssocID="{BC16BD8E-EC63-407A-B1C9-074F1A358372}" presName="spacer" presStyleCnt="0"/>
      <dgm:spPr/>
    </dgm:pt>
    <dgm:pt modelId="{0BD50A77-A995-7F48-9581-49D0ACBBDE92}" type="pres">
      <dgm:prSet presAssocID="{D89E5F26-E7D0-478A-8C13-03F70C1C67EA}" presName="parentText" presStyleLbl="node1" presStyleIdx="5" presStyleCnt="6">
        <dgm:presLayoutVars>
          <dgm:chMax val="0"/>
          <dgm:bulletEnabled val="1"/>
        </dgm:presLayoutVars>
      </dgm:prSet>
      <dgm:spPr/>
    </dgm:pt>
  </dgm:ptLst>
  <dgm:cxnLst>
    <dgm:cxn modelId="{493B3504-6242-4068-95BC-F51E87B168C7}" srcId="{2F7CD41D-A7BF-403F-921B-0ADC7AA9CE29}" destId="{D89E5F26-E7D0-478A-8C13-03F70C1C67EA}" srcOrd="5" destOrd="0" parTransId="{5F0AD48A-8855-4FB8-B442-2D1A0D4D2008}" sibTransId="{09288FF2-0CC5-4942-B8C7-7214697BEA22}"/>
    <dgm:cxn modelId="{28450628-7A30-405A-BE33-162F9A41A515}" srcId="{2F7CD41D-A7BF-403F-921B-0ADC7AA9CE29}" destId="{32731F3F-5A12-451B-B5B2-8E1E57C60D72}" srcOrd="1" destOrd="0" parTransId="{740D278F-35FD-4334-89CC-894263DE2298}" sibTransId="{780DCADB-BAB1-43CE-B011-DBFAF3EB478D}"/>
    <dgm:cxn modelId="{9D1CAF29-DDF5-434D-91C8-6E2D983AF1C1}" type="presOf" srcId="{2F7CD41D-A7BF-403F-921B-0ADC7AA9CE29}" destId="{57C8BBD2-01AA-944C-A5E5-112924EED93B}" srcOrd="0" destOrd="0" presId="urn:microsoft.com/office/officeart/2005/8/layout/vList2"/>
    <dgm:cxn modelId="{6087E784-35D8-EE49-B5A4-2CDEA24F3F54}" type="presOf" srcId="{32731F3F-5A12-451B-B5B2-8E1E57C60D72}" destId="{4E15FC0C-F2E4-0844-844D-A642ACD48307}" srcOrd="0" destOrd="0" presId="urn:microsoft.com/office/officeart/2005/8/layout/vList2"/>
    <dgm:cxn modelId="{BAF74C92-C387-4273-8550-F07C0B2CF9E1}" srcId="{2F7CD41D-A7BF-403F-921B-0ADC7AA9CE29}" destId="{0748FE1E-DA25-478E-94BA-5A963DD996D5}" srcOrd="4" destOrd="0" parTransId="{2D23D633-71AD-4A2C-85F8-E423455E8299}" sibTransId="{BC16BD8E-EC63-407A-B1C9-074F1A358372}"/>
    <dgm:cxn modelId="{0B0987AC-7EBE-354C-9465-5B3B79931B85}" type="presOf" srcId="{1D1E2C4F-5B01-45EF-B0BF-C992CC3BFA15}" destId="{390158E9-66D3-F74B-9943-20F06E6E56FD}" srcOrd="0" destOrd="0" presId="urn:microsoft.com/office/officeart/2005/8/layout/vList2"/>
    <dgm:cxn modelId="{BBF6DFC5-B88C-654A-9FD8-2C55C4E1E53C}" type="presOf" srcId="{0748FE1E-DA25-478E-94BA-5A963DD996D5}" destId="{FCA2480A-6D24-2649-A2FE-0F468B2BDEE1}" srcOrd="0" destOrd="0" presId="urn:microsoft.com/office/officeart/2005/8/layout/vList2"/>
    <dgm:cxn modelId="{7611E6D0-8434-444B-AB50-92550EB20942}" type="presOf" srcId="{5DA0273A-F603-4501-808A-76B944626270}" destId="{D9B1A31F-5B08-0244-8CDB-E58FE2597FCF}" srcOrd="0" destOrd="0" presId="urn:microsoft.com/office/officeart/2005/8/layout/vList2"/>
    <dgm:cxn modelId="{49DDCDD1-9EAA-F147-8458-F5DFBD3777BB}" type="presOf" srcId="{D89E5F26-E7D0-478A-8C13-03F70C1C67EA}" destId="{0BD50A77-A995-7F48-9581-49D0ACBBDE92}" srcOrd="0" destOrd="0" presId="urn:microsoft.com/office/officeart/2005/8/layout/vList2"/>
    <dgm:cxn modelId="{18B84CE2-FEB0-439C-9285-86CB2C8F60ED}" srcId="{2F7CD41D-A7BF-403F-921B-0ADC7AA9CE29}" destId="{34C92479-EEB1-468F-BD04-4752889487AA}" srcOrd="2" destOrd="0" parTransId="{6ED07491-36C0-4DC9-BB34-0FA58DE492E1}" sibTransId="{E91478CB-227E-41CC-BB30-2CC8EF90335A}"/>
    <dgm:cxn modelId="{86C5B9E4-0F74-46E0-AF88-A36DAB92736D}" srcId="{2F7CD41D-A7BF-403F-921B-0ADC7AA9CE29}" destId="{1D1E2C4F-5B01-45EF-B0BF-C992CC3BFA15}" srcOrd="3" destOrd="0" parTransId="{9E8626AE-26A1-49A3-AB28-B7757E7112FB}" sibTransId="{D27FC6B9-F08E-44C2-817C-3646218AD36F}"/>
    <dgm:cxn modelId="{01DBE5E6-1977-4B6B-A460-7C2428718754}" srcId="{2F7CD41D-A7BF-403F-921B-0ADC7AA9CE29}" destId="{5DA0273A-F603-4501-808A-76B944626270}" srcOrd="0" destOrd="0" parTransId="{A84F0357-C5C2-4B26-9EB3-78DC38486DF7}" sibTransId="{57552C34-65B3-43DC-977A-98BDDEB7221E}"/>
    <dgm:cxn modelId="{815774EB-E0E9-2446-A21E-0E4538E4F42E}" type="presOf" srcId="{34C92479-EEB1-468F-BD04-4752889487AA}" destId="{4FA91647-2CC0-F54A-8BED-4542B5EF7A6F}" srcOrd="0" destOrd="0" presId="urn:microsoft.com/office/officeart/2005/8/layout/vList2"/>
    <dgm:cxn modelId="{8D72BCC9-EFF6-224E-8905-262331584A20}" type="presParOf" srcId="{57C8BBD2-01AA-944C-A5E5-112924EED93B}" destId="{D9B1A31F-5B08-0244-8CDB-E58FE2597FCF}" srcOrd="0" destOrd="0" presId="urn:microsoft.com/office/officeart/2005/8/layout/vList2"/>
    <dgm:cxn modelId="{DA8DA828-D343-454D-8B98-79EEDD27B0C4}" type="presParOf" srcId="{57C8BBD2-01AA-944C-A5E5-112924EED93B}" destId="{E7798302-D114-CD4C-921E-74ADEFF8AEC6}" srcOrd="1" destOrd="0" presId="urn:microsoft.com/office/officeart/2005/8/layout/vList2"/>
    <dgm:cxn modelId="{5121F387-0B57-7E4E-84E6-190F994351B3}" type="presParOf" srcId="{57C8BBD2-01AA-944C-A5E5-112924EED93B}" destId="{4E15FC0C-F2E4-0844-844D-A642ACD48307}" srcOrd="2" destOrd="0" presId="urn:microsoft.com/office/officeart/2005/8/layout/vList2"/>
    <dgm:cxn modelId="{0EB92144-07BE-7840-AA4B-23F2F691BBB9}" type="presParOf" srcId="{57C8BBD2-01AA-944C-A5E5-112924EED93B}" destId="{1744135A-CC69-CF4A-873F-52E52CFD8D3B}" srcOrd="3" destOrd="0" presId="urn:microsoft.com/office/officeart/2005/8/layout/vList2"/>
    <dgm:cxn modelId="{72F51A27-BC39-4647-B748-8EE1C10106B4}" type="presParOf" srcId="{57C8BBD2-01AA-944C-A5E5-112924EED93B}" destId="{4FA91647-2CC0-F54A-8BED-4542B5EF7A6F}" srcOrd="4" destOrd="0" presId="urn:microsoft.com/office/officeart/2005/8/layout/vList2"/>
    <dgm:cxn modelId="{647269C0-0AE7-9946-9EBD-FAC77FC30542}" type="presParOf" srcId="{57C8BBD2-01AA-944C-A5E5-112924EED93B}" destId="{052F4704-AF96-624A-9004-EE6CA96A04E9}" srcOrd="5" destOrd="0" presId="urn:microsoft.com/office/officeart/2005/8/layout/vList2"/>
    <dgm:cxn modelId="{81FF7EA2-F878-CD4F-A418-927DCF1EBBC8}" type="presParOf" srcId="{57C8BBD2-01AA-944C-A5E5-112924EED93B}" destId="{390158E9-66D3-F74B-9943-20F06E6E56FD}" srcOrd="6" destOrd="0" presId="urn:microsoft.com/office/officeart/2005/8/layout/vList2"/>
    <dgm:cxn modelId="{BD240C83-8AB1-4149-93EA-DA0052540166}" type="presParOf" srcId="{57C8BBD2-01AA-944C-A5E5-112924EED93B}" destId="{6C19E6E0-431F-C94A-923F-B905CFBEF968}" srcOrd="7" destOrd="0" presId="urn:microsoft.com/office/officeart/2005/8/layout/vList2"/>
    <dgm:cxn modelId="{5D75AC61-EFD6-4949-A4D0-DE0C2B551465}" type="presParOf" srcId="{57C8BBD2-01AA-944C-A5E5-112924EED93B}" destId="{FCA2480A-6D24-2649-A2FE-0F468B2BDEE1}" srcOrd="8" destOrd="0" presId="urn:microsoft.com/office/officeart/2005/8/layout/vList2"/>
    <dgm:cxn modelId="{BCDD40FE-EB04-6A48-86CB-579AE6BF5B2B}" type="presParOf" srcId="{57C8BBD2-01AA-944C-A5E5-112924EED93B}" destId="{0CBF12FF-8E5B-3F44-B9C5-A50636B8B5B3}" srcOrd="9" destOrd="0" presId="urn:microsoft.com/office/officeart/2005/8/layout/vList2"/>
    <dgm:cxn modelId="{5572D7EA-D442-BD40-B635-CD22442577DB}" type="presParOf" srcId="{57C8BBD2-01AA-944C-A5E5-112924EED93B}" destId="{0BD50A77-A995-7F48-9581-49D0ACBBDE9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385F4-BFC9-4EB4-9EF9-FBFB7432387E}"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8C4F8C3E-CE8D-4E6F-A6F4-851EAEE9DCB8}">
      <dgm:prSet/>
      <dgm:spPr/>
      <dgm:t>
        <a:bodyPr/>
        <a:lstStyle/>
        <a:p>
          <a:r>
            <a:rPr lang="en-CA" dirty="0"/>
            <a:t>Multiple speculum choices should be available and select the smallest speculum that permits optimal visualization.</a:t>
          </a:r>
          <a:r>
            <a:rPr lang="en-CA" baseline="30000" dirty="0"/>
            <a:t>1</a:t>
          </a:r>
          <a:r>
            <a:rPr lang="en-CA" dirty="0"/>
            <a:t> </a:t>
          </a:r>
          <a:endParaRPr lang="en-US" dirty="0"/>
        </a:p>
      </dgm:t>
    </dgm:pt>
    <dgm:pt modelId="{F60145FA-DCE3-4AA6-B858-2D632B9B8A58}" type="parTrans" cxnId="{9502C4C6-DE74-43E7-AF65-75697B0176D0}">
      <dgm:prSet/>
      <dgm:spPr/>
      <dgm:t>
        <a:bodyPr/>
        <a:lstStyle/>
        <a:p>
          <a:endParaRPr lang="en-US"/>
        </a:p>
      </dgm:t>
    </dgm:pt>
    <dgm:pt modelId="{4FFCFE5D-67B4-4933-9C52-DDD6B62031BE}" type="sibTrans" cxnId="{9502C4C6-DE74-43E7-AF65-75697B0176D0}">
      <dgm:prSet/>
      <dgm:spPr/>
      <dgm:t>
        <a:bodyPr/>
        <a:lstStyle/>
        <a:p>
          <a:endParaRPr lang="en-US"/>
        </a:p>
      </dgm:t>
    </dgm:pt>
    <dgm:pt modelId="{DB80F4D3-B64B-4666-B6EF-C848CD409B8F}">
      <dgm:prSet/>
      <dgm:spPr/>
      <dgm:t>
        <a:bodyPr/>
        <a:lstStyle/>
        <a:p>
          <a:r>
            <a:rPr lang="en-CA" dirty="0"/>
            <a:t>A Pederson medium has dimensions of 10 cm length and 2.5 cm width, accommodates most clients.</a:t>
          </a:r>
          <a:r>
            <a:rPr lang="en-CA" baseline="30000" dirty="0"/>
            <a:t>1</a:t>
          </a:r>
          <a:r>
            <a:rPr lang="en-CA" dirty="0"/>
            <a:t> </a:t>
          </a:r>
          <a:endParaRPr lang="en-US" dirty="0"/>
        </a:p>
      </dgm:t>
    </dgm:pt>
    <dgm:pt modelId="{53C31826-FCC4-42B4-A756-1EAE8D5A3BC4}" type="parTrans" cxnId="{45A14CB8-628D-43DC-8546-954EA51BD835}">
      <dgm:prSet/>
      <dgm:spPr/>
      <dgm:t>
        <a:bodyPr/>
        <a:lstStyle/>
        <a:p>
          <a:endParaRPr lang="en-US"/>
        </a:p>
      </dgm:t>
    </dgm:pt>
    <dgm:pt modelId="{36B31478-B9A9-4109-BC7A-3DD7472D586C}" type="sibTrans" cxnId="{45A14CB8-628D-43DC-8546-954EA51BD835}">
      <dgm:prSet/>
      <dgm:spPr/>
      <dgm:t>
        <a:bodyPr/>
        <a:lstStyle/>
        <a:p>
          <a:endParaRPr lang="en-US"/>
        </a:p>
      </dgm:t>
    </dgm:pt>
    <dgm:pt modelId="{B838A9B6-52B3-4C7A-B0DA-D1051B114AAB}">
      <dgm:prSet/>
      <dgm:spPr/>
      <dgm:t>
        <a:bodyPr/>
        <a:lstStyle/>
        <a:p>
          <a:r>
            <a:rPr lang="en-CA" dirty="0"/>
            <a:t>Smaller options maybe needed  for individuals with atrophy, dermatosis, adhesions, lesions or infections</a:t>
          </a:r>
          <a:r>
            <a:rPr lang="en-CA" baseline="30000" dirty="0"/>
            <a:t>1</a:t>
          </a:r>
          <a:endParaRPr lang="en-US" dirty="0"/>
        </a:p>
      </dgm:t>
    </dgm:pt>
    <dgm:pt modelId="{D316B668-7986-487F-A9DC-2D01EDCC4932}" type="parTrans" cxnId="{B7F55C7B-D339-4BE4-A810-6F9A0F4B6D64}">
      <dgm:prSet/>
      <dgm:spPr/>
      <dgm:t>
        <a:bodyPr/>
        <a:lstStyle/>
        <a:p>
          <a:endParaRPr lang="en-US"/>
        </a:p>
      </dgm:t>
    </dgm:pt>
    <dgm:pt modelId="{513725A0-6141-44F4-A6B5-04CDB0872148}" type="sibTrans" cxnId="{B7F55C7B-D339-4BE4-A810-6F9A0F4B6D64}">
      <dgm:prSet/>
      <dgm:spPr/>
      <dgm:t>
        <a:bodyPr/>
        <a:lstStyle/>
        <a:p>
          <a:endParaRPr lang="en-US"/>
        </a:p>
      </dgm:t>
    </dgm:pt>
    <dgm:pt modelId="{64BB2597-EB41-4B75-A064-8B7460C579A8}">
      <dgm:prSet/>
      <dgm:spPr/>
      <dgm:t>
        <a:bodyPr/>
        <a:lstStyle/>
        <a:p>
          <a:r>
            <a:rPr lang="en-CA" dirty="0"/>
            <a:t>Women with a micro-perforate or septate hymen should be examined with extra-narrow speculum and referred to a gynecologist.</a:t>
          </a:r>
          <a:r>
            <a:rPr lang="en-CA" baseline="30000" dirty="0"/>
            <a:t>2</a:t>
          </a:r>
          <a:endParaRPr lang="en-US" dirty="0"/>
        </a:p>
      </dgm:t>
    </dgm:pt>
    <dgm:pt modelId="{480ADD06-4FE1-4343-A6AD-717D0CEB91F5}" type="parTrans" cxnId="{B9BB9BEC-3C03-424B-910F-05588A551C5B}">
      <dgm:prSet/>
      <dgm:spPr/>
      <dgm:t>
        <a:bodyPr/>
        <a:lstStyle/>
        <a:p>
          <a:endParaRPr lang="en-US"/>
        </a:p>
      </dgm:t>
    </dgm:pt>
    <dgm:pt modelId="{9A213259-86B0-4E22-8A4D-F6EB5E8E0E70}" type="sibTrans" cxnId="{B9BB9BEC-3C03-424B-910F-05588A551C5B}">
      <dgm:prSet/>
      <dgm:spPr/>
      <dgm:t>
        <a:bodyPr/>
        <a:lstStyle/>
        <a:p>
          <a:endParaRPr lang="en-US"/>
        </a:p>
      </dgm:t>
    </dgm:pt>
    <dgm:pt modelId="{347B23F1-2515-4F63-9FD0-C8BF4F393107}">
      <dgm:prSet/>
      <dgm:spPr/>
      <dgm:t>
        <a:bodyPr/>
        <a:lstStyle/>
        <a:p>
          <a:r>
            <a:rPr lang="en-CA" dirty="0"/>
            <a:t>The audible and sensible clicks in locking plastic speculum position can be distressing</a:t>
          </a:r>
          <a:r>
            <a:rPr lang="en-CA" baseline="30000" dirty="0"/>
            <a:t>1</a:t>
          </a:r>
          <a:r>
            <a:rPr lang="en-CA" dirty="0"/>
            <a:t> [discuss in advance and/or lift the latch with your thumb to minimize the sound/sensation]</a:t>
          </a:r>
          <a:endParaRPr lang="en-US" dirty="0"/>
        </a:p>
      </dgm:t>
    </dgm:pt>
    <dgm:pt modelId="{347F8C1C-7D04-4BA7-9D6D-EDB12EAB34D2}" type="parTrans" cxnId="{A1E9960E-5F37-4FD5-8F77-3F8EFC1EF1F7}">
      <dgm:prSet/>
      <dgm:spPr/>
      <dgm:t>
        <a:bodyPr/>
        <a:lstStyle/>
        <a:p>
          <a:endParaRPr lang="en-US"/>
        </a:p>
      </dgm:t>
    </dgm:pt>
    <dgm:pt modelId="{331ACFF1-0266-4D31-AD4C-894992819A76}" type="sibTrans" cxnId="{A1E9960E-5F37-4FD5-8F77-3F8EFC1EF1F7}">
      <dgm:prSet/>
      <dgm:spPr/>
      <dgm:t>
        <a:bodyPr/>
        <a:lstStyle/>
        <a:p>
          <a:endParaRPr lang="en-US"/>
        </a:p>
      </dgm:t>
    </dgm:pt>
    <dgm:pt modelId="{85C7C635-9105-904D-B0B6-DF077A6483F1}" type="pres">
      <dgm:prSet presAssocID="{B27385F4-BFC9-4EB4-9EF9-FBFB7432387E}" presName="diagram" presStyleCnt="0">
        <dgm:presLayoutVars>
          <dgm:dir/>
          <dgm:resizeHandles val="exact"/>
        </dgm:presLayoutVars>
      </dgm:prSet>
      <dgm:spPr/>
    </dgm:pt>
    <dgm:pt modelId="{41359B21-6B55-2840-BA9B-CED671A5A2B5}" type="pres">
      <dgm:prSet presAssocID="{8C4F8C3E-CE8D-4E6F-A6F4-851EAEE9DCB8}" presName="node" presStyleLbl="node1" presStyleIdx="0" presStyleCnt="5">
        <dgm:presLayoutVars>
          <dgm:bulletEnabled val="1"/>
        </dgm:presLayoutVars>
      </dgm:prSet>
      <dgm:spPr/>
    </dgm:pt>
    <dgm:pt modelId="{07A085A0-A75F-6649-94D4-A4C377320365}" type="pres">
      <dgm:prSet presAssocID="{4FFCFE5D-67B4-4933-9C52-DDD6B62031BE}" presName="sibTrans" presStyleCnt="0"/>
      <dgm:spPr/>
    </dgm:pt>
    <dgm:pt modelId="{FCB72776-CEA6-0748-ADA6-7EE8183D6377}" type="pres">
      <dgm:prSet presAssocID="{DB80F4D3-B64B-4666-B6EF-C848CD409B8F}" presName="node" presStyleLbl="node1" presStyleIdx="1" presStyleCnt="5">
        <dgm:presLayoutVars>
          <dgm:bulletEnabled val="1"/>
        </dgm:presLayoutVars>
      </dgm:prSet>
      <dgm:spPr/>
    </dgm:pt>
    <dgm:pt modelId="{A704DAD6-BD85-E44E-BF42-8F32D379C0DE}" type="pres">
      <dgm:prSet presAssocID="{36B31478-B9A9-4109-BC7A-3DD7472D586C}" presName="sibTrans" presStyleCnt="0"/>
      <dgm:spPr/>
    </dgm:pt>
    <dgm:pt modelId="{D84EE210-D233-F345-9FE1-2DC861735171}" type="pres">
      <dgm:prSet presAssocID="{B838A9B6-52B3-4C7A-B0DA-D1051B114AAB}" presName="node" presStyleLbl="node1" presStyleIdx="2" presStyleCnt="5">
        <dgm:presLayoutVars>
          <dgm:bulletEnabled val="1"/>
        </dgm:presLayoutVars>
      </dgm:prSet>
      <dgm:spPr/>
    </dgm:pt>
    <dgm:pt modelId="{D1A44D02-A082-F048-8979-30F6BDA53411}" type="pres">
      <dgm:prSet presAssocID="{513725A0-6141-44F4-A6B5-04CDB0872148}" presName="sibTrans" presStyleCnt="0"/>
      <dgm:spPr/>
    </dgm:pt>
    <dgm:pt modelId="{3E195E6F-C30C-8D4E-9F9C-88146C819C6D}" type="pres">
      <dgm:prSet presAssocID="{64BB2597-EB41-4B75-A064-8B7460C579A8}" presName="node" presStyleLbl="node1" presStyleIdx="3" presStyleCnt="5" custLinFactNeighborX="-51681" custLinFactNeighborY="-4020">
        <dgm:presLayoutVars>
          <dgm:bulletEnabled val="1"/>
        </dgm:presLayoutVars>
      </dgm:prSet>
      <dgm:spPr/>
    </dgm:pt>
    <dgm:pt modelId="{837F095D-B8A4-084A-93CB-AF54AB3363FF}" type="pres">
      <dgm:prSet presAssocID="{9A213259-86B0-4E22-8A4D-F6EB5E8E0E70}" presName="sibTrans" presStyleCnt="0"/>
      <dgm:spPr/>
    </dgm:pt>
    <dgm:pt modelId="{92E2DD7C-E677-CE4D-9DF3-C2AE67B84253}" type="pres">
      <dgm:prSet presAssocID="{347B23F1-2515-4F63-9FD0-C8BF4F393107}" presName="node" presStyleLbl="node1" presStyleIdx="4" presStyleCnt="5" custLinFactNeighborX="55015" custLinFactNeighborY="-1389">
        <dgm:presLayoutVars>
          <dgm:bulletEnabled val="1"/>
        </dgm:presLayoutVars>
      </dgm:prSet>
      <dgm:spPr/>
    </dgm:pt>
  </dgm:ptLst>
  <dgm:cxnLst>
    <dgm:cxn modelId="{7C2D4105-9729-5D40-BE8F-9A97C15E1E29}" type="presOf" srcId="{B838A9B6-52B3-4C7A-B0DA-D1051B114AAB}" destId="{D84EE210-D233-F345-9FE1-2DC861735171}" srcOrd="0" destOrd="0" presId="urn:microsoft.com/office/officeart/2005/8/layout/default"/>
    <dgm:cxn modelId="{A1E9960E-5F37-4FD5-8F77-3F8EFC1EF1F7}" srcId="{B27385F4-BFC9-4EB4-9EF9-FBFB7432387E}" destId="{347B23F1-2515-4F63-9FD0-C8BF4F393107}" srcOrd="4" destOrd="0" parTransId="{347F8C1C-7D04-4BA7-9D6D-EDB12EAB34D2}" sibTransId="{331ACFF1-0266-4D31-AD4C-894992819A76}"/>
    <dgm:cxn modelId="{6B47DF1E-02EB-BF46-92C2-21C2E5364A70}" type="presOf" srcId="{64BB2597-EB41-4B75-A064-8B7460C579A8}" destId="{3E195E6F-C30C-8D4E-9F9C-88146C819C6D}" srcOrd="0" destOrd="0" presId="urn:microsoft.com/office/officeart/2005/8/layout/default"/>
    <dgm:cxn modelId="{83BCE92B-950B-5F48-951F-4FC78D7DA06F}" type="presOf" srcId="{DB80F4D3-B64B-4666-B6EF-C848CD409B8F}" destId="{FCB72776-CEA6-0748-ADA6-7EE8183D6377}" srcOrd="0" destOrd="0" presId="urn:microsoft.com/office/officeart/2005/8/layout/default"/>
    <dgm:cxn modelId="{7D4D734B-9F48-A04E-AC4D-D737BD32A71A}" type="presOf" srcId="{B27385F4-BFC9-4EB4-9EF9-FBFB7432387E}" destId="{85C7C635-9105-904D-B0B6-DF077A6483F1}" srcOrd="0" destOrd="0" presId="urn:microsoft.com/office/officeart/2005/8/layout/default"/>
    <dgm:cxn modelId="{543F174D-C0D9-AD43-9131-3564BE40A619}" type="presOf" srcId="{347B23F1-2515-4F63-9FD0-C8BF4F393107}" destId="{92E2DD7C-E677-CE4D-9DF3-C2AE67B84253}" srcOrd="0" destOrd="0" presId="urn:microsoft.com/office/officeart/2005/8/layout/default"/>
    <dgm:cxn modelId="{B7F55C7B-D339-4BE4-A810-6F9A0F4B6D64}" srcId="{B27385F4-BFC9-4EB4-9EF9-FBFB7432387E}" destId="{B838A9B6-52B3-4C7A-B0DA-D1051B114AAB}" srcOrd="2" destOrd="0" parTransId="{D316B668-7986-487F-A9DC-2D01EDCC4932}" sibTransId="{513725A0-6141-44F4-A6B5-04CDB0872148}"/>
    <dgm:cxn modelId="{45A14CB8-628D-43DC-8546-954EA51BD835}" srcId="{B27385F4-BFC9-4EB4-9EF9-FBFB7432387E}" destId="{DB80F4D3-B64B-4666-B6EF-C848CD409B8F}" srcOrd="1" destOrd="0" parTransId="{53C31826-FCC4-42B4-A756-1EAE8D5A3BC4}" sibTransId="{36B31478-B9A9-4109-BC7A-3DD7472D586C}"/>
    <dgm:cxn modelId="{B4C0D4BB-0E96-8048-8A39-FDFA69EDE649}" type="presOf" srcId="{8C4F8C3E-CE8D-4E6F-A6F4-851EAEE9DCB8}" destId="{41359B21-6B55-2840-BA9B-CED671A5A2B5}" srcOrd="0" destOrd="0" presId="urn:microsoft.com/office/officeart/2005/8/layout/default"/>
    <dgm:cxn modelId="{9502C4C6-DE74-43E7-AF65-75697B0176D0}" srcId="{B27385F4-BFC9-4EB4-9EF9-FBFB7432387E}" destId="{8C4F8C3E-CE8D-4E6F-A6F4-851EAEE9DCB8}" srcOrd="0" destOrd="0" parTransId="{F60145FA-DCE3-4AA6-B858-2D632B9B8A58}" sibTransId="{4FFCFE5D-67B4-4933-9C52-DDD6B62031BE}"/>
    <dgm:cxn modelId="{B9BB9BEC-3C03-424B-910F-05588A551C5B}" srcId="{B27385F4-BFC9-4EB4-9EF9-FBFB7432387E}" destId="{64BB2597-EB41-4B75-A064-8B7460C579A8}" srcOrd="3" destOrd="0" parTransId="{480ADD06-4FE1-4343-A6AD-717D0CEB91F5}" sibTransId="{9A213259-86B0-4E22-8A4D-F6EB5E8E0E70}"/>
    <dgm:cxn modelId="{1DE9F7E3-B05A-F54F-85CD-45C9354634F8}" type="presParOf" srcId="{85C7C635-9105-904D-B0B6-DF077A6483F1}" destId="{41359B21-6B55-2840-BA9B-CED671A5A2B5}" srcOrd="0" destOrd="0" presId="urn:microsoft.com/office/officeart/2005/8/layout/default"/>
    <dgm:cxn modelId="{B9E79B8C-1827-274B-A8F8-647258B933D6}" type="presParOf" srcId="{85C7C635-9105-904D-B0B6-DF077A6483F1}" destId="{07A085A0-A75F-6649-94D4-A4C377320365}" srcOrd="1" destOrd="0" presId="urn:microsoft.com/office/officeart/2005/8/layout/default"/>
    <dgm:cxn modelId="{715CD589-4D71-374F-8034-2B055199EFA9}" type="presParOf" srcId="{85C7C635-9105-904D-B0B6-DF077A6483F1}" destId="{FCB72776-CEA6-0748-ADA6-7EE8183D6377}" srcOrd="2" destOrd="0" presId="urn:microsoft.com/office/officeart/2005/8/layout/default"/>
    <dgm:cxn modelId="{F82DB649-86E3-4649-9C1A-8723FA2A0F8B}" type="presParOf" srcId="{85C7C635-9105-904D-B0B6-DF077A6483F1}" destId="{A704DAD6-BD85-E44E-BF42-8F32D379C0DE}" srcOrd="3" destOrd="0" presId="urn:microsoft.com/office/officeart/2005/8/layout/default"/>
    <dgm:cxn modelId="{4F389112-168F-F34E-9D89-0A28798D397E}" type="presParOf" srcId="{85C7C635-9105-904D-B0B6-DF077A6483F1}" destId="{D84EE210-D233-F345-9FE1-2DC861735171}" srcOrd="4" destOrd="0" presId="urn:microsoft.com/office/officeart/2005/8/layout/default"/>
    <dgm:cxn modelId="{77B4B096-C6F7-C04A-9203-327B845B5BA6}" type="presParOf" srcId="{85C7C635-9105-904D-B0B6-DF077A6483F1}" destId="{D1A44D02-A082-F048-8979-30F6BDA53411}" srcOrd="5" destOrd="0" presId="urn:microsoft.com/office/officeart/2005/8/layout/default"/>
    <dgm:cxn modelId="{F88994C1-D118-6A44-9A0F-BA579A6DF8AB}" type="presParOf" srcId="{85C7C635-9105-904D-B0B6-DF077A6483F1}" destId="{3E195E6F-C30C-8D4E-9F9C-88146C819C6D}" srcOrd="6" destOrd="0" presId="urn:microsoft.com/office/officeart/2005/8/layout/default"/>
    <dgm:cxn modelId="{A925B701-A50A-7647-9B9E-CC62B81652D2}" type="presParOf" srcId="{85C7C635-9105-904D-B0B6-DF077A6483F1}" destId="{837F095D-B8A4-084A-93CB-AF54AB3363FF}" srcOrd="7" destOrd="0" presId="urn:microsoft.com/office/officeart/2005/8/layout/default"/>
    <dgm:cxn modelId="{7E9BCCE8-C06D-0C46-B69E-1C3B85C46127}" type="presParOf" srcId="{85C7C635-9105-904D-B0B6-DF077A6483F1}" destId="{92E2DD7C-E677-CE4D-9DF3-C2AE67B8425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1A31F-5B08-0244-8CDB-E58FE2597FCF}">
      <dsp:nvSpPr>
        <dsp:cNvPr id="0" name=""/>
        <dsp:cNvSpPr/>
      </dsp:nvSpPr>
      <dsp:spPr>
        <a:xfrm>
          <a:off x="0" y="27286"/>
          <a:ext cx="10515600" cy="67532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1</a:t>
          </a:r>
          <a:r>
            <a:rPr lang="en-US" sz="1700" kern="1200" baseline="30000"/>
            <a:t>st</a:t>
          </a:r>
          <a:r>
            <a:rPr lang="en-US" sz="1700" kern="1200"/>
            <a:t> time for a pelvic exam </a:t>
          </a:r>
        </a:p>
      </dsp:txBody>
      <dsp:txXfrm>
        <a:off x="32967" y="60253"/>
        <a:ext cx="10449666" cy="609393"/>
      </dsp:txXfrm>
    </dsp:sp>
    <dsp:sp modelId="{4E15FC0C-F2E4-0844-844D-A642ACD48307}">
      <dsp:nvSpPr>
        <dsp:cNvPr id="0" name=""/>
        <dsp:cNvSpPr/>
      </dsp:nvSpPr>
      <dsp:spPr>
        <a:xfrm>
          <a:off x="0" y="751573"/>
          <a:ext cx="10515600" cy="67532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New Canadians/immigrants with little/no previous exposure to pelvic exam/screening</a:t>
          </a:r>
          <a:r>
            <a:rPr lang="en-US" sz="1700" kern="1200" baseline="30000"/>
            <a:t>1</a:t>
          </a:r>
          <a:endParaRPr lang="en-US" sz="1700" kern="1200"/>
        </a:p>
      </dsp:txBody>
      <dsp:txXfrm>
        <a:off x="32967" y="784540"/>
        <a:ext cx="10449666" cy="609393"/>
      </dsp:txXfrm>
    </dsp:sp>
    <dsp:sp modelId="{4FA91647-2CC0-F54A-8BED-4542B5EF7A6F}">
      <dsp:nvSpPr>
        <dsp:cNvPr id="0" name=""/>
        <dsp:cNvSpPr/>
      </dsp:nvSpPr>
      <dsp:spPr>
        <a:xfrm>
          <a:off x="0" y="1475861"/>
          <a:ext cx="10515600" cy="67532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Lack education regarding pelvic anatomy and procedure</a:t>
          </a:r>
        </a:p>
      </dsp:txBody>
      <dsp:txXfrm>
        <a:off x="32967" y="1508828"/>
        <a:ext cx="10449666" cy="609393"/>
      </dsp:txXfrm>
    </dsp:sp>
    <dsp:sp modelId="{390158E9-66D3-F74B-9943-20F06E6E56FD}">
      <dsp:nvSpPr>
        <dsp:cNvPr id="0" name=""/>
        <dsp:cNvSpPr/>
      </dsp:nvSpPr>
      <dsp:spPr>
        <a:xfrm>
          <a:off x="0" y="2200149"/>
          <a:ext cx="10515600" cy="67532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Previous negative experience or pain with a pelvic exam</a:t>
          </a:r>
        </a:p>
      </dsp:txBody>
      <dsp:txXfrm>
        <a:off x="32967" y="2233116"/>
        <a:ext cx="10449666" cy="609393"/>
      </dsp:txXfrm>
    </dsp:sp>
    <dsp:sp modelId="{FCA2480A-6D24-2649-A2FE-0F468B2BDEE1}">
      <dsp:nvSpPr>
        <dsp:cNvPr id="0" name=""/>
        <dsp:cNvSpPr/>
      </dsp:nvSpPr>
      <dsp:spPr>
        <a:xfrm>
          <a:off x="0" y="2924436"/>
          <a:ext cx="10515600" cy="67532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Chronic history of vulvovaginal conditions or dermatosis that cause tissue changes/adhesions, pain/discomfort with pelvic exam </a:t>
          </a:r>
        </a:p>
      </dsp:txBody>
      <dsp:txXfrm>
        <a:off x="32967" y="2957403"/>
        <a:ext cx="10449666" cy="609393"/>
      </dsp:txXfrm>
    </dsp:sp>
    <dsp:sp modelId="{0BD50A77-A995-7F48-9581-49D0ACBBDE92}">
      <dsp:nvSpPr>
        <dsp:cNvPr id="0" name=""/>
        <dsp:cNvSpPr/>
      </dsp:nvSpPr>
      <dsp:spPr>
        <a:xfrm>
          <a:off x="0" y="3648724"/>
          <a:ext cx="10515600" cy="675327"/>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Previous history of trauma/violence [physical, sexual, emotional]</a:t>
          </a:r>
        </a:p>
      </dsp:txBody>
      <dsp:txXfrm>
        <a:off x="32967" y="3681691"/>
        <a:ext cx="10449666" cy="609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59B21-6B55-2840-BA9B-CED671A5A2B5}">
      <dsp:nvSpPr>
        <dsp:cNvPr id="0" name=""/>
        <dsp:cNvSpPr/>
      </dsp:nvSpPr>
      <dsp:spPr>
        <a:xfrm>
          <a:off x="0" y="126277"/>
          <a:ext cx="3538662" cy="212319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Multiple speculum choices should be available and select the smallest speculum that permits optimal visualization.</a:t>
          </a:r>
          <a:r>
            <a:rPr lang="en-CA" sz="2100" kern="1200" baseline="30000" dirty="0"/>
            <a:t>1</a:t>
          </a:r>
          <a:r>
            <a:rPr lang="en-CA" sz="2100" kern="1200" dirty="0"/>
            <a:t> </a:t>
          </a:r>
          <a:endParaRPr lang="en-US" sz="2100" kern="1200" dirty="0"/>
        </a:p>
      </dsp:txBody>
      <dsp:txXfrm>
        <a:off x="0" y="126277"/>
        <a:ext cx="3538662" cy="2123197"/>
      </dsp:txXfrm>
    </dsp:sp>
    <dsp:sp modelId="{FCB72776-CEA6-0748-ADA6-7EE8183D6377}">
      <dsp:nvSpPr>
        <dsp:cNvPr id="0" name=""/>
        <dsp:cNvSpPr/>
      </dsp:nvSpPr>
      <dsp:spPr>
        <a:xfrm>
          <a:off x="3892529" y="126277"/>
          <a:ext cx="3538662" cy="212319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A Pederson medium has dimensions of 10 cm length and 2.5 cm width, accommodates most clients.</a:t>
          </a:r>
          <a:r>
            <a:rPr lang="en-CA" sz="2100" kern="1200" baseline="30000" dirty="0"/>
            <a:t>1</a:t>
          </a:r>
          <a:r>
            <a:rPr lang="en-CA" sz="2100" kern="1200" dirty="0"/>
            <a:t> </a:t>
          </a:r>
          <a:endParaRPr lang="en-US" sz="2100" kern="1200" dirty="0"/>
        </a:p>
      </dsp:txBody>
      <dsp:txXfrm>
        <a:off x="3892529" y="126277"/>
        <a:ext cx="3538662" cy="2123197"/>
      </dsp:txXfrm>
    </dsp:sp>
    <dsp:sp modelId="{D84EE210-D233-F345-9FE1-2DC861735171}">
      <dsp:nvSpPr>
        <dsp:cNvPr id="0" name=""/>
        <dsp:cNvSpPr/>
      </dsp:nvSpPr>
      <dsp:spPr>
        <a:xfrm>
          <a:off x="7785058" y="126277"/>
          <a:ext cx="3538662" cy="212319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Smaller options maybe needed  for individuals with atrophy, dermatosis, adhesions, lesions or infections</a:t>
          </a:r>
          <a:r>
            <a:rPr lang="en-CA" sz="2100" kern="1200" baseline="30000" dirty="0"/>
            <a:t>1</a:t>
          </a:r>
          <a:endParaRPr lang="en-US" sz="2100" kern="1200" dirty="0"/>
        </a:p>
      </dsp:txBody>
      <dsp:txXfrm>
        <a:off x="7785058" y="126277"/>
        <a:ext cx="3538662" cy="2123197"/>
      </dsp:txXfrm>
    </dsp:sp>
    <dsp:sp modelId="{3E195E6F-C30C-8D4E-9F9C-88146C819C6D}">
      <dsp:nvSpPr>
        <dsp:cNvPr id="0" name=""/>
        <dsp:cNvSpPr/>
      </dsp:nvSpPr>
      <dsp:spPr>
        <a:xfrm>
          <a:off x="117448" y="2517989"/>
          <a:ext cx="3538662" cy="212319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Women with a micro-perforate or septate hymen should be examined with extra-narrow speculum and referred to a gynecologist.</a:t>
          </a:r>
          <a:r>
            <a:rPr lang="en-CA" sz="2100" kern="1200" baseline="30000" dirty="0"/>
            <a:t>2</a:t>
          </a:r>
          <a:endParaRPr lang="en-US" sz="2100" kern="1200" dirty="0"/>
        </a:p>
      </dsp:txBody>
      <dsp:txXfrm>
        <a:off x="117448" y="2517989"/>
        <a:ext cx="3538662" cy="2123197"/>
      </dsp:txXfrm>
    </dsp:sp>
    <dsp:sp modelId="{92E2DD7C-E677-CE4D-9DF3-C2AE67B84253}">
      <dsp:nvSpPr>
        <dsp:cNvPr id="0" name=""/>
        <dsp:cNvSpPr/>
      </dsp:nvSpPr>
      <dsp:spPr>
        <a:xfrm>
          <a:off x="7785058" y="2573850"/>
          <a:ext cx="3538662" cy="212319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The audible and sensible clicks in locking plastic speculum position can be distressing</a:t>
          </a:r>
          <a:r>
            <a:rPr lang="en-CA" sz="2100" kern="1200" baseline="30000" dirty="0"/>
            <a:t>1</a:t>
          </a:r>
          <a:r>
            <a:rPr lang="en-CA" sz="2100" kern="1200" dirty="0"/>
            <a:t> [discuss in advance and/or lift the latch with your thumb to minimize the sound/sensation]</a:t>
          </a:r>
          <a:endParaRPr lang="en-US" sz="2100" kern="1200" dirty="0"/>
        </a:p>
      </dsp:txBody>
      <dsp:txXfrm>
        <a:off x="7785058" y="2573850"/>
        <a:ext cx="3538662" cy="21231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FE917-6A04-EB43-AB4E-C40E05566EFA}" type="datetimeFigureOut">
              <a:rPr lang="en-US" smtClean="0"/>
              <a:t>2/22/22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C0F3D-6F88-5742-81D5-9C5DF7517C91}" type="slidenum">
              <a:rPr lang="en-US" smtClean="0"/>
              <a:t>‹#›</a:t>
            </a:fld>
            <a:endParaRPr lang="en-US"/>
          </a:p>
        </p:txBody>
      </p:sp>
    </p:spTree>
    <p:extLst>
      <p:ext uri="{BB962C8B-B14F-4D97-AF65-F5344CB8AC3E}">
        <p14:creationId xmlns:p14="http://schemas.microsoft.com/office/powerpoint/2010/main" val="1287267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C0F3D-6F88-5742-81D5-9C5DF7517C91}" type="slidenum">
              <a:rPr lang="en-US" smtClean="0"/>
              <a:t>2</a:t>
            </a:fld>
            <a:endParaRPr lang="en-US"/>
          </a:p>
        </p:txBody>
      </p:sp>
    </p:spTree>
    <p:extLst>
      <p:ext uri="{BB962C8B-B14F-4D97-AF65-F5344CB8AC3E}">
        <p14:creationId xmlns:p14="http://schemas.microsoft.com/office/powerpoint/2010/main" val="429404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Lofters</a:t>
            </a:r>
            <a:r>
              <a:rPr lang="en-CA" dirty="0"/>
              <a:t>, A., et al (2007) Among 724,584 women, 55.4% had Pap smears within 3 years. Recent immigration, visible minority, foreign language, low income and low education were all associated with significantly lower area rates. Recent registrants had much lower rates than non-recent registrants (</a:t>
            </a:r>
            <a:r>
              <a:rPr lang="en-CA" b="1" dirty="0"/>
              <a:t>36.9% </a:t>
            </a:r>
            <a:r>
              <a:rPr lang="en-CA" dirty="0"/>
              <a:t>versus 60.9%).</a:t>
            </a:r>
            <a:endParaRPr lang="en-US" dirty="0"/>
          </a:p>
          <a:p>
            <a:r>
              <a:rPr lang="en-US" dirty="0"/>
              <a:t>Many countries do not do pelvic exams (or Pap screening). This will be new and advocate from the cultural community may be needed.  To assist with recruitment as well as providing insight into cultural concerns/stigma or perceptions.</a:t>
            </a:r>
          </a:p>
          <a:p>
            <a:endParaRPr lang="en-US" dirty="0"/>
          </a:p>
        </p:txBody>
      </p:sp>
      <p:sp>
        <p:nvSpPr>
          <p:cNvPr id="4" name="Slide Number Placeholder 3"/>
          <p:cNvSpPr>
            <a:spLocks noGrp="1"/>
          </p:cNvSpPr>
          <p:nvPr>
            <p:ph type="sldNum" sz="quarter" idx="5"/>
          </p:nvPr>
        </p:nvSpPr>
        <p:spPr/>
        <p:txBody>
          <a:bodyPr/>
          <a:lstStyle/>
          <a:p>
            <a:fld id="{7D2C0F3D-6F88-5742-81D5-9C5DF7517C91}" type="slidenum">
              <a:rPr lang="en-US" smtClean="0"/>
              <a:t>4</a:t>
            </a:fld>
            <a:endParaRPr lang="en-US"/>
          </a:p>
        </p:txBody>
      </p:sp>
    </p:spTree>
    <p:extLst>
      <p:ext uri="{BB962C8B-B14F-4D97-AF65-F5344CB8AC3E}">
        <p14:creationId xmlns:p14="http://schemas.microsoft.com/office/powerpoint/2010/main" val="173804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cultural/ population groups (teens preparing for the 1</a:t>
            </a:r>
            <a:r>
              <a:rPr lang="en-US" baseline="30000" dirty="0"/>
              <a:t>st</a:t>
            </a:r>
            <a:r>
              <a:rPr lang="en-US" dirty="0"/>
              <a:t> exam or women who have experienced trauma)</a:t>
            </a:r>
          </a:p>
        </p:txBody>
      </p:sp>
      <p:sp>
        <p:nvSpPr>
          <p:cNvPr id="4" name="Slide Number Placeholder 3"/>
          <p:cNvSpPr>
            <a:spLocks noGrp="1"/>
          </p:cNvSpPr>
          <p:nvPr>
            <p:ph type="sldNum" sz="quarter" idx="5"/>
          </p:nvPr>
        </p:nvSpPr>
        <p:spPr/>
        <p:txBody>
          <a:bodyPr/>
          <a:lstStyle/>
          <a:p>
            <a:fld id="{7D2C0F3D-6F88-5742-81D5-9C5DF7517C91}" type="slidenum">
              <a:rPr lang="en-US" smtClean="0"/>
              <a:t>6</a:t>
            </a:fld>
            <a:endParaRPr lang="en-US"/>
          </a:p>
        </p:txBody>
      </p:sp>
    </p:spTree>
    <p:extLst>
      <p:ext uri="{BB962C8B-B14F-4D97-AF65-F5344CB8AC3E}">
        <p14:creationId xmlns:p14="http://schemas.microsoft.com/office/powerpoint/2010/main" val="183773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243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Canada sees this due to Global Migration</a:t>
            </a:r>
          </a:p>
          <a:p>
            <a:endParaRPr lang="en-US"/>
          </a:p>
        </p:txBody>
      </p:sp>
    </p:spTree>
    <p:extLst>
      <p:ext uri="{BB962C8B-B14F-4D97-AF65-F5344CB8AC3E}">
        <p14:creationId xmlns:p14="http://schemas.microsoft.com/office/powerpoint/2010/main" val="820001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7142-11AF-8B43-A5C3-FE76D9307C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4680DE-1BA2-9446-987E-1009C68DC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FEB2E7-7B3A-234D-BD19-85F5754FC3FD}"/>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5" name="Footer Placeholder 4">
            <a:extLst>
              <a:ext uri="{FF2B5EF4-FFF2-40B4-BE49-F238E27FC236}">
                <a16:creationId xmlns:a16="http://schemas.microsoft.com/office/drawing/2014/main" id="{28E6A0D7-101E-0142-8C94-B24B7A1A2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12F8E-A4EC-364D-81EA-E688F77EC756}"/>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358063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0E4B-03B9-844C-AB82-1E50169B64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430B1D-D2FD-4F4B-B841-B624A924E8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7D877-C498-0541-AA2D-A055D9590FD3}"/>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5" name="Footer Placeholder 4">
            <a:extLst>
              <a:ext uri="{FF2B5EF4-FFF2-40B4-BE49-F238E27FC236}">
                <a16:creationId xmlns:a16="http://schemas.microsoft.com/office/drawing/2014/main" id="{402371AF-35D3-FA4B-8D1A-4B43DC87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EBD98-AF92-9644-8676-5F79AC207F6B}"/>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280921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3E8131-6233-6248-A05D-844BD07502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5640D4-CD55-4147-982A-BCD53D975A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700F8-6DC8-6D49-86B1-F1BDF761CB78}"/>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5" name="Footer Placeholder 4">
            <a:extLst>
              <a:ext uri="{FF2B5EF4-FFF2-40B4-BE49-F238E27FC236}">
                <a16:creationId xmlns:a16="http://schemas.microsoft.com/office/drawing/2014/main" id="{69B14A5A-B49F-1149-AEF2-416D5EE73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D8F8A-0419-9347-A21A-010C30D23ED2}"/>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153256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D2E77-F19C-E246-BA54-E19057BE65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9F240-C517-0349-83F3-A2D65CA02C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37579-CF1F-1642-9DA4-36854BE91F55}"/>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5" name="Footer Placeholder 4">
            <a:extLst>
              <a:ext uri="{FF2B5EF4-FFF2-40B4-BE49-F238E27FC236}">
                <a16:creationId xmlns:a16="http://schemas.microsoft.com/office/drawing/2014/main" id="{43E0154E-B658-AE48-8DBA-79DB30A5D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14D6E-181E-8849-A0A6-B2205333CB77}"/>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407881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68D17-9859-A242-B06C-215507299C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074F30-D47E-E64F-BBF7-EA81F492DD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30915-2D2E-4943-B376-BBD17F623B2B}"/>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5" name="Footer Placeholder 4">
            <a:extLst>
              <a:ext uri="{FF2B5EF4-FFF2-40B4-BE49-F238E27FC236}">
                <a16:creationId xmlns:a16="http://schemas.microsoft.com/office/drawing/2014/main" id="{26D815E1-DF2F-0F42-A39A-2022BB701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A696E-AB64-6343-A018-D9535771AE49}"/>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24580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6C50-AE51-CA4F-9714-87B94FA04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2FDCB-6003-7542-A097-8930850AEC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5ABB4-D768-2B44-9D57-6F4BED8AF2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E24DC5-9936-EB4E-B5E7-F1647B51521C}"/>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6" name="Footer Placeholder 5">
            <a:extLst>
              <a:ext uri="{FF2B5EF4-FFF2-40B4-BE49-F238E27FC236}">
                <a16:creationId xmlns:a16="http://schemas.microsoft.com/office/drawing/2014/main" id="{5BAF841C-3A5A-AE41-9259-15113D2D0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2E8F5-2A8B-2C43-A270-25FED038C3CA}"/>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4170100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D331-F1A2-8E4E-959A-8EBF1451D5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076F61-089A-6F4C-BF07-12713BDB83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4F41E-F449-8A4A-9A88-9AB47C3DD1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596D2B-A2C3-4745-B4AA-87B8FFBC6E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7BCD34-D7C1-004F-8370-E5409D8C5E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57F5D-0477-3E48-85D6-28288E4CDD86}"/>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8" name="Footer Placeholder 7">
            <a:extLst>
              <a:ext uri="{FF2B5EF4-FFF2-40B4-BE49-F238E27FC236}">
                <a16:creationId xmlns:a16="http://schemas.microsoft.com/office/drawing/2014/main" id="{498123FB-40A5-FD40-B8F9-5223062454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FBF436-A5C3-3B49-8C85-BC9169367157}"/>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3992917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7320-E421-C54D-8248-107CE269B0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5B7EF-603F-FB44-93ED-D1EC18CB5630}"/>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4" name="Footer Placeholder 3">
            <a:extLst>
              <a:ext uri="{FF2B5EF4-FFF2-40B4-BE49-F238E27FC236}">
                <a16:creationId xmlns:a16="http://schemas.microsoft.com/office/drawing/2014/main" id="{1F55CD47-1CA8-0B49-9481-03B3DECFBF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F8976E-7EDB-154C-85C6-2DD604AED0E9}"/>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406970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00D53B-0BD4-7346-B7BE-61A92E9976C8}"/>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3" name="Footer Placeholder 2">
            <a:extLst>
              <a:ext uri="{FF2B5EF4-FFF2-40B4-BE49-F238E27FC236}">
                <a16:creationId xmlns:a16="http://schemas.microsoft.com/office/drawing/2014/main" id="{267DE939-6E82-5B49-ADB1-14CAB13F15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DE0AC8-726D-3D43-94A9-3AD34B55CFB3}"/>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2626633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641AC-7A0D-DA45-AD54-7C470B60A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8FA68B-CBF4-B645-88E2-E52737919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9884-C0CE-D74F-80E2-478D5320D3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6FFFF-7434-F141-B476-0D91665EBE27}"/>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6" name="Footer Placeholder 5">
            <a:extLst>
              <a:ext uri="{FF2B5EF4-FFF2-40B4-BE49-F238E27FC236}">
                <a16:creationId xmlns:a16="http://schemas.microsoft.com/office/drawing/2014/main" id="{8E18AF4C-98AE-6446-91BE-41B1D54A3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DC3D1-D1C2-F54A-BE01-76B30279E7CF}"/>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89542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9CFC-AAB4-2C47-941F-598826D5C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251387-B3E3-0243-8EC3-97499B79F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649060-D2B2-9A45-A1CE-E701D53A9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0B2593-94AE-F64F-97BB-CB7F654E276C}"/>
              </a:ext>
            </a:extLst>
          </p:cNvPr>
          <p:cNvSpPr>
            <a:spLocks noGrp="1"/>
          </p:cNvSpPr>
          <p:nvPr>
            <p:ph type="dt" sz="half" idx="10"/>
          </p:nvPr>
        </p:nvSpPr>
        <p:spPr/>
        <p:txBody>
          <a:bodyPr/>
          <a:lstStyle/>
          <a:p>
            <a:fld id="{4B328F51-2A4A-DE4D-88AC-7B2B7924B5F8}" type="datetimeFigureOut">
              <a:rPr lang="en-US" smtClean="0"/>
              <a:t>2/22/22</a:t>
            </a:fld>
            <a:endParaRPr lang="en-US"/>
          </a:p>
        </p:txBody>
      </p:sp>
      <p:sp>
        <p:nvSpPr>
          <p:cNvPr id="6" name="Footer Placeholder 5">
            <a:extLst>
              <a:ext uri="{FF2B5EF4-FFF2-40B4-BE49-F238E27FC236}">
                <a16:creationId xmlns:a16="http://schemas.microsoft.com/office/drawing/2014/main" id="{CA3040F2-FAB5-994C-8755-DFD4879E5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19DB0-FCC2-5940-B56E-5C8B6B612013}"/>
              </a:ext>
            </a:extLst>
          </p:cNvPr>
          <p:cNvSpPr>
            <a:spLocks noGrp="1"/>
          </p:cNvSpPr>
          <p:nvPr>
            <p:ph type="sldNum" sz="quarter" idx="12"/>
          </p:nvPr>
        </p:nvSpPr>
        <p:spPr/>
        <p:txBody>
          <a:bodyPr/>
          <a:lstStyle/>
          <a:p>
            <a:fld id="{01E879DF-6231-CC41-94A0-86600CD20B73}" type="slidenum">
              <a:rPr lang="en-US" smtClean="0"/>
              <a:t>‹#›</a:t>
            </a:fld>
            <a:endParaRPr lang="en-US"/>
          </a:p>
        </p:txBody>
      </p:sp>
    </p:spTree>
    <p:extLst>
      <p:ext uri="{BB962C8B-B14F-4D97-AF65-F5344CB8AC3E}">
        <p14:creationId xmlns:p14="http://schemas.microsoft.com/office/powerpoint/2010/main" val="3814555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5F8CC-2788-7941-9866-641212050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8A05BB-CD0F-BC4D-AAE1-51147157D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EA898-2804-8E4C-BB26-AA2C07A89F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28F51-2A4A-DE4D-88AC-7B2B7924B5F8}" type="datetimeFigureOut">
              <a:rPr lang="en-US" smtClean="0"/>
              <a:t>2/22/22</a:t>
            </a:fld>
            <a:endParaRPr lang="en-US"/>
          </a:p>
        </p:txBody>
      </p:sp>
      <p:sp>
        <p:nvSpPr>
          <p:cNvPr id="5" name="Footer Placeholder 4">
            <a:extLst>
              <a:ext uri="{FF2B5EF4-FFF2-40B4-BE49-F238E27FC236}">
                <a16:creationId xmlns:a16="http://schemas.microsoft.com/office/drawing/2014/main" id="{31111196-30E7-0246-8979-82C3DA2CE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B1991E-9690-C84A-864C-41E8323DD5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879DF-6231-CC41-94A0-86600CD20B73}" type="slidenum">
              <a:rPr lang="en-US" smtClean="0"/>
              <a:t>‹#›</a:t>
            </a:fld>
            <a:endParaRPr lang="en-US"/>
          </a:p>
        </p:txBody>
      </p:sp>
    </p:spTree>
    <p:extLst>
      <p:ext uri="{BB962C8B-B14F-4D97-AF65-F5344CB8AC3E}">
        <p14:creationId xmlns:p14="http://schemas.microsoft.com/office/powerpoint/2010/main" val="744159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02/cncy.21369" TargetMode="External"/><Relationship Id="rId2" Type="http://schemas.openxmlformats.org/officeDocument/2006/relationships/hyperlink" Target="https://doi.org/10.1097/AOG.0b013e3181e750f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ncbi.nlm.nih.gov/pmc/articles/PMC3101979/pdf/11606_2010_Article_1610.pdf"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ncbi.nlm.nih.gov/pmc/articles/PMC3101979/pdf/11606_2010_Article_1610.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jogc.com/article/S1701-2163(15)30792-1/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jogc.com/article/S1701-2163(15)30792-1/pdf"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gh.bmj.com/content/bmjgh/5/1/e002057.full.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1097/01.ogx.0000268650.18450.9d" TargetMode="External"/><Relationship Id="rId3" Type="http://schemas.openxmlformats.org/officeDocument/2006/relationships/hyperlink" Target="https://gh.bmj.com/content/bmjgh/5/1/e002057.full.pdf" TargetMode="External"/><Relationship Id="rId7" Type="http://schemas.openxmlformats.org/officeDocument/2006/relationships/hyperlink" Target="https://doi.org/10.1111/j.1552-6909.1981.tb00842.x" TargetMode="External"/><Relationship Id="rId2" Type="http://schemas.openxmlformats.org/officeDocument/2006/relationships/hyperlink" Target="https://www.jogc.com/article/S1701-2163(15)30792-1/pdf" TargetMode="External"/><Relationship Id="rId1" Type="http://schemas.openxmlformats.org/officeDocument/2006/relationships/slideLayout" Target="../slideLayouts/slideLayout2.xml"/><Relationship Id="rId6" Type="http://schemas.openxmlformats.org/officeDocument/2006/relationships/hyperlink" Target="https://doi.org/10.1097/AOG.0b013e3181e750f1" TargetMode="External"/><Relationship Id="rId5" Type="http://schemas.openxmlformats.org/officeDocument/2006/relationships/hyperlink" Target="https://doi.org/10.1097/AOG.0000000000003944" TargetMode="External"/><Relationship Id="rId4" Type="http://schemas.openxmlformats.org/officeDocument/2006/relationships/hyperlink" Target="https://doi.org/10.1007/s11606-010-1610-8" TargetMode="External"/><Relationship Id="rId9" Type="http://schemas.openxmlformats.org/officeDocument/2006/relationships/hyperlink" Target="https://doi.org/10.1016/S1526-9523(02)00216-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doi.org/10.1016/j.ypmed.2007.02.019"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doi.org/10.1007/s11606-010-1610-8"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healthinfotranslations.org/pdfDocs/FemaleExam_Ar.pdf" TargetMode="External"/><Relationship Id="rId2" Type="http://schemas.openxmlformats.org/officeDocument/2006/relationships/hyperlink" Target="https://medlineplus.gov/languages/womenshealthcheckup.html#Amharic" TargetMode="External"/><Relationship Id="rId1" Type="http://schemas.openxmlformats.org/officeDocument/2006/relationships/slideLayout" Target="../slideLayouts/slideLayout2.xml"/><Relationship Id="rId5" Type="http://schemas.openxmlformats.org/officeDocument/2006/relationships/hyperlink" Target="https://doi.org/10.1111/j.1552-6909.1981.tb00842.x" TargetMode="External"/><Relationship Id="rId4" Type="http://schemas.openxmlformats.org/officeDocument/2006/relationships/hyperlink" Target="https://doi.org/10.1007/s11606-010-1610-8"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07/s11606-010-1610-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1111/j.1552-6909.1981.tb00842.x"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doi.org/10.1007/s11606-010-1610-8"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doi.org/10.1007/s11606-010-1610-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doi.org/10.1007/s11606-010-1610-8" TargetMode="External"/><Relationship Id="rId3" Type="http://schemas.openxmlformats.org/officeDocument/2006/relationships/diagramLayout" Target="../diagrams/layout2.xml"/><Relationship Id="rId7" Type="http://schemas.openxmlformats.org/officeDocument/2006/relationships/hyperlink" Target="https://doi.org/10.1097/AOG.0b013e3181e750f1"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20F9-D651-7A42-8B77-E35D3910FFC1}"/>
              </a:ext>
            </a:extLst>
          </p:cNvPr>
          <p:cNvSpPr>
            <a:spLocks noGrp="1"/>
          </p:cNvSpPr>
          <p:nvPr>
            <p:ph type="ctrTitle"/>
          </p:nvPr>
        </p:nvSpPr>
        <p:spPr>
          <a:xfrm>
            <a:off x="609599" y="1490579"/>
            <a:ext cx="10972801" cy="1765968"/>
          </a:xfrm>
        </p:spPr>
        <p:txBody>
          <a:bodyPr>
            <a:normAutofit fontScale="90000"/>
          </a:bodyPr>
          <a:lstStyle/>
          <a:p>
            <a:r>
              <a:rPr lang="en-US" b="1" dirty="0"/>
              <a:t>Part 1 Pelvic Exam Considerations: </a:t>
            </a:r>
            <a:br>
              <a:rPr lang="en-US" b="1" dirty="0"/>
            </a:br>
            <a:r>
              <a:rPr lang="en-US" b="1" dirty="0"/>
              <a:t>Hesitancy, Anxiety or </a:t>
            </a:r>
            <a:br>
              <a:rPr lang="en-US" b="1" dirty="0"/>
            </a:br>
            <a:r>
              <a:rPr lang="en-US" b="1" dirty="0"/>
              <a:t>History of  Trauma</a:t>
            </a:r>
          </a:p>
        </p:txBody>
      </p:sp>
    </p:spTree>
    <p:extLst>
      <p:ext uri="{BB962C8B-B14F-4D97-AF65-F5344CB8AC3E}">
        <p14:creationId xmlns:p14="http://schemas.microsoft.com/office/powerpoint/2010/main" val="316693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C034-0651-1F44-AF52-33E79CE2249E}"/>
              </a:ext>
            </a:extLst>
          </p:cNvPr>
          <p:cNvSpPr>
            <a:spLocks noGrp="1"/>
          </p:cNvSpPr>
          <p:nvPr>
            <p:ph type="title"/>
          </p:nvPr>
        </p:nvSpPr>
        <p:spPr>
          <a:xfrm>
            <a:off x="444151" y="126595"/>
            <a:ext cx="10515600" cy="1325563"/>
          </a:xfrm>
        </p:spPr>
        <p:txBody>
          <a:bodyPr/>
          <a:lstStyle/>
          <a:p>
            <a:r>
              <a:rPr lang="en-US" dirty="0"/>
              <a:t>High BMI/Obesity [Additional Vaginal Tissue]</a:t>
            </a:r>
          </a:p>
        </p:txBody>
      </p:sp>
      <p:pic>
        <p:nvPicPr>
          <p:cNvPr id="7" name="Content Placeholder 6" descr="A picture containing scissors, weapon&#10;&#10;Description automatically generated">
            <a:extLst>
              <a:ext uri="{FF2B5EF4-FFF2-40B4-BE49-F238E27FC236}">
                <a16:creationId xmlns:a16="http://schemas.microsoft.com/office/drawing/2014/main" id="{EC20DE34-962E-7C46-9B51-1CF34205CE49}"/>
              </a:ext>
            </a:extLst>
          </p:cNvPr>
          <p:cNvPicPr>
            <a:picLocks noGrp="1" noChangeAspect="1"/>
          </p:cNvPicPr>
          <p:nvPr>
            <p:ph sz="half" idx="1"/>
          </p:nvPr>
        </p:nvPicPr>
        <p:blipFill>
          <a:blip r:embed="rId2"/>
          <a:stretch>
            <a:fillRect/>
          </a:stretch>
        </p:blipFill>
        <p:spPr>
          <a:xfrm rot="5400000">
            <a:off x="1765203" y="2818041"/>
            <a:ext cx="2032000" cy="1524000"/>
          </a:xfrm>
        </p:spPr>
      </p:pic>
      <p:sp>
        <p:nvSpPr>
          <p:cNvPr id="5" name="Content Placeholder 4">
            <a:extLst>
              <a:ext uri="{FF2B5EF4-FFF2-40B4-BE49-F238E27FC236}">
                <a16:creationId xmlns:a16="http://schemas.microsoft.com/office/drawing/2014/main" id="{6A0469DB-5879-BB4B-8F3A-F81117655259}"/>
              </a:ext>
            </a:extLst>
          </p:cNvPr>
          <p:cNvSpPr>
            <a:spLocks noGrp="1"/>
          </p:cNvSpPr>
          <p:nvPr>
            <p:ph sz="half" idx="2"/>
          </p:nvPr>
        </p:nvSpPr>
        <p:spPr>
          <a:xfrm>
            <a:off x="5266943" y="1396999"/>
            <a:ext cx="6708793" cy="5317310"/>
          </a:xfrm>
        </p:spPr>
        <p:txBody>
          <a:bodyPr>
            <a:normAutofit fontScale="92500" lnSpcReduction="20000"/>
          </a:bodyPr>
          <a:lstStyle/>
          <a:p>
            <a:r>
              <a:rPr lang="en-US" dirty="0"/>
              <a:t>High BMI/Obesity may result in increased vaginal tissue</a:t>
            </a:r>
          </a:p>
          <a:p>
            <a:r>
              <a:rPr lang="en-US" dirty="0"/>
              <a:t>If it is difficult to visualize the vaginal vault and/or the cervix due to additional tissue falling into the speculum, consider the following: </a:t>
            </a:r>
          </a:p>
          <a:p>
            <a:r>
              <a:rPr lang="en-US" dirty="0"/>
              <a:t>Utilize a large steel speculum (Graves) to support the tissue  [L= 12 cm x 4 cm or XL = 15cm x 4 cm or XXL 18 cm x 4.4]</a:t>
            </a:r>
          </a:p>
          <a:p>
            <a:r>
              <a:rPr lang="en-US" dirty="0"/>
              <a:t>Cut the tip from a condom and place over the steel speculum to provide a cuff that prevents the tissue from falling into the speculum</a:t>
            </a:r>
          </a:p>
          <a:p>
            <a:r>
              <a:rPr lang="en-US" dirty="0"/>
              <a:t>Ensure that the condom does not have spermicide and/or other lubricants that will interfere with taking diagnostic samples  </a:t>
            </a:r>
          </a:p>
        </p:txBody>
      </p:sp>
      <p:pic>
        <p:nvPicPr>
          <p:cNvPr id="9" name="Picture 8" descr="A picture containing seat&#10;&#10;Description automatically generated">
            <a:extLst>
              <a:ext uri="{FF2B5EF4-FFF2-40B4-BE49-F238E27FC236}">
                <a16:creationId xmlns:a16="http://schemas.microsoft.com/office/drawing/2014/main" id="{6A7204C0-E309-BA41-B435-82A102C45FE5}"/>
              </a:ext>
            </a:extLst>
          </p:cNvPr>
          <p:cNvPicPr>
            <a:picLocks noChangeAspect="1"/>
          </p:cNvPicPr>
          <p:nvPr/>
        </p:nvPicPr>
        <p:blipFill>
          <a:blip r:embed="rId3"/>
          <a:stretch>
            <a:fillRect/>
          </a:stretch>
        </p:blipFill>
        <p:spPr>
          <a:xfrm rot="5400000">
            <a:off x="3389073" y="4714875"/>
            <a:ext cx="2032000" cy="1524000"/>
          </a:xfrm>
          <a:prstGeom prst="rect">
            <a:avLst/>
          </a:prstGeom>
        </p:spPr>
      </p:pic>
      <p:pic>
        <p:nvPicPr>
          <p:cNvPr id="11" name="Picture 10" descr="A picture containing brass, blue&#10;&#10;Description automatically generated">
            <a:extLst>
              <a:ext uri="{FF2B5EF4-FFF2-40B4-BE49-F238E27FC236}">
                <a16:creationId xmlns:a16="http://schemas.microsoft.com/office/drawing/2014/main" id="{7EBF0205-784E-D44B-8B45-BF57661BE5AD}"/>
              </a:ext>
            </a:extLst>
          </p:cNvPr>
          <p:cNvPicPr>
            <a:picLocks noChangeAspect="1"/>
          </p:cNvPicPr>
          <p:nvPr/>
        </p:nvPicPr>
        <p:blipFill>
          <a:blip r:embed="rId4"/>
          <a:stretch>
            <a:fillRect/>
          </a:stretch>
        </p:blipFill>
        <p:spPr>
          <a:xfrm rot="5400000">
            <a:off x="190151" y="1651000"/>
            <a:ext cx="2032000" cy="1524000"/>
          </a:xfrm>
          <a:prstGeom prst="rect">
            <a:avLst/>
          </a:prstGeom>
        </p:spPr>
      </p:pic>
    </p:spTree>
    <p:extLst>
      <p:ext uri="{BB962C8B-B14F-4D97-AF65-F5344CB8AC3E}">
        <p14:creationId xmlns:p14="http://schemas.microsoft.com/office/powerpoint/2010/main" val="2948042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B12D-9952-F14C-A607-7FB8626487F6}"/>
              </a:ext>
            </a:extLst>
          </p:cNvPr>
          <p:cNvSpPr>
            <a:spLocks noGrp="1"/>
          </p:cNvSpPr>
          <p:nvPr>
            <p:ph type="title"/>
          </p:nvPr>
        </p:nvSpPr>
        <p:spPr>
          <a:xfrm>
            <a:off x="595563" y="0"/>
            <a:ext cx="10515600" cy="1325563"/>
          </a:xfrm>
        </p:spPr>
        <p:txBody>
          <a:bodyPr/>
          <a:lstStyle/>
          <a:p>
            <a:r>
              <a:rPr lang="en-US" b="1" dirty="0"/>
              <a:t>Temperature and Lubrication</a:t>
            </a:r>
            <a:endParaRPr lang="en-US" dirty="0"/>
          </a:p>
        </p:txBody>
      </p:sp>
      <p:sp>
        <p:nvSpPr>
          <p:cNvPr id="3" name="Content Placeholder 2">
            <a:extLst>
              <a:ext uri="{FF2B5EF4-FFF2-40B4-BE49-F238E27FC236}">
                <a16:creationId xmlns:a16="http://schemas.microsoft.com/office/drawing/2014/main" id="{A73F6B89-FD7F-1D47-B68A-C6CBF4FF7136}"/>
              </a:ext>
            </a:extLst>
          </p:cNvPr>
          <p:cNvSpPr>
            <a:spLocks noGrp="1"/>
          </p:cNvSpPr>
          <p:nvPr>
            <p:ph idx="1"/>
          </p:nvPr>
        </p:nvSpPr>
        <p:spPr>
          <a:xfrm>
            <a:off x="595563" y="1253331"/>
            <a:ext cx="11193379" cy="4351338"/>
          </a:xfrm>
        </p:spPr>
        <p:txBody>
          <a:bodyPr>
            <a:normAutofit fontScale="92500" lnSpcReduction="10000"/>
          </a:bodyPr>
          <a:lstStyle/>
          <a:p>
            <a:r>
              <a:rPr lang="en-CA" dirty="0"/>
              <a:t>The speculum can be warmed by placing under warm water. Ask the client if the temperature is comfortable </a:t>
            </a:r>
          </a:p>
          <a:p>
            <a:r>
              <a:rPr lang="en-CA" dirty="0"/>
              <a:t>Water can also serve as a lubricant for most individuals</a:t>
            </a:r>
          </a:p>
          <a:p>
            <a:r>
              <a:rPr lang="en-CA" dirty="0"/>
              <a:t>For individuals who experience dermatosis and other drying conditions (menopause/radiation) lubricant is important for care</a:t>
            </a:r>
          </a:p>
          <a:p>
            <a:r>
              <a:rPr lang="en-CA" dirty="0"/>
              <a:t>Certain types of lubricants containing “carbomers” or “Carbopol polymers” may interfere with liquid mediums for Pap diagnostics and should be avoided</a:t>
            </a:r>
            <a:r>
              <a:rPr lang="en-CA" baseline="30000" dirty="0"/>
              <a:t>2</a:t>
            </a:r>
            <a:endParaRPr lang="en-CA" dirty="0"/>
          </a:p>
          <a:p>
            <a:r>
              <a:rPr lang="en-CA"/>
              <a:t>Water </a:t>
            </a:r>
            <a:r>
              <a:rPr lang="en-CA" dirty="0"/>
              <a:t>soluble gel lubricants (used sparingly on lower edge of the speculum or applied to the vaginal introitus during bimanual exam) should not impact the pap test or swabs for culture &amp; sensitivity or sexual transmitted infection testing</a:t>
            </a:r>
            <a:r>
              <a:rPr lang="en-CA" baseline="30000" dirty="0"/>
              <a:t>1,2</a:t>
            </a:r>
            <a:endParaRPr lang="en-CA" dirty="0"/>
          </a:p>
          <a:p>
            <a:pPr marL="0" indent="0">
              <a:buNone/>
            </a:pPr>
            <a:endParaRPr lang="en-US" dirty="0"/>
          </a:p>
        </p:txBody>
      </p:sp>
      <p:sp>
        <p:nvSpPr>
          <p:cNvPr id="4" name="Rectangle 3">
            <a:extLst>
              <a:ext uri="{FF2B5EF4-FFF2-40B4-BE49-F238E27FC236}">
                <a16:creationId xmlns:a16="http://schemas.microsoft.com/office/drawing/2014/main" id="{5231F271-8B6A-B94E-9FA3-4D64D1A57109}"/>
              </a:ext>
            </a:extLst>
          </p:cNvPr>
          <p:cNvSpPr/>
          <p:nvPr/>
        </p:nvSpPr>
        <p:spPr>
          <a:xfrm>
            <a:off x="595563" y="5604669"/>
            <a:ext cx="11000874" cy="954107"/>
          </a:xfrm>
          <a:prstGeom prst="rect">
            <a:avLst/>
          </a:prstGeom>
        </p:spPr>
        <p:txBody>
          <a:bodyPr wrap="square">
            <a:spAutoFit/>
          </a:bodyPr>
          <a:lstStyle/>
          <a:p>
            <a:r>
              <a:rPr lang="en-US" sz="1400" dirty="0"/>
              <a:t>1. </a:t>
            </a:r>
            <a:r>
              <a:rPr lang="en-US" sz="1400" dirty="0" err="1"/>
              <a:t>Harmanli</a:t>
            </a:r>
            <a:r>
              <a:rPr lang="en-US" sz="1400" dirty="0"/>
              <a:t>, &amp; Jones, K. A. (2010). Using Lubricant for Speculum Insertion. Obstetrics and Gynecology (New York. 1953), 116(2, Part 1), 415–417. </a:t>
            </a:r>
            <a:r>
              <a:rPr lang="en-US" sz="1400" dirty="0">
                <a:hlinkClick r:id="rId2"/>
              </a:rPr>
              <a:t>https://doi.org/10.1097/AOG.0b013e3181e750f1</a:t>
            </a:r>
            <a:endParaRPr lang="en-US" sz="1400" dirty="0"/>
          </a:p>
          <a:p>
            <a:r>
              <a:rPr lang="en-US" sz="1400" dirty="0"/>
              <a:t>2. Lin, Taylor, J., Alperstein, S., </a:t>
            </a:r>
            <a:r>
              <a:rPr lang="en-US" sz="1400" dirty="0" err="1"/>
              <a:t>Hoda</a:t>
            </a:r>
            <a:r>
              <a:rPr lang="en-US" sz="1400" dirty="0"/>
              <a:t>, R., &amp; Holcomb, K. (2014). Does speculum lubricant affect liquid‐based Papanicolaou test adequacy? Cancer Cytopathology, 122(3), 221–226. </a:t>
            </a:r>
            <a:r>
              <a:rPr lang="en-US" sz="1400" u="sng" dirty="0">
                <a:hlinkClick r:id="rId3"/>
              </a:rPr>
              <a:t>https://doi.org/10.1002/cncy.21369</a:t>
            </a:r>
            <a:endParaRPr lang="en-US" sz="1400" u="sng" dirty="0"/>
          </a:p>
        </p:txBody>
      </p:sp>
    </p:spTree>
    <p:extLst>
      <p:ext uri="{BB962C8B-B14F-4D97-AF65-F5344CB8AC3E}">
        <p14:creationId xmlns:p14="http://schemas.microsoft.com/office/powerpoint/2010/main" val="1376430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6E5-6C42-8845-83D8-1A4468FE08CF}"/>
              </a:ext>
            </a:extLst>
          </p:cNvPr>
          <p:cNvSpPr>
            <a:spLocks noGrp="1"/>
          </p:cNvSpPr>
          <p:nvPr>
            <p:ph type="title"/>
          </p:nvPr>
        </p:nvSpPr>
        <p:spPr>
          <a:xfrm>
            <a:off x="332232" y="462662"/>
            <a:ext cx="10515600" cy="719898"/>
          </a:xfrm>
        </p:spPr>
        <p:txBody>
          <a:bodyPr>
            <a:normAutofit fontScale="90000"/>
          </a:bodyPr>
          <a:lstStyle/>
          <a:p>
            <a:r>
              <a:rPr lang="en-US" b="1" dirty="0"/>
              <a:t>Considerations: </a:t>
            </a:r>
            <a:br>
              <a:rPr lang="en-US" b="1" dirty="0"/>
            </a:br>
            <a:r>
              <a:rPr lang="en-US" b="1" dirty="0"/>
              <a:t>Trauma (Physical/Sexual)</a:t>
            </a:r>
            <a:endParaRPr lang="en-US" dirty="0"/>
          </a:p>
        </p:txBody>
      </p:sp>
      <p:sp>
        <p:nvSpPr>
          <p:cNvPr id="10" name="Content Placeholder 9">
            <a:extLst>
              <a:ext uri="{FF2B5EF4-FFF2-40B4-BE49-F238E27FC236}">
                <a16:creationId xmlns:a16="http://schemas.microsoft.com/office/drawing/2014/main" id="{E22BB3E4-E865-0045-BF00-FC7042DDD806}"/>
              </a:ext>
            </a:extLst>
          </p:cNvPr>
          <p:cNvSpPr>
            <a:spLocks noGrp="1"/>
          </p:cNvSpPr>
          <p:nvPr>
            <p:ph sz="half" idx="2"/>
          </p:nvPr>
        </p:nvSpPr>
        <p:spPr>
          <a:xfrm>
            <a:off x="5628904" y="777714"/>
            <a:ext cx="6154664" cy="5094547"/>
          </a:xfrm>
        </p:spPr>
        <p:txBody>
          <a:bodyPr>
            <a:normAutofit fontScale="92500" lnSpcReduction="20000"/>
          </a:bodyPr>
          <a:lstStyle/>
          <a:p>
            <a:r>
              <a:rPr lang="en-CA" dirty="0"/>
              <a:t>Speculum or digital examinations may cause trauma flashbacks</a:t>
            </a:r>
          </a:p>
          <a:p>
            <a:r>
              <a:rPr lang="en-CA" dirty="0"/>
              <a:t>Trigger anxiety pre/during/after an exam</a:t>
            </a:r>
          </a:p>
          <a:p>
            <a:r>
              <a:rPr lang="en-CA" dirty="0"/>
              <a:t>Insomnia prior/after an exam</a:t>
            </a:r>
          </a:p>
          <a:p>
            <a:r>
              <a:rPr lang="en-CA" dirty="0"/>
              <a:t>Routine inquiry for all clients regarding history of trauma (physical/sexual) is essential (asking first if it is ok to ask about this information)</a:t>
            </a:r>
          </a:p>
          <a:p>
            <a:r>
              <a:rPr lang="en-CA" dirty="0"/>
              <a:t>This information should be elicited during the initial interview/history taking process while the client is seated in a chair and fully clothed</a:t>
            </a:r>
          </a:p>
          <a:p>
            <a:r>
              <a:rPr lang="en-CA" dirty="0"/>
              <a:t>Discuss options for adjusting the exam to optimize comfort and minimize distress.</a:t>
            </a:r>
          </a:p>
          <a:p>
            <a:r>
              <a:rPr lang="en-CA" dirty="0"/>
              <a:t> See next slide for some suggestions</a:t>
            </a:r>
          </a:p>
          <a:p>
            <a:endParaRPr lang="en-US" dirty="0"/>
          </a:p>
        </p:txBody>
      </p:sp>
      <p:sp>
        <p:nvSpPr>
          <p:cNvPr id="4" name="Slide Number Placeholder 3">
            <a:extLst>
              <a:ext uri="{FF2B5EF4-FFF2-40B4-BE49-F238E27FC236}">
                <a16:creationId xmlns:a16="http://schemas.microsoft.com/office/drawing/2014/main" id="{E0601E67-BD52-2B48-ACC5-E5B7AEA787A5}"/>
              </a:ext>
            </a:extLst>
          </p:cNvPr>
          <p:cNvSpPr>
            <a:spLocks noGrp="1"/>
          </p:cNvSpPr>
          <p:nvPr>
            <p:ph type="sldNum" sz="quarter" idx="12"/>
          </p:nvPr>
        </p:nvSpPr>
        <p:spPr/>
        <p:txBody>
          <a:bodyPr/>
          <a:lstStyle/>
          <a:p>
            <a:fld id="{8A7A6979-0714-4377-B894-6BE4C2D6E202}" type="slidenum">
              <a:rPr lang="en-US" smtClean="0"/>
              <a:pPr/>
              <a:t>12</a:t>
            </a:fld>
            <a:endParaRPr lang="en-US"/>
          </a:p>
        </p:txBody>
      </p:sp>
      <p:sp>
        <p:nvSpPr>
          <p:cNvPr id="5" name="TextBox 4">
            <a:extLst>
              <a:ext uri="{FF2B5EF4-FFF2-40B4-BE49-F238E27FC236}">
                <a16:creationId xmlns:a16="http://schemas.microsoft.com/office/drawing/2014/main" id="{1BB6C760-43AD-E048-8201-C767223216FE}"/>
              </a:ext>
            </a:extLst>
          </p:cNvPr>
          <p:cNvSpPr txBox="1"/>
          <p:nvPr/>
        </p:nvSpPr>
        <p:spPr>
          <a:xfrm>
            <a:off x="675640" y="5954379"/>
            <a:ext cx="11353800" cy="923330"/>
          </a:xfrm>
          <a:prstGeom prst="rect">
            <a:avLst/>
          </a:prstGeom>
          <a:noFill/>
        </p:spPr>
        <p:txBody>
          <a:bodyPr wrap="square" rtlCol="0">
            <a:spAutoFit/>
          </a:bodyPr>
          <a:lstStyle/>
          <a:p>
            <a:r>
              <a:rPr lang="en-CA" dirty="0"/>
              <a:t>Bates, C.K., Carroll, N., and Potter, J. (2011) The Challenging Pelvic Examination. J Gen Intern Med 26(6):651–7  </a:t>
            </a:r>
            <a:r>
              <a:rPr lang="en-CA" dirty="0">
                <a:hlinkClick r:id="rId2">
                  <a:extLst>
                    <a:ext uri="{A12FA001-AC4F-418D-AE19-62706E023703}">
                      <ahyp:hlinkClr xmlns:ahyp="http://schemas.microsoft.com/office/drawing/2018/hyperlinkcolor" val="tx"/>
                    </a:ext>
                  </a:extLst>
                </a:hlinkClick>
              </a:rPr>
              <a:t>https://www.ncbi.nlm.nih.gov/pmc/articles/PMC3101979/pdf/11606_2010_Article_1610.pdf</a:t>
            </a:r>
            <a:endParaRPr lang="en-CA" dirty="0"/>
          </a:p>
          <a:p>
            <a:endParaRPr lang="en-US" dirty="0"/>
          </a:p>
        </p:txBody>
      </p:sp>
      <p:pic>
        <p:nvPicPr>
          <p:cNvPr id="11" name="Content Placeholder 10" descr="Person holding hand">
            <a:extLst>
              <a:ext uri="{FF2B5EF4-FFF2-40B4-BE49-F238E27FC236}">
                <a16:creationId xmlns:a16="http://schemas.microsoft.com/office/drawing/2014/main" id="{CED5B2B2-965E-3A4E-9A64-D9F87D6EEDB0}"/>
              </a:ext>
            </a:extLst>
          </p:cNvPr>
          <p:cNvPicPr>
            <a:picLocks noGrp="1" noChangeAspect="1"/>
          </p:cNvPicPr>
          <p:nvPr>
            <p:ph sz="half" idx="1"/>
          </p:nvPr>
        </p:nvPicPr>
        <p:blipFill>
          <a:blip r:embed="rId3"/>
          <a:stretch>
            <a:fillRect/>
          </a:stretch>
        </p:blipFill>
        <p:spPr>
          <a:xfrm>
            <a:off x="408432" y="1586451"/>
            <a:ext cx="4792960" cy="3947352"/>
          </a:xfrm>
          <a:prstGeom prst="rect">
            <a:avLst/>
          </a:prstGeom>
        </p:spPr>
      </p:pic>
    </p:spTree>
    <p:extLst>
      <p:ext uri="{BB962C8B-B14F-4D97-AF65-F5344CB8AC3E}">
        <p14:creationId xmlns:p14="http://schemas.microsoft.com/office/powerpoint/2010/main" val="25971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2A09-9BB2-AA41-90D9-1CCD32567E84}"/>
              </a:ext>
            </a:extLst>
          </p:cNvPr>
          <p:cNvSpPr>
            <a:spLocks noGrp="1"/>
          </p:cNvSpPr>
          <p:nvPr>
            <p:ph type="title"/>
          </p:nvPr>
        </p:nvSpPr>
        <p:spPr>
          <a:xfrm>
            <a:off x="838200" y="220960"/>
            <a:ext cx="10515600" cy="1325563"/>
          </a:xfrm>
        </p:spPr>
        <p:txBody>
          <a:bodyPr/>
          <a:lstStyle/>
          <a:p>
            <a:r>
              <a:rPr lang="en-US" b="1" dirty="0"/>
              <a:t>Consideration Options: Trauma (Physical/Sexual)</a:t>
            </a:r>
            <a:endParaRPr lang="en-US" dirty="0"/>
          </a:p>
        </p:txBody>
      </p:sp>
      <p:sp>
        <p:nvSpPr>
          <p:cNvPr id="3" name="Content Placeholder 2">
            <a:extLst>
              <a:ext uri="{FF2B5EF4-FFF2-40B4-BE49-F238E27FC236}">
                <a16:creationId xmlns:a16="http://schemas.microsoft.com/office/drawing/2014/main" id="{E5BB348C-F0B2-5A46-87B0-D67E13F2C3AF}"/>
              </a:ext>
            </a:extLst>
          </p:cNvPr>
          <p:cNvSpPr>
            <a:spLocks noGrp="1"/>
          </p:cNvSpPr>
          <p:nvPr>
            <p:ph idx="1"/>
          </p:nvPr>
        </p:nvSpPr>
        <p:spPr>
          <a:xfrm>
            <a:off x="802432" y="1806394"/>
            <a:ext cx="10719816" cy="4549955"/>
          </a:xfrm>
        </p:spPr>
        <p:txBody>
          <a:bodyPr>
            <a:noAutofit/>
          </a:bodyPr>
          <a:lstStyle/>
          <a:p>
            <a:r>
              <a:rPr lang="en-US" sz="2000" dirty="0"/>
              <a:t>Offer the option of mental health counseling (pre/post exam)</a:t>
            </a:r>
          </a:p>
          <a:p>
            <a:r>
              <a:rPr lang="en-US" sz="2000" dirty="0"/>
              <a:t>Review all aspects of the exam process while supporting/normalize discomfort and/or anxiety </a:t>
            </a:r>
          </a:p>
          <a:p>
            <a:r>
              <a:rPr lang="en-US" sz="2000" dirty="0"/>
              <a:t>Reassure the patient that they can stop or slow the process at any time</a:t>
            </a:r>
          </a:p>
          <a:p>
            <a:r>
              <a:rPr lang="en-US" sz="2000" dirty="0"/>
              <a:t>Accommodate support persons/pets/objects/interpreters, female providers whenever possible</a:t>
            </a:r>
          </a:p>
          <a:p>
            <a:r>
              <a:rPr lang="en-US" sz="2000" dirty="0"/>
              <a:t>Offer multiple visits including 1</a:t>
            </a:r>
            <a:r>
              <a:rPr lang="en-US" sz="2000" baseline="30000" dirty="0"/>
              <a:t>st</a:t>
            </a:r>
            <a:r>
              <a:rPr lang="en-US" sz="2000" dirty="0"/>
              <a:t> visit (history), 2</a:t>
            </a:r>
            <a:r>
              <a:rPr lang="en-US" sz="2000" baseline="30000" dirty="0"/>
              <a:t>nd</a:t>
            </a:r>
            <a:r>
              <a:rPr lang="en-US" sz="2000" dirty="0"/>
              <a:t> (and/or 3</a:t>
            </a:r>
            <a:r>
              <a:rPr lang="en-US" sz="2000" baseline="30000" dirty="0"/>
              <a:t>rd</a:t>
            </a:r>
            <a:r>
              <a:rPr lang="en-US" sz="2000" dirty="0"/>
              <a:t> ) visit (exam – external/internal)</a:t>
            </a:r>
          </a:p>
          <a:p>
            <a:r>
              <a:rPr lang="en-US" sz="2000" dirty="0"/>
              <a:t>Only remove clothing required for the exam </a:t>
            </a:r>
          </a:p>
          <a:p>
            <a:r>
              <a:rPr lang="en-US" sz="2000" dirty="0"/>
              <a:t>Offer a mirror to visualize and/or guided self-speculum insertion to allow patient’s sense of control in the process</a:t>
            </a:r>
          </a:p>
          <a:p>
            <a:r>
              <a:rPr lang="en-US" sz="2000" dirty="0"/>
              <a:t>If anti-anxiety medication are required, it is recommended to refer to a gynecology specialist as this will require a signed consent and a chaperone to be present (severe/rare situations)</a:t>
            </a:r>
          </a:p>
          <a:p>
            <a:endParaRPr lang="en-US" sz="2000" dirty="0"/>
          </a:p>
        </p:txBody>
      </p:sp>
      <p:sp>
        <p:nvSpPr>
          <p:cNvPr id="4" name="Slide Number Placeholder 3">
            <a:extLst>
              <a:ext uri="{FF2B5EF4-FFF2-40B4-BE49-F238E27FC236}">
                <a16:creationId xmlns:a16="http://schemas.microsoft.com/office/drawing/2014/main" id="{282CD63D-ECCB-7549-9E26-02BD8598F1DB}"/>
              </a:ext>
            </a:extLst>
          </p:cNvPr>
          <p:cNvSpPr>
            <a:spLocks noGrp="1"/>
          </p:cNvSpPr>
          <p:nvPr>
            <p:ph type="sldNum" sz="quarter" idx="12"/>
          </p:nvPr>
        </p:nvSpPr>
        <p:spPr/>
        <p:txBody>
          <a:bodyPr/>
          <a:lstStyle/>
          <a:p>
            <a:fld id="{8A7A6979-0714-4377-B894-6BE4C2D6E202}" type="slidenum">
              <a:rPr lang="en-US" smtClean="0"/>
              <a:pPr/>
              <a:t>13</a:t>
            </a:fld>
            <a:endParaRPr lang="en-US"/>
          </a:p>
        </p:txBody>
      </p:sp>
      <p:sp>
        <p:nvSpPr>
          <p:cNvPr id="5" name="TextBox 4">
            <a:extLst>
              <a:ext uri="{FF2B5EF4-FFF2-40B4-BE49-F238E27FC236}">
                <a16:creationId xmlns:a16="http://schemas.microsoft.com/office/drawing/2014/main" id="{741A743E-4A4E-D844-959B-76857AB0541F}"/>
              </a:ext>
            </a:extLst>
          </p:cNvPr>
          <p:cNvSpPr txBox="1"/>
          <p:nvPr/>
        </p:nvSpPr>
        <p:spPr>
          <a:xfrm>
            <a:off x="396370" y="5798145"/>
            <a:ext cx="11795630" cy="923330"/>
          </a:xfrm>
          <a:prstGeom prst="rect">
            <a:avLst/>
          </a:prstGeom>
          <a:noFill/>
        </p:spPr>
        <p:txBody>
          <a:bodyPr wrap="square" rtlCol="0">
            <a:spAutoFit/>
          </a:bodyPr>
          <a:lstStyle/>
          <a:p>
            <a:r>
              <a:rPr lang="en-CA" dirty="0"/>
              <a:t>Bates, C.K., Carroll, N., and Potter, J. (2011) The Challenging Pelvic Examination. J Gen Intern Med 26(6):651–7  </a:t>
            </a:r>
            <a:r>
              <a:rPr lang="en-CA" dirty="0">
                <a:hlinkClick r:id="rId3">
                  <a:extLst>
                    <a:ext uri="{A12FA001-AC4F-418D-AE19-62706E023703}">
                      <ahyp:hlinkClr xmlns:ahyp="http://schemas.microsoft.com/office/drawing/2018/hyperlinkcolor" val="tx"/>
                    </a:ext>
                  </a:extLst>
                </a:hlinkClick>
              </a:rPr>
              <a:t>https://www.ncbi.nlm.nih.gov/pmc/articles/PMC3101979/pdf/11606_2010_Article_1610.pdf</a:t>
            </a:r>
            <a:endParaRPr lang="en-CA" dirty="0"/>
          </a:p>
          <a:p>
            <a:endParaRPr lang="en-US" dirty="0"/>
          </a:p>
        </p:txBody>
      </p:sp>
    </p:spTree>
    <p:extLst>
      <p:ext uri="{BB962C8B-B14F-4D97-AF65-F5344CB8AC3E}">
        <p14:creationId xmlns:p14="http://schemas.microsoft.com/office/powerpoint/2010/main" val="232010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125D-6915-1846-A0C7-AA766530629A}"/>
              </a:ext>
            </a:extLst>
          </p:cNvPr>
          <p:cNvSpPr>
            <a:spLocks noGrp="1"/>
          </p:cNvSpPr>
          <p:nvPr>
            <p:ph type="title"/>
          </p:nvPr>
        </p:nvSpPr>
        <p:spPr>
          <a:xfrm>
            <a:off x="407368" y="164381"/>
            <a:ext cx="10515600" cy="1325563"/>
          </a:xfrm>
        </p:spPr>
        <p:txBody>
          <a:bodyPr/>
          <a:lstStyle/>
          <a:p>
            <a:r>
              <a:rPr lang="en-US" b="1" dirty="0"/>
              <a:t>Considerations </a:t>
            </a:r>
            <a:br>
              <a:rPr lang="en-US" b="1" dirty="0"/>
            </a:br>
            <a:r>
              <a:rPr lang="en-US" b="1" dirty="0"/>
              <a:t>Female Genital Cutting/Mutilation</a:t>
            </a:r>
          </a:p>
        </p:txBody>
      </p:sp>
      <p:sp>
        <p:nvSpPr>
          <p:cNvPr id="3" name="Content Placeholder 2">
            <a:extLst>
              <a:ext uri="{FF2B5EF4-FFF2-40B4-BE49-F238E27FC236}">
                <a16:creationId xmlns:a16="http://schemas.microsoft.com/office/drawing/2014/main" id="{38278CC0-7906-3942-AE80-9BCF091B30CD}"/>
              </a:ext>
            </a:extLst>
          </p:cNvPr>
          <p:cNvSpPr>
            <a:spLocks noGrp="1"/>
          </p:cNvSpPr>
          <p:nvPr>
            <p:ph idx="1"/>
          </p:nvPr>
        </p:nvSpPr>
        <p:spPr>
          <a:xfrm>
            <a:off x="425066" y="1687294"/>
            <a:ext cx="11341868" cy="4669056"/>
          </a:xfrm>
        </p:spPr>
        <p:txBody>
          <a:bodyPr>
            <a:normAutofit fontScale="70000" lnSpcReduction="20000"/>
          </a:bodyPr>
          <a:lstStyle/>
          <a:p>
            <a:pPr marL="0" indent="0">
              <a:buNone/>
            </a:pPr>
            <a:r>
              <a:rPr lang="en-CA" b="1" dirty="0"/>
              <a:t>This information is taken directly from the Society of Obstetrics and Gynecology of Canada (SOGC) Clinical Practice Guidelines</a:t>
            </a:r>
            <a:r>
              <a:rPr lang="en-CA" b="1" baseline="30000" dirty="0"/>
              <a:t>1</a:t>
            </a:r>
            <a:r>
              <a:rPr lang="en-CA" b="1" dirty="0"/>
              <a:t>:</a:t>
            </a:r>
          </a:p>
          <a:p>
            <a:r>
              <a:rPr lang="en-CA" b="1" i="1" dirty="0"/>
              <a:t>Internationally recognized as a harmful practice, violation of girls’ and women’s rights to life, physical integrity, and health.</a:t>
            </a:r>
          </a:p>
          <a:p>
            <a:r>
              <a:rPr lang="en-CA" dirty="0"/>
              <a:t>The immediate and long-term health risks and complications can be serious and life threatening.</a:t>
            </a:r>
          </a:p>
          <a:p>
            <a:r>
              <a:rPr lang="en-CA" dirty="0"/>
              <a:t>Continues to be practised in many countries, particularly in sub-Saharan Africa, Egypt, and Sudan. </a:t>
            </a:r>
          </a:p>
          <a:p>
            <a:r>
              <a:rPr lang="en-CA" dirty="0"/>
              <a:t>Performing or assisting in female genital cutting is a </a:t>
            </a:r>
            <a:r>
              <a:rPr lang="en-CA" b="1" dirty="0"/>
              <a:t>criminal offense in Canada</a:t>
            </a:r>
            <a:r>
              <a:rPr lang="en-CA" dirty="0"/>
              <a:t>.</a:t>
            </a:r>
          </a:p>
          <a:p>
            <a:r>
              <a:rPr lang="en-CA" b="1" dirty="0"/>
              <a:t>Reporting to appropriate child welfare protection services is mandatory </a:t>
            </a:r>
            <a:r>
              <a:rPr lang="en-CA" dirty="0"/>
              <a:t>when a child has recently been subjected to female genital cutting or is at risk of being subjected to the procedure.</a:t>
            </a:r>
          </a:p>
          <a:p>
            <a:r>
              <a:rPr lang="en-CA" dirty="0"/>
              <a:t>There continues to be concerns regarding the following:</a:t>
            </a:r>
          </a:p>
          <a:p>
            <a:pPr lvl="1"/>
            <a:r>
              <a:rPr lang="en-CA" b="1" dirty="0"/>
              <a:t>Infibulation</a:t>
            </a:r>
            <a:r>
              <a:rPr lang="en-CA" dirty="0"/>
              <a:t>: Excision of part of the external genitalia and stitching of the vulvovaginal opening to partially cover the vaginal opening. </a:t>
            </a:r>
          </a:p>
          <a:p>
            <a:pPr lvl="1"/>
            <a:r>
              <a:rPr lang="en-CA" b="1" dirty="0" err="1"/>
              <a:t>Defibulation</a:t>
            </a:r>
            <a:r>
              <a:rPr lang="en-CA" dirty="0"/>
              <a:t>: Incision of the vulva to open the vagina of a woman who has undergone infibulation. </a:t>
            </a:r>
          </a:p>
          <a:p>
            <a:pPr lvl="1"/>
            <a:r>
              <a:rPr lang="en-CA" b="1" dirty="0"/>
              <a:t>Re-infibulation: </a:t>
            </a:r>
            <a:r>
              <a:rPr lang="en-CA" dirty="0"/>
              <a:t>The re-suturing of the vulvar opening that has been opened with </a:t>
            </a:r>
            <a:r>
              <a:rPr lang="en-CA" dirty="0" err="1"/>
              <a:t>defibulation</a:t>
            </a:r>
            <a:r>
              <a:rPr lang="en-CA" dirty="0"/>
              <a:t>.</a:t>
            </a:r>
          </a:p>
        </p:txBody>
      </p:sp>
      <p:sp>
        <p:nvSpPr>
          <p:cNvPr id="4" name="Slide Number Placeholder 3">
            <a:extLst>
              <a:ext uri="{FF2B5EF4-FFF2-40B4-BE49-F238E27FC236}">
                <a16:creationId xmlns:a16="http://schemas.microsoft.com/office/drawing/2014/main" id="{0CDE5976-EC27-6348-9AA8-48430FE39799}"/>
              </a:ext>
            </a:extLst>
          </p:cNvPr>
          <p:cNvSpPr>
            <a:spLocks noGrp="1"/>
          </p:cNvSpPr>
          <p:nvPr>
            <p:ph type="sldNum" sz="quarter" idx="12"/>
          </p:nvPr>
        </p:nvSpPr>
        <p:spPr/>
        <p:txBody>
          <a:bodyPr/>
          <a:lstStyle/>
          <a:p>
            <a:fld id="{8A7A6979-0714-4377-B894-6BE4C2D6E202}" type="slidenum">
              <a:rPr lang="en-US" smtClean="0"/>
              <a:pPr/>
              <a:t>14</a:t>
            </a:fld>
            <a:endParaRPr lang="en-US"/>
          </a:p>
        </p:txBody>
      </p:sp>
      <p:sp>
        <p:nvSpPr>
          <p:cNvPr id="5" name="TextBox 4">
            <a:extLst>
              <a:ext uri="{FF2B5EF4-FFF2-40B4-BE49-F238E27FC236}">
                <a16:creationId xmlns:a16="http://schemas.microsoft.com/office/drawing/2014/main" id="{93E2908D-0B93-824A-AB36-5FF20D9ED227}"/>
              </a:ext>
            </a:extLst>
          </p:cNvPr>
          <p:cNvSpPr txBox="1"/>
          <p:nvPr/>
        </p:nvSpPr>
        <p:spPr>
          <a:xfrm>
            <a:off x="613697" y="5770289"/>
            <a:ext cx="11153237" cy="923330"/>
          </a:xfrm>
          <a:prstGeom prst="rect">
            <a:avLst/>
          </a:prstGeom>
          <a:noFill/>
        </p:spPr>
        <p:txBody>
          <a:bodyPr wrap="square" rtlCol="0">
            <a:spAutoFit/>
          </a:bodyPr>
          <a:lstStyle/>
          <a:p>
            <a:r>
              <a:rPr lang="en-CA" dirty="0"/>
              <a:t>1. Society of Obstetrics and Gynecology of Canada (SOGC) Female Genital Cutting: Clinical Practice Guidelines </a:t>
            </a:r>
            <a:r>
              <a:rPr lang="en-CA" dirty="0">
                <a:hlinkClick r:id="rId3">
                  <a:extLst>
                    <a:ext uri="{A12FA001-AC4F-418D-AE19-62706E023703}">
                      <ahyp:hlinkClr xmlns:ahyp="http://schemas.microsoft.com/office/drawing/2018/hyperlinkcolor" val="tx"/>
                    </a:ext>
                  </a:extLst>
                </a:hlinkClick>
              </a:rPr>
              <a:t>https://www.jogc.com/article/S1701-2163(15)30792-1/pdf</a:t>
            </a:r>
            <a:endParaRPr lang="en-CA" dirty="0"/>
          </a:p>
          <a:p>
            <a:endParaRPr lang="en-US" dirty="0"/>
          </a:p>
        </p:txBody>
      </p:sp>
    </p:spTree>
    <p:extLst>
      <p:ext uri="{BB962C8B-B14F-4D97-AF65-F5344CB8AC3E}">
        <p14:creationId xmlns:p14="http://schemas.microsoft.com/office/powerpoint/2010/main" val="380676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DBF4-E5AE-CB41-B419-7885FCF593DB}"/>
              </a:ext>
            </a:extLst>
          </p:cNvPr>
          <p:cNvSpPr>
            <a:spLocks noGrp="1"/>
          </p:cNvSpPr>
          <p:nvPr>
            <p:ph type="title"/>
          </p:nvPr>
        </p:nvSpPr>
        <p:spPr>
          <a:xfrm>
            <a:off x="472440" y="182662"/>
            <a:ext cx="10515600" cy="1325563"/>
          </a:xfrm>
        </p:spPr>
        <p:txBody>
          <a:bodyPr/>
          <a:lstStyle/>
          <a:p>
            <a:r>
              <a:rPr lang="en-US" b="1" dirty="0"/>
              <a:t>Considerations </a:t>
            </a:r>
            <a:br>
              <a:rPr lang="en-US" b="1" dirty="0"/>
            </a:br>
            <a:r>
              <a:rPr lang="en-US" b="1" dirty="0"/>
              <a:t>Female Genital Cutting/Mutilation</a:t>
            </a:r>
          </a:p>
        </p:txBody>
      </p:sp>
      <p:sp>
        <p:nvSpPr>
          <p:cNvPr id="3" name="Content Placeholder 2">
            <a:extLst>
              <a:ext uri="{FF2B5EF4-FFF2-40B4-BE49-F238E27FC236}">
                <a16:creationId xmlns:a16="http://schemas.microsoft.com/office/drawing/2014/main" id="{D1082B0A-3CED-AC42-8B71-BFAF2F0C9DD0}"/>
              </a:ext>
            </a:extLst>
          </p:cNvPr>
          <p:cNvSpPr>
            <a:spLocks noGrp="1"/>
          </p:cNvSpPr>
          <p:nvPr>
            <p:ph sz="half" idx="1"/>
          </p:nvPr>
        </p:nvSpPr>
        <p:spPr>
          <a:xfrm>
            <a:off x="377952" y="1804184"/>
            <a:ext cx="6083808" cy="4388892"/>
          </a:xfrm>
        </p:spPr>
        <p:txBody>
          <a:bodyPr>
            <a:normAutofit fontScale="85000" lnSpcReduction="20000"/>
          </a:bodyPr>
          <a:lstStyle/>
          <a:p>
            <a:pPr marL="0" indent="0">
              <a:buNone/>
            </a:pPr>
            <a:r>
              <a:rPr lang="en-CA" b="1" u="sng" dirty="0"/>
              <a:t>Health care providers need to be:</a:t>
            </a:r>
          </a:p>
          <a:p>
            <a:pPr marL="0" indent="0">
              <a:buNone/>
            </a:pPr>
            <a:r>
              <a:rPr lang="en-CA" dirty="0"/>
              <a:t>Well educated and knowledgeable about the subject</a:t>
            </a:r>
          </a:p>
          <a:p>
            <a:pPr marL="0" indent="0">
              <a:buNone/>
            </a:pPr>
            <a:r>
              <a:rPr lang="en-CA" dirty="0"/>
              <a:t>Non-judgemental and supportive</a:t>
            </a:r>
          </a:p>
          <a:p>
            <a:pPr marL="0" indent="0">
              <a:buNone/>
            </a:pPr>
            <a:r>
              <a:rPr lang="en-CA" dirty="0"/>
              <a:t>Comfortable with articulating a position of compassionate, non-support, if asked to participate.</a:t>
            </a:r>
          </a:p>
          <a:p>
            <a:pPr marL="0" indent="0">
              <a:buNone/>
            </a:pPr>
            <a:r>
              <a:rPr lang="en-CA" dirty="0"/>
              <a:t>Find supportive counselling, gynecology specialists and pelvic floor physio practitioners who are knowledgeable in this area</a:t>
            </a:r>
          </a:p>
          <a:p>
            <a:pPr marL="0" indent="0">
              <a:buNone/>
            </a:pPr>
            <a:r>
              <a:rPr lang="en-CA" dirty="0"/>
              <a:t>If pelvic exam is required it is recommended to refer to a knowledgeable gynecologist to ensure safety and comfort</a:t>
            </a:r>
          </a:p>
        </p:txBody>
      </p:sp>
      <p:sp>
        <p:nvSpPr>
          <p:cNvPr id="4" name="Slide Number Placeholder 3">
            <a:extLst>
              <a:ext uri="{FF2B5EF4-FFF2-40B4-BE49-F238E27FC236}">
                <a16:creationId xmlns:a16="http://schemas.microsoft.com/office/drawing/2014/main" id="{A167F157-4E48-9D4D-BDC7-F091CEF3648A}"/>
              </a:ext>
            </a:extLst>
          </p:cNvPr>
          <p:cNvSpPr>
            <a:spLocks noGrp="1"/>
          </p:cNvSpPr>
          <p:nvPr>
            <p:ph type="sldNum" sz="quarter" idx="12"/>
          </p:nvPr>
        </p:nvSpPr>
        <p:spPr/>
        <p:txBody>
          <a:bodyPr/>
          <a:lstStyle/>
          <a:p>
            <a:fld id="{8A7A6979-0714-4377-B894-6BE4C2D6E202}" type="slidenum">
              <a:rPr lang="en-US" smtClean="0"/>
              <a:pPr/>
              <a:t>15</a:t>
            </a:fld>
            <a:endParaRPr lang="en-US"/>
          </a:p>
        </p:txBody>
      </p:sp>
      <p:sp>
        <p:nvSpPr>
          <p:cNvPr id="5" name="TextBox 4">
            <a:extLst>
              <a:ext uri="{FF2B5EF4-FFF2-40B4-BE49-F238E27FC236}">
                <a16:creationId xmlns:a16="http://schemas.microsoft.com/office/drawing/2014/main" id="{AF3BFBFF-B7FD-E044-904D-666F1EAAFFAD}"/>
              </a:ext>
            </a:extLst>
          </p:cNvPr>
          <p:cNvSpPr txBox="1"/>
          <p:nvPr/>
        </p:nvSpPr>
        <p:spPr>
          <a:xfrm>
            <a:off x="377952" y="6075144"/>
            <a:ext cx="11153237" cy="646331"/>
          </a:xfrm>
          <a:prstGeom prst="rect">
            <a:avLst/>
          </a:prstGeom>
          <a:noFill/>
        </p:spPr>
        <p:txBody>
          <a:bodyPr wrap="square" rtlCol="0">
            <a:spAutoFit/>
          </a:bodyPr>
          <a:lstStyle/>
          <a:p>
            <a:r>
              <a:rPr lang="en-CA" dirty="0"/>
              <a:t>1. Society of Obstetrics and Gynecology of Canada (SOGC) Female Genital Cutting: Clinical Practice Guidelines </a:t>
            </a:r>
            <a:r>
              <a:rPr lang="en-CA" dirty="0">
                <a:hlinkClick r:id="rId2">
                  <a:extLst>
                    <a:ext uri="{A12FA001-AC4F-418D-AE19-62706E023703}">
                      <ahyp:hlinkClr xmlns:ahyp="http://schemas.microsoft.com/office/drawing/2018/hyperlinkcolor" val="tx"/>
                    </a:ext>
                  </a:extLst>
                </a:hlinkClick>
              </a:rPr>
              <a:t>https://www.jogc.com/article/S1701-2163(15)30792-1/pdf</a:t>
            </a:r>
            <a:endParaRPr lang="en-CA" dirty="0"/>
          </a:p>
        </p:txBody>
      </p:sp>
      <p:pic>
        <p:nvPicPr>
          <p:cNvPr id="11" name="Content Placeholder 10" descr="Person holding hand">
            <a:extLst>
              <a:ext uri="{FF2B5EF4-FFF2-40B4-BE49-F238E27FC236}">
                <a16:creationId xmlns:a16="http://schemas.microsoft.com/office/drawing/2014/main" id="{06A9EBD8-AE87-AC46-9F03-B67CBBF89083}"/>
              </a:ext>
            </a:extLst>
          </p:cNvPr>
          <p:cNvPicPr>
            <a:picLocks noGrp="1" noChangeAspect="1"/>
          </p:cNvPicPr>
          <p:nvPr>
            <p:ph sz="half" idx="2"/>
          </p:nvPr>
        </p:nvPicPr>
        <p:blipFill>
          <a:blip r:embed="rId3"/>
          <a:stretch>
            <a:fillRect/>
          </a:stretch>
        </p:blipFill>
        <p:spPr>
          <a:xfrm>
            <a:off x="6461760" y="2062720"/>
            <a:ext cx="5306542" cy="3871821"/>
          </a:xfrm>
          <a:prstGeom prst="rect">
            <a:avLst/>
          </a:prstGeom>
        </p:spPr>
      </p:pic>
    </p:spTree>
    <p:extLst>
      <p:ext uri="{BB962C8B-B14F-4D97-AF65-F5344CB8AC3E}">
        <p14:creationId xmlns:p14="http://schemas.microsoft.com/office/powerpoint/2010/main" val="79390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2071-071D-9045-8FC5-B8CA1A2B04FF}"/>
              </a:ext>
            </a:extLst>
          </p:cNvPr>
          <p:cNvSpPr>
            <a:spLocks noGrp="1"/>
          </p:cNvSpPr>
          <p:nvPr>
            <p:ph type="title"/>
          </p:nvPr>
        </p:nvSpPr>
        <p:spPr>
          <a:xfrm>
            <a:off x="703182" y="286543"/>
            <a:ext cx="10515600" cy="1325563"/>
          </a:xfrm>
        </p:spPr>
        <p:txBody>
          <a:bodyPr/>
          <a:lstStyle/>
          <a:p>
            <a:r>
              <a:rPr lang="en-US" b="1" dirty="0"/>
              <a:t>Considerations </a:t>
            </a:r>
            <a:br>
              <a:rPr lang="en-US" b="1" dirty="0"/>
            </a:br>
            <a:r>
              <a:rPr lang="en-US" b="1" dirty="0"/>
              <a:t>Virginity Testing/Confirmation</a:t>
            </a:r>
            <a:endParaRPr lang="en-US" dirty="0"/>
          </a:p>
        </p:txBody>
      </p:sp>
      <p:sp>
        <p:nvSpPr>
          <p:cNvPr id="3" name="Content Placeholder 2">
            <a:extLst>
              <a:ext uri="{FF2B5EF4-FFF2-40B4-BE49-F238E27FC236}">
                <a16:creationId xmlns:a16="http://schemas.microsoft.com/office/drawing/2014/main" id="{8468CBB5-9FAD-C048-A79C-CE5B8D0B542B}"/>
              </a:ext>
            </a:extLst>
          </p:cNvPr>
          <p:cNvSpPr>
            <a:spLocks noGrp="1"/>
          </p:cNvSpPr>
          <p:nvPr>
            <p:ph idx="1"/>
          </p:nvPr>
        </p:nvSpPr>
        <p:spPr>
          <a:xfrm>
            <a:off x="703182" y="1690688"/>
            <a:ext cx="10963362" cy="4351338"/>
          </a:xfrm>
        </p:spPr>
        <p:txBody>
          <a:bodyPr>
            <a:normAutofit/>
          </a:bodyPr>
          <a:lstStyle/>
          <a:p>
            <a:pPr lvl="0"/>
            <a:r>
              <a:rPr lang="en-US" dirty="0"/>
              <a:t>Visualization of the hymen cannot accurately or reliably determine whether an individual has had intercourse</a:t>
            </a:r>
            <a:r>
              <a:rPr lang="en-US" baseline="30000" dirty="0"/>
              <a:t>1</a:t>
            </a:r>
            <a:r>
              <a:rPr lang="en-US" dirty="0"/>
              <a:t> </a:t>
            </a:r>
          </a:p>
          <a:p>
            <a:pPr lvl="0"/>
            <a:r>
              <a:rPr lang="en-US" dirty="0"/>
              <a:t>“Virginity testing” is a complex, culturally mediated practice, poorly understood by most Canadian clinicians </a:t>
            </a:r>
          </a:p>
          <a:p>
            <a:pPr lvl="0"/>
            <a:r>
              <a:rPr lang="en-US" dirty="0"/>
              <a:t>“Virginity testing” is a </a:t>
            </a:r>
            <a:r>
              <a:rPr lang="en-US" b="1" dirty="0"/>
              <a:t>human rights violation</a:t>
            </a:r>
            <a:r>
              <a:rPr lang="en-US" b="1" baseline="30000" dirty="0"/>
              <a:t>1</a:t>
            </a:r>
            <a:endParaRPr lang="en-US" dirty="0"/>
          </a:p>
          <a:p>
            <a:pPr lvl="0"/>
            <a:r>
              <a:rPr lang="en-US" dirty="0"/>
              <a:t>In all situations, the practitioner must work in the best interest of the client</a:t>
            </a:r>
          </a:p>
          <a:p>
            <a:pPr lvl="0"/>
            <a:r>
              <a:rPr lang="en-CA" dirty="0"/>
              <a:t>Practitioners should be comfortable with articulating a position of compassionate and non-support, if asked to participate</a:t>
            </a:r>
            <a:r>
              <a:rPr lang="en-US" dirty="0"/>
              <a:t>“virginity testing”</a:t>
            </a:r>
          </a:p>
        </p:txBody>
      </p:sp>
      <p:sp>
        <p:nvSpPr>
          <p:cNvPr id="5" name="Rectangle 4">
            <a:extLst>
              <a:ext uri="{FF2B5EF4-FFF2-40B4-BE49-F238E27FC236}">
                <a16:creationId xmlns:a16="http://schemas.microsoft.com/office/drawing/2014/main" id="{0302B6AC-FD82-E741-AF37-A363A1EA83CC}"/>
              </a:ext>
            </a:extLst>
          </p:cNvPr>
          <p:cNvSpPr/>
          <p:nvPr/>
        </p:nvSpPr>
        <p:spPr>
          <a:xfrm>
            <a:off x="431800" y="5774173"/>
            <a:ext cx="10963363" cy="584775"/>
          </a:xfrm>
          <a:prstGeom prst="rect">
            <a:avLst/>
          </a:prstGeom>
        </p:spPr>
        <p:txBody>
          <a:bodyPr wrap="square">
            <a:spAutoFit/>
          </a:bodyPr>
          <a:lstStyle/>
          <a:p>
            <a:r>
              <a:rPr lang="en-CA" sz="1600" dirty="0"/>
              <a:t>1. Crosby SS, et al. (2020) Virginity testing: recommendations for primary care physicians in Europe and North America BMJ Global Health;5:e002057. doi:10.1136/bmjgh-2019-002057 </a:t>
            </a:r>
            <a:r>
              <a:rPr lang="en-CA" sz="1600" dirty="0">
                <a:hlinkClick r:id="rId2"/>
              </a:rPr>
              <a:t>https://gh.bmj.com/content/bmjgh/5/1/e002057.full.pdf</a:t>
            </a:r>
            <a:endParaRPr lang="en-CA" sz="1600" dirty="0"/>
          </a:p>
        </p:txBody>
      </p:sp>
    </p:spTree>
    <p:extLst>
      <p:ext uri="{BB962C8B-B14F-4D97-AF65-F5344CB8AC3E}">
        <p14:creationId xmlns:p14="http://schemas.microsoft.com/office/powerpoint/2010/main" val="756402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F9B0B5-0B5E-8D4D-830C-BAD478D5AF2C}"/>
              </a:ext>
            </a:extLst>
          </p:cNvPr>
          <p:cNvSpPr>
            <a:spLocks noGrp="1"/>
          </p:cNvSpPr>
          <p:nvPr>
            <p:ph type="sldNum" sz="quarter" idx="12"/>
          </p:nvPr>
        </p:nvSpPr>
        <p:spPr/>
        <p:txBody>
          <a:bodyPr/>
          <a:lstStyle/>
          <a:p>
            <a:fld id="{8A7A6979-0714-4377-B894-6BE4C2D6E202}" type="slidenum">
              <a:rPr lang="en-US" smtClean="0"/>
              <a:pPr/>
              <a:t>17</a:t>
            </a:fld>
            <a:endParaRPr lang="en-US"/>
          </a:p>
        </p:txBody>
      </p:sp>
      <p:sp>
        <p:nvSpPr>
          <p:cNvPr id="2" name="Title 1">
            <a:extLst>
              <a:ext uri="{FF2B5EF4-FFF2-40B4-BE49-F238E27FC236}">
                <a16:creationId xmlns:a16="http://schemas.microsoft.com/office/drawing/2014/main" id="{B9F552C6-FC5E-D241-8323-B42C239C9C57}"/>
              </a:ext>
            </a:extLst>
          </p:cNvPr>
          <p:cNvSpPr>
            <a:spLocks noGrp="1"/>
          </p:cNvSpPr>
          <p:nvPr>
            <p:ph type="title" idx="4294967295"/>
          </p:nvPr>
        </p:nvSpPr>
        <p:spPr>
          <a:xfrm>
            <a:off x="1069383" y="1620488"/>
            <a:ext cx="9291234" cy="1325563"/>
          </a:xfrm>
        </p:spPr>
        <p:txBody>
          <a:bodyPr/>
          <a:lstStyle/>
          <a:p>
            <a:pPr algn="ctr"/>
            <a:r>
              <a:rPr lang="en-US" b="1" dirty="0"/>
              <a:t>Questions?</a:t>
            </a:r>
          </a:p>
        </p:txBody>
      </p:sp>
    </p:spTree>
    <p:extLst>
      <p:ext uri="{BB962C8B-B14F-4D97-AF65-F5344CB8AC3E}">
        <p14:creationId xmlns:p14="http://schemas.microsoft.com/office/powerpoint/2010/main" val="421750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2DF7-D262-3A47-B5FF-3572781F5253}"/>
              </a:ext>
            </a:extLst>
          </p:cNvPr>
          <p:cNvSpPr>
            <a:spLocks noGrp="1"/>
          </p:cNvSpPr>
          <p:nvPr>
            <p:ph type="title"/>
          </p:nvPr>
        </p:nvSpPr>
        <p:spPr>
          <a:xfrm>
            <a:off x="689811" y="172620"/>
            <a:ext cx="10515600" cy="1325563"/>
          </a:xfrm>
        </p:spPr>
        <p:txBody>
          <a:bodyPr/>
          <a:lstStyle/>
          <a:p>
            <a:r>
              <a:rPr lang="en-US" b="1" dirty="0"/>
              <a:t>References</a:t>
            </a:r>
          </a:p>
        </p:txBody>
      </p:sp>
      <p:sp>
        <p:nvSpPr>
          <p:cNvPr id="3" name="Content Placeholder 2">
            <a:extLst>
              <a:ext uri="{FF2B5EF4-FFF2-40B4-BE49-F238E27FC236}">
                <a16:creationId xmlns:a16="http://schemas.microsoft.com/office/drawing/2014/main" id="{D9DFA2CF-BA05-0F4A-98A4-75C82624A502}"/>
              </a:ext>
            </a:extLst>
          </p:cNvPr>
          <p:cNvSpPr>
            <a:spLocks noGrp="1"/>
          </p:cNvSpPr>
          <p:nvPr>
            <p:ph idx="1"/>
          </p:nvPr>
        </p:nvSpPr>
        <p:spPr>
          <a:xfrm>
            <a:off x="689811" y="1331495"/>
            <a:ext cx="10663989" cy="4845468"/>
          </a:xfrm>
        </p:spPr>
        <p:txBody>
          <a:bodyPr>
            <a:normAutofit fontScale="55000" lnSpcReduction="20000"/>
          </a:bodyPr>
          <a:lstStyle/>
          <a:p>
            <a:r>
              <a:rPr lang="en-CA" dirty="0"/>
              <a:t>Canadian Society of Obstetrics and Gynecology (SOGC) Female Genital Cutting: Clinical Practice Guidelines </a:t>
            </a:r>
            <a:r>
              <a:rPr lang="en-CA" dirty="0">
                <a:hlinkClick r:id="rId2">
                  <a:extLst>
                    <a:ext uri="{A12FA001-AC4F-418D-AE19-62706E023703}">
                      <ahyp:hlinkClr xmlns:ahyp="http://schemas.microsoft.com/office/drawing/2018/hyperlinkcolor" val="tx"/>
                    </a:ext>
                  </a:extLst>
                </a:hlinkClick>
              </a:rPr>
              <a:t>https://www.jogc.com/article/S1701-2163(15)30792-1/pdf</a:t>
            </a:r>
            <a:endParaRPr lang="en-US" dirty="0"/>
          </a:p>
          <a:p>
            <a:r>
              <a:rPr lang="en-CA" dirty="0"/>
              <a:t>Crosby SS, et al. (2020) Virginity testing: recommendations for primary care physicians in Europe and North America BMJ Global Health;5:e002057. doi:10.1136/bmjgh-2019-002057 </a:t>
            </a:r>
            <a:r>
              <a:rPr lang="en-CA" dirty="0">
                <a:hlinkClick r:id="rId3"/>
              </a:rPr>
              <a:t>https://gh.bmj.com/content/bmjgh/5/1/e002057.full.pdf</a:t>
            </a:r>
            <a:endParaRPr lang="en-US" dirty="0"/>
          </a:p>
          <a:p>
            <a:r>
              <a:rPr lang="en-US" dirty="0"/>
              <a:t>Bates, Carroll, N., &amp; Potter, J. (2011). The Challenging Pelvic Examination. Journal of General Internal Medicine : JGIM, 26(6), 651–657. </a:t>
            </a:r>
            <a:r>
              <a:rPr lang="en-US" dirty="0">
                <a:hlinkClick r:id="rId4"/>
              </a:rPr>
              <a:t>https://doi.org/10.1007/s11606-010-1610-8</a:t>
            </a:r>
            <a:endParaRPr lang="en-US" dirty="0"/>
          </a:p>
          <a:p>
            <a:r>
              <a:rPr lang="en-CA" dirty="0"/>
              <a:t>Diagnosis and Management of Vulvar Skin Disorders: ACOG Practice Bulletin, Number 224. (2020). Obstetrics and Gynecology (New York. 1953), 136(1), e1–e14. </a:t>
            </a:r>
            <a:r>
              <a:rPr lang="en-CA" dirty="0">
                <a:hlinkClick r:id="rId5"/>
              </a:rPr>
              <a:t>https://doi.org/10.1097/AOG.0000000000003944</a:t>
            </a:r>
            <a:endParaRPr lang="en-US" dirty="0"/>
          </a:p>
          <a:p>
            <a:r>
              <a:rPr lang="en-US" dirty="0"/>
              <a:t>Edwards, Bates, C. M., Lewis, F., Sethi, G., &amp; Grover, D. (2015). 2014 UK national guideline on the management of vulval conditions. International Journal of STD &amp; AIDS, 26(9), 611–624. https://</a:t>
            </a:r>
            <a:r>
              <a:rPr lang="en-US" dirty="0" err="1"/>
              <a:t>doi.org</a:t>
            </a:r>
            <a:r>
              <a:rPr lang="en-US" dirty="0"/>
              <a:t>/10.1177/0956462414554271</a:t>
            </a:r>
          </a:p>
          <a:p>
            <a:r>
              <a:rPr lang="en-US" dirty="0" err="1"/>
              <a:t>Harmanli</a:t>
            </a:r>
            <a:r>
              <a:rPr lang="en-US" dirty="0"/>
              <a:t>, &amp; Jones, K. A. (2010). Using Lubricant for Speculum Insertion. Obstetrics and Gynecology (New York. 1953), 116(2, Part 1), 415–417. </a:t>
            </a:r>
            <a:r>
              <a:rPr lang="en-US" dirty="0">
                <a:hlinkClick r:id="rId6"/>
              </a:rPr>
              <a:t>https://doi.org/10.1097/AOG.0b013e3181e750f1</a:t>
            </a:r>
            <a:endParaRPr lang="en-US" dirty="0"/>
          </a:p>
          <a:p>
            <a:r>
              <a:rPr lang="en-US" dirty="0"/>
              <a:t> </a:t>
            </a:r>
            <a:r>
              <a:rPr lang="en-US" dirty="0" err="1"/>
              <a:t>Lofters</a:t>
            </a:r>
            <a:r>
              <a:rPr lang="en-US" dirty="0"/>
              <a:t>, Glazier, R. H., Agha, M. M., </a:t>
            </a:r>
            <a:r>
              <a:rPr lang="en-US" dirty="0" err="1"/>
              <a:t>Creatore</a:t>
            </a:r>
            <a:r>
              <a:rPr lang="en-US" dirty="0"/>
              <a:t>, M. I., &amp; </a:t>
            </a:r>
            <a:r>
              <a:rPr lang="en-US" dirty="0" err="1"/>
              <a:t>Moineddin</a:t>
            </a:r>
            <a:r>
              <a:rPr lang="en-US" dirty="0"/>
              <a:t>, R. (2007). Inadequacy of cervical cancer screening among urban recent immigrants: A population-based study of physician and laboratory claims in Toronto, Canada. Preventive Medicine, 44(6), 536–542. https://</a:t>
            </a:r>
            <a:r>
              <a:rPr lang="en-US" dirty="0" err="1"/>
              <a:t>doi.org</a:t>
            </a:r>
            <a:r>
              <a:rPr lang="en-US" dirty="0"/>
              <a:t>/10.1016/j.ypmed.2007.02.019</a:t>
            </a:r>
          </a:p>
          <a:p>
            <a:r>
              <a:rPr lang="en-US" dirty="0"/>
              <a:t>Olson, B.K. (1981). Patient Comfort During Pelvic Examination. Journal of Obstetric, Gynecologic, and Neonatal Nursing, 10(2), 104–107. </a:t>
            </a:r>
            <a:r>
              <a:rPr lang="en-US" dirty="0">
                <a:hlinkClick r:id="rId7"/>
              </a:rPr>
              <a:t>https://doi.org/10.1111/j.1552-6909.1981.tb00842.x</a:t>
            </a:r>
            <a:endParaRPr lang="en-US" dirty="0"/>
          </a:p>
          <a:p>
            <a:r>
              <a:rPr lang="en-US" dirty="0"/>
              <a:t>Richman. (2007). Gynecologic Care of Women With Physical Disabilities. Obstetrical &amp; Gynecological Survey, 62(7), 421–423. </a:t>
            </a:r>
            <a:r>
              <a:rPr lang="en-US" dirty="0">
                <a:hlinkClick r:id="rId8"/>
              </a:rPr>
              <a:t>https://doi.org/10.1097/01.ogx.0000268650.18450.9d</a:t>
            </a:r>
            <a:endParaRPr lang="en-US" dirty="0"/>
          </a:p>
          <a:p>
            <a:r>
              <a:rPr lang="en-US" dirty="0" err="1"/>
              <a:t>Schopp</a:t>
            </a:r>
            <a:r>
              <a:rPr lang="en-US" dirty="0"/>
              <a:t>, Sanford, T. C., </a:t>
            </a:r>
            <a:r>
              <a:rPr lang="en-US" dirty="0" err="1"/>
              <a:t>Hagglund</a:t>
            </a:r>
            <a:r>
              <a:rPr lang="en-US" dirty="0"/>
              <a:t>, K. J., Gay, J. W., &amp; </a:t>
            </a:r>
            <a:r>
              <a:rPr lang="en-US" dirty="0" err="1"/>
              <a:t>Coatney</a:t>
            </a:r>
            <a:r>
              <a:rPr lang="en-US" dirty="0"/>
              <a:t>, M. A. (2002). REMOVING SERVICE BARRIERS FOR WOMEN WITH PHYSICAL DISABILITIES: PROMOTING ACCESSIBILITY IN THE GYNECOLOGIC CARE SETTING. Journal of Midwifery &amp; Women’s Health, 47(2), 74–79. </a:t>
            </a:r>
            <a:r>
              <a:rPr lang="en-US" dirty="0">
                <a:hlinkClick r:id="rId9"/>
              </a:rPr>
              <a:t>https://doi.org/10.1016/S1526-9523(02)00216-7</a:t>
            </a: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57316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9DD0-2E28-E945-B75F-E58319F45E74}"/>
              </a:ext>
            </a:extLst>
          </p:cNvPr>
          <p:cNvSpPr>
            <a:spLocks noGrp="1"/>
          </p:cNvSpPr>
          <p:nvPr>
            <p:ph type="ctrTitle"/>
          </p:nvPr>
        </p:nvSpPr>
        <p:spPr>
          <a:xfrm>
            <a:off x="497540" y="483665"/>
            <a:ext cx="11107271" cy="1180244"/>
          </a:xfrm>
        </p:spPr>
        <p:txBody>
          <a:bodyPr/>
          <a:lstStyle/>
          <a:p>
            <a:r>
              <a:rPr lang="en-US" b="1" dirty="0"/>
              <a:t>Part 1: Pelvic Exam Considerations</a:t>
            </a:r>
          </a:p>
        </p:txBody>
      </p:sp>
      <p:sp>
        <p:nvSpPr>
          <p:cNvPr id="4" name="Subtitle 3">
            <a:extLst>
              <a:ext uri="{FF2B5EF4-FFF2-40B4-BE49-F238E27FC236}">
                <a16:creationId xmlns:a16="http://schemas.microsoft.com/office/drawing/2014/main" id="{6854618E-A54F-7A4F-B898-C40881176803}"/>
              </a:ext>
            </a:extLst>
          </p:cNvPr>
          <p:cNvSpPr>
            <a:spLocks noGrp="1"/>
          </p:cNvSpPr>
          <p:nvPr>
            <p:ph type="subTitle" idx="1"/>
          </p:nvPr>
        </p:nvSpPr>
        <p:spPr>
          <a:xfrm>
            <a:off x="793375" y="2005674"/>
            <a:ext cx="10811436" cy="4041557"/>
          </a:xfrm>
        </p:spPr>
        <p:txBody>
          <a:bodyPr>
            <a:normAutofit/>
          </a:bodyPr>
          <a:lstStyle/>
          <a:p>
            <a:r>
              <a:rPr lang="en-US" dirty="0"/>
              <a:t>The purpose of the pelvic exam is to check the size and position of organs, determine the underlying cause of pain, abnormal bleeding or discharge, screen for cervical dysplasia (pap tests), screen for infectious pathology [including sexually transmitted infections STI], and facilitate placement of birth control devices (diaphragm, intrauterine devices). While the pelvic exam is an important assessment tool, for many clients the pelvic exam can be a vulnerable and distressing procedure. </a:t>
            </a:r>
          </a:p>
          <a:p>
            <a:r>
              <a:rPr lang="en-US" dirty="0"/>
              <a:t>This presentation will address factors that influence hesitancy, anxiety and trigger previous trauma. The presentation aims to heighten the practitioner’s awareness to aspects of the procedure that can be triggering and provide options to assist with optimizing comfort and minimize distress. </a:t>
            </a:r>
          </a:p>
        </p:txBody>
      </p:sp>
    </p:spTree>
    <p:extLst>
      <p:ext uri="{BB962C8B-B14F-4D97-AF65-F5344CB8AC3E}">
        <p14:creationId xmlns:p14="http://schemas.microsoft.com/office/powerpoint/2010/main" val="3066677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E3E8-A1A8-BC48-B587-36190CDAD195}"/>
              </a:ext>
            </a:extLst>
          </p:cNvPr>
          <p:cNvSpPr>
            <a:spLocks noGrp="1"/>
          </p:cNvSpPr>
          <p:nvPr>
            <p:ph type="title"/>
          </p:nvPr>
        </p:nvSpPr>
        <p:spPr/>
        <p:txBody>
          <a:bodyPr/>
          <a:lstStyle/>
          <a:p>
            <a:r>
              <a:rPr lang="en-US" dirty="0"/>
              <a:t>Content</a:t>
            </a:r>
          </a:p>
        </p:txBody>
      </p:sp>
      <p:sp>
        <p:nvSpPr>
          <p:cNvPr id="3" name="Content Placeholder 2">
            <a:extLst>
              <a:ext uri="{FF2B5EF4-FFF2-40B4-BE49-F238E27FC236}">
                <a16:creationId xmlns:a16="http://schemas.microsoft.com/office/drawing/2014/main" id="{C3234DD6-1431-314A-9C84-6E0472A4B71F}"/>
              </a:ext>
            </a:extLst>
          </p:cNvPr>
          <p:cNvSpPr>
            <a:spLocks noGrp="1"/>
          </p:cNvSpPr>
          <p:nvPr>
            <p:ph idx="1"/>
          </p:nvPr>
        </p:nvSpPr>
        <p:spPr>
          <a:xfrm>
            <a:off x="1024128" y="1505186"/>
            <a:ext cx="10329672" cy="4738307"/>
          </a:xfrm>
        </p:spPr>
        <p:txBody>
          <a:bodyPr>
            <a:normAutofit fontScale="92500"/>
          </a:bodyPr>
          <a:lstStyle/>
          <a:p>
            <a:r>
              <a:rPr lang="en-US" dirty="0"/>
              <a:t>Factors that influence hesitancy and anxiety</a:t>
            </a:r>
          </a:p>
          <a:p>
            <a:r>
              <a:rPr lang="en-US" dirty="0"/>
              <a:t>Discuss pre-examination options to facilitate support</a:t>
            </a:r>
          </a:p>
          <a:p>
            <a:r>
              <a:rPr lang="en-US" dirty="0"/>
              <a:t>Discuss options to optimize comfort</a:t>
            </a:r>
          </a:p>
          <a:p>
            <a:pPr lvl="1"/>
            <a:r>
              <a:rPr lang="en-US" dirty="0"/>
              <a:t>Voiding Bladder</a:t>
            </a:r>
          </a:p>
          <a:p>
            <a:pPr lvl="1"/>
            <a:r>
              <a:rPr lang="en-US" dirty="0"/>
              <a:t>Positioning</a:t>
            </a:r>
          </a:p>
          <a:p>
            <a:pPr lvl="1"/>
            <a:r>
              <a:rPr lang="en-US" dirty="0"/>
              <a:t>Speculum choice</a:t>
            </a:r>
          </a:p>
          <a:p>
            <a:pPr lvl="1"/>
            <a:r>
              <a:rPr lang="en-US" dirty="0"/>
              <a:t>Temperature and lubrication options</a:t>
            </a:r>
          </a:p>
          <a:p>
            <a:r>
              <a:rPr lang="en-US" dirty="0"/>
              <a:t>Discuss considerations for previous trauma (physical/sexual)</a:t>
            </a:r>
          </a:p>
          <a:p>
            <a:r>
              <a:rPr lang="en-US" dirty="0"/>
              <a:t>Discuss female genital cutting/mutilation and practitioner responsibilities</a:t>
            </a:r>
          </a:p>
          <a:p>
            <a:r>
              <a:rPr lang="en-US" dirty="0"/>
              <a:t>Discuss virginity testing/confirmation and practitioner responsibilities </a:t>
            </a:r>
          </a:p>
        </p:txBody>
      </p:sp>
    </p:spTree>
    <p:extLst>
      <p:ext uri="{BB962C8B-B14F-4D97-AF65-F5344CB8AC3E}">
        <p14:creationId xmlns:p14="http://schemas.microsoft.com/office/powerpoint/2010/main" val="1788004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F3E506-C600-5848-809D-757857B38033}"/>
              </a:ext>
            </a:extLst>
          </p:cNvPr>
          <p:cNvSpPr>
            <a:spLocks noGrp="1"/>
          </p:cNvSpPr>
          <p:nvPr>
            <p:ph type="title"/>
          </p:nvPr>
        </p:nvSpPr>
        <p:spPr>
          <a:xfrm>
            <a:off x="838200" y="333041"/>
            <a:ext cx="10515600" cy="870117"/>
          </a:xfrm>
        </p:spPr>
        <p:txBody>
          <a:bodyPr/>
          <a:lstStyle/>
          <a:p>
            <a:r>
              <a:rPr lang="en-US" b="1" dirty="0"/>
              <a:t>Pelvic Exam Hesitancy/Anxiety</a:t>
            </a:r>
          </a:p>
        </p:txBody>
      </p:sp>
      <p:graphicFrame>
        <p:nvGraphicFramePr>
          <p:cNvPr id="10" name="Content Placeholder 6">
            <a:extLst>
              <a:ext uri="{FF2B5EF4-FFF2-40B4-BE49-F238E27FC236}">
                <a16:creationId xmlns:a16="http://schemas.microsoft.com/office/drawing/2014/main" id="{4B4C6A70-59C8-410D-9FBA-7609E104A628}"/>
              </a:ext>
            </a:extLst>
          </p:cNvPr>
          <p:cNvGraphicFramePr>
            <a:graphicFrameLocks noGrp="1"/>
          </p:cNvGraphicFramePr>
          <p:nvPr>
            <p:ph idx="1"/>
            <p:extLst>
              <p:ext uri="{D42A27DB-BD31-4B8C-83A1-F6EECF244321}">
                <p14:modId xmlns:p14="http://schemas.microsoft.com/office/powerpoint/2010/main" val="2335325213"/>
              </p:ext>
            </p:extLst>
          </p:nvPr>
        </p:nvGraphicFramePr>
        <p:xfrm>
          <a:off x="838200" y="114584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4F8B83AC-D632-9349-88A3-5B948554013B}"/>
              </a:ext>
            </a:extLst>
          </p:cNvPr>
          <p:cNvSpPr/>
          <p:nvPr/>
        </p:nvSpPr>
        <p:spPr>
          <a:xfrm>
            <a:off x="1070811" y="5592187"/>
            <a:ext cx="10282989" cy="1169551"/>
          </a:xfrm>
          <a:prstGeom prst="rect">
            <a:avLst/>
          </a:prstGeom>
        </p:spPr>
        <p:txBody>
          <a:bodyPr wrap="square">
            <a:spAutoFit/>
          </a:bodyPr>
          <a:lstStyle/>
          <a:p>
            <a:r>
              <a:rPr lang="en-US" sz="1400" dirty="0"/>
              <a:t> 1. </a:t>
            </a:r>
            <a:r>
              <a:rPr lang="en-US" sz="1400" dirty="0" err="1"/>
              <a:t>Lofters</a:t>
            </a:r>
            <a:r>
              <a:rPr lang="en-US" sz="1400" dirty="0"/>
              <a:t>, Glazier, R. H., Agha, M. M., </a:t>
            </a:r>
            <a:r>
              <a:rPr lang="en-US" sz="1400" dirty="0" err="1"/>
              <a:t>Creatore</a:t>
            </a:r>
            <a:r>
              <a:rPr lang="en-US" sz="1400" dirty="0"/>
              <a:t>, M. I., &amp; </a:t>
            </a:r>
            <a:r>
              <a:rPr lang="en-US" sz="1400" dirty="0" err="1"/>
              <a:t>Moineddin</a:t>
            </a:r>
            <a:r>
              <a:rPr lang="en-US" sz="1400" dirty="0"/>
              <a:t>, R. (2007). Inadequacy of cervical cancer screening among urban recent immigrants: A population-based study of physician and laboratory claims in Toronto, Canada. Preventive Medicine, 44(6), 536–542. </a:t>
            </a:r>
            <a:r>
              <a:rPr lang="en-US" sz="1400" dirty="0">
                <a:hlinkClick r:id="rId8"/>
              </a:rPr>
              <a:t>https://doi.org/10.1016/j.ypmed.2007.02.019</a:t>
            </a:r>
            <a:endParaRPr lang="en-US" sz="1400" dirty="0"/>
          </a:p>
          <a:p>
            <a:r>
              <a:rPr lang="en-US" sz="1400" dirty="0"/>
              <a:t>Bates, Carroll, N., &amp; Potter, J. (2011). The Challenging Pelvic Examination. Journal of General Internal Medicine : JGIM, 26(6), 651–657. </a:t>
            </a:r>
            <a:r>
              <a:rPr lang="en-US" sz="1400" dirty="0">
                <a:hlinkClick r:id="rId9"/>
              </a:rPr>
              <a:t>https://doi.org/10.1007/s11606-010-1610-8</a:t>
            </a:r>
            <a:endParaRPr lang="en-US" sz="1400" dirty="0"/>
          </a:p>
        </p:txBody>
      </p:sp>
    </p:spTree>
    <p:extLst>
      <p:ext uri="{BB962C8B-B14F-4D97-AF65-F5344CB8AC3E}">
        <p14:creationId xmlns:p14="http://schemas.microsoft.com/office/powerpoint/2010/main" val="340989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767F-1EF3-3241-8229-98B5ACA491EF}"/>
              </a:ext>
            </a:extLst>
          </p:cNvPr>
          <p:cNvSpPr>
            <a:spLocks noGrp="1"/>
          </p:cNvSpPr>
          <p:nvPr>
            <p:ph type="title"/>
          </p:nvPr>
        </p:nvSpPr>
        <p:spPr/>
        <p:txBody>
          <a:bodyPr/>
          <a:lstStyle/>
          <a:p>
            <a:r>
              <a:rPr lang="en-US" b="1" dirty="0"/>
              <a:t>Pre-examination Considerations</a:t>
            </a:r>
          </a:p>
        </p:txBody>
      </p:sp>
      <p:sp>
        <p:nvSpPr>
          <p:cNvPr id="3" name="Content Placeholder 2">
            <a:extLst>
              <a:ext uri="{FF2B5EF4-FFF2-40B4-BE49-F238E27FC236}">
                <a16:creationId xmlns:a16="http://schemas.microsoft.com/office/drawing/2014/main" id="{74AB8FAF-F3FD-4746-BDAC-852016E51E57}"/>
              </a:ext>
            </a:extLst>
          </p:cNvPr>
          <p:cNvSpPr>
            <a:spLocks noGrp="1"/>
          </p:cNvSpPr>
          <p:nvPr>
            <p:ph idx="1"/>
          </p:nvPr>
        </p:nvSpPr>
        <p:spPr>
          <a:xfrm>
            <a:off x="838200" y="1538665"/>
            <a:ext cx="10515600" cy="4351338"/>
          </a:xfrm>
        </p:spPr>
        <p:txBody>
          <a:bodyPr>
            <a:normAutofit fontScale="85000" lnSpcReduction="20000"/>
          </a:bodyPr>
          <a:lstStyle/>
          <a:p>
            <a:r>
              <a:rPr lang="en-CA" dirty="0"/>
              <a:t>Prior to undressing and/or positioning on the examination table, have the individual describe their concerns and explore options that may assist in decreasing anxiety and/or making the exam more comfortable for them.</a:t>
            </a:r>
          </a:p>
          <a:p>
            <a:r>
              <a:rPr lang="en-CA" dirty="0"/>
              <a:t>Describe the pelvic exam, rational for why it is being done and what can be expected</a:t>
            </a:r>
          </a:p>
          <a:p>
            <a:r>
              <a:rPr lang="en-US" dirty="0"/>
              <a:t>Ensure that language to describe the procedure and findings are appropriate, normalized and asexual</a:t>
            </a:r>
            <a:endParaRPr lang="en-CA" dirty="0"/>
          </a:p>
          <a:p>
            <a:r>
              <a:rPr lang="en-CA" dirty="0"/>
              <a:t>For persons that English is not their 1</a:t>
            </a:r>
            <a:r>
              <a:rPr lang="en-CA" baseline="30000" dirty="0"/>
              <a:t>st</a:t>
            </a:r>
            <a:r>
              <a:rPr lang="en-CA" dirty="0"/>
              <a:t> language, provide descriptions in their 1</a:t>
            </a:r>
            <a:r>
              <a:rPr lang="en-CA" baseline="30000" dirty="0"/>
              <a:t>st</a:t>
            </a:r>
            <a:r>
              <a:rPr lang="en-CA" dirty="0"/>
              <a:t> language and/or use visual aids</a:t>
            </a:r>
          </a:p>
          <a:p>
            <a:r>
              <a:rPr lang="en-US" dirty="0"/>
              <a:t>Educational materials in </a:t>
            </a:r>
            <a:r>
              <a:rPr lang="en-US" dirty="0">
                <a:hlinkClick r:id="rId2"/>
              </a:rPr>
              <a:t>1</a:t>
            </a:r>
            <a:r>
              <a:rPr lang="en-US" baseline="30000" dirty="0">
                <a:hlinkClick r:id="rId2"/>
              </a:rPr>
              <a:t>st</a:t>
            </a:r>
            <a:r>
              <a:rPr lang="en-US" dirty="0">
                <a:hlinkClick r:id="rId2"/>
              </a:rPr>
              <a:t> language </a:t>
            </a:r>
            <a:r>
              <a:rPr lang="en-US" dirty="0"/>
              <a:t>(see this link for many downloads) this is an </a:t>
            </a:r>
            <a:r>
              <a:rPr lang="en-US" dirty="0">
                <a:hlinkClick r:id="rId3"/>
              </a:rPr>
              <a:t>example of Arabic</a:t>
            </a:r>
            <a:r>
              <a:rPr lang="en-US" dirty="0"/>
              <a:t> </a:t>
            </a:r>
            <a:r>
              <a:rPr lang="en-US" dirty="0">
                <a:hlinkClick r:id="rId2"/>
              </a:rPr>
              <a:t>https://medlineplus.gov/languages/womenshealthcheckup.html#Amharic</a:t>
            </a:r>
            <a:endParaRPr lang="en-US" dirty="0"/>
          </a:p>
          <a:p>
            <a:r>
              <a:rPr lang="en-US" dirty="0"/>
              <a:t>A support person (trusted interpreter) should be available for all clients with language/hearing barriers</a:t>
            </a:r>
          </a:p>
        </p:txBody>
      </p:sp>
      <p:sp>
        <p:nvSpPr>
          <p:cNvPr id="4" name="Rectangle 3">
            <a:extLst>
              <a:ext uri="{FF2B5EF4-FFF2-40B4-BE49-F238E27FC236}">
                <a16:creationId xmlns:a16="http://schemas.microsoft.com/office/drawing/2014/main" id="{35A99B28-BDEF-7A45-B2AC-52A60EEAEEF0}"/>
              </a:ext>
            </a:extLst>
          </p:cNvPr>
          <p:cNvSpPr/>
          <p:nvPr/>
        </p:nvSpPr>
        <p:spPr>
          <a:xfrm>
            <a:off x="419100" y="6076001"/>
            <a:ext cx="11456069" cy="646331"/>
          </a:xfrm>
          <a:prstGeom prst="rect">
            <a:avLst/>
          </a:prstGeom>
        </p:spPr>
        <p:txBody>
          <a:bodyPr wrap="square">
            <a:spAutoFit/>
          </a:bodyPr>
          <a:lstStyle/>
          <a:p>
            <a:r>
              <a:rPr lang="en-US" sz="1200" dirty="0"/>
              <a:t>Bates, Carroll, N., &amp; Potter, J. (2011). The Challenging Pelvic Examination. Journal of General Internal Medicine : JGIM, 26(6), 651–657. </a:t>
            </a:r>
            <a:r>
              <a:rPr lang="en-US" sz="1200" dirty="0">
                <a:hlinkClick r:id="rId4"/>
              </a:rPr>
              <a:t>https://doi.org/10.1007/s11606-010-1610-8</a:t>
            </a:r>
            <a:endParaRPr lang="en-US" sz="1200" dirty="0"/>
          </a:p>
          <a:p>
            <a:r>
              <a:rPr lang="en-US" sz="1200" dirty="0"/>
              <a:t>Olson, B.K. (1981). Patient Comfort During Pelvic Examination. Journal of Obstetric, Gynecologic, and Neonatal Nursing, 10(2), 104–107. </a:t>
            </a:r>
            <a:r>
              <a:rPr lang="en-US" sz="1200" dirty="0">
                <a:hlinkClick r:id="rId5"/>
              </a:rPr>
              <a:t>https://doi.org/10.1111/j.1552-6909.1981.tb00842.x</a:t>
            </a:r>
            <a:endParaRPr lang="en-US" sz="1200" dirty="0"/>
          </a:p>
        </p:txBody>
      </p:sp>
    </p:spTree>
    <p:extLst>
      <p:ext uri="{BB962C8B-B14F-4D97-AF65-F5344CB8AC3E}">
        <p14:creationId xmlns:p14="http://schemas.microsoft.com/office/powerpoint/2010/main" val="231290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6EB18-7106-0C4D-837A-C178450C0044}"/>
              </a:ext>
            </a:extLst>
          </p:cNvPr>
          <p:cNvSpPr>
            <a:spLocks noGrp="1"/>
          </p:cNvSpPr>
          <p:nvPr>
            <p:ph type="title"/>
          </p:nvPr>
        </p:nvSpPr>
        <p:spPr/>
        <p:txBody>
          <a:bodyPr/>
          <a:lstStyle/>
          <a:p>
            <a:r>
              <a:rPr lang="en-US" b="1" dirty="0"/>
              <a:t>Pre-examination Considerations (2)</a:t>
            </a:r>
          </a:p>
        </p:txBody>
      </p:sp>
      <p:sp>
        <p:nvSpPr>
          <p:cNvPr id="3" name="Content Placeholder 2">
            <a:extLst>
              <a:ext uri="{FF2B5EF4-FFF2-40B4-BE49-F238E27FC236}">
                <a16:creationId xmlns:a16="http://schemas.microsoft.com/office/drawing/2014/main" id="{A250613F-061E-CC4C-91F2-35C07150CAFC}"/>
              </a:ext>
            </a:extLst>
          </p:cNvPr>
          <p:cNvSpPr>
            <a:spLocks noGrp="1"/>
          </p:cNvSpPr>
          <p:nvPr>
            <p:ph idx="1"/>
          </p:nvPr>
        </p:nvSpPr>
        <p:spPr>
          <a:xfrm>
            <a:off x="838200" y="1472010"/>
            <a:ext cx="10515600" cy="4351338"/>
          </a:xfrm>
        </p:spPr>
        <p:txBody>
          <a:bodyPr>
            <a:normAutofit/>
          </a:bodyPr>
          <a:lstStyle/>
          <a:p>
            <a:r>
              <a:rPr lang="en-US" dirty="0"/>
              <a:t>Community advocate/peer focus groups are helpful to allow for culturally/population appropriate discussion, questions and/or management of stigma etc.</a:t>
            </a:r>
            <a:endParaRPr lang="en-CA" dirty="0"/>
          </a:p>
          <a:p>
            <a:r>
              <a:rPr lang="en-CA" dirty="0"/>
              <a:t>Utilize pelvic models and/or images to visualize the anatomy and pre-demonstrate the procedure to allow for advanced questions</a:t>
            </a:r>
          </a:p>
          <a:p>
            <a:r>
              <a:rPr lang="en-CA" dirty="0"/>
              <a:t>Provide the opportunity to examine of the speculum and other equipment being used</a:t>
            </a:r>
          </a:p>
          <a:p>
            <a:r>
              <a:rPr lang="en-CA" dirty="0"/>
              <a:t>Discuss the presence of a chaperone [regulated health professional] during the exam when needed</a:t>
            </a:r>
          </a:p>
        </p:txBody>
      </p:sp>
      <p:sp>
        <p:nvSpPr>
          <p:cNvPr id="4" name="Rectangle 3">
            <a:extLst>
              <a:ext uri="{FF2B5EF4-FFF2-40B4-BE49-F238E27FC236}">
                <a16:creationId xmlns:a16="http://schemas.microsoft.com/office/drawing/2014/main" id="{6A8BCC66-58E5-A04F-BCAD-7DD9BDBA26DE}"/>
              </a:ext>
            </a:extLst>
          </p:cNvPr>
          <p:cNvSpPr/>
          <p:nvPr/>
        </p:nvSpPr>
        <p:spPr>
          <a:xfrm>
            <a:off x="548640" y="5604669"/>
            <a:ext cx="11450855" cy="954107"/>
          </a:xfrm>
          <a:prstGeom prst="rect">
            <a:avLst/>
          </a:prstGeom>
        </p:spPr>
        <p:txBody>
          <a:bodyPr wrap="square">
            <a:spAutoFit/>
          </a:bodyPr>
          <a:lstStyle/>
          <a:p>
            <a:r>
              <a:rPr lang="en-US" sz="1400" dirty="0"/>
              <a:t>Bates, Carroll, N., &amp; Potter, J. (2011). The Challenging Pelvic Examination. Journal of General Internal Medicine : JGIM, 26(6), 651–657. </a:t>
            </a:r>
            <a:r>
              <a:rPr lang="en-US" sz="1400" dirty="0">
                <a:hlinkClick r:id="rId3"/>
              </a:rPr>
              <a:t>https://doi.org/10.1007/s11606-010-1610-8</a:t>
            </a:r>
            <a:endParaRPr lang="en-US" sz="1400" dirty="0"/>
          </a:p>
          <a:p>
            <a:r>
              <a:rPr lang="en-US" sz="1400" dirty="0"/>
              <a:t>Olson, B.K. (1981). Patient Comfort During Pelvic Examination. Journal of Obstetric, Gynecologic, and Neonatal Nursing, 10(2), 104–107. </a:t>
            </a:r>
            <a:r>
              <a:rPr lang="en-US" sz="1400" dirty="0">
                <a:hlinkClick r:id="rId4"/>
              </a:rPr>
              <a:t>https://doi.org/10.1111/j.1552-6909.1981.tb00842.x</a:t>
            </a:r>
            <a:endParaRPr lang="en-US" sz="1400" dirty="0"/>
          </a:p>
        </p:txBody>
      </p:sp>
    </p:spTree>
    <p:extLst>
      <p:ext uri="{BB962C8B-B14F-4D97-AF65-F5344CB8AC3E}">
        <p14:creationId xmlns:p14="http://schemas.microsoft.com/office/powerpoint/2010/main" val="204349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647F8-E535-9A42-9812-844E073FDDC8}"/>
              </a:ext>
            </a:extLst>
          </p:cNvPr>
          <p:cNvSpPr>
            <a:spLocks noGrp="1"/>
          </p:cNvSpPr>
          <p:nvPr>
            <p:ph type="title"/>
          </p:nvPr>
        </p:nvSpPr>
        <p:spPr/>
        <p:txBody>
          <a:bodyPr anchor="b">
            <a:normAutofit/>
          </a:bodyPr>
          <a:lstStyle/>
          <a:p>
            <a:r>
              <a:rPr lang="en-US" b="1" dirty="0"/>
              <a:t>Void Bladder Prior to Exam</a:t>
            </a:r>
          </a:p>
        </p:txBody>
      </p:sp>
      <p:sp>
        <p:nvSpPr>
          <p:cNvPr id="3" name="Content Placeholder 2">
            <a:extLst>
              <a:ext uri="{FF2B5EF4-FFF2-40B4-BE49-F238E27FC236}">
                <a16:creationId xmlns:a16="http://schemas.microsoft.com/office/drawing/2014/main" id="{8C4305C4-DB8A-6440-8BF3-4B512E0F0FA3}"/>
              </a:ext>
            </a:extLst>
          </p:cNvPr>
          <p:cNvSpPr>
            <a:spLocks noGrp="1"/>
          </p:cNvSpPr>
          <p:nvPr>
            <p:ph idx="1"/>
          </p:nvPr>
        </p:nvSpPr>
        <p:spPr/>
        <p:txBody>
          <a:bodyPr>
            <a:normAutofit/>
          </a:bodyPr>
          <a:lstStyle/>
          <a:p>
            <a:pPr>
              <a:spcBef>
                <a:spcPts val="0"/>
              </a:spcBef>
              <a:defRPr/>
            </a:pPr>
            <a:r>
              <a:rPr lang="en-CA" dirty="0"/>
              <a:t>Bladder distention can cause discomfort during the speculum and/or bimanual pressure, </a:t>
            </a:r>
          </a:p>
          <a:p>
            <a:pPr>
              <a:spcBef>
                <a:spcPts val="0"/>
              </a:spcBef>
              <a:defRPr/>
            </a:pPr>
            <a:r>
              <a:rPr lang="en-CA" dirty="0"/>
              <a:t>Distension can interfere with palpation of structures</a:t>
            </a:r>
          </a:p>
          <a:p>
            <a:pPr>
              <a:spcBef>
                <a:spcPts val="0"/>
              </a:spcBef>
              <a:defRPr/>
            </a:pPr>
            <a:r>
              <a:rPr lang="en-CA" dirty="0"/>
              <a:t>Bladder distension moves and/or obstructs the uterus therefore making the cervical difficult to localize/visualize resulting in unnecessary repositioning of the speculum</a:t>
            </a:r>
          </a:p>
          <a:p>
            <a:pPr>
              <a:spcBef>
                <a:spcPts val="0"/>
              </a:spcBef>
              <a:defRPr/>
            </a:pPr>
            <a:r>
              <a:rPr lang="en-CA" dirty="0"/>
              <a:t>For persons (e.g., post menopausal, multiple pregnancies) with loss of pelvic floor tone, there is less chance of urinary leakage during digital or speculum insertion and exam. </a:t>
            </a:r>
          </a:p>
          <a:p>
            <a:endParaRPr lang="en-US" sz="2000" dirty="0"/>
          </a:p>
        </p:txBody>
      </p:sp>
      <p:sp>
        <p:nvSpPr>
          <p:cNvPr id="5" name="Rectangle 4">
            <a:extLst>
              <a:ext uri="{FF2B5EF4-FFF2-40B4-BE49-F238E27FC236}">
                <a16:creationId xmlns:a16="http://schemas.microsoft.com/office/drawing/2014/main" id="{67569402-65D0-F840-B2D8-5AE02FD79E66}"/>
              </a:ext>
            </a:extLst>
          </p:cNvPr>
          <p:cNvSpPr/>
          <p:nvPr/>
        </p:nvSpPr>
        <p:spPr>
          <a:xfrm>
            <a:off x="980351" y="5727125"/>
            <a:ext cx="10830596" cy="584775"/>
          </a:xfrm>
          <a:prstGeom prst="rect">
            <a:avLst/>
          </a:prstGeom>
        </p:spPr>
        <p:txBody>
          <a:bodyPr wrap="square">
            <a:spAutoFit/>
          </a:bodyPr>
          <a:lstStyle/>
          <a:p>
            <a:r>
              <a:rPr lang="en-US" sz="1600" dirty="0"/>
              <a:t>Bates, Carroll, N., &amp; Potter, J. (2011). The Challenging Pelvic Examination. Journal of General Internal Medicine : JGIM, 26(6), 651–657. </a:t>
            </a:r>
            <a:r>
              <a:rPr lang="en-US" sz="1600" dirty="0">
                <a:hlinkClick r:id="rId2"/>
              </a:rPr>
              <a:t>https://doi.org/10.1007/s11606-010-1610-8</a:t>
            </a:r>
            <a:endParaRPr lang="en-US" sz="1600" dirty="0"/>
          </a:p>
        </p:txBody>
      </p:sp>
    </p:spTree>
    <p:extLst>
      <p:ext uri="{BB962C8B-B14F-4D97-AF65-F5344CB8AC3E}">
        <p14:creationId xmlns:p14="http://schemas.microsoft.com/office/powerpoint/2010/main" val="4268480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1250-6E87-FB42-8AF6-0F59132F3CF3}"/>
              </a:ext>
            </a:extLst>
          </p:cNvPr>
          <p:cNvSpPr>
            <a:spLocks noGrp="1"/>
          </p:cNvSpPr>
          <p:nvPr>
            <p:ph type="title"/>
          </p:nvPr>
        </p:nvSpPr>
        <p:spPr>
          <a:xfrm>
            <a:off x="320945" y="93048"/>
            <a:ext cx="10515600" cy="921669"/>
          </a:xfrm>
        </p:spPr>
        <p:txBody>
          <a:bodyPr/>
          <a:lstStyle/>
          <a:p>
            <a:r>
              <a:rPr lang="en-US" b="1" dirty="0"/>
              <a:t>During the Examination: Positioning</a:t>
            </a:r>
          </a:p>
        </p:txBody>
      </p:sp>
      <p:sp>
        <p:nvSpPr>
          <p:cNvPr id="3" name="Content Placeholder 2">
            <a:extLst>
              <a:ext uri="{FF2B5EF4-FFF2-40B4-BE49-F238E27FC236}">
                <a16:creationId xmlns:a16="http://schemas.microsoft.com/office/drawing/2014/main" id="{754375EC-8132-BA41-80E9-844A92C95EC4}"/>
              </a:ext>
            </a:extLst>
          </p:cNvPr>
          <p:cNvSpPr>
            <a:spLocks noGrp="1"/>
          </p:cNvSpPr>
          <p:nvPr>
            <p:ph idx="1"/>
          </p:nvPr>
        </p:nvSpPr>
        <p:spPr>
          <a:xfrm>
            <a:off x="184674" y="946193"/>
            <a:ext cx="8507985" cy="4965614"/>
          </a:xfrm>
        </p:spPr>
        <p:txBody>
          <a:bodyPr>
            <a:normAutofit fontScale="85000" lnSpcReduction="10000"/>
          </a:bodyPr>
          <a:lstStyle/>
          <a:p>
            <a:r>
              <a:rPr lang="en-US" dirty="0"/>
              <a:t>Assist the client into position on the exam table, warning with touching or verbal cues [“Please move down to the end of the table”]</a:t>
            </a:r>
          </a:p>
          <a:p>
            <a:r>
              <a:rPr lang="en-US" dirty="0"/>
              <a:t>Stirrup use can be uncomfortable, cause vulnerability and/or triggering for some patients</a:t>
            </a:r>
          </a:p>
          <a:p>
            <a:r>
              <a:rPr lang="en-US" dirty="0"/>
              <a:t>Provide alternative positioning [</a:t>
            </a:r>
            <a:r>
              <a:rPr lang="en-CA" dirty="0"/>
              <a:t>“no-stirrups” method]</a:t>
            </a:r>
            <a:r>
              <a:rPr lang="en-CA" baseline="30000" dirty="0"/>
              <a:t>1</a:t>
            </a:r>
            <a:r>
              <a:rPr lang="en-CA" dirty="0"/>
              <a:t> </a:t>
            </a:r>
          </a:p>
          <a:p>
            <a:pPr lvl="1"/>
            <a:r>
              <a:rPr lang="en-CA" dirty="0"/>
              <a:t>V position (supine, hips abducted, knees extended)</a:t>
            </a:r>
          </a:p>
          <a:p>
            <a:pPr lvl="1"/>
            <a:r>
              <a:rPr lang="en-CA" dirty="0"/>
              <a:t>M position (supine, hips abducted, knees flexed, feet at edges of table)</a:t>
            </a:r>
          </a:p>
          <a:p>
            <a:pPr lvl="1"/>
            <a:r>
              <a:rPr lang="en-CA" dirty="0"/>
              <a:t>Diamond position (supine, hips abducted, knees flexed, soles of feet touching)</a:t>
            </a:r>
          </a:p>
          <a:p>
            <a:pPr lvl="1"/>
            <a:r>
              <a:rPr lang="en-CA" dirty="0"/>
              <a:t>Lateral position (lying on one side, hips and knees flexed) </a:t>
            </a:r>
            <a:endParaRPr lang="en-US" dirty="0"/>
          </a:p>
          <a:p>
            <a:r>
              <a:rPr lang="en-CA" dirty="0"/>
              <a:t>Ask to relax abdominal muscles, shoulders, and thigh muscles</a:t>
            </a:r>
          </a:p>
          <a:p>
            <a:r>
              <a:rPr lang="en-CA" dirty="0"/>
              <a:t>Offer relaxation techniques (deep breathing, imagery, soft music) and distraction as per the client’s preference.</a:t>
            </a:r>
          </a:p>
          <a:p>
            <a:endParaRPr lang="en-CA" dirty="0"/>
          </a:p>
        </p:txBody>
      </p:sp>
      <p:sp>
        <p:nvSpPr>
          <p:cNvPr id="4" name="Rectangle 3">
            <a:extLst>
              <a:ext uri="{FF2B5EF4-FFF2-40B4-BE49-F238E27FC236}">
                <a16:creationId xmlns:a16="http://schemas.microsoft.com/office/drawing/2014/main" id="{7B2E8EBE-90BF-1F4F-A375-6C2E3000A3F5}"/>
              </a:ext>
            </a:extLst>
          </p:cNvPr>
          <p:cNvSpPr/>
          <p:nvPr/>
        </p:nvSpPr>
        <p:spPr>
          <a:xfrm>
            <a:off x="184674" y="5980331"/>
            <a:ext cx="11732217" cy="646331"/>
          </a:xfrm>
          <a:prstGeom prst="rect">
            <a:avLst/>
          </a:prstGeom>
        </p:spPr>
        <p:txBody>
          <a:bodyPr wrap="square">
            <a:spAutoFit/>
          </a:bodyPr>
          <a:lstStyle/>
          <a:p>
            <a:r>
              <a:rPr lang="en-US" sz="1200" dirty="0"/>
              <a:t>1. Bates, Carroll, N., &amp; Potter, J. (2011). The Challenging Pelvic Examination. Journal of General Internal Medicine : JGIM, 26(6), 651–657. </a:t>
            </a:r>
            <a:r>
              <a:rPr lang="en-US" sz="1200" dirty="0">
                <a:hlinkClick r:id="rId2"/>
              </a:rPr>
              <a:t>https://doi.org/10.1007/s11606-010-1610-8</a:t>
            </a:r>
            <a:endParaRPr lang="en-US" sz="1200" dirty="0"/>
          </a:p>
          <a:p>
            <a:r>
              <a:rPr lang="en-US" sz="1200" dirty="0"/>
              <a:t>Sudduth, &amp; Linton, D. (2011). Gynecologic Care of Women with Disabilities. Nursing for Women’s Health, 15(2), 138–148. https://</a:t>
            </a:r>
            <a:r>
              <a:rPr lang="en-US" sz="1200" dirty="0" err="1"/>
              <a:t>doi.org</a:t>
            </a:r>
            <a:r>
              <a:rPr lang="en-US" sz="1200" dirty="0"/>
              <a:t>/10.1111/j.1751-486X.2011.01622.x</a:t>
            </a:r>
          </a:p>
          <a:p>
            <a:r>
              <a:rPr lang="en-US" sz="1200" dirty="0"/>
              <a:t>Richman. (2007). Gynecologic Care of Women With Physical Disabilities. Obstetrical &amp; Gynecological Survey, 62(7), 421–423. https://</a:t>
            </a:r>
            <a:r>
              <a:rPr lang="en-US" sz="1200" dirty="0" err="1"/>
              <a:t>doi.org</a:t>
            </a:r>
            <a:r>
              <a:rPr lang="en-US" sz="1200" dirty="0"/>
              <a:t>/10.1097/01.ogx.0000268650.18450.9d</a:t>
            </a:r>
          </a:p>
        </p:txBody>
      </p:sp>
      <p:pic>
        <p:nvPicPr>
          <p:cNvPr id="7" name="Picture 6" descr="A picture containing indoor&#10;&#10;Description automatically generated">
            <a:extLst>
              <a:ext uri="{FF2B5EF4-FFF2-40B4-BE49-F238E27FC236}">
                <a16:creationId xmlns:a16="http://schemas.microsoft.com/office/drawing/2014/main" id="{FDB8E691-66AB-7646-A459-9C0093AFCE14}"/>
              </a:ext>
            </a:extLst>
          </p:cNvPr>
          <p:cNvPicPr>
            <a:picLocks noChangeAspect="1"/>
          </p:cNvPicPr>
          <p:nvPr/>
        </p:nvPicPr>
        <p:blipFill>
          <a:blip r:embed="rId3"/>
          <a:stretch>
            <a:fillRect/>
          </a:stretch>
        </p:blipFill>
        <p:spPr>
          <a:xfrm rot="5400000">
            <a:off x="8214486" y="1540515"/>
            <a:ext cx="4455763" cy="3341822"/>
          </a:xfrm>
          <a:prstGeom prst="rect">
            <a:avLst/>
          </a:prstGeom>
        </p:spPr>
      </p:pic>
    </p:spTree>
    <p:extLst>
      <p:ext uri="{BB962C8B-B14F-4D97-AF65-F5344CB8AC3E}">
        <p14:creationId xmlns:p14="http://schemas.microsoft.com/office/powerpoint/2010/main" val="292120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93298-E572-C04C-81C2-9288B1169AA3}"/>
              </a:ext>
            </a:extLst>
          </p:cNvPr>
          <p:cNvSpPr>
            <a:spLocks noGrp="1"/>
          </p:cNvSpPr>
          <p:nvPr>
            <p:ph type="title"/>
          </p:nvPr>
        </p:nvSpPr>
        <p:spPr>
          <a:xfrm>
            <a:off x="595563" y="8339"/>
            <a:ext cx="10515600" cy="1034398"/>
          </a:xfrm>
        </p:spPr>
        <p:txBody>
          <a:bodyPr>
            <a:normAutofit/>
          </a:bodyPr>
          <a:lstStyle/>
          <a:p>
            <a:r>
              <a:rPr lang="en-US" b="1" dirty="0"/>
              <a:t>Speculum Choice for Comfort</a:t>
            </a:r>
          </a:p>
        </p:txBody>
      </p:sp>
      <p:graphicFrame>
        <p:nvGraphicFramePr>
          <p:cNvPr id="11" name="Content Placeholder 2">
            <a:extLst>
              <a:ext uri="{FF2B5EF4-FFF2-40B4-BE49-F238E27FC236}">
                <a16:creationId xmlns:a16="http://schemas.microsoft.com/office/drawing/2014/main" id="{1395A318-0296-43DB-8DBA-3878D66E09A6}"/>
              </a:ext>
            </a:extLst>
          </p:cNvPr>
          <p:cNvGraphicFramePr>
            <a:graphicFrameLocks noGrp="1"/>
          </p:cNvGraphicFramePr>
          <p:nvPr>
            <p:ph idx="1"/>
            <p:extLst>
              <p:ext uri="{D42A27DB-BD31-4B8C-83A1-F6EECF244321}">
                <p14:modId xmlns:p14="http://schemas.microsoft.com/office/powerpoint/2010/main" val="372675638"/>
              </p:ext>
            </p:extLst>
          </p:nvPr>
        </p:nvGraphicFramePr>
        <p:xfrm>
          <a:off x="595562" y="1042737"/>
          <a:ext cx="11323721" cy="4852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41450CED-3361-CB4C-82E2-DB58137B93A5}"/>
              </a:ext>
            </a:extLst>
          </p:cNvPr>
          <p:cNvSpPr/>
          <p:nvPr/>
        </p:nvSpPr>
        <p:spPr>
          <a:xfrm>
            <a:off x="595563" y="5895554"/>
            <a:ext cx="11000874" cy="954107"/>
          </a:xfrm>
          <a:prstGeom prst="rect">
            <a:avLst/>
          </a:prstGeom>
        </p:spPr>
        <p:txBody>
          <a:bodyPr wrap="square">
            <a:spAutoFit/>
          </a:bodyPr>
          <a:lstStyle/>
          <a:p>
            <a:pPr marL="342900" indent="-342900">
              <a:buAutoNum type="arabicPeriod"/>
            </a:pPr>
            <a:r>
              <a:rPr lang="en-US" sz="1400" dirty="0" err="1"/>
              <a:t>Harmanli</a:t>
            </a:r>
            <a:r>
              <a:rPr lang="en-US" sz="1400" dirty="0"/>
              <a:t>, &amp; Jones, K. A. (2010). Using Lubricant for Speculum Insertion. Obstetrics and Gynecology (New York. 1953), 116(2, Part 1), 415–417. </a:t>
            </a:r>
            <a:r>
              <a:rPr lang="en-US" sz="1400" dirty="0">
                <a:hlinkClick r:id="rId7"/>
              </a:rPr>
              <a:t>https://doi.org/10.1097/AOG.0b013e3181e750f1</a:t>
            </a:r>
            <a:endParaRPr lang="en-US" sz="1400" dirty="0"/>
          </a:p>
          <a:p>
            <a:pPr marL="342900" indent="-342900">
              <a:buFontTx/>
              <a:buAutoNum type="arabicPeriod"/>
            </a:pPr>
            <a:r>
              <a:rPr lang="en-US" sz="1400" dirty="0"/>
              <a:t>Bates, Carroll, N., &amp; Potter, J. (2011). The Challenging Pelvic Examination. Journal of General Internal Medicine : JGIM, 26(6), 651–657. </a:t>
            </a:r>
            <a:r>
              <a:rPr lang="en-US" sz="1400" dirty="0">
                <a:hlinkClick r:id="rId8"/>
              </a:rPr>
              <a:t>https://doi.org/10.1007/s11606-010-1610-8</a:t>
            </a:r>
            <a:endParaRPr lang="en-US" sz="1400" dirty="0"/>
          </a:p>
        </p:txBody>
      </p:sp>
      <p:pic>
        <p:nvPicPr>
          <p:cNvPr id="6" name="Picture 5" descr="A picture containing indoor&#10;&#10;Description automatically generated">
            <a:extLst>
              <a:ext uri="{FF2B5EF4-FFF2-40B4-BE49-F238E27FC236}">
                <a16:creationId xmlns:a16="http://schemas.microsoft.com/office/drawing/2014/main" id="{593FC707-5BD9-3A4C-8D41-6A36861855A0}"/>
              </a:ext>
            </a:extLst>
          </p:cNvPr>
          <p:cNvPicPr>
            <a:picLocks noChangeAspect="1"/>
          </p:cNvPicPr>
          <p:nvPr/>
        </p:nvPicPr>
        <p:blipFill>
          <a:blip r:embed="rId9"/>
          <a:stretch>
            <a:fillRect/>
          </a:stretch>
        </p:blipFill>
        <p:spPr>
          <a:xfrm rot="5400000">
            <a:off x="5063255" y="2834901"/>
            <a:ext cx="2427115" cy="3533613"/>
          </a:xfrm>
          <a:prstGeom prst="rect">
            <a:avLst/>
          </a:prstGeom>
        </p:spPr>
      </p:pic>
    </p:spTree>
    <p:extLst>
      <p:ext uri="{BB962C8B-B14F-4D97-AF65-F5344CB8AC3E}">
        <p14:creationId xmlns:p14="http://schemas.microsoft.com/office/powerpoint/2010/main" val="1258989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244D3DDC64CA4E8B1883485A048F6F" ma:contentTypeVersion="12" ma:contentTypeDescription="Create a new document." ma:contentTypeScope="" ma:versionID="91dae186c21a58bdd9d5beee5008a096">
  <xsd:schema xmlns:xsd="http://www.w3.org/2001/XMLSchema" xmlns:xs="http://www.w3.org/2001/XMLSchema" xmlns:p="http://schemas.microsoft.com/office/2006/metadata/properties" xmlns:ns2="fccc71d1-3a18-4365-b6bb-9bbe354f9155" xmlns:ns3="efe74197-677d-4b72-b34c-b2048be90601" targetNamespace="http://schemas.microsoft.com/office/2006/metadata/properties" ma:root="true" ma:fieldsID="d92510fb3ce1227dd2810ecf82e89af7" ns2:_="" ns3:_="">
    <xsd:import namespace="fccc71d1-3a18-4365-b6bb-9bbe354f9155"/>
    <xsd:import namespace="efe74197-677d-4b72-b34c-b2048be906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c71d1-3a18-4365-b6bb-9bbe354f91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e74197-677d-4b72-b34c-b2048be9060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4D38E2-D8EA-4723-9648-28892692777E}"/>
</file>

<file path=customXml/itemProps2.xml><?xml version="1.0" encoding="utf-8"?>
<ds:datastoreItem xmlns:ds="http://schemas.openxmlformats.org/officeDocument/2006/customXml" ds:itemID="{CA5C1CE7-06BE-431B-9F32-07BA4E7A0519}"/>
</file>

<file path=customXml/itemProps3.xml><?xml version="1.0" encoding="utf-8"?>
<ds:datastoreItem xmlns:ds="http://schemas.openxmlformats.org/officeDocument/2006/customXml" ds:itemID="{32D217F0-CC08-4444-8D2C-9731C2A30F3A}"/>
</file>

<file path=docProps/app.xml><?xml version="1.0" encoding="utf-8"?>
<Properties xmlns="http://schemas.openxmlformats.org/officeDocument/2006/extended-properties" xmlns:vt="http://schemas.openxmlformats.org/officeDocument/2006/docPropsVTypes">
  <TotalTime>1567</TotalTime>
  <Words>3171</Words>
  <Application>Microsoft Macintosh PowerPoint</Application>
  <PresentationFormat>Widescreen</PresentationFormat>
  <Paragraphs>155</Paragraphs>
  <Slides>18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Part 1 Pelvic Exam Considerations:  Hesitancy, Anxiety or  History of  Trauma</vt:lpstr>
      <vt:lpstr>Part 1: Pelvic Exam Considerations</vt:lpstr>
      <vt:lpstr>Content</vt:lpstr>
      <vt:lpstr>Pelvic Exam Hesitancy/Anxiety</vt:lpstr>
      <vt:lpstr>Pre-examination Considerations</vt:lpstr>
      <vt:lpstr>Pre-examination Considerations (2)</vt:lpstr>
      <vt:lpstr>Void Bladder Prior to Exam</vt:lpstr>
      <vt:lpstr>During the Examination: Positioning</vt:lpstr>
      <vt:lpstr>Speculum Choice for Comfort</vt:lpstr>
      <vt:lpstr>High BMI/Obesity [Additional Vaginal Tissue]</vt:lpstr>
      <vt:lpstr>Temperature and Lubrication</vt:lpstr>
      <vt:lpstr>Considerations:  Trauma (Physical/Sexual)</vt:lpstr>
      <vt:lpstr>Consideration Options: Trauma (Physical/Sexual)</vt:lpstr>
      <vt:lpstr>Considerations  Female Genital Cutting/Mutilation</vt:lpstr>
      <vt:lpstr>Considerations  Female Genital Cutting/Mutilation</vt:lpstr>
      <vt:lpstr>Considerations  Virginity Testing/Confirmation</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Pelvic Exam Considerations:  Individuals with Procedural Anxiety or History of  Trauma</dc:title>
  <dc:creator>Jean Wilson</dc:creator>
  <cp:lastModifiedBy>Jean Wilson</cp:lastModifiedBy>
  <cp:revision>262</cp:revision>
  <dcterms:created xsi:type="dcterms:W3CDTF">2021-11-17T08:36:22Z</dcterms:created>
  <dcterms:modified xsi:type="dcterms:W3CDTF">2022-02-22T21:05:55Z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0x0101004E244D3DDC64CA4E8B1883485A048F6F</vt:lpwstr>
  </property>
</Properties>
</file>