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375" r:id="rId6"/>
    <p:sldId id="434" r:id="rId7"/>
    <p:sldId id="433" r:id="rId8"/>
    <p:sldId id="327" r:id="rId9"/>
    <p:sldId id="436" r:id="rId10"/>
    <p:sldId id="325" r:id="rId11"/>
    <p:sldId id="326" r:id="rId12"/>
    <p:sldId id="448" r:id="rId13"/>
    <p:sldId id="444" r:id="rId14"/>
    <p:sldId id="312" r:id="rId15"/>
    <p:sldId id="449" r:id="rId16"/>
    <p:sldId id="337" r:id="rId17"/>
    <p:sldId id="439" r:id="rId18"/>
    <p:sldId id="440" r:id="rId19"/>
    <p:sldId id="438" r:id="rId20"/>
    <p:sldId id="378" r:id="rId21"/>
    <p:sldId id="447" r:id="rId22"/>
    <p:sldId id="441" r:id="rId23"/>
    <p:sldId id="445" r:id="rId24"/>
    <p:sldId id="363" r:id="rId25"/>
    <p:sldId id="446" r:id="rId26"/>
    <p:sldId id="360" r:id="rId27"/>
    <p:sldId id="442" r:id="rId28"/>
    <p:sldId id="443"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03"/>
    <p:restoredTop sz="82925"/>
  </p:normalViewPr>
  <p:slideViewPr>
    <p:cSldViewPr snapToGrid="0" snapToObjects="1">
      <p:cViewPr varScale="1">
        <p:scale>
          <a:sx n="105" d="100"/>
          <a:sy n="105" d="100"/>
        </p:scale>
        <p:origin x="1944" y="18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8007C-3A09-F043-9085-6277AD9E3041}" type="datetimeFigureOut">
              <a:rPr lang="en-US" smtClean="0"/>
              <a:t>2/23/22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5D53B-E2E0-2345-9545-C70132B6B04B}" type="slidenum">
              <a:rPr lang="en-US" smtClean="0"/>
              <a:t>‹#›</a:t>
            </a:fld>
            <a:endParaRPr lang="en-US"/>
          </a:p>
        </p:txBody>
      </p:sp>
    </p:spTree>
    <p:extLst>
      <p:ext uri="{BB962C8B-B14F-4D97-AF65-F5344CB8AC3E}">
        <p14:creationId xmlns:p14="http://schemas.microsoft.com/office/powerpoint/2010/main" val="219533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29" TargetMode="External"/><Relationship Id="rId7"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3"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2" TargetMode="External"/><Relationship Id="rId5"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1" TargetMode="External"/><Relationship Id="rId4"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0" TargetMode="External"/><Relationship Id="rId13"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3" TargetMode="External"/><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3.html#fn25" TargetMode="External"/><Relationship Id="rId7" Type="http://schemas.openxmlformats.org/officeDocument/2006/relationships/hyperlink" Target="https://www.canada.ca/en/public-health/services/infectious-diseases/sexual-health-sexually-transmitted-infections/canadian-guidelines/sexually-transmitted-infections/canadian-guidelines-sexually-transmitted-infections-33.html#fn69" TargetMode="External"/><Relationship Id="rId12"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9"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canada.ca/en/public-health/services/infectious-diseases/sexual-health-sexually-transmitted-infections/canadian-guidelines/sexually-transmitted-infections/canadian-guidelines-sexually-transmitted-infections-33.html#fn68" TargetMode="External"/><Relationship Id="rId11"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2" TargetMode="External"/><Relationship Id="rId5" Type="http://schemas.openxmlformats.org/officeDocument/2006/relationships/hyperlink" Target="https://www.canada.ca/en/public-health/services/infectious-diseases/sexual-health-sexually-transmitted-infections/canadian-guidelines/sexually-transmitted-infections/canadian-guidelines-sexually-transmitted-infections-33.html#fn67" TargetMode="External"/><Relationship Id="rId15" Type="http://schemas.openxmlformats.org/officeDocument/2006/relationships/hyperlink" Target="https://www.canada.ca/en/public-health/services/infectious-diseases/sexual-health-sexually-transmitted-infections/canadian-guidelines/sexually-transmitted-infections/canadian-guidelines-sexually-transmitted-infections-33.html#app_e" TargetMode="External"/><Relationship Id="rId10" Type="http://schemas.openxmlformats.org/officeDocument/2006/relationships/hyperlink" Target="https://www.canada.ca/en/public-health/services/infectious-diseases/sexual-health-sexually-transmitted-infections/canadian-guidelines/sexually-transmitted-infections/canadian-guidelines-sexually-transmitted-infections-33.html#t_07a" TargetMode="External"/><Relationship Id="rId4" Type="http://schemas.openxmlformats.org/officeDocument/2006/relationships/hyperlink" Target="https://www.canada.ca/en/public-health/services/infectious-diseases/sexual-health-sexually-transmitted-infections/canadian-guidelines/sexually-transmitted-infections/canadian-guidelines-sexually-transmitted-infections-33.html#fn65" TargetMode="External"/><Relationship Id="rId9"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1" TargetMode="External"/><Relationship Id="rId14" Type="http://schemas.openxmlformats.org/officeDocument/2006/relationships/hyperlink" Target="https://www.canada.ca/en/public-health/services/infectious-diseases/sexual-health-sexually-transmitted-infections/canadian-guidelines/sexually-transmitted-infections/canadian-guidelines-sexually-transmitted-infections-33.html#fn55"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3.html#fn65"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6" TargetMode="External"/><Relationship Id="rId4" Type="http://schemas.openxmlformats.org/officeDocument/2006/relationships/hyperlink" Target="https://www.canada.ca/en/public-health/services/infectious-diseases/sexual-health-sexually-transmitted-infections/canadian-guidelines/sexually-transmitted-infections/canadian-guidelines-sexually-transmitted-infections-33.html#fn7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b="1" dirty="0"/>
              <a:t>Define condition/cause: </a:t>
            </a:r>
            <a:r>
              <a:rPr lang="en-CA" sz="1200" dirty="0"/>
              <a:t>Inflammation of hair follicles. Non-infectious or infection of the surrounding subcutaneous (cutaneous) dermis</a:t>
            </a:r>
          </a:p>
          <a:p>
            <a:pPr marL="0" indent="0">
              <a:buNone/>
            </a:pPr>
            <a:r>
              <a:rPr lang="en-CA" sz="1200" b="1" i="1" dirty="0"/>
              <a:t>Non-infectious (Pseudo folliculitis): </a:t>
            </a:r>
            <a:r>
              <a:rPr lang="en-CA" sz="1200" dirty="0"/>
              <a:t>Inflammation secondary to friction/irritation or occlusion. </a:t>
            </a:r>
          </a:p>
          <a:p>
            <a:pPr marL="0" indent="0">
              <a:buNone/>
            </a:pPr>
            <a:endParaRPr lang="en-CA" sz="1200" b="1" i="1" dirty="0"/>
          </a:p>
          <a:p>
            <a:pPr marL="0" indent="0">
              <a:buNone/>
            </a:pPr>
            <a:r>
              <a:rPr lang="en-CA" sz="1200" b="1" i="1" dirty="0"/>
              <a:t>Infections: [Uncomplicated] – hair removal </a:t>
            </a:r>
            <a:r>
              <a:rPr lang="en-CA" sz="1200" dirty="0"/>
              <a:t>S. Aureus (other gram negative organisms:</a:t>
            </a:r>
            <a:r>
              <a:rPr lang="en-US" altLang="en-US" sz="1200" dirty="0">
                <a:ea typeface="ＭＳ Ｐゴシック" panose="020B0600070205080204" pitchFamily="34" charset="-128"/>
              </a:rPr>
              <a:t> Enterobacteriacease] </a:t>
            </a:r>
          </a:p>
          <a:p>
            <a:pPr marL="0" indent="0">
              <a:buNone/>
            </a:pPr>
            <a:endParaRPr lang="en-CA" sz="1200" b="1" i="1" dirty="0"/>
          </a:p>
          <a:p>
            <a:pPr marL="0" indent="0">
              <a:buNone/>
            </a:pPr>
            <a:r>
              <a:rPr lang="en-CA" sz="1200" b="1" i="1" dirty="0"/>
              <a:t>Infections: [Complicated]</a:t>
            </a:r>
            <a:endParaRPr lang="en-US" altLang="en-US" sz="1200" dirty="0">
              <a:ea typeface="ＭＳ Ｐゴシック" panose="020B0600070205080204" pitchFamily="34" charset="-128"/>
            </a:endParaRPr>
          </a:p>
          <a:p>
            <a:r>
              <a:rPr lang="en-US" altLang="en-US" sz="1200" dirty="0">
                <a:ea typeface="ＭＳ Ｐゴシック" panose="020B0600070205080204" pitchFamily="34" charset="-128"/>
              </a:rPr>
              <a:t>Genital/Perirectal Abscesses [polymicrobial] </a:t>
            </a:r>
          </a:p>
          <a:p>
            <a:r>
              <a:rPr lang="en-US" altLang="en-US" sz="1200" dirty="0">
                <a:ea typeface="ＭＳ Ｐゴシック" panose="020B0600070205080204" pitchFamily="34" charset="-128"/>
              </a:rPr>
              <a:t>Pseudomonas – associated with hot tub contamination [swab and empiric antibiotic treatment with coverage for pseudomonas]</a:t>
            </a:r>
          </a:p>
          <a:p>
            <a:r>
              <a:rPr lang="en-US" altLang="en-US" sz="1200" dirty="0">
                <a:ea typeface="ＭＳ Ｐゴシック" panose="020B0600070205080204" pitchFamily="34" charset="-128"/>
              </a:rPr>
              <a:t>Index of suspicion for MRSA [areas where MRSA is commonly isolation in &gt; 10-15% of S. aureus, </a:t>
            </a:r>
            <a:r>
              <a:rPr lang="en-US" sz="1200" dirty="0">
                <a:ea typeface="ＭＳ Ｐゴシック" panose="020B0600070205080204" pitchFamily="34" charset="-128"/>
              </a:rPr>
              <a:t>previous history of recent antibiotic use, hospitalization (over last 3-12 months), or recurrent furunculosis [swab for C&amp;S, MRSA and empiric antibiotic treatment to cover MSRA] </a:t>
            </a:r>
          </a:p>
          <a:p>
            <a:pPr marL="0" indent="0">
              <a:buNone/>
            </a:pPr>
            <a:endParaRPr lang="en-CA" sz="1200" b="1" dirty="0"/>
          </a:p>
          <a:p>
            <a:pPr marL="0" indent="0">
              <a:buNone/>
            </a:pPr>
            <a:r>
              <a:rPr lang="en-CA" sz="1200" b="1" dirty="0"/>
              <a:t>Symptoms/Signs: </a:t>
            </a:r>
            <a:r>
              <a:rPr lang="en-CA" sz="1200" dirty="0"/>
              <a:t>pain, pustular lesion(s) with an erythematous</a:t>
            </a:r>
            <a:r>
              <a:rPr lang="en-CA" sz="1200" baseline="0" dirty="0"/>
              <a:t> base or erythema/swelling the surrounding cutaneous/subcutaneous tissue.</a:t>
            </a:r>
            <a:endParaRPr lang="en-CA"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5</a:t>
            </a:fld>
            <a:endParaRPr lang="en-US"/>
          </a:p>
        </p:txBody>
      </p:sp>
    </p:spTree>
    <p:extLst>
      <p:ext uri="{BB962C8B-B14F-4D97-AF65-F5344CB8AC3E}">
        <p14:creationId xmlns:p14="http://schemas.microsoft.com/office/powerpoint/2010/main" val="108798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Either the conventional or the liquid-based approach to specimen collection for Pap can be used: sensitivity does not differ significantly.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Footnote129</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the liquid-based approach allows sample residuals to be tested for HPV.</a:t>
            </a:r>
          </a:p>
          <a:p>
            <a:r>
              <a:rPr lang="en-US" sz="1200" b="0" i="0" kern="1200" dirty="0">
                <a:solidFill>
                  <a:schemeClr val="tx1"/>
                </a:solidFill>
                <a:effectLst/>
                <a:latin typeface="+mn-lt"/>
                <a:ea typeface="+mn-ea"/>
                <a:cs typeface="+mn-cs"/>
              </a:rPr>
              <a:t>The collection device should allow for adequate sampling from both the </a:t>
            </a:r>
            <a:r>
              <a:rPr lang="en-US" sz="1200" b="0" i="0" kern="1200" dirty="0" err="1">
                <a:solidFill>
                  <a:schemeClr val="tx1"/>
                </a:solidFill>
                <a:effectLst/>
                <a:latin typeface="+mn-lt"/>
                <a:ea typeface="+mn-ea"/>
                <a:cs typeface="+mn-cs"/>
              </a:rPr>
              <a:t>endocervix</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exocervix</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4"/>
              </a:rPr>
              <a:t>Footnote130</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use of an </a:t>
            </a:r>
            <a:r>
              <a:rPr lang="en-US" sz="1200" b="0" i="0" kern="1200" dirty="0" err="1">
                <a:solidFill>
                  <a:schemeClr val="tx1"/>
                </a:solidFill>
                <a:effectLst/>
                <a:latin typeface="+mn-lt"/>
                <a:ea typeface="+mn-ea"/>
                <a:cs typeface="+mn-cs"/>
              </a:rPr>
              <a:t>endocervical</a:t>
            </a:r>
            <a:r>
              <a:rPr lang="en-US" sz="1200" b="0" i="0" kern="1200" dirty="0">
                <a:solidFill>
                  <a:schemeClr val="tx1"/>
                </a:solidFill>
                <a:effectLst/>
                <a:latin typeface="+mn-lt"/>
                <a:ea typeface="+mn-ea"/>
                <a:cs typeface="+mn-cs"/>
              </a:rPr>
              <a:t> brush or broom is contraindicated in pregnancy.</a:t>
            </a:r>
          </a:p>
          <a:p>
            <a:r>
              <a:rPr lang="en-US" sz="1200" b="0" i="0" kern="1200" dirty="0">
                <a:solidFill>
                  <a:schemeClr val="tx1"/>
                </a:solidFill>
                <a:effectLst/>
                <a:latin typeface="+mn-lt"/>
                <a:ea typeface="+mn-ea"/>
                <a:cs typeface="+mn-cs"/>
              </a:rPr>
              <a:t>Finding a squamous cell intraepithelial lesion usually indicates infection with HPV.</a:t>
            </a:r>
          </a:p>
          <a:p>
            <a:r>
              <a:rPr lang="en-US" sz="1200" b="0" i="0" kern="1200" dirty="0">
                <a:solidFill>
                  <a:schemeClr val="tx1"/>
                </a:solidFill>
                <a:effectLst/>
                <a:latin typeface="+mn-lt"/>
                <a:ea typeface="+mn-ea"/>
                <a:cs typeface="+mn-cs"/>
              </a:rPr>
              <a:t>Lesions are classified according to the Bethesda system as:</a:t>
            </a:r>
          </a:p>
          <a:p>
            <a:pPr lvl="1"/>
            <a:r>
              <a:rPr lang="en-US" sz="1200" b="0" i="0" kern="1200" dirty="0">
                <a:solidFill>
                  <a:schemeClr val="tx1"/>
                </a:solidFill>
                <a:effectLst/>
                <a:latin typeface="+mn-lt"/>
                <a:ea typeface="+mn-ea"/>
                <a:cs typeface="+mn-cs"/>
              </a:rPr>
              <a:t>ASC-US, which indicates atypical squamous cells of undetermined significance, and the need for repeat Pap or HPV nucleic acid testing to clarify;</a:t>
            </a:r>
          </a:p>
          <a:p>
            <a:pPr lvl="1"/>
            <a:r>
              <a:rPr lang="en-US" sz="1200" b="0" i="0" kern="1200" dirty="0">
                <a:solidFill>
                  <a:schemeClr val="tx1"/>
                </a:solidFill>
                <a:effectLst/>
                <a:latin typeface="+mn-lt"/>
                <a:ea typeface="+mn-ea"/>
                <a:cs typeface="+mn-cs"/>
              </a:rPr>
              <a:t>ASC-H, which indicates atypical squamous cells – cannot exclude HSIL;</a:t>
            </a:r>
          </a:p>
          <a:p>
            <a:pPr lvl="1"/>
            <a:r>
              <a:rPr lang="en-US" sz="1200" b="0" i="0" kern="1200" dirty="0">
                <a:solidFill>
                  <a:schemeClr val="tx1"/>
                </a:solidFill>
                <a:effectLst/>
                <a:latin typeface="+mn-lt"/>
                <a:ea typeface="+mn-ea"/>
                <a:cs typeface="+mn-cs"/>
              </a:rPr>
              <a:t>LSIL, which indicates low-grade squamous intraepithelial lesion/mild dysplasia or CIN1;</a:t>
            </a:r>
          </a:p>
          <a:p>
            <a:pPr lvl="1"/>
            <a:r>
              <a:rPr lang="en-US" sz="1200" b="0" i="0" kern="1200" dirty="0">
                <a:solidFill>
                  <a:schemeClr val="tx1"/>
                </a:solidFill>
                <a:effectLst/>
                <a:latin typeface="+mn-lt"/>
                <a:ea typeface="+mn-ea"/>
                <a:cs typeface="+mn-cs"/>
              </a:rPr>
              <a:t>HSIL, which indicates moderate or severe dysplasia/CIN2 or 3, or carcinoma in situ;</a:t>
            </a:r>
          </a:p>
          <a:p>
            <a:pPr lvl="1"/>
            <a:r>
              <a:rPr lang="en-US" sz="1200" b="0" i="0" kern="1200" dirty="0">
                <a:solidFill>
                  <a:schemeClr val="tx1"/>
                </a:solidFill>
                <a:effectLst/>
                <a:latin typeface="+mn-lt"/>
                <a:ea typeface="+mn-ea"/>
                <a:cs typeface="+mn-cs"/>
              </a:rPr>
              <a:t>Invasive carcinoma.</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5"/>
              </a:rPr>
              <a:t>Footnote131</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Glandular lesions are similarly classified as:</a:t>
            </a:r>
          </a:p>
          <a:p>
            <a:pPr lvl="1"/>
            <a:r>
              <a:rPr lang="en-US" sz="1200" b="0" i="0" kern="1200" dirty="0">
                <a:solidFill>
                  <a:schemeClr val="tx1"/>
                </a:solidFill>
                <a:effectLst/>
                <a:latin typeface="+mn-lt"/>
                <a:ea typeface="+mn-ea"/>
                <a:cs typeface="+mn-cs"/>
              </a:rPr>
              <a:t>Atypical glandular cells (AGC),</a:t>
            </a:r>
          </a:p>
          <a:p>
            <a:pPr lvl="1"/>
            <a:r>
              <a:rPr lang="en-US" sz="1200" b="0" i="0" kern="1200" dirty="0">
                <a:solidFill>
                  <a:schemeClr val="tx1"/>
                </a:solidFill>
                <a:effectLst/>
                <a:latin typeface="+mn-lt"/>
                <a:ea typeface="+mn-ea"/>
                <a:cs typeface="+mn-cs"/>
              </a:rPr>
              <a:t>Adenocarcinoma in situ (AIS), and</a:t>
            </a:r>
          </a:p>
          <a:p>
            <a:pPr lvl="1"/>
            <a:r>
              <a:rPr lang="en-US" sz="1200" b="0" i="0" kern="1200" dirty="0">
                <a:solidFill>
                  <a:schemeClr val="tx1"/>
                </a:solidFill>
                <a:effectLst/>
                <a:latin typeface="+mn-lt"/>
                <a:ea typeface="+mn-ea"/>
                <a:cs typeface="+mn-cs"/>
              </a:rPr>
              <a:t>Adenocarcinoma.</a:t>
            </a:r>
          </a:p>
          <a:p>
            <a:r>
              <a:rPr lang="en-US" sz="1200" b="0" i="0" kern="1200" dirty="0">
                <a:solidFill>
                  <a:schemeClr val="tx1"/>
                </a:solidFill>
                <a:effectLst/>
                <a:latin typeface="+mn-lt"/>
                <a:ea typeface="+mn-ea"/>
                <a:cs typeface="+mn-cs"/>
              </a:rPr>
              <a:t>AGCs require careful follow-up as 56% are associated with significant precancerous and cancerous conditions.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6"/>
              </a:rPr>
              <a:t>Footnote132</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Referral to a </a:t>
            </a:r>
            <a:r>
              <a:rPr lang="en-US" sz="1200" b="0" i="0" kern="1200" dirty="0" err="1">
                <a:solidFill>
                  <a:schemeClr val="tx1"/>
                </a:solidFill>
                <a:effectLst/>
                <a:latin typeface="+mn-lt"/>
                <a:ea typeface="+mn-ea"/>
                <a:cs typeface="+mn-cs"/>
              </a:rPr>
              <a:t>colposcopist</a:t>
            </a:r>
            <a:r>
              <a:rPr lang="en-US" sz="1200" b="0" i="0" kern="1200" dirty="0">
                <a:solidFill>
                  <a:schemeClr val="tx1"/>
                </a:solidFill>
                <a:effectLst/>
                <a:latin typeface="+mn-lt"/>
                <a:ea typeface="+mn-ea"/>
                <a:cs typeface="+mn-cs"/>
              </a:rPr>
              <a:t> for further investigation, including biopsy to obtain a sample for histological examination, is indicated when Pap, or Pap plus HPV nucleic acid testing, shows:</a:t>
            </a:r>
          </a:p>
          <a:p>
            <a:pPr lvl="1"/>
            <a:r>
              <a:rPr lang="en-US" sz="1200" b="0" i="0" kern="1200" dirty="0">
                <a:solidFill>
                  <a:schemeClr val="tx1"/>
                </a:solidFill>
                <a:effectLst/>
                <a:latin typeface="+mn-lt"/>
                <a:ea typeface="+mn-ea"/>
                <a:cs typeface="+mn-cs"/>
              </a:rPr>
              <a:t>persistent ASC-US,</a:t>
            </a:r>
          </a:p>
          <a:p>
            <a:pPr lvl="1"/>
            <a:r>
              <a:rPr lang="en-US" sz="1200" b="0" i="0" kern="1200" dirty="0">
                <a:solidFill>
                  <a:schemeClr val="tx1"/>
                </a:solidFill>
                <a:effectLst/>
                <a:latin typeface="+mn-lt"/>
                <a:ea typeface="+mn-ea"/>
                <a:cs typeface="+mn-cs"/>
              </a:rPr>
              <a:t>ASC-US in the presence of HR HPV type,</a:t>
            </a:r>
          </a:p>
          <a:p>
            <a:pPr lvl="1"/>
            <a:r>
              <a:rPr lang="en-US" sz="1200" b="0" i="0" kern="1200" dirty="0">
                <a:solidFill>
                  <a:schemeClr val="tx1"/>
                </a:solidFill>
                <a:effectLst/>
                <a:latin typeface="+mn-lt"/>
                <a:ea typeface="+mn-ea"/>
                <a:cs typeface="+mn-cs"/>
              </a:rPr>
              <a:t>ASC-H,</a:t>
            </a:r>
          </a:p>
          <a:p>
            <a:pPr lvl="1"/>
            <a:r>
              <a:rPr lang="en-US" sz="1200" b="0" i="0" kern="1200" dirty="0">
                <a:solidFill>
                  <a:schemeClr val="tx1"/>
                </a:solidFill>
                <a:effectLst/>
                <a:latin typeface="+mn-lt"/>
                <a:ea typeface="+mn-ea"/>
                <a:cs typeface="+mn-cs"/>
              </a:rPr>
              <a:t>persistent LSIL,</a:t>
            </a:r>
          </a:p>
          <a:p>
            <a:pPr lvl="1"/>
            <a:r>
              <a:rPr lang="en-US" sz="1200" b="0" i="0" kern="1200" dirty="0">
                <a:solidFill>
                  <a:schemeClr val="tx1"/>
                </a:solidFill>
                <a:effectLst/>
                <a:latin typeface="+mn-lt"/>
                <a:ea typeface="+mn-ea"/>
                <a:cs typeface="+mn-cs"/>
              </a:rPr>
              <a:t>HSIL,</a:t>
            </a:r>
          </a:p>
          <a:p>
            <a:pPr lvl="1"/>
            <a:r>
              <a:rPr lang="en-US" sz="1200" b="0" i="0" kern="1200" dirty="0">
                <a:solidFill>
                  <a:schemeClr val="tx1"/>
                </a:solidFill>
                <a:effectLst/>
                <a:latin typeface="+mn-lt"/>
                <a:ea typeface="+mn-ea"/>
                <a:cs typeface="+mn-cs"/>
              </a:rPr>
              <a:t>AGC,</a:t>
            </a:r>
          </a:p>
          <a:p>
            <a:pPr lvl="1"/>
            <a:r>
              <a:rPr lang="en-US" sz="1200" b="0" i="0" kern="1200" dirty="0">
                <a:solidFill>
                  <a:schemeClr val="tx1"/>
                </a:solidFill>
                <a:effectLst/>
                <a:latin typeface="+mn-lt"/>
                <a:ea typeface="+mn-ea"/>
                <a:cs typeface="+mn-cs"/>
              </a:rPr>
              <a:t>AIS, or</a:t>
            </a:r>
          </a:p>
          <a:p>
            <a:pPr lvl="1"/>
            <a:r>
              <a:rPr lang="en-US" sz="1200" b="0" i="0" kern="1200" dirty="0">
                <a:solidFill>
                  <a:schemeClr val="tx1"/>
                </a:solidFill>
                <a:effectLst/>
                <a:latin typeface="+mn-lt"/>
                <a:ea typeface="+mn-ea"/>
                <a:cs typeface="+mn-cs"/>
              </a:rPr>
              <a:t>invasive cancer.</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7"/>
              </a:rPr>
              <a:t>Footnote133</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Referral to a </a:t>
            </a:r>
            <a:r>
              <a:rPr lang="en-US" sz="1200" b="0" i="0" kern="1200" dirty="0" err="1">
                <a:solidFill>
                  <a:schemeClr val="tx1"/>
                </a:solidFill>
                <a:effectLst/>
                <a:latin typeface="+mn-lt"/>
                <a:ea typeface="+mn-ea"/>
                <a:cs typeface="+mn-cs"/>
              </a:rPr>
              <a:t>colposcopist</a:t>
            </a:r>
            <a:r>
              <a:rPr lang="en-US" sz="1200" b="0" i="0" kern="1200" dirty="0">
                <a:solidFill>
                  <a:schemeClr val="tx1"/>
                </a:solidFill>
                <a:effectLst/>
                <a:latin typeface="+mn-lt"/>
                <a:ea typeface="+mn-ea"/>
                <a:cs typeface="+mn-cs"/>
              </a:rPr>
              <a:t> is also recommended for women whose HPV tests are positive two years in a row.</a:t>
            </a: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24</a:t>
            </a:fld>
            <a:endParaRPr lang="en-US"/>
          </a:p>
        </p:txBody>
      </p:sp>
    </p:spTree>
    <p:extLst>
      <p:ext uri="{BB962C8B-B14F-4D97-AF65-F5344CB8AC3E}">
        <p14:creationId xmlns:p14="http://schemas.microsoft.com/office/powerpoint/2010/main" val="397749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Folliculitis are</a:t>
            </a:r>
            <a:r>
              <a:rPr lang="en-CA" baseline="0" dirty="0"/>
              <a:t> u</a:t>
            </a:r>
            <a:r>
              <a:rPr lang="en-CA" dirty="0"/>
              <a:t>sually</a:t>
            </a:r>
            <a:r>
              <a:rPr lang="en-CA" baseline="0" dirty="0"/>
              <a:t> self limiting with hot compresses and anti-septic cleanser maybe beneficial systemic therapy is not generally required</a:t>
            </a:r>
          </a:p>
          <a:p>
            <a:r>
              <a:rPr lang="en-CA" baseline="0" dirty="0"/>
              <a:t>Second line – may considered </a:t>
            </a:r>
            <a:r>
              <a:rPr lang="en-CA" baseline="0" dirty="0" err="1"/>
              <a:t>mupirocin</a:t>
            </a:r>
            <a:r>
              <a:rPr lang="en-CA" baseline="0" dirty="0"/>
              <a:t> 2% </a:t>
            </a:r>
            <a:r>
              <a:rPr lang="en-CA" baseline="0" dirty="0" err="1"/>
              <a:t>ung</a:t>
            </a:r>
            <a:r>
              <a:rPr lang="en-CA" baseline="0" dirty="0"/>
              <a:t>/cream TID sparingly or </a:t>
            </a:r>
            <a:r>
              <a:rPr lang="en-CA" baseline="0" dirty="0" err="1"/>
              <a:t>fusidic</a:t>
            </a:r>
            <a:r>
              <a:rPr lang="en-CA" baseline="0" dirty="0"/>
              <a:t> acid 2% </a:t>
            </a:r>
            <a:r>
              <a:rPr lang="en-CA" baseline="0" dirty="0" err="1"/>
              <a:t>ung</a:t>
            </a:r>
            <a:r>
              <a:rPr lang="en-CA" baseline="0" dirty="0"/>
              <a:t>/cream TID </a:t>
            </a:r>
          </a:p>
          <a:p>
            <a:endParaRPr lang="en-CA" baseline="0" dirty="0"/>
          </a:p>
          <a:p>
            <a:r>
              <a:rPr lang="en-CA" baseline="0" dirty="0"/>
              <a:t>Furuncles (boils) are abscesses that start in a hair follicle. For small uncomplicated furuncles hot compresses are usually sufficient, while for larger ones drainage is necessary. After I&amp;D antibiotics are recommended. Swab of boils should be considered if there is recurrent or abscesses (2 or more in 6 months). High index of suspicion for DM type 2</a:t>
            </a:r>
          </a:p>
          <a:p>
            <a:endParaRPr lang="en-CA" baseline="0" dirty="0"/>
          </a:p>
          <a:p>
            <a:r>
              <a:rPr lang="en-CA" baseline="0" dirty="0"/>
              <a:t>Carbuncles are deeper and more extensive, incision and drainage is usually necessary. Consider systemic antibiotics if the abscess &gt; 5 cm in diameter, large and/or multiple abscesses, cellulitis to surrounding tissue, presence of systemic symptoms or fever. </a:t>
            </a:r>
          </a:p>
          <a:p>
            <a:pPr marL="0" indent="0">
              <a:buNone/>
            </a:pPr>
            <a:endParaRPr lang="en-CA" b="1" dirty="0"/>
          </a:p>
          <a:p>
            <a:pPr marL="0" indent="0">
              <a:buNone/>
            </a:pPr>
            <a:r>
              <a:rPr lang="en-CA" b="1" dirty="0"/>
              <a:t>Complications/red flags:</a:t>
            </a:r>
          </a:p>
          <a:p>
            <a:pPr marL="0" indent="0">
              <a:buNone/>
            </a:pPr>
            <a:r>
              <a:rPr lang="en-CA" dirty="0"/>
              <a:t>Systemic symptoms (fever), not responding to treatment and/or progressing infection from superficial to cutaneous dermis or surrounding dermis (cellulitis)</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6</a:t>
            </a:fld>
            <a:endParaRPr lang="en-US"/>
          </a:p>
        </p:txBody>
      </p:sp>
    </p:spTree>
    <p:extLst>
      <p:ext uri="{BB962C8B-B14F-4D97-AF65-F5344CB8AC3E}">
        <p14:creationId xmlns:p14="http://schemas.microsoft.com/office/powerpoint/2010/main" val="378881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Bartholin Gland is found bilaterally at 4 and 8 o’clock of the labia minora and drain through ducts 2.0 to 2.5 cm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Usually, the size of a pea (&lt;1 cm) and often can not be palpated.</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During sexual arousal and inter- course, the Bartholin glands secrete vaginal lubricating mucus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Escherichia coli </a:t>
            </a:r>
            <a:r>
              <a:rPr lang="en-CA" sz="1200" kern="1200" dirty="0">
                <a:solidFill>
                  <a:schemeClr val="tx1"/>
                </a:solidFill>
                <a:effectLst/>
                <a:latin typeface="+mn-lt"/>
                <a:ea typeface="+mn-ea"/>
                <a:cs typeface="+mn-cs"/>
              </a:rPr>
              <a:t>and </a:t>
            </a:r>
            <a:r>
              <a:rPr lang="en-CA" sz="1200" i="1" kern="1200" dirty="0">
                <a:solidFill>
                  <a:schemeClr val="tx1"/>
                </a:solidFill>
                <a:effectLst/>
                <a:latin typeface="+mn-lt"/>
                <a:ea typeface="+mn-ea"/>
                <a:cs typeface="+mn-cs"/>
              </a:rPr>
              <a:t>Staphylococcus aureus </a:t>
            </a:r>
            <a:r>
              <a:rPr lang="en-CA" sz="1200" kern="1200" dirty="0">
                <a:solidFill>
                  <a:schemeClr val="tx1"/>
                </a:solidFill>
                <a:effectLst/>
                <a:latin typeface="+mn-lt"/>
                <a:ea typeface="+mn-ea"/>
                <a:cs typeface="+mn-cs"/>
              </a:rPr>
              <a:t>are the most common isolates.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Respiratory organisms such as </a:t>
            </a:r>
            <a:r>
              <a:rPr lang="en-CA" sz="1200" i="1" kern="1200" dirty="0">
                <a:solidFill>
                  <a:schemeClr val="tx1"/>
                </a:solidFill>
                <a:effectLst/>
                <a:latin typeface="+mn-lt"/>
                <a:ea typeface="+mn-ea"/>
                <a:cs typeface="+mn-cs"/>
              </a:rPr>
              <a:t>Streptococcus pneumoniae </a:t>
            </a:r>
            <a:r>
              <a:rPr lang="en-CA" sz="1200" kern="1200" dirty="0">
                <a:solidFill>
                  <a:schemeClr val="tx1"/>
                </a:solidFill>
                <a:effectLst/>
                <a:latin typeface="+mn-lt"/>
                <a:ea typeface="+mn-ea"/>
                <a:cs typeface="+mn-cs"/>
              </a:rPr>
              <a:t>and </a:t>
            </a:r>
            <a:r>
              <a:rPr lang="en-CA" sz="1200" i="1" kern="1200" dirty="0">
                <a:solidFill>
                  <a:schemeClr val="tx1"/>
                </a:solidFill>
                <a:effectLst/>
                <a:latin typeface="+mn-lt"/>
                <a:ea typeface="+mn-ea"/>
                <a:cs typeface="+mn-cs"/>
              </a:rPr>
              <a:t>Haemophilus influenzae </a:t>
            </a:r>
            <a:r>
              <a:rPr lang="en-CA" sz="1200" kern="1200" dirty="0">
                <a:solidFill>
                  <a:schemeClr val="tx1"/>
                </a:solidFill>
                <a:effectLst/>
                <a:latin typeface="+mn-lt"/>
                <a:ea typeface="+mn-ea"/>
                <a:cs typeface="+mn-cs"/>
              </a:rPr>
              <a:t>are becoming more common, possibly because of the practice of oral sex.</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Sexually transmitted infections have a role in a minority of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Red Flag: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epithelium of the gland is columnar and the duct is squamous, allowing for the possibility of squamous cell carcinoma or adenocarcinoma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Enlargement in women older than 40 years should raise suspicion for malignancy, particularly if the gland is firm, fixed, or irregularly shaped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two most common types of Bartholin gland carcinomas are squamous cell carcinoma and adenocarcinoma. Human papillomavirus, particularly type 16, is associated with the pathogenesis of squamous cell carcinoma of the Bartholin gland.14-16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4B5D53B-E2E0-2345-9545-C70132B6B04B}" type="slidenum">
              <a:rPr lang="en-US" smtClean="0"/>
              <a:t>7</a:t>
            </a:fld>
            <a:endParaRPr lang="en-US"/>
          </a:p>
        </p:txBody>
      </p:sp>
    </p:spTree>
    <p:extLst>
      <p:ext uri="{BB962C8B-B14F-4D97-AF65-F5344CB8AC3E}">
        <p14:creationId xmlns:p14="http://schemas.microsoft.com/office/powerpoint/2010/main" val="366675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reassure your patient that if the Bartholin gland needs removal this should not implicate vaginal lubrication as other glands such as the Skene gland also assists with this.</a:t>
            </a:r>
          </a:p>
          <a:p>
            <a:endParaRPr lang="en-US" dirty="0"/>
          </a:p>
          <a:p>
            <a:r>
              <a:rPr lang="en-CA" sz="1200" kern="1200" dirty="0">
                <a:solidFill>
                  <a:schemeClr val="tx1"/>
                </a:solidFill>
                <a:effectLst/>
                <a:latin typeface="+mn-lt"/>
                <a:ea typeface="+mn-ea"/>
                <a:cs typeface="+mn-cs"/>
              </a:rPr>
              <a:t>Asymptomatic cysts in women younger than 40 years can be left untreated, whereas larger cysts and abscesses may require minor surgical procedures and excisions.1,5,8,19 Antibiotic treatment of Bartholin duct cysts and simple gland abscesses is not necessary in the absence of sexually transmitted infection, urinary tract infection, or cellulitis.2,8,17,20 </a:t>
            </a:r>
          </a:p>
          <a:p>
            <a:endParaRPr lang="en-CA" dirty="0"/>
          </a:p>
          <a:p>
            <a:r>
              <a:rPr lang="en-CA" sz="1200" kern="1200" dirty="0" err="1">
                <a:solidFill>
                  <a:schemeClr val="tx1"/>
                </a:solidFill>
                <a:effectLst/>
                <a:latin typeface="+mn-lt"/>
                <a:ea typeface="+mn-ea"/>
                <a:cs typeface="+mn-cs"/>
              </a:rPr>
              <a:t>Fistulization</a:t>
            </a:r>
            <a:r>
              <a:rPr lang="en-CA" sz="1200" kern="1200" dirty="0">
                <a:solidFill>
                  <a:schemeClr val="tx1"/>
                </a:solidFill>
                <a:effectLst/>
                <a:latin typeface="+mn-lt"/>
                <a:ea typeface="+mn-ea"/>
                <a:cs typeface="+mn-cs"/>
              </a:rPr>
              <a:t> and marsupialization are the two most common procedures for Bartholin duct cysts and gland abscesses.17 </a:t>
            </a:r>
            <a:r>
              <a:rPr lang="en-CA" sz="1200" kern="1200" dirty="0" err="1">
                <a:solidFill>
                  <a:schemeClr val="tx1"/>
                </a:solidFill>
                <a:effectLst/>
                <a:latin typeface="+mn-lt"/>
                <a:ea typeface="+mn-ea"/>
                <a:cs typeface="+mn-cs"/>
              </a:rPr>
              <a:t>Fistulization</a:t>
            </a:r>
            <a:r>
              <a:rPr lang="en-CA" sz="1200" kern="1200" dirty="0">
                <a:solidFill>
                  <a:schemeClr val="tx1"/>
                </a:solidFill>
                <a:effectLst/>
                <a:latin typeface="+mn-lt"/>
                <a:ea typeface="+mn-ea"/>
                <a:cs typeface="+mn-cs"/>
              </a:rPr>
              <a:t> is the traditional approach for treating symptomatic cysts or abscesses, although it is not appropriate for deep cysts.1,8 The introduced foreign body prevents wound closure, resulting in an epithelialized </a:t>
            </a:r>
            <a:r>
              <a:rPr lang="en-CA" sz="1200" kern="1200" dirty="0" err="1">
                <a:solidFill>
                  <a:schemeClr val="tx1"/>
                </a:solidFill>
                <a:effectLst/>
                <a:latin typeface="+mn-lt"/>
                <a:ea typeface="+mn-ea"/>
                <a:cs typeface="+mn-cs"/>
              </a:rPr>
              <a:t>fis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tula</a:t>
            </a:r>
            <a:r>
              <a:rPr lang="en-CA" sz="1200" kern="1200" dirty="0">
                <a:solidFill>
                  <a:schemeClr val="tx1"/>
                </a:solidFill>
                <a:effectLst/>
                <a:latin typeface="+mn-lt"/>
                <a:ea typeface="+mn-ea"/>
                <a:cs typeface="+mn-cs"/>
              </a:rPr>
              <a:t> (i.e., a new outflow tract).17,21,22 </a:t>
            </a:r>
            <a:r>
              <a:rPr lang="en-CA" sz="1200" kern="1200" dirty="0" err="1">
                <a:solidFill>
                  <a:schemeClr val="tx1"/>
                </a:solidFill>
                <a:effectLst/>
                <a:latin typeface="+mn-lt"/>
                <a:ea typeface="+mn-ea"/>
                <a:cs typeface="+mn-cs"/>
              </a:rPr>
              <a:t>Fistulization</a:t>
            </a:r>
            <a:r>
              <a:rPr lang="en-CA" sz="1200" kern="1200" dirty="0">
                <a:solidFill>
                  <a:schemeClr val="tx1"/>
                </a:solidFill>
                <a:effectLst/>
                <a:latin typeface="+mn-lt"/>
                <a:ea typeface="+mn-ea"/>
                <a:cs typeface="+mn-cs"/>
              </a:rPr>
              <a:t> is achieved by the placement of a Word catheter or Jacobi ring.17,18 The Word catheter is commercially available, whereas the Jacobi ring is assembled by the clinician. Patient and cli- </a:t>
            </a:r>
            <a:r>
              <a:rPr lang="en-CA" sz="1200" kern="1200" dirty="0" err="1">
                <a:solidFill>
                  <a:schemeClr val="tx1"/>
                </a:solidFill>
                <a:effectLst/>
                <a:latin typeface="+mn-lt"/>
                <a:ea typeface="+mn-ea"/>
                <a:cs typeface="+mn-cs"/>
              </a:rPr>
              <a:t>nician</a:t>
            </a:r>
            <a:r>
              <a:rPr lang="en-CA" sz="1200" kern="1200" dirty="0">
                <a:solidFill>
                  <a:schemeClr val="tx1"/>
                </a:solidFill>
                <a:effectLst/>
                <a:latin typeface="+mn-lt"/>
                <a:ea typeface="+mn-ea"/>
                <a:cs typeface="+mn-cs"/>
              </a:rPr>
              <a:t> satisfaction with the Jacobi ring is higher compared with the Word catheter.23 The Jacobi ring and the Word catheter result in good resolution, low recurrence, and fewer </a:t>
            </a:r>
            <a:r>
              <a:rPr lang="en-CA" sz="1200" kern="1200" dirty="0" err="1">
                <a:solidFill>
                  <a:schemeClr val="tx1"/>
                </a:solidFill>
                <a:effectLst/>
                <a:latin typeface="+mn-lt"/>
                <a:ea typeface="+mn-ea"/>
                <a:cs typeface="+mn-cs"/>
              </a:rPr>
              <a:t>postprocedure</a:t>
            </a:r>
            <a:r>
              <a:rPr lang="en-CA" sz="1200" kern="1200" dirty="0">
                <a:solidFill>
                  <a:schemeClr val="tx1"/>
                </a:solidFill>
                <a:effectLst/>
                <a:latin typeface="+mn-lt"/>
                <a:ea typeface="+mn-ea"/>
                <a:cs typeface="+mn-cs"/>
              </a:rPr>
              <a:t> complications; they are also easy and inexpensive.19,23 </a:t>
            </a:r>
            <a:endParaRPr lang="en-CA" dirty="0"/>
          </a:p>
          <a:p>
            <a:r>
              <a:rPr lang="en-CA" sz="1200" kern="1200" dirty="0">
                <a:solidFill>
                  <a:schemeClr val="tx1"/>
                </a:solidFill>
                <a:effectLst/>
                <a:latin typeface="+mn-lt"/>
                <a:ea typeface="+mn-ea"/>
                <a:cs typeface="+mn-cs"/>
              </a:rPr>
              <a:t>Marsupialization is appropriate for treatment of a </a:t>
            </a:r>
            <a:r>
              <a:rPr lang="en-CA" sz="1200" kern="1200" dirty="0" err="1">
                <a:solidFill>
                  <a:schemeClr val="tx1"/>
                </a:solidFill>
                <a:effectLst/>
                <a:latin typeface="+mn-lt"/>
                <a:ea typeface="+mn-ea"/>
                <a:cs typeface="+mn-cs"/>
              </a:rPr>
              <a:t>pri</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mary</a:t>
            </a:r>
            <a:r>
              <a:rPr lang="en-CA" sz="1200" kern="1200" dirty="0">
                <a:solidFill>
                  <a:schemeClr val="tx1"/>
                </a:solidFill>
                <a:effectLst/>
                <a:latin typeface="+mn-lt"/>
                <a:ea typeface="+mn-ea"/>
                <a:cs typeface="+mn-cs"/>
              </a:rPr>
              <a:t> or recurrent Bartholin duct cyst or gland abscess. It creates a new outflow tract after the cyst wall shrinks over time and reepithelializes.2,5,21 </a:t>
            </a:r>
            <a:endParaRPr lang="en-CA" dirty="0"/>
          </a:p>
          <a:p>
            <a:endParaRPr lang="en-US" dirty="0"/>
          </a:p>
        </p:txBody>
      </p:sp>
      <p:sp>
        <p:nvSpPr>
          <p:cNvPr id="4" name="Slide Number Placeholder 3"/>
          <p:cNvSpPr>
            <a:spLocks noGrp="1"/>
          </p:cNvSpPr>
          <p:nvPr>
            <p:ph type="sldNum" sz="quarter" idx="5"/>
          </p:nvPr>
        </p:nvSpPr>
        <p:spPr/>
        <p:txBody>
          <a:bodyPr/>
          <a:lstStyle/>
          <a:p>
            <a:fld id="{04B5D53B-E2E0-2345-9545-C70132B6B04B}" type="slidenum">
              <a:rPr lang="en-US" smtClean="0"/>
              <a:t>8</a:t>
            </a:fld>
            <a:endParaRPr lang="en-US"/>
          </a:p>
        </p:txBody>
      </p:sp>
    </p:spTree>
    <p:extLst>
      <p:ext uri="{BB962C8B-B14F-4D97-AF65-F5344CB8AC3E}">
        <p14:creationId xmlns:p14="http://schemas.microsoft.com/office/powerpoint/2010/main" val="154143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Patients should be advised to abstain</a:t>
            </a:r>
            <a:r>
              <a:rPr lang="en-CA" baseline="0" dirty="0"/>
              <a:t> from sexual activity when lesions or prodromal symptoms are present </a:t>
            </a:r>
          </a:p>
          <a:p>
            <a:r>
              <a:rPr lang="en-CA" baseline="0" dirty="0"/>
              <a:t>Encouraged to inform their sexual partners that they have genital herpes</a:t>
            </a:r>
          </a:p>
          <a:p>
            <a:r>
              <a:rPr lang="en-CA" baseline="0" dirty="0"/>
              <a:t>Use of condoms with all new sexual partners (but may not be effective in preventing transmission due to location of lesions and asymptomatic shedding</a:t>
            </a:r>
          </a:p>
          <a:p>
            <a:r>
              <a:rPr lang="en-CA" baseline="0" dirty="0"/>
              <a:t>Transmission may occur during symptomatic periods (with no lesions)</a:t>
            </a:r>
          </a:p>
          <a:p>
            <a:endParaRPr lang="en-CA" baseline="0" dirty="0"/>
          </a:p>
          <a:p>
            <a:r>
              <a:rPr lang="en-CA" baseline="0" dirty="0"/>
              <a:t>Initiate therapy [Acyclovir, </a:t>
            </a:r>
            <a:r>
              <a:rPr lang="en-CA" baseline="0" dirty="0" err="1"/>
              <a:t>Famciclovir</a:t>
            </a:r>
            <a:r>
              <a:rPr lang="en-CA" baseline="0" dirty="0"/>
              <a:t>, </a:t>
            </a:r>
            <a:r>
              <a:rPr lang="en-CA" baseline="0" dirty="0" err="1"/>
              <a:t>Valcyclovir</a:t>
            </a:r>
            <a:r>
              <a:rPr lang="en-CA" baseline="0" dirty="0"/>
              <a:t>] within 72 hours of onset of signs/symptoms [patients can be provided with a </a:t>
            </a:r>
            <a:r>
              <a:rPr lang="en-CA" baseline="0" dirty="0" err="1"/>
              <a:t>sypply</a:t>
            </a:r>
            <a:r>
              <a:rPr lang="en-CA" baseline="0" dirty="0"/>
              <a:t> of medication and/or a </a:t>
            </a:r>
            <a:r>
              <a:rPr lang="en-CA" baseline="0" dirty="0" err="1"/>
              <a:t>prescripton</a:t>
            </a:r>
            <a:r>
              <a:rPr lang="en-CA" baseline="0" dirty="0"/>
              <a:t> so that self-initiation of treatment care occur immediately when symptoms begin</a:t>
            </a:r>
          </a:p>
          <a:p>
            <a:endParaRPr lang="en-CA" baseline="0" dirty="0"/>
          </a:p>
          <a:p>
            <a:r>
              <a:rPr lang="en-CA" baseline="0" dirty="0"/>
              <a:t>Pregnancy Acyclovir drug of choice </a:t>
            </a:r>
          </a:p>
          <a:p>
            <a:endParaRPr lang="en-CA" baseline="0" dirty="0"/>
          </a:p>
          <a:p>
            <a:r>
              <a:rPr lang="en-CA" baseline="0" dirty="0"/>
              <a:t>Topical antivirals offer minimal clinical benefit and are not  recommended</a:t>
            </a:r>
          </a:p>
          <a:p>
            <a:endParaRPr lang="en-CA" baseline="0" dirty="0"/>
          </a:p>
          <a:p>
            <a:r>
              <a:rPr lang="en-CA" baseline="0" dirty="0"/>
              <a:t>Analgesics and/or laxatives may be required </a:t>
            </a:r>
          </a:p>
          <a:p>
            <a:endParaRPr lang="en-CA" baseline="0" dirty="0"/>
          </a:p>
          <a:p>
            <a:r>
              <a:rPr lang="en-CA" baseline="0" dirty="0"/>
              <a:t>Chronic suppressive therapy (&gt; 6 episodes per year) – non-pregnant individuals suppressive therapy can reduce the recurrence by 70-80%. Usual duration of therapy [same antivirals see PHAC] is 3-6 months – this decreases the frequency, duration, severity and asymptomatic HSV shedding. This is great psychological benefits. </a:t>
            </a:r>
          </a:p>
          <a:p>
            <a:r>
              <a:rPr lang="en-CA" baseline="0" dirty="0"/>
              <a:t>Reassess every 6-12 months since frequency of outbreaks decreases over time and a treatment “holiday” after 12 months can assist with determining if there will be more outbreaks (and/or the frequency moving forward). </a:t>
            </a:r>
          </a:p>
          <a:p>
            <a:r>
              <a:rPr lang="en-CA" baseline="0" dirty="0"/>
              <a:t> </a:t>
            </a:r>
          </a:p>
          <a:p>
            <a:endParaRPr lang="en-CA" baseline="0" dirty="0"/>
          </a:p>
          <a:p>
            <a:r>
              <a:rPr lang="en-CA" baseline="0" dirty="0"/>
              <a:t>1</a:t>
            </a:r>
            <a:r>
              <a:rPr lang="en-CA" baseline="30000" dirty="0"/>
              <a:t>st</a:t>
            </a:r>
            <a:r>
              <a:rPr lang="en-CA" baseline="0" dirty="0"/>
              <a:t> episode (primary): first clinically evidence episode in a seronegative patient, usually the incubation for symptoms is 2-21 days </a:t>
            </a:r>
          </a:p>
          <a:p>
            <a:r>
              <a:rPr lang="en-CA" baseline="0" dirty="0"/>
              <a:t>Non-primary: first clinically evidence episode in a seropositive patient, short or long incubation (can be years), systemic symptoms are not usual in this case. </a:t>
            </a:r>
          </a:p>
          <a:p>
            <a:r>
              <a:rPr lang="en-CA" baseline="0" dirty="0"/>
              <a:t>Primary outbreaks in the first trimester constitutes a higher risk for perinatal transmission then does recurrent infection and warrant treatment </a:t>
            </a:r>
          </a:p>
          <a:p>
            <a:r>
              <a:rPr lang="en-CA" baseline="0" dirty="0"/>
              <a:t>Risk of vertical transmission when primary outbreak occurs at the time of delivery is about 30-60% , consider caesarean delivery if infection is later in the third trimester. For women with prior infection within the pervious year, prophylaxis at 36 weeks gestation is recommended. </a:t>
            </a:r>
          </a:p>
          <a:p>
            <a:r>
              <a:rPr lang="en-CA" baseline="0" dirty="0"/>
              <a:t> </a:t>
            </a:r>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10</a:t>
            </a:fld>
            <a:endParaRPr lang="en-US"/>
          </a:p>
        </p:txBody>
      </p:sp>
    </p:spTree>
    <p:extLst>
      <p:ext uri="{BB962C8B-B14F-4D97-AF65-F5344CB8AC3E}">
        <p14:creationId xmlns:p14="http://schemas.microsoft.com/office/powerpoint/2010/main" val="366814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Patients should be advised to abstain</a:t>
            </a:r>
            <a:r>
              <a:rPr lang="en-CA" baseline="0" dirty="0"/>
              <a:t> from sexual activity when lesions or prodromal symptoms are present </a:t>
            </a:r>
          </a:p>
          <a:p>
            <a:r>
              <a:rPr lang="en-CA" baseline="0" dirty="0"/>
              <a:t>Encouraged to inform their sexual partners that they have genital herpes</a:t>
            </a:r>
          </a:p>
          <a:p>
            <a:r>
              <a:rPr lang="en-CA" baseline="0" dirty="0"/>
              <a:t>Use of condoms with all new sexual partners (but may not be effective in preventing transmission due to location of lesions and asymptomatic shedding</a:t>
            </a:r>
          </a:p>
          <a:p>
            <a:r>
              <a:rPr lang="en-CA" baseline="0" dirty="0"/>
              <a:t>Transmission may occur during symptomatic periods (with no lesions)</a:t>
            </a:r>
          </a:p>
          <a:p>
            <a:endParaRPr lang="en-CA" baseline="0" dirty="0"/>
          </a:p>
          <a:p>
            <a:r>
              <a:rPr lang="en-CA" baseline="0" dirty="0"/>
              <a:t>Initiate therapy [Acyclovir, </a:t>
            </a:r>
            <a:r>
              <a:rPr lang="en-CA" baseline="0" dirty="0" err="1"/>
              <a:t>Famciclovir</a:t>
            </a:r>
            <a:r>
              <a:rPr lang="en-CA" baseline="0" dirty="0"/>
              <a:t>, </a:t>
            </a:r>
            <a:r>
              <a:rPr lang="en-CA" baseline="0" dirty="0" err="1"/>
              <a:t>Valcyclovir</a:t>
            </a:r>
            <a:r>
              <a:rPr lang="en-CA" baseline="0" dirty="0"/>
              <a:t>] within 72 hours of onset of signs/symptoms [patients can be provided with a </a:t>
            </a:r>
            <a:r>
              <a:rPr lang="en-CA" baseline="0" dirty="0" err="1"/>
              <a:t>sypply</a:t>
            </a:r>
            <a:r>
              <a:rPr lang="en-CA" baseline="0" dirty="0"/>
              <a:t> of medication and/or a </a:t>
            </a:r>
            <a:r>
              <a:rPr lang="en-CA" baseline="0" dirty="0" err="1"/>
              <a:t>prescripton</a:t>
            </a:r>
            <a:r>
              <a:rPr lang="en-CA" baseline="0" dirty="0"/>
              <a:t> so that self-initiation of treatment care occur immediately when symptoms begin</a:t>
            </a:r>
          </a:p>
          <a:p>
            <a:endParaRPr lang="en-CA" baseline="0" dirty="0"/>
          </a:p>
          <a:p>
            <a:r>
              <a:rPr lang="en-CA" baseline="0" dirty="0"/>
              <a:t>Pregnancy Acyclovir drug of choice </a:t>
            </a:r>
          </a:p>
          <a:p>
            <a:endParaRPr lang="en-CA" baseline="0" dirty="0"/>
          </a:p>
          <a:p>
            <a:r>
              <a:rPr lang="en-CA" baseline="0" dirty="0"/>
              <a:t>Topical antivirals offer minimal clinical benefit and are not  recommended</a:t>
            </a:r>
          </a:p>
          <a:p>
            <a:endParaRPr lang="en-CA" baseline="0" dirty="0"/>
          </a:p>
          <a:p>
            <a:r>
              <a:rPr lang="en-CA" baseline="0" dirty="0"/>
              <a:t>Analgesics and/or laxatives may be required </a:t>
            </a:r>
          </a:p>
          <a:p>
            <a:endParaRPr lang="en-CA" baseline="0" dirty="0"/>
          </a:p>
          <a:p>
            <a:r>
              <a:rPr lang="en-CA" baseline="0" dirty="0"/>
              <a:t>Chronic suppressive therapy (&gt; 6 episodes per year) – non-pregnant individuals suppressive therapy can reduce the recurrence by 70-80%. Usual duration of therapy [same antivirals see PHAC] is 3-6 months – this decreases the frequency, duration, severity and asymptomatic HSV shedding. This is great psychological benefits. </a:t>
            </a:r>
          </a:p>
          <a:p>
            <a:r>
              <a:rPr lang="en-CA" baseline="0" dirty="0"/>
              <a:t>Reassess every 6-12 months since frequency of outbreaks decreases over time and a treatment “holiday” after 12 months can assist with determining if there will be more outbreaks (and/or the frequency moving forward). </a:t>
            </a:r>
          </a:p>
          <a:p>
            <a:r>
              <a:rPr lang="en-CA" baseline="0" dirty="0"/>
              <a:t> </a:t>
            </a:r>
          </a:p>
          <a:p>
            <a:endParaRPr lang="en-CA" baseline="0" dirty="0"/>
          </a:p>
          <a:p>
            <a:r>
              <a:rPr lang="en-CA" baseline="0" dirty="0"/>
              <a:t>1</a:t>
            </a:r>
            <a:r>
              <a:rPr lang="en-CA" baseline="30000" dirty="0"/>
              <a:t>st</a:t>
            </a:r>
            <a:r>
              <a:rPr lang="en-CA" baseline="0" dirty="0"/>
              <a:t> episode (primary): first clinically evidence episode in a seronegative patient, usually the incubation for symptoms is 2-21 days </a:t>
            </a:r>
          </a:p>
          <a:p>
            <a:r>
              <a:rPr lang="en-CA" baseline="0" dirty="0"/>
              <a:t>Non-primary: first clinically evidence episode in a seropositive patient, short or long incubation (can be years), systemic symptoms are not usual in this case. </a:t>
            </a:r>
          </a:p>
          <a:p>
            <a:r>
              <a:rPr lang="en-CA" baseline="0" dirty="0"/>
              <a:t>Primary outbreaks in the first trimester constitutes a higher risk for perinatal transmission then does recurrent infection and warrant treatment </a:t>
            </a:r>
          </a:p>
          <a:p>
            <a:r>
              <a:rPr lang="en-CA" baseline="0" dirty="0"/>
              <a:t>Risk of vertical transmission when primary outbreak occurs at the time of delivery is about 30-60% , consider caesarean delivery if infection is later in the third trimester. For women with prior infection within the pervious year, prophylaxis at 36 weeks gestation is recommended. </a:t>
            </a:r>
          </a:p>
          <a:p>
            <a:r>
              <a:rPr lang="en-CA" baseline="0" dirty="0"/>
              <a:t> </a:t>
            </a:r>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11</a:t>
            </a:fld>
            <a:endParaRPr lang="en-US"/>
          </a:p>
        </p:txBody>
      </p:sp>
    </p:spTree>
    <p:extLst>
      <p:ext uri="{BB962C8B-B14F-4D97-AF65-F5344CB8AC3E}">
        <p14:creationId xmlns:p14="http://schemas.microsoft.com/office/powerpoint/2010/main" val="336674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patients have &lt; 10 genital lesions (0.5-1 cm.</a:t>
            </a:r>
            <a:r>
              <a:rPr lang="en-US" sz="1200" b="0" i="0" kern="1200" baseline="0" dirty="0">
                <a:solidFill>
                  <a:schemeClr val="tx1"/>
                </a:solidFill>
                <a:effectLst/>
                <a:latin typeface="+mn-lt"/>
                <a:ea typeface="+mn-ea"/>
                <a:cs typeface="+mn-cs"/>
              </a:rPr>
              <a:t> </a:t>
            </a:r>
          </a:p>
          <a:p>
            <a:r>
              <a:rPr lang="en-US" sz="1200" b="0" i="0" kern="1200" baseline="0" dirty="0">
                <a:solidFill>
                  <a:schemeClr val="tx1"/>
                </a:solidFill>
                <a:effectLst/>
                <a:latin typeface="+mn-lt"/>
                <a:ea typeface="+mn-ea"/>
                <a:cs typeface="+mn-cs"/>
              </a:rPr>
              <a:t>Warts should be confirmed on biopsy if diagnosis is uncertain, lesions are non-responsive/worsen with treatment, if the patient is immune compromised (as they are more likely to dysplasia) or warts are pigmented, indurated, fixed and/or ulcerated  (also cancer concern)</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Anogenital warts</a:t>
            </a:r>
          </a:p>
          <a:p>
            <a:r>
              <a:rPr lang="en-US" sz="1200" b="1" i="0" kern="1200" dirty="0">
                <a:solidFill>
                  <a:schemeClr val="tx1"/>
                </a:solidFill>
                <a:effectLst/>
                <a:latin typeface="+mn-lt"/>
                <a:ea typeface="+mn-ea"/>
                <a:cs typeface="+mn-cs"/>
              </a:rPr>
              <a:t>Incubation Period:</a:t>
            </a:r>
            <a:r>
              <a:rPr lang="en-US" sz="1200" b="0" i="0" kern="1200" dirty="0">
                <a:solidFill>
                  <a:schemeClr val="tx1"/>
                </a:solidFill>
                <a:effectLst/>
                <a:latin typeface="+mn-lt"/>
                <a:ea typeface="+mn-ea"/>
                <a:cs typeface="+mn-cs"/>
              </a:rPr>
              <a:t> 3 weeks to 8 months.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Footnote25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Appearance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multiple, asymmetrical, polymorphic </a:t>
            </a:r>
            <a:r>
              <a:rPr lang="en-US" sz="1200" b="0" i="0" kern="1200" dirty="0" err="1">
                <a:solidFill>
                  <a:schemeClr val="tx1"/>
                </a:solidFill>
                <a:effectLst/>
                <a:latin typeface="+mn-lt"/>
                <a:ea typeface="+mn-ea"/>
                <a:cs typeface="+mn-cs"/>
              </a:rPr>
              <a:t>exophytic</a:t>
            </a:r>
            <a:r>
              <a:rPr lang="en-US" sz="1200" b="0" i="0" kern="1200" dirty="0">
                <a:solidFill>
                  <a:schemeClr val="tx1"/>
                </a:solidFill>
                <a:effectLst/>
                <a:latin typeface="+mn-lt"/>
                <a:ea typeface="+mn-ea"/>
                <a:cs typeface="+mn-cs"/>
              </a:rPr>
              <a:t> fronds or growths on anogenital skin and/or mucous membranes that can vary in appearance from </a:t>
            </a:r>
            <a:r>
              <a:rPr lang="en-US" sz="1200" b="0" i="0" kern="1200" dirty="0" err="1">
                <a:solidFill>
                  <a:schemeClr val="tx1"/>
                </a:solidFill>
                <a:effectLst/>
                <a:latin typeface="+mn-lt"/>
                <a:ea typeface="+mn-ea"/>
                <a:cs typeface="+mn-cs"/>
              </a:rPr>
              <a:t>papular</a:t>
            </a:r>
            <a:r>
              <a:rPr lang="en-US" sz="1200" b="0" i="0" kern="1200" dirty="0">
                <a:solidFill>
                  <a:schemeClr val="tx1"/>
                </a:solidFill>
                <a:effectLst/>
                <a:latin typeface="+mn-lt"/>
                <a:ea typeface="+mn-ea"/>
                <a:cs typeface="+mn-cs"/>
              </a:rPr>
              <a:t> to cauliflower-like;</a:t>
            </a:r>
          </a:p>
          <a:p>
            <a:r>
              <a:rPr lang="en-US" sz="1200" b="0" i="0" kern="1200" dirty="0">
                <a:solidFill>
                  <a:schemeClr val="tx1"/>
                </a:solidFill>
                <a:effectLst/>
                <a:latin typeface="+mn-lt"/>
                <a:ea typeface="+mn-ea"/>
                <a:cs typeface="+mn-cs"/>
              </a:rPr>
              <a:t>may fluctuate in size and number, or regress. For example, AGWs tend to increase in size and number during pregnancy, then to resolve spontaneously after delivery.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4"/>
              </a:rPr>
              <a:t>Footnote65</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5"/>
              </a:rPr>
              <a:t>Footnote67</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Symptoms:</a:t>
            </a:r>
            <a:r>
              <a:rPr lang="en-US" sz="1200" b="0" i="0" kern="1200" dirty="0">
                <a:solidFill>
                  <a:schemeClr val="tx1"/>
                </a:solidFill>
                <a:effectLst/>
                <a:latin typeface="+mn-lt"/>
                <a:ea typeface="+mn-ea"/>
                <a:cs typeface="+mn-cs"/>
              </a:rPr>
              <a:t> occasionally cause pruritus, local discharge and bleeding.</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6"/>
              </a:rPr>
              <a:t>Footnote68</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Clearance:</a:t>
            </a:r>
            <a:r>
              <a:rPr lang="en-US" sz="1200" b="0" i="0" kern="1200" dirty="0">
                <a:solidFill>
                  <a:schemeClr val="tx1"/>
                </a:solidFill>
                <a:effectLst/>
                <a:latin typeface="+mn-lt"/>
                <a:ea typeface="+mn-ea"/>
                <a:cs typeface="+mn-cs"/>
              </a:rPr>
              <a:t> 10%-30% spontaneous clearance over 3 months;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7"/>
              </a:rPr>
              <a:t>Footnote69</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median time to clearance 6 months.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8"/>
              </a:rPr>
              <a:t>Footnote70</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Recurrence</a:t>
            </a:r>
            <a:r>
              <a:rPr lang="en-US" sz="1200" b="0" i="0" kern="1200" dirty="0">
                <a:solidFill>
                  <a:schemeClr val="tx1"/>
                </a:solidFill>
                <a:effectLst/>
                <a:latin typeface="+mn-lt"/>
                <a:ea typeface="+mn-ea"/>
                <a:cs typeface="+mn-cs"/>
              </a:rPr>
              <a:t>: common.</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Footnote25</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9"/>
              </a:rPr>
              <a:t>Footnote71</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For information about recurrence following treatment, refer to the </a:t>
            </a:r>
            <a:r>
              <a:rPr lang="en-US" sz="1200" b="0" i="0" u="sng" kern="1200" dirty="0">
                <a:solidFill>
                  <a:schemeClr val="tx1"/>
                </a:solidFill>
                <a:effectLst/>
                <a:latin typeface="+mn-lt"/>
                <a:ea typeface="+mn-ea"/>
                <a:cs typeface="+mn-cs"/>
                <a:hlinkClick r:id="rId10"/>
              </a:rPr>
              <a:t>Treatment of anogenital warts</a:t>
            </a:r>
            <a:r>
              <a:rPr lang="en-US" sz="1200" b="0" i="0" kern="1200" dirty="0">
                <a:solidFill>
                  <a:schemeClr val="tx1"/>
                </a:solidFill>
                <a:effectLst/>
                <a:latin typeface="+mn-lt"/>
                <a:ea typeface="+mn-ea"/>
                <a:cs typeface="+mn-cs"/>
              </a:rPr>
              <a:t> section.</a:t>
            </a:r>
          </a:p>
          <a:p>
            <a:r>
              <a:rPr lang="en-US" sz="1200" b="1" i="0" kern="1200" dirty="0">
                <a:solidFill>
                  <a:schemeClr val="tx1"/>
                </a:solidFill>
                <a:effectLst/>
                <a:latin typeface="+mn-lt"/>
                <a:ea typeface="+mn-ea"/>
                <a:cs typeface="+mn-cs"/>
              </a:rPr>
              <a:t>Sequelae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No effect on fertility.</a:t>
            </a:r>
          </a:p>
          <a:p>
            <a:r>
              <a:rPr lang="en-US" sz="1200" b="0" i="0" kern="1200" dirty="0">
                <a:solidFill>
                  <a:schemeClr val="tx1"/>
                </a:solidFill>
                <a:effectLst/>
                <a:latin typeface="+mn-lt"/>
                <a:ea typeface="+mn-ea"/>
                <a:cs typeface="+mn-cs"/>
              </a:rPr>
              <a:t>Little impact on </a:t>
            </a:r>
            <a:r>
              <a:rPr lang="en-US" sz="1200" b="0" i="0" kern="1200" dirty="0" err="1">
                <a:solidFill>
                  <a:schemeClr val="tx1"/>
                </a:solidFill>
                <a:effectLst/>
                <a:latin typeface="+mn-lt"/>
                <a:ea typeface="+mn-ea"/>
                <a:cs typeface="+mn-cs"/>
              </a:rPr>
              <a:t>labour</a:t>
            </a:r>
            <a:r>
              <a:rPr lang="en-US" sz="1200" b="0" i="0" kern="1200" dirty="0">
                <a:solidFill>
                  <a:schemeClr val="tx1"/>
                </a:solidFill>
                <a:effectLst/>
                <a:latin typeface="+mn-lt"/>
                <a:ea typeface="+mn-ea"/>
                <a:cs typeface="+mn-cs"/>
              </a:rPr>
              <a:t> and delivery, unless they are obstructing the birth canal and may bleed excessively.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4"/>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Psychosexual sequelae common, including fear of recurrence, transmission and development of cancer; </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11"/>
              </a:rPr>
              <a:t>Footnote72</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as well as depression, sexual dysfunction and disruption of long-term relationships.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12"/>
              </a:rPr>
              <a:t>Footnote19</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13"/>
              </a:rPr>
              <a:t>Footnote73</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Other LR HPV 6- and 11-associated lesions</a:t>
            </a:r>
          </a:p>
          <a:p>
            <a:r>
              <a:rPr lang="en-US" sz="1200" b="1" i="0" kern="1200" dirty="0">
                <a:solidFill>
                  <a:schemeClr val="tx1"/>
                </a:solidFill>
                <a:effectLst/>
                <a:latin typeface="+mn-lt"/>
                <a:ea typeface="+mn-ea"/>
                <a:cs typeface="+mn-cs"/>
              </a:rPr>
              <a:t>Physical examination and specimen collection</a:t>
            </a:r>
          </a:p>
          <a:p>
            <a:r>
              <a:rPr lang="en-US" sz="1200" b="0" i="0" kern="1200" dirty="0">
                <a:solidFill>
                  <a:schemeClr val="tx1"/>
                </a:solidFill>
                <a:effectLst/>
                <a:latin typeface="+mn-lt"/>
                <a:ea typeface="+mn-ea"/>
                <a:cs typeface="+mn-cs"/>
              </a:rPr>
              <a:t>Physical examination should include:</a:t>
            </a:r>
          </a:p>
          <a:p>
            <a:r>
              <a:rPr lang="en-US" sz="1200" b="0" i="0" kern="1200" dirty="0">
                <a:solidFill>
                  <a:schemeClr val="tx1"/>
                </a:solidFill>
                <a:effectLst/>
                <a:latin typeface="+mn-lt"/>
                <a:ea typeface="+mn-ea"/>
                <a:cs typeface="+mn-cs"/>
              </a:rPr>
              <a:t>visual inspection of the external genitalia for wart-like lesions (the usual means of diagnosis of AGWs), </a:t>
            </a:r>
            <a:r>
              <a:rPr lang="en-US" sz="1200" b="0" i="0" kern="1200" dirty="0" err="1">
                <a:solidFill>
                  <a:schemeClr val="tx1"/>
                </a:solidFill>
                <a:effectLst/>
                <a:latin typeface="+mn-lt"/>
                <a:ea typeface="+mn-ea"/>
                <a:cs typeface="+mn-cs"/>
              </a:rPr>
              <a:t>precancers</a:t>
            </a:r>
            <a:r>
              <a:rPr lang="en-US" sz="1200" b="0" i="0" kern="1200" dirty="0">
                <a:solidFill>
                  <a:schemeClr val="tx1"/>
                </a:solidFill>
                <a:effectLst/>
                <a:latin typeface="+mn-lt"/>
                <a:ea typeface="+mn-ea"/>
                <a:cs typeface="+mn-cs"/>
              </a:rPr>
              <a:t> and cancers;</a:t>
            </a:r>
          </a:p>
          <a:p>
            <a:r>
              <a:rPr lang="en-US" sz="1200" b="0" i="0" kern="1200" dirty="0">
                <a:solidFill>
                  <a:schemeClr val="tx1"/>
                </a:solidFill>
                <a:effectLst/>
                <a:latin typeface="+mn-lt"/>
                <a:ea typeface="+mn-ea"/>
                <a:cs typeface="+mn-cs"/>
              </a:rPr>
              <a:t>speculum examination of the vagina and cervix of women for wart-like lesions, </a:t>
            </a:r>
            <a:r>
              <a:rPr lang="en-US" sz="1200" b="0" i="0" kern="1200" dirty="0" err="1">
                <a:solidFill>
                  <a:schemeClr val="tx1"/>
                </a:solidFill>
                <a:effectLst/>
                <a:latin typeface="+mn-lt"/>
                <a:ea typeface="+mn-ea"/>
                <a:cs typeface="+mn-cs"/>
              </a:rPr>
              <a:t>precancers</a:t>
            </a:r>
            <a:r>
              <a:rPr lang="en-US" sz="1200" b="0" i="0" kern="1200" dirty="0">
                <a:solidFill>
                  <a:schemeClr val="tx1"/>
                </a:solidFill>
                <a:effectLst/>
                <a:latin typeface="+mn-lt"/>
                <a:ea typeface="+mn-ea"/>
                <a:cs typeface="+mn-cs"/>
              </a:rPr>
              <a:t> and cancers; and to obtain sample for Pap test;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digital anal examination for HIV positive individuals with perianal warts (recommended), given that the likelihood of intra-anal warts or neoplasia is high;</a:t>
            </a:r>
          </a:p>
          <a:p>
            <a:r>
              <a:rPr lang="en-US" sz="1200" b="0" i="0" kern="1200" dirty="0" err="1">
                <a:solidFill>
                  <a:schemeClr val="tx1"/>
                </a:solidFill>
                <a:effectLst/>
                <a:latin typeface="+mn-lt"/>
                <a:ea typeface="+mn-ea"/>
                <a:cs typeface="+mn-cs"/>
              </a:rPr>
              <a:t>urethroscopy</a:t>
            </a:r>
            <a:r>
              <a:rPr lang="en-US" sz="1200" b="0" i="0" kern="1200" dirty="0">
                <a:solidFill>
                  <a:schemeClr val="tx1"/>
                </a:solidFill>
                <a:effectLst/>
                <a:latin typeface="+mn-lt"/>
                <a:ea typeface="+mn-ea"/>
                <a:cs typeface="+mn-cs"/>
              </a:rPr>
              <a:t> for those with urinary flow problems that may be the result of AGWs in the distal urethra or urethral meatus.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Currently, there is no consensus about the use of anal Pap and high resolution </a:t>
            </a:r>
            <a:r>
              <a:rPr lang="en-US" sz="1200" b="0" i="0" kern="1200" dirty="0" err="1">
                <a:solidFill>
                  <a:schemeClr val="tx1"/>
                </a:solidFill>
                <a:effectLst/>
                <a:latin typeface="+mn-lt"/>
                <a:ea typeface="+mn-ea"/>
                <a:cs typeface="+mn-cs"/>
              </a:rPr>
              <a:t>anoscopy</a:t>
            </a:r>
            <a:r>
              <a:rPr lang="en-US" sz="1200" b="0" i="0" kern="1200" dirty="0">
                <a:solidFill>
                  <a:schemeClr val="tx1"/>
                </a:solidFill>
                <a:effectLst/>
                <a:latin typeface="+mn-lt"/>
                <a:ea typeface="+mn-ea"/>
                <a:cs typeface="+mn-cs"/>
              </a:rPr>
              <a:t> for screening those at increased risk of anal cancer (HIV positive and other immunosuppressed individuals; MSM; women with a history of anal intercourse and/or other HPV-related anogenital malignancies; and possibly, individuals with a history of AGWs). </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14"/>
              </a:rPr>
              <a:t>Footnote55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some experts suggest that those at increased risk may benefit from screening. For more information, refer to </a:t>
            </a:r>
            <a:r>
              <a:rPr lang="en-US" sz="1200" b="0" i="0" u="sng" kern="1200" dirty="0">
                <a:solidFill>
                  <a:schemeClr val="tx1"/>
                </a:solidFill>
                <a:effectLst/>
                <a:latin typeface="+mn-lt"/>
                <a:ea typeface="+mn-ea"/>
                <a:cs typeface="+mn-cs"/>
                <a:hlinkClick r:id="rId15"/>
              </a:rPr>
              <a:t>Appendix E: Screening for anal cancer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Until general recommendations are developed, anal Pap testing should be guided by local practice or consensus; and is dependent on the local availability of laboratory professionals with training and/or experience in reading anal cytology.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 positive results should be evaluated further using high-resolution </a:t>
            </a:r>
            <a:r>
              <a:rPr lang="en-US" sz="1200" b="0" i="0" kern="1200" dirty="0" err="1">
                <a:solidFill>
                  <a:schemeClr val="tx1"/>
                </a:solidFill>
                <a:effectLst/>
                <a:latin typeface="+mn-lt"/>
                <a:ea typeface="+mn-ea"/>
                <a:cs typeface="+mn-cs"/>
              </a:rPr>
              <a:t>anoscopy</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Laboratory diagnosis of anogenital warts</a:t>
            </a:r>
          </a:p>
          <a:p>
            <a:r>
              <a:rPr lang="en-US" sz="1200" b="0" i="0" kern="1200" dirty="0">
                <a:solidFill>
                  <a:schemeClr val="tx1"/>
                </a:solidFill>
                <a:effectLst/>
                <a:latin typeface="+mn-lt"/>
                <a:ea typeface="+mn-ea"/>
                <a:cs typeface="+mn-cs"/>
              </a:rPr>
              <a:t>HPV nucleic acid testing is not recommended because results would not change management.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Laboratory diagnosis of </a:t>
            </a:r>
            <a:r>
              <a:rPr lang="en-US" sz="1200" b="1" i="0" kern="1200" dirty="0" err="1">
                <a:solidFill>
                  <a:schemeClr val="tx1"/>
                </a:solidFill>
                <a:effectLst/>
                <a:latin typeface="+mn-lt"/>
                <a:ea typeface="+mn-ea"/>
                <a:cs typeface="+mn-cs"/>
              </a:rPr>
              <a:t>precancers</a:t>
            </a:r>
            <a:r>
              <a:rPr lang="en-US" sz="1200" b="1" i="0" kern="1200" dirty="0">
                <a:solidFill>
                  <a:schemeClr val="tx1"/>
                </a:solidFill>
                <a:effectLst/>
                <a:latin typeface="+mn-lt"/>
                <a:ea typeface="+mn-ea"/>
                <a:cs typeface="+mn-cs"/>
              </a:rPr>
              <a:t> and cancers</a:t>
            </a:r>
          </a:p>
          <a:p>
            <a:r>
              <a:rPr lang="en-US" sz="1200" b="0" i="0" kern="1200" dirty="0">
                <a:solidFill>
                  <a:schemeClr val="tx1"/>
                </a:solidFill>
                <a:effectLst/>
                <a:latin typeface="+mn-lt"/>
                <a:ea typeface="+mn-ea"/>
                <a:cs typeface="+mn-cs"/>
              </a:rPr>
              <a:t>Two screening approaches to cervical cancer prevention currently exist:</a:t>
            </a:r>
          </a:p>
          <a:p>
            <a:r>
              <a:rPr lang="en-US" sz="1200" b="0" i="0" kern="1200" dirty="0">
                <a:solidFill>
                  <a:schemeClr val="tx1"/>
                </a:solidFill>
                <a:effectLst/>
                <a:latin typeface="+mn-lt"/>
                <a:ea typeface="+mn-ea"/>
                <a:cs typeface="+mn-cs"/>
              </a:rPr>
              <a:t>Pap testing, which identifies HPV-related cytological abnormalities; and</a:t>
            </a:r>
          </a:p>
          <a:p>
            <a:r>
              <a:rPr lang="en-US" sz="1200" b="0" i="0" kern="1200" dirty="0">
                <a:solidFill>
                  <a:schemeClr val="tx1"/>
                </a:solidFill>
                <a:effectLst/>
                <a:latin typeface="+mn-lt"/>
                <a:ea typeface="+mn-ea"/>
                <a:cs typeface="+mn-cs"/>
              </a:rPr>
              <a:t>HPV nucleic acid testing, which identifies infection with HPV, whether or not cytological changes are evident. Check provincial/territorial screening guidelines for province/territory-specific screening recommendations.</a:t>
            </a:r>
          </a:p>
          <a:p>
            <a:endParaRPr lang="en-US" sz="1200" b="1"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13</a:t>
            </a:fld>
            <a:endParaRPr lang="en-US"/>
          </a:p>
        </p:txBody>
      </p:sp>
    </p:spTree>
    <p:extLst>
      <p:ext uri="{BB962C8B-B14F-4D97-AF65-F5344CB8AC3E}">
        <p14:creationId xmlns:p14="http://schemas.microsoft.com/office/powerpoint/2010/main" val="425896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Sequelae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No effect on fertility.</a:t>
            </a:r>
          </a:p>
          <a:p>
            <a:r>
              <a:rPr lang="en-US" sz="1200" b="0" i="0" kern="1200" dirty="0">
                <a:solidFill>
                  <a:schemeClr val="tx1"/>
                </a:solidFill>
                <a:effectLst/>
                <a:latin typeface="+mn-lt"/>
                <a:ea typeface="+mn-ea"/>
                <a:cs typeface="+mn-cs"/>
              </a:rPr>
              <a:t>Little impact on </a:t>
            </a:r>
            <a:r>
              <a:rPr lang="en-US" sz="1200" b="0" i="0" kern="1200" dirty="0" err="1">
                <a:solidFill>
                  <a:schemeClr val="tx1"/>
                </a:solidFill>
                <a:effectLst/>
                <a:latin typeface="+mn-lt"/>
                <a:ea typeface="+mn-ea"/>
                <a:cs typeface="+mn-cs"/>
              </a:rPr>
              <a:t>labour</a:t>
            </a:r>
            <a:r>
              <a:rPr lang="en-US" sz="1200" b="0" i="0" kern="1200" dirty="0">
                <a:solidFill>
                  <a:schemeClr val="tx1"/>
                </a:solidFill>
                <a:effectLst/>
                <a:latin typeface="+mn-lt"/>
                <a:ea typeface="+mn-ea"/>
                <a:cs typeface="+mn-cs"/>
              </a:rPr>
              <a:t> and delivery, unless they are obstructing the birth canal and may bleed excessively.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Psychosexual sequelae common, including fear of recurrence, transmission and development of cancer; </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4"/>
              </a:rPr>
              <a:t>Footnote72</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as well as depression, sexual dysfunction and disruption of long-term relationships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Purpose of treatment is to remove symptomatic warts, eradicate the infection, prevent</a:t>
            </a:r>
            <a:r>
              <a:rPr lang="en-US" sz="1200" b="0" i="0" kern="1200" baseline="0" dirty="0">
                <a:solidFill>
                  <a:schemeClr val="tx1"/>
                </a:solidFill>
                <a:effectLst/>
                <a:latin typeface="+mn-lt"/>
                <a:ea typeface="+mn-ea"/>
                <a:cs typeface="+mn-cs"/>
              </a:rPr>
              <a:t> long-term sequelae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No one treatment is idea for all warts and all patients and should be selected based on several factors including: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Wart size, location, number, morphology, patient preference, provider experience, cost, convenience and adverse affects.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Choosing not to treat (regardless of location) as most resolve spontaneously (20% do so within 6 months)</a:t>
            </a:r>
          </a:p>
          <a:p>
            <a:r>
              <a:rPr lang="en-US" sz="1200" b="1" i="0" kern="1200" baseline="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Management of subclinical lesions, anogenital warts, and cervical </a:t>
            </a:r>
            <a:r>
              <a:rPr lang="en-US" sz="1200" b="1" i="0" kern="1200" dirty="0" err="1">
                <a:solidFill>
                  <a:schemeClr val="tx1"/>
                </a:solidFill>
                <a:effectLst/>
                <a:latin typeface="+mn-lt"/>
                <a:ea typeface="+mn-ea"/>
                <a:cs typeface="+mn-cs"/>
              </a:rPr>
              <a:t>precancers</a:t>
            </a:r>
            <a:r>
              <a:rPr lang="en-US" sz="1200" b="1" i="0" kern="1200" dirty="0">
                <a:solidFill>
                  <a:schemeClr val="tx1"/>
                </a:solidFill>
                <a:effectLst/>
                <a:latin typeface="+mn-lt"/>
                <a:ea typeface="+mn-ea"/>
                <a:cs typeface="+mn-cs"/>
              </a:rPr>
              <a:t>, and cancers</a:t>
            </a:r>
          </a:p>
          <a:p>
            <a:r>
              <a:rPr lang="en-US" sz="1200" b="1" i="0" kern="1200" dirty="0">
                <a:solidFill>
                  <a:schemeClr val="tx1"/>
                </a:solidFill>
                <a:effectLst/>
                <a:latin typeface="+mn-lt"/>
                <a:ea typeface="+mn-ea"/>
                <a:cs typeface="+mn-cs"/>
              </a:rPr>
              <a:t>Subclinical lesions</a:t>
            </a:r>
            <a:r>
              <a:rPr lang="en-US" sz="1200" b="0" i="0" kern="1200" dirty="0">
                <a:solidFill>
                  <a:schemeClr val="tx1"/>
                </a:solidFill>
                <a:effectLst/>
                <a:latin typeface="+mn-lt"/>
                <a:ea typeface="+mn-ea"/>
                <a:cs typeface="+mn-cs"/>
              </a:rPr>
              <a:t>: treatment is not recommended.</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AGWs: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goal is symptom relief.</a:t>
            </a:r>
          </a:p>
          <a:p>
            <a:r>
              <a:rPr lang="en-US" sz="1200" b="0" i="0" kern="1200" dirty="0">
                <a:solidFill>
                  <a:schemeClr val="tx1"/>
                </a:solidFill>
                <a:effectLst/>
                <a:latin typeface="+mn-lt"/>
                <a:ea typeface="+mn-ea"/>
                <a:cs typeface="+mn-cs"/>
              </a:rPr>
              <a:t>Foregoing treatment (an expectant approach) may be an acceptable option for some patients, given that AGWs may resolve spontaneously, and that treatment prevents neither transmission nor recurrence.</a:t>
            </a:r>
          </a:p>
          <a:p>
            <a:r>
              <a:rPr lang="en-US" sz="1200" b="0" i="0" kern="1200" dirty="0">
                <a:solidFill>
                  <a:schemeClr val="tx1"/>
                </a:solidFill>
                <a:effectLst/>
                <a:latin typeface="+mn-lt"/>
                <a:ea typeface="+mn-ea"/>
                <a:cs typeface="+mn-cs"/>
              </a:rPr>
              <a:t>Topical treatment of AGWs located in moist, occluded areas may be more effective than treatment of partly keratinized areas such as the penile shaft.</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5"/>
              </a:rPr>
              <a:t>Footnote76</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Treatments may be patient- (self) or clinician-applied. The choice of treatment should be guided by:</a:t>
            </a:r>
          </a:p>
          <a:p>
            <a:pPr lvl="1"/>
            <a:r>
              <a:rPr lang="en-US" sz="1200" b="0" i="0" kern="1200" dirty="0">
                <a:solidFill>
                  <a:schemeClr val="tx1"/>
                </a:solidFill>
                <a:effectLst/>
                <a:latin typeface="+mn-lt"/>
                <a:ea typeface="+mn-ea"/>
                <a:cs typeface="+mn-cs"/>
              </a:rPr>
              <a:t>patient preference,</a:t>
            </a:r>
          </a:p>
          <a:p>
            <a:pPr lvl="1"/>
            <a:r>
              <a:rPr lang="en-US" sz="1200" b="0" i="0" kern="1200" dirty="0">
                <a:solidFill>
                  <a:schemeClr val="tx1"/>
                </a:solidFill>
                <a:effectLst/>
                <a:latin typeface="+mn-lt"/>
                <a:ea typeface="+mn-ea"/>
                <a:cs typeface="+mn-cs"/>
              </a:rPr>
              <a:t>availability of resources,</a:t>
            </a:r>
          </a:p>
          <a:p>
            <a:pPr lvl="1"/>
            <a:r>
              <a:rPr lang="en-US" sz="1200" b="0" i="0" kern="1200" dirty="0">
                <a:solidFill>
                  <a:schemeClr val="tx1"/>
                </a:solidFill>
                <a:effectLst/>
                <a:latin typeface="+mn-lt"/>
                <a:ea typeface="+mn-ea"/>
                <a:cs typeface="+mn-cs"/>
              </a:rPr>
              <a:t>cost,</a:t>
            </a:r>
          </a:p>
          <a:p>
            <a:pPr lvl="1"/>
            <a:r>
              <a:rPr lang="en-US" sz="1200" b="0" i="0" kern="1200" dirty="0">
                <a:solidFill>
                  <a:schemeClr val="tx1"/>
                </a:solidFill>
                <a:effectLst/>
                <a:latin typeface="+mn-lt"/>
                <a:ea typeface="+mn-ea"/>
                <a:cs typeface="+mn-cs"/>
              </a:rPr>
              <a:t>clinician's experience,</a:t>
            </a:r>
          </a:p>
          <a:p>
            <a:pPr lvl="1"/>
            <a:r>
              <a:rPr lang="en-US" sz="1200" b="0" i="0" kern="1200" dirty="0">
                <a:solidFill>
                  <a:schemeClr val="tx1"/>
                </a:solidFill>
                <a:effectLst/>
                <a:latin typeface="+mn-lt"/>
                <a:ea typeface="+mn-ea"/>
                <a:cs typeface="+mn-cs"/>
              </a:rPr>
              <a:t>size, shape, number and site of lesions,</a:t>
            </a:r>
          </a:p>
          <a:p>
            <a:pPr lvl="1"/>
            <a:r>
              <a:rPr lang="en-US" sz="1200" b="0" i="0" kern="1200" dirty="0">
                <a:solidFill>
                  <a:schemeClr val="tx1"/>
                </a:solidFill>
                <a:effectLst/>
                <a:latin typeface="+mn-lt"/>
                <a:ea typeface="+mn-ea"/>
                <a:cs typeface="+mn-cs"/>
              </a:rPr>
              <a:t>convenience, and</a:t>
            </a:r>
          </a:p>
          <a:p>
            <a:pPr lvl="1"/>
            <a:r>
              <a:rPr lang="en-US" sz="1200" b="0" i="0" kern="1200" dirty="0">
                <a:solidFill>
                  <a:schemeClr val="tx1"/>
                </a:solidFill>
                <a:effectLst/>
                <a:latin typeface="+mn-lt"/>
                <a:ea typeface="+mn-ea"/>
                <a:cs typeface="+mn-cs"/>
              </a:rPr>
              <a:t>potential adverse effects.</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self-applied treatments in the privacy of the home may be preferred by some, clinicians should consider whether patients can be expected to</a:t>
            </a:r>
          </a:p>
          <a:p>
            <a:pPr lvl="1"/>
            <a:r>
              <a:rPr lang="en-US" sz="1200" b="0" i="0" kern="1200" dirty="0">
                <a:solidFill>
                  <a:schemeClr val="tx1"/>
                </a:solidFill>
                <a:effectLst/>
                <a:latin typeface="+mn-lt"/>
                <a:ea typeface="+mn-ea"/>
                <a:cs typeface="+mn-cs"/>
              </a:rPr>
              <a:t>comply with the regimen;</a:t>
            </a:r>
          </a:p>
          <a:p>
            <a:pPr lvl="1"/>
            <a:r>
              <a:rPr lang="en-US" sz="1200" b="0" i="0" kern="1200" dirty="0">
                <a:solidFill>
                  <a:schemeClr val="tx1"/>
                </a:solidFill>
                <a:effectLst/>
                <a:latin typeface="+mn-lt"/>
                <a:ea typeface="+mn-ea"/>
                <a:cs typeface="+mn-cs"/>
              </a:rPr>
              <a:t>be able to identify and reach all of their lesions.</a:t>
            </a:r>
          </a:p>
          <a:p>
            <a:r>
              <a:rPr lang="en-US" sz="1200" b="0" i="0" kern="1200" dirty="0">
                <a:solidFill>
                  <a:schemeClr val="tx1"/>
                </a:solidFill>
                <a:effectLst/>
                <a:latin typeface="+mn-lt"/>
                <a:ea typeface="+mn-ea"/>
                <a:cs typeface="+mn-cs"/>
              </a:rPr>
              <a:t>Advise women with AGWs that:</a:t>
            </a:r>
          </a:p>
          <a:p>
            <a:r>
              <a:rPr lang="en-US" sz="1200" b="0" i="0" kern="1200" dirty="0">
                <a:solidFill>
                  <a:schemeClr val="tx1"/>
                </a:solidFill>
                <a:effectLst/>
                <a:latin typeface="+mn-lt"/>
                <a:ea typeface="+mn-ea"/>
                <a:cs typeface="+mn-cs"/>
              </a:rPr>
              <a:t>All topical treatments except </a:t>
            </a:r>
            <a:r>
              <a:rPr lang="en-US" sz="1200" b="0" i="0" kern="1200" dirty="0" err="1">
                <a:solidFill>
                  <a:schemeClr val="tx1"/>
                </a:solidFill>
                <a:effectLst/>
                <a:latin typeface="+mn-lt"/>
                <a:ea typeface="+mn-ea"/>
                <a:cs typeface="+mn-cs"/>
              </a:rPr>
              <a:t>trichloroacetic</a:t>
            </a:r>
            <a:r>
              <a:rPr lang="en-US" sz="1200" b="0" i="0" kern="1200" dirty="0">
                <a:solidFill>
                  <a:schemeClr val="tx1"/>
                </a:solidFill>
                <a:effectLst/>
                <a:latin typeface="+mn-lt"/>
                <a:ea typeface="+mn-ea"/>
                <a:cs typeface="+mn-cs"/>
              </a:rPr>
              <a:t> acid (TCA) are contraindicated for use in pregnant and breastfeeding women. For more information, refer to the </a:t>
            </a:r>
            <a:r>
              <a:rPr lang="en-US" sz="1200" b="1" i="0" kern="1200" dirty="0">
                <a:solidFill>
                  <a:schemeClr val="tx1"/>
                </a:solidFill>
                <a:effectLst/>
                <a:latin typeface="+mn-lt"/>
                <a:ea typeface="+mn-ea"/>
                <a:cs typeface="+mn-cs"/>
              </a:rPr>
              <a:t>Treatment</a:t>
            </a:r>
            <a:r>
              <a:rPr lang="en-US" sz="1200" b="0" i="0" kern="1200" dirty="0">
                <a:solidFill>
                  <a:schemeClr val="tx1"/>
                </a:solidFill>
                <a:effectLst/>
                <a:latin typeface="+mn-lt"/>
                <a:ea typeface="+mn-ea"/>
                <a:cs typeface="+mn-cs"/>
              </a:rPr>
              <a:t> section.</a:t>
            </a:r>
          </a:p>
          <a:p>
            <a:r>
              <a:rPr lang="en-US" sz="1200" b="0" i="0" kern="1200" dirty="0">
                <a:solidFill>
                  <a:schemeClr val="tx1"/>
                </a:solidFill>
                <a:effectLst/>
                <a:latin typeface="+mn-lt"/>
                <a:ea typeface="+mn-ea"/>
                <a:cs typeface="+mn-cs"/>
              </a:rPr>
              <a:t>Removal may be considered. However, complete resolution may not occur until after delivery.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presence of AGWs is not an indication for caesarean section unless they are obstructing the birth canal and may bleed excessively.</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3"/>
              </a:rPr>
              <a:t>Footnote65</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04B5D53B-E2E0-2345-9545-C70132B6B04B}" type="slidenum">
              <a:rPr lang="en-US" smtClean="0"/>
              <a:t>14</a:t>
            </a:fld>
            <a:endParaRPr lang="en-US"/>
          </a:p>
        </p:txBody>
      </p:sp>
    </p:spTree>
    <p:extLst>
      <p:ext uri="{BB962C8B-B14F-4D97-AF65-F5344CB8AC3E}">
        <p14:creationId xmlns:p14="http://schemas.microsoft.com/office/powerpoint/2010/main" val="149149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D53B-E2E0-2345-9545-C70132B6B04B}" type="slidenum">
              <a:rPr lang="en-US" smtClean="0"/>
              <a:t>19</a:t>
            </a:fld>
            <a:endParaRPr lang="en-US"/>
          </a:p>
        </p:txBody>
      </p:sp>
    </p:spTree>
    <p:extLst>
      <p:ext uri="{BB962C8B-B14F-4D97-AF65-F5344CB8AC3E}">
        <p14:creationId xmlns:p14="http://schemas.microsoft.com/office/powerpoint/2010/main" val="259819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78C-24C4-D446-9492-2BEB326C5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D53346-07D8-5248-9758-BAD29117FA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4F038-0A5B-C340-AF9D-A795AF448DC9}"/>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AF3BDA21-A0B3-2340-B736-8B1D3CB65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A9F63-0B67-E14D-AA46-8DB77BF7ED7B}"/>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134764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AA60-2835-4C43-A6FC-4E83DE5FC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80585C-1517-4748-9AC0-FE2C056191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F843-FD1B-5740-B151-7BFD09514488}"/>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80DF4339-CA79-A74F-96D0-2C08DFA2B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97681-1DFB-A140-91DE-70B5630D5964}"/>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2640463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0329F8-A0C7-F443-AA0D-B940BB69B8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59AC7-0090-4949-80B0-E84DAECCB4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C289A-6B81-DE42-8B02-1492D3A7C94D}"/>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707759AB-70DC-2941-ACB1-660DF4A6D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33F4D-4994-EE40-BE99-6D772CC247CF}"/>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147449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F1EC-467A-0344-A410-466F88566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3E822-A892-7547-958F-083E0B55A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5C58F-F5E9-6D46-BF55-4BC792D17FB0}"/>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4A94CA1E-ADC5-F249-B96C-878600697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EC7CE-6AC4-444B-9204-293F25BEDB2B}"/>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366748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9388-75D8-C84B-9E39-62E63ED13B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060C0F-AF88-7740-96C0-1F9EC15CB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26D3A6-FFA3-604A-9366-A0E5E567C9D1}"/>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C24C141B-A0F0-1846-8156-63F2E14E5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D052F-E083-8F4C-8990-80CDE445284C}"/>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387050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34CD-1EC4-C445-9BB0-8AC80B7EF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3AE5B-E35B-5841-87C4-FDB0896060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D6BA29-DD0E-1E41-8492-C2BB3EB087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D8EF0-FD0A-F04F-ADCD-45FF47E26621}"/>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6" name="Footer Placeholder 5">
            <a:extLst>
              <a:ext uri="{FF2B5EF4-FFF2-40B4-BE49-F238E27FC236}">
                <a16:creationId xmlns:a16="http://schemas.microsoft.com/office/drawing/2014/main" id="{BFC103E0-1F7A-4D48-B88B-1B611C184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40A3E-B8DD-0240-874C-A3E65CA2A362}"/>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329588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E9D4-ED92-6142-B4C5-8BF0C0DAC9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7CCDFA-E93B-4A49-94C2-5A675EB9F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9A209-919E-BF42-A563-03AE78560B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56392-0453-394D-AEFD-28994D5EA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5828F-D527-FD42-8A9E-907B59B63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03F2AA-C8FB-1F49-B0C2-9580242ABA0B}"/>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8" name="Footer Placeholder 7">
            <a:extLst>
              <a:ext uri="{FF2B5EF4-FFF2-40B4-BE49-F238E27FC236}">
                <a16:creationId xmlns:a16="http://schemas.microsoft.com/office/drawing/2014/main" id="{27260C45-278A-8B43-9E96-B56CBD60DB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0D08A0-9775-3A4A-9D9B-7A40AF8DC959}"/>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426413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E44E-435C-C643-8191-B8A5733D06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AF222F-6538-B54F-AC6D-1967FFB01CEA}"/>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4" name="Footer Placeholder 3">
            <a:extLst>
              <a:ext uri="{FF2B5EF4-FFF2-40B4-BE49-F238E27FC236}">
                <a16:creationId xmlns:a16="http://schemas.microsoft.com/office/drawing/2014/main" id="{4B3A8569-12EA-3044-9F56-C9A3CD20A3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1E3C1-CEA6-E843-A0F3-9AE8C66CB005}"/>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340844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2D8AD-1375-DD4A-9C21-60FA1790F620}"/>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3" name="Footer Placeholder 2">
            <a:extLst>
              <a:ext uri="{FF2B5EF4-FFF2-40B4-BE49-F238E27FC236}">
                <a16:creationId xmlns:a16="http://schemas.microsoft.com/office/drawing/2014/main" id="{8FD2E719-C34A-264E-8694-D863D544A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63A3CA-EC34-D74C-BC80-32FC9EFE5669}"/>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174963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94AE-CB5A-7645-AD63-A0964B991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BD6FA-9BC6-E748-B7B1-BEEBAA487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F2679-0350-154C-BF35-C5335DB26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F24FA-731D-B14B-AF7B-696E4A370D11}"/>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6" name="Footer Placeholder 5">
            <a:extLst>
              <a:ext uri="{FF2B5EF4-FFF2-40B4-BE49-F238E27FC236}">
                <a16:creationId xmlns:a16="http://schemas.microsoft.com/office/drawing/2014/main" id="{ED4A7EA4-91D7-3B4E-9D85-22BC1714B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18A96-2629-6042-BDE7-2024B408E55F}"/>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2303372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B4A2-F3BD-6C49-AF30-9001109EF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32DC83-8297-5F4E-96F5-1A2D2AFD0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43430-84D9-BC49-A7AD-A31E58DFB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F8124-F1E7-E94F-BA77-1B2C67BDA116}"/>
              </a:ext>
            </a:extLst>
          </p:cNvPr>
          <p:cNvSpPr>
            <a:spLocks noGrp="1"/>
          </p:cNvSpPr>
          <p:nvPr>
            <p:ph type="dt" sz="half" idx="10"/>
          </p:nvPr>
        </p:nvSpPr>
        <p:spPr/>
        <p:txBody>
          <a:bodyPr/>
          <a:lstStyle/>
          <a:p>
            <a:fld id="{3C3B83CE-0F5F-ED44-A177-DD1BAA6B5BAB}" type="datetimeFigureOut">
              <a:rPr lang="en-US" smtClean="0"/>
              <a:t>2/23/22</a:t>
            </a:fld>
            <a:endParaRPr lang="en-US"/>
          </a:p>
        </p:txBody>
      </p:sp>
      <p:sp>
        <p:nvSpPr>
          <p:cNvPr id="6" name="Footer Placeholder 5">
            <a:extLst>
              <a:ext uri="{FF2B5EF4-FFF2-40B4-BE49-F238E27FC236}">
                <a16:creationId xmlns:a16="http://schemas.microsoft.com/office/drawing/2014/main" id="{FB2E8451-4381-E241-B221-F17A2A380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05F82-7A01-FB41-AFE0-811EC9EEC2CB}"/>
              </a:ext>
            </a:extLst>
          </p:cNvPr>
          <p:cNvSpPr>
            <a:spLocks noGrp="1"/>
          </p:cNvSpPr>
          <p:nvPr>
            <p:ph type="sldNum" sz="quarter" idx="12"/>
          </p:nvPr>
        </p:nvSpPr>
        <p:spPr/>
        <p:txBody>
          <a:bodyPr/>
          <a:lstStyle/>
          <a:p>
            <a:fld id="{E330FD9A-96D0-4445-9B00-5654A8F35237}" type="slidenum">
              <a:rPr lang="en-US" smtClean="0"/>
              <a:t>‹#›</a:t>
            </a:fld>
            <a:endParaRPr lang="en-US"/>
          </a:p>
        </p:txBody>
      </p:sp>
    </p:spTree>
    <p:extLst>
      <p:ext uri="{BB962C8B-B14F-4D97-AF65-F5344CB8AC3E}">
        <p14:creationId xmlns:p14="http://schemas.microsoft.com/office/powerpoint/2010/main" val="174552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B0EC99-CE7C-6E49-9DD7-3151EF075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F58C76-5858-3748-8718-11DF815E6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EA282-07D3-9141-85DB-D7BCD1AF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B83CE-0F5F-ED44-A177-DD1BAA6B5BAB}" type="datetimeFigureOut">
              <a:rPr lang="en-US" smtClean="0"/>
              <a:t>2/23/22</a:t>
            </a:fld>
            <a:endParaRPr lang="en-US"/>
          </a:p>
        </p:txBody>
      </p:sp>
      <p:sp>
        <p:nvSpPr>
          <p:cNvPr id="5" name="Footer Placeholder 4">
            <a:extLst>
              <a:ext uri="{FF2B5EF4-FFF2-40B4-BE49-F238E27FC236}">
                <a16:creationId xmlns:a16="http://schemas.microsoft.com/office/drawing/2014/main" id="{13054940-A6B0-6649-8F01-8EE0A994C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4D338-993D-534E-8B3E-F085857802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0FD9A-96D0-4445-9B00-5654A8F35237}" type="slidenum">
              <a:rPr lang="en-US" smtClean="0"/>
              <a:t>‹#›</a:t>
            </a:fld>
            <a:endParaRPr lang="en-US"/>
          </a:p>
        </p:txBody>
      </p:sp>
    </p:spTree>
    <p:extLst>
      <p:ext uri="{BB962C8B-B14F-4D97-AF65-F5344CB8AC3E}">
        <p14:creationId xmlns:p14="http://schemas.microsoft.com/office/powerpoint/2010/main" val="148054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2.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2.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3.html#t_04b"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health.gov.on.ca/en/pro/programs/immunization/schedule.aspx" TargetMode="External"/><Relationship Id="rId2" Type="http://schemas.openxmlformats.org/officeDocument/2006/relationships/hyperlink" Target="https://www.canada.ca/en/public-health/services/publications/healthy-living/canadian-immunization-guide-part-4-active-vaccines/page-9-human-papillomavirus-vaccine.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oi.org/10.4065/mcp.2010.0512"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ncercareontario.ca/en/guidelines-advice/cancer-continuum/screening/resources-healthcare-providers/cervical-screening-guidelines-summar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2"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anada.ca/en/public-health/services/infectious-diseases/sexual-health-sexually-transmitted-infections/canadian-guidelines/sexually-transmitted-infections/canadian-guidelines-sexually-transmitted-infections-33.html#fn132" TargetMode="External"/><Relationship Id="rId2" Type="http://schemas.openxmlformats.org/officeDocument/2006/relationships/hyperlink" Target="https://www.cancercareontario.ca/en/guidelines-advice/cancer-continuum/screening/resources-healthcare-providers/cervical-screening-guidelines-summar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hil.cdc.gov/Details.aspx?pid=1582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AE8A-A242-7F45-87D5-730B8E7B19A9}"/>
              </a:ext>
            </a:extLst>
          </p:cNvPr>
          <p:cNvSpPr>
            <a:spLocks noGrp="1"/>
          </p:cNvSpPr>
          <p:nvPr>
            <p:ph type="ctrTitle"/>
          </p:nvPr>
        </p:nvSpPr>
        <p:spPr>
          <a:xfrm>
            <a:off x="107576" y="1122363"/>
            <a:ext cx="12084424" cy="1858832"/>
          </a:xfrm>
        </p:spPr>
        <p:txBody>
          <a:bodyPr>
            <a:normAutofit/>
          </a:bodyPr>
          <a:lstStyle/>
          <a:p>
            <a:r>
              <a:rPr lang="en-US" dirty="0"/>
              <a:t>Part 1 Pelvic Exam </a:t>
            </a:r>
            <a:br>
              <a:rPr lang="en-US" dirty="0"/>
            </a:br>
            <a:r>
              <a:rPr lang="en-US" sz="4800" dirty="0"/>
              <a:t>Findings and Conditions: Masses/Viral Lesions</a:t>
            </a:r>
          </a:p>
        </p:txBody>
      </p:sp>
      <p:sp>
        <p:nvSpPr>
          <p:cNvPr id="3" name="Subtitle 2">
            <a:extLst>
              <a:ext uri="{FF2B5EF4-FFF2-40B4-BE49-F238E27FC236}">
                <a16:creationId xmlns:a16="http://schemas.microsoft.com/office/drawing/2014/main" id="{6F491A61-BA09-3240-9827-1668E3B9602A}"/>
              </a:ext>
            </a:extLst>
          </p:cNvPr>
          <p:cNvSpPr>
            <a:spLocks noGrp="1"/>
          </p:cNvSpPr>
          <p:nvPr>
            <p:ph type="subTitle" idx="1"/>
          </p:nvPr>
        </p:nvSpPr>
        <p:spPr/>
        <p:txBody>
          <a:bodyPr/>
          <a:lstStyle/>
          <a:p>
            <a:r>
              <a:rPr lang="en-US" dirty="0" err="1"/>
              <a:t>eCampus</a:t>
            </a:r>
            <a:r>
              <a:rPr lang="en-US" dirty="0"/>
              <a:t> Ontario</a:t>
            </a:r>
          </a:p>
        </p:txBody>
      </p:sp>
    </p:spTree>
    <p:extLst>
      <p:ext uri="{BB962C8B-B14F-4D97-AF65-F5344CB8AC3E}">
        <p14:creationId xmlns:p14="http://schemas.microsoft.com/office/powerpoint/2010/main" val="3265336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83694-F5B9-E746-BE3E-1B607C3409EA}"/>
              </a:ext>
            </a:extLst>
          </p:cNvPr>
          <p:cNvSpPr>
            <a:spLocks noGrp="1"/>
          </p:cNvSpPr>
          <p:nvPr>
            <p:ph type="title"/>
          </p:nvPr>
        </p:nvSpPr>
        <p:spPr/>
        <p:txBody>
          <a:bodyPr>
            <a:normAutofit/>
          </a:bodyPr>
          <a:lstStyle/>
          <a:p>
            <a:r>
              <a:rPr lang="en-US" b="1" dirty="0" err="1"/>
              <a:t>Ano</a:t>
            </a:r>
            <a:r>
              <a:rPr lang="en-US" b="1" dirty="0"/>
              <a:t>/Genital Herpes Lesion</a:t>
            </a:r>
            <a:br>
              <a:rPr lang="en-US" dirty="0"/>
            </a:br>
            <a:endParaRPr lang="en-US" dirty="0"/>
          </a:p>
        </p:txBody>
      </p:sp>
      <p:sp>
        <p:nvSpPr>
          <p:cNvPr id="3" name="Content Placeholder 2"/>
          <p:cNvSpPr>
            <a:spLocks noGrp="1"/>
          </p:cNvSpPr>
          <p:nvPr>
            <p:ph idx="1"/>
          </p:nvPr>
        </p:nvSpPr>
        <p:spPr>
          <a:xfrm>
            <a:off x="838200" y="1253331"/>
            <a:ext cx="10515600" cy="4351338"/>
          </a:xfrm>
        </p:spPr>
        <p:txBody>
          <a:bodyPr>
            <a:normAutofit fontScale="92500" lnSpcReduction="10000"/>
          </a:bodyPr>
          <a:lstStyle/>
          <a:p>
            <a:pPr marL="0" indent="0">
              <a:buNone/>
            </a:pPr>
            <a:r>
              <a:rPr lang="en-CA" sz="2200" b="1" dirty="0"/>
              <a:t>Cause:</a:t>
            </a:r>
            <a:r>
              <a:rPr lang="en-US" sz="2200" dirty="0"/>
              <a:t>Herpes simplex virus (HSV) types 1 and 2</a:t>
            </a:r>
          </a:p>
          <a:p>
            <a:pPr marL="0" indent="0">
              <a:buNone/>
            </a:pPr>
            <a:r>
              <a:rPr lang="en-US" sz="2200" b="1" dirty="0"/>
              <a:t>Symptoms/Signs: </a:t>
            </a:r>
            <a:r>
              <a:rPr lang="en-US" sz="2200" dirty="0"/>
              <a:t>approximately 60% are asymptomatic and 40% symptomatic</a:t>
            </a:r>
            <a:r>
              <a:rPr lang="en-US" sz="2200" baseline="30000" dirty="0"/>
              <a:t>1</a:t>
            </a:r>
            <a:endParaRPr lang="en-US" sz="2200" dirty="0"/>
          </a:p>
          <a:p>
            <a:pPr marL="0" indent="0">
              <a:buNone/>
            </a:pPr>
            <a:r>
              <a:rPr lang="en-US" sz="2200" dirty="0"/>
              <a:t>80% of those with symptoms present with typical genital symptoms </a:t>
            </a:r>
          </a:p>
          <a:p>
            <a:pPr marL="0" indent="0">
              <a:buNone/>
            </a:pPr>
            <a:r>
              <a:rPr lang="en-US" sz="2200" dirty="0"/>
              <a:t>Lesions are vesicular in nature and when open create a flat white base with erythematous boarders</a:t>
            </a:r>
          </a:p>
          <a:p>
            <a:pPr marL="0" indent="0">
              <a:buNone/>
            </a:pPr>
            <a:r>
              <a:rPr lang="en-US" sz="2200" dirty="0"/>
              <a:t>Systemic symptoms (fever, myalgia), tender lymphadenopathy in 80%.</a:t>
            </a:r>
          </a:p>
          <a:p>
            <a:pPr marL="0" indent="0">
              <a:buNone/>
            </a:pPr>
            <a:r>
              <a:rPr lang="en-US" sz="2200" dirty="0"/>
              <a:t>20% of those with symptoms have atypical presentations, including non-lesion HSV-2 infections such as genital pain or urethritis, </a:t>
            </a:r>
          </a:p>
          <a:p>
            <a:pPr marL="0" indent="0">
              <a:buNone/>
            </a:pPr>
            <a:r>
              <a:rPr lang="en-US" sz="2200" b="1" dirty="0"/>
              <a:t>Complication of 1</a:t>
            </a:r>
            <a:r>
              <a:rPr lang="en-US" sz="2200" b="1" baseline="30000" dirty="0"/>
              <a:t>st</a:t>
            </a:r>
            <a:r>
              <a:rPr lang="en-US" sz="2200" b="1" dirty="0"/>
              <a:t> infection </a:t>
            </a:r>
            <a:r>
              <a:rPr lang="en-US" sz="2200" dirty="0"/>
              <a:t>aseptic meningitis, cervicitis, extragenital lesions and protracted course (women 22.7 days to resolve)</a:t>
            </a:r>
          </a:p>
          <a:p>
            <a:pPr marL="0" indent="0">
              <a:buNone/>
            </a:pPr>
            <a:r>
              <a:rPr lang="en-US" sz="2200" b="1" dirty="0"/>
              <a:t>Recurrences</a:t>
            </a:r>
            <a:r>
              <a:rPr lang="en-US" sz="2200" dirty="0"/>
              <a:t> may be preceded by warning signs (prodromal symptoms) a few minutes to several days before lesions appear, such as focal burning, itching (most common), tingling or discomfort</a:t>
            </a:r>
          </a:p>
          <a:p>
            <a:pPr marL="0" indent="0">
              <a:buNone/>
            </a:pPr>
            <a:r>
              <a:rPr lang="en-US" sz="2200" b="1" dirty="0"/>
              <a:t>Triggers : </a:t>
            </a:r>
            <a:r>
              <a:rPr lang="en-US" sz="2200" dirty="0"/>
              <a:t>menstrual cycle, emotional stress, illness (especially with fever), sexual intercourse, surgery and certain medication </a:t>
            </a:r>
          </a:p>
          <a:p>
            <a:pPr marL="0" indent="0">
              <a:buNone/>
            </a:pPr>
            <a:endParaRPr lang="en-CA" sz="2000" dirty="0"/>
          </a:p>
        </p:txBody>
      </p:sp>
      <p:sp>
        <p:nvSpPr>
          <p:cNvPr id="4" name="Rectangle 3"/>
          <p:cNvSpPr/>
          <p:nvPr/>
        </p:nvSpPr>
        <p:spPr>
          <a:xfrm>
            <a:off x="838200" y="5881429"/>
            <a:ext cx="10515600" cy="830997"/>
          </a:xfrm>
          <a:prstGeom prst="rect">
            <a:avLst/>
          </a:prstGeom>
        </p:spPr>
        <p:txBody>
          <a:bodyPr wrap="square">
            <a:spAutoFit/>
          </a:bodyPr>
          <a:lstStyle/>
          <a:p>
            <a:pPr marL="228600" indent="-228600">
              <a:buAutoNum type="arabicPeriod"/>
            </a:pPr>
            <a:r>
              <a:rPr lang="en-CA" sz="1200" dirty="0">
                <a:solidFill>
                  <a:srgbClr val="333333"/>
                </a:solidFill>
                <a:latin typeface="Noto Sans"/>
              </a:rPr>
              <a:t>Corey L, Adams HG, Brown ZA, Holmes KK. Genital herpes simplex virus infections: clinical manifestations, course, and complications. Ann Intern Med 1983;98:958–972.</a:t>
            </a:r>
          </a:p>
          <a:p>
            <a:r>
              <a:rPr lang="en-CA" sz="1200" dirty="0">
                <a:solidFill>
                  <a:srgbClr val="333333"/>
                </a:solidFill>
                <a:latin typeface="Noto Sans"/>
              </a:rPr>
              <a:t>PHAC (2021) </a:t>
            </a:r>
            <a:r>
              <a:rPr lang="en-CA" sz="1200" dirty="0">
                <a:solidFill>
                  <a:srgbClr val="333333"/>
                </a:solidFill>
                <a:latin typeface="Noto Sans"/>
                <a:hlinkClick r:id="rId3"/>
              </a:rPr>
              <a:t>https://www.canada.ca/en/public-health/services/infectious-diseases/sexual-health-sexually-transmitted-infections/canadian-guidelines/sexually-transmitted-infections/canadian-guidelines-sexually-transmitted-infections-32.html</a:t>
            </a:r>
            <a:endParaRPr lang="en-CA" sz="1200" dirty="0">
              <a:solidFill>
                <a:srgbClr val="333333"/>
              </a:solidFill>
              <a:latin typeface="Noto Sans"/>
            </a:endParaRPr>
          </a:p>
        </p:txBody>
      </p:sp>
    </p:spTree>
    <p:extLst>
      <p:ext uri="{BB962C8B-B14F-4D97-AF65-F5344CB8AC3E}">
        <p14:creationId xmlns:p14="http://schemas.microsoft.com/office/powerpoint/2010/main" val="223006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83694-F5B9-E746-BE3E-1B607C3409EA}"/>
              </a:ext>
            </a:extLst>
          </p:cNvPr>
          <p:cNvSpPr>
            <a:spLocks noGrp="1"/>
          </p:cNvSpPr>
          <p:nvPr>
            <p:ph type="title"/>
          </p:nvPr>
        </p:nvSpPr>
        <p:spPr>
          <a:xfrm>
            <a:off x="551384" y="113505"/>
            <a:ext cx="10515600" cy="1325563"/>
          </a:xfrm>
        </p:spPr>
        <p:txBody>
          <a:bodyPr>
            <a:normAutofit/>
          </a:bodyPr>
          <a:lstStyle/>
          <a:p>
            <a:r>
              <a:rPr lang="en-US" b="1" dirty="0" err="1"/>
              <a:t>Ano</a:t>
            </a:r>
            <a:r>
              <a:rPr lang="en-US" b="1" dirty="0"/>
              <a:t>/Genital Herpes Lesion</a:t>
            </a:r>
            <a:br>
              <a:rPr lang="en-US" dirty="0"/>
            </a:br>
            <a:endParaRPr lang="en-US" dirty="0"/>
          </a:p>
        </p:txBody>
      </p:sp>
      <p:sp>
        <p:nvSpPr>
          <p:cNvPr id="7" name="Content Placeholder 6"/>
          <p:cNvSpPr>
            <a:spLocks noGrp="1"/>
          </p:cNvSpPr>
          <p:nvPr>
            <p:ph idx="1"/>
          </p:nvPr>
        </p:nvSpPr>
        <p:spPr>
          <a:xfrm>
            <a:off x="551384" y="1027906"/>
            <a:ext cx="11061700" cy="4928222"/>
          </a:xfrm>
        </p:spPr>
        <p:txBody>
          <a:bodyPr>
            <a:noAutofit/>
          </a:bodyPr>
          <a:lstStyle/>
          <a:p>
            <a:pPr marL="0" indent="0">
              <a:buNone/>
            </a:pPr>
            <a:r>
              <a:rPr lang="en-CA" sz="1600" b="1" dirty="0"/>
              <a:t>Management:</a:t>
            </a:r>
          </a:p>
          <a:p>
            <a:r>
              <a:rPr lang="en-CA" sz="1600" dirty="0"/>
              <a:t>Advise to abstain from sexual activity when lesions or prodromal symptoms are present</a:t>
            </a:r>
          </a:p>
          <a:p>
            <a:r>
              <a:rPr lang="en-CA" sz="1600" dirty="0"/>
              <a:t>Encouraged to inform their sexual partners that they have genital herpes</a:t>
            </a:r>
          </a:p>
          <a:p>
            <a:r>
              <a:rPr lang="en-CA" sz="1600" dirty="0"/>
              <a:t>Transmission may occur during asymptomatic periods (with no lesions)</a:t>
            </a:r>
          </a:p>
          <a:p>
            <a:r>
              <a:rPr lang="en-CA" sz="1600" dirty="0"/>
              <a:t>Use of condoms with all new sexual partners (but may not be effective in preventing transmission due to location of lesions and asymptomatic shedding)</a:t>
            </a:r>
          </a:p>
          <a:p>
            <a:r>
              <a:rPr lang="en-CA" sz="1600" dirty="0"/>
              <a:t>Initiate therapy [Acyclovir, </a:t>
            </a:r>
            <a:r>
              <a:rPr lang="en-CA" sz="1600" dirty="0" err="1"/>
              <a:t>Famciclovir</a:t>
            </a:r>
            <a:r>
              <a:rPr lang="en-CA" sz="1600" dirty="0"/>
              <a:t>, </a:t>
            </a:r>
            <a:r>
              <a:rPr lang="en-CA" sz="1600" dirty="0" err="1"/>
              <a:t>Valcyclovir</a:t>
            </a:r>
            <a:r>
              <a:rPr lang="en-CA" sz="1600" dirty="0"/>
              <a:t>] [see PHAC] within 72 hours of onset of signs/symptoms [patients can be provided with a supply of medication and/or a prescription so that self-initiation of treatment care occur immediately when symptoms begin]</a:t>
            </a:r>
          </a:p>
          <a:p>
            <a:r>
              <a:rPr lang="en-CA" sz="1600" dirty="0"/>
              <a:t>Pregnancy Acyclovir drug of choice </a:t>
            </a:r>
          </a:p>
          <a:p>
            <a:r>
              <a:rPr lang="en-CA" sz="1600" dirty="0"/>
              <a:t>Analgesics and/or laxatives may be required </a:t>
            </a:r>
          </a:p>
          <a:p>
            <a:r>
              <a:rPr lang="en-CA" sz="1600" dirty="0"/>
              <a:t>Topical antivirals offer minimal clinical benefit and are not  recommended</a:t>
            </a:r>
          </a:p>
          <a:p>
            <a:r>
              <a:rPr lang="en-CA" sz="1600" dirty="0"/>
              <a:t>Chronic suppressive therapy (&gt; 6 episodes per year) – non-pregnant individuals suppressive therapy can reduce the recurrence by 70-80%. Usual duration of therapy [same antivirals see PHAC] is 3-6 months – this decreases the frequency, duration, severity and asymptomatic HSV shedding. This is great psychological benefits. </a:t>
            </a:r>
          </a:p>
          <a:p>
            <a:r>
              <a:rPr lang="en-CA" sz="1600" dirty="0"/>
              <a:t>Reassess every 6-12 months since frequency of outbreaks decreases over time and a treatment “holiday” after 12 months can assist with determining if there will be more outbreaks (and/or the frequency moving forward). </a:t>
            </a:r>
          </a:p>
        </p:txBody>
      </p:sp>
      <p:sp>
        <p:nvSpPr>
          <p:cNvPr id="4" name="Rectangle 3"/>
          <p:cNvSpPr/>
          <p:nvPr/>
        </p:nvSpPr>
        <p:spPr>
          <a:xfrm>
            <a:off x="824434" y="6163086"/>
            <a:ext cx="10515600" cy="461665"/>
          </a:xfrm>
          <a:prstGeom prst="rect">
            <a:avLst/>
          </a:prstGeom>
        </p:spPr>
        <p:txBody>
          <a:bodyPr wrap="square">
            <a:spAutoFit/>
          </a:bodyPr>
          <a:lstStyle/>
          <a:p>
            <a:r>
              <a:rPr lang="en-CA" sz="1200" dirty="0">
                <a:solidFill>
                  <a:srgbClr val="333333"/>
                </a:solidFill>
                <a:latin typeface="Noto Sans"/>
              </a:rPr>
              <a:t>PHAC (2021) </a:t>
            </a:r>
            <a:r>
              <a:rPr lang="en-CA" sz="1200" dirty="0">
                <a:solidFill>
                  <a:srgbClr val="333333"/>
                </a:solidFill>
                <a:latin typeface="Noto Sans"/>
                <a:hlinkClick r:id="rId3"/>
              </a:rPr>
              <a:t>https://www.canada.ca/en/public-health/services/infectious-diseases/sexual-health-sexually-transmitted-infections/canadian-guidelines/sexually-transmitted-infections/canadian-guidelines-sexually-transmitted-infections-32.html</a:t>
            </a:r>
            <a:endParaRPr lang="en-CA" sz="1200" dirty="0">
              <a:solidFill>
                <a:srgbClr val="333333"/>
              </a:solidFill>
              <a:latin typeface="Noto Sans"/>
            </a:endParaRPr>
          </a:p>
        </p:txBody>
      </p:sp>
    </p:spTree>
    <p:extLst>
      <p:ext uri="{BB962C8B-B14F-4D97-AF65-F5344CB8AC3E}">
        <p14:creationId xmlns:p14="http://schemas.microsoft.com/office/powerpoint/2010/main" val="34032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C0B7450B-1F41-114C-9982-A44D6EC9D36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DB4E7-4951-9649-9794-0B0BF2EA667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dirty="0">
                <a:solidFill>
                  <a:schemeClr val="tx1">
                    <a:lumMod val="85000"/>
                    <a:lumOff val="15000"/>
                  </a:schemeClr>
                </a:solidFill>
              </a:rPr>
              <a:t>Genital/Perianal Warts: Human Papilloma Virus</a:t>
            </a:r>
            <a:br>
              <a:rPr lang="en-US" sz="2300" b="1" dirty="0">
                <a:solidFill>
                  <a:schemeClr val="tx1">
                    <a:lumMod val="85000"/>
                    <a:lumOff val="15000"/>
                  </a:schemeClr>
                </a:solidFill>
              </a:rPr>
            </a:br>
            <a:r>
              <a:rPr lang="en-US" sz="2300" b="1" dirty="0">
                <a:solidFill>
                  <a:schemeClr val="tx1">
                    <a:lumMod val="85000"/>
                    <a:lumOff val="15000"/>
                  </a:schemeClr>
                </a:solidFill>
              </a:rPr>
              <a:t>(CDC Public Image Library # 16734) https://</a:t>
            </a:r>
            <a:r>
              <a:rPr lang="en-US" sz="2300" b="1" dirty="0" err="1">
                <a:solidFill>
                  <a:schemeClr val="tx1">
                    <a:lumMod val="85000"/>
                    <a:lumOff val="15000"/>
                  </a:schemeClr>
                </a:solidFill>
              </a:rPr>
              <a:t>phil.cdc.gov</a:t>
            </a:r>
            <a:r>
              <a:rPr lang="en-US" sz="2300" b="1" dirty="0">
                <a:solidFill>
                  <a:schemeClr val="tx1">
                    <a:lumMod val="85000"/>
                    <a:lumOff val="15000"/>
                  </a:schemeClr>
                </a:solidFill>
              </a:rPr>
              <a:t>/</a:t>
            </a:r>
            <a:r>
              <a:rPr lang="en-US" sz="2300" b="1" dirty="0" err="1">
                <a:solidFill>
                  <a:schemeClr val="tx1">
                    <a:lumMod val="85000"/>
                    <a:lumOff val="15000"/>
                  </a:schemeClr>
                </a:solidFill>
              </a:rPr>
              <a:t>Details.aspx?pid</a:t>
            </a:r>
            <a:r>
              <a:rPr lang="en-US" sz="2300" b="1" dirty="0">
                <a:solidFill>
                  <a:schemeClr val="tx1">
                    <a:lumMod val="85000"/>
                    <a:lumOff val="15000"/>
                  </a:schemeClr>
                </a:solidFill>
              </a:rPr>
              <a:t>=16734</a:t>
            </a:r>
            <a:endParaRPr lang="en-US" sz="23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17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089F-941B-5F4E-B3C5-73AC19B3AC1E}"/>
              </a:ext>
            </a:extLst>
          </p:cNvPr>
          <p:cNvSpPr>
            <a:spLocks noGrp="1"/>
          </p:cNvSpPr>
          <p:nvPr>
            <p:ph type="title"/>
          </p:nvPr>
        </p:nvSpPr>
        <p:spPr>
          <a:xfrm>
            <a:off x="471055" y="81217"/>
            <a:ext cx="10882745" cy="1325563"/>
          </a:xfrm>
        </p:spPr>
        <p:txBody>
          <a:bodyPr/>
          <a:lstStyle/>
          <a:p>
            <a:r>
              <a:rPr lang="en-CA" b="1" dirty="0"/>
              <a:t>Genital/Perianal Warts: Human Papilloma Virus</a:t>
            </a:r>
            <a:endParaRPr lang="en-US" b="1" dirty="0"/>
          </a:p>
        </p:txBody>
      </p:sp>
      <p:sp>
        <p:nvSpPr>
          <p:cNvPr id="4" name="Content Placeholder 3">
            <a:extLst>
              <a:ext uri="{FF2B5EF4-FFF2-40B4-BE49-F238E27FC236}">
                <a16:creationId xmlns:a16="http://schemas.microsoft.com/office/drawing/2014/main" id="{87A4FEA3-FD4A-F441-B610-9566D66F3497}"/>
              </a:ext>
            </a:extLst>
          </p:cNvPr>
          <p:cNvSpPr>
            <a:spLocks noGrp="1"/>
          </p:cNvSpPr>
          <p:nvPr>
            <p:ph idx="1"/>
          </p:nvPr>
        </p:nvSpPr>
        <p:spPr>
          <a:xfrm>
            <a:off x="838200" y="1327763"/>
            <a:ext cx="10515600" cy="4671436"/>
          </a:xfrm>
        </p:spPr>
        <p:txBody>
          <a:bodyPr>
            <a:normAutofit/>
          </a:bodyPr>
          <a:lstStyle/>
          <a:p>
            <a:pPr marL="0" indent="0">
              <a:buNone/>
            </a:pPr>
            <a:r>
              <a:rPr lang="en-CA" sz="2600" b="1" dirty="0"/>
              <a:t>Define condition/cause: </a:t>
            </a:r>
            <a:r>
              <a:rPr lang="en-CA" sz="2600" dirty="0"/>
              <a:t>Infection with Human Papilloma Virus (HPV) (usually type 6 &amp; 11) </a:t>
            </a:r>
          </a:p>
          <a:p>
            <a:pPr marL="0" indent="0">
              <a:buNone/>
            </a:pPr>
            <a:r>
              <a:rPr lang="en-CA" sz="2600" b="1" dirty="0"/>
              <a:t>Symptoms/Signs:</a:t>
            </a:r>
          </a:p>
          <a:p>
            <a:r>
              <a:rPr lang="en-CA" sz="2600" dirty="0"/>
              <a:t>Asymptomatic, occasional cause pruritus, local discharge and bleeding.</a:t>
            </a:r>
          </a:p>
          <a:p>
            <a:r>
              <a:rPr lang="en-US" sz="2600" dirty="0"/>
              <a:t>Multiple, asymmetrical polymorphic </a:t>
            </a:r>
            <a:r>
              <a:rPr lang="en-US" sz="2600" dirty="0" err="1"/>
              <a:t>exophytic</a:t>
            </a:r>
            <a:r>
              <a:rPr lang="en-US" sz="2600" dirty="0"/>
              <a:t> fronds or growths on anogenital skin and/or mucous membranes that can vary in appearance from </a:t>
            </a:r>
            <a:r>
              <a:rPr lang="en-US" sz="2600" dirty="0" err="1"/>
              <a:t>papular</a:t>
            </a:r>
            <a:r>
              <a:rPr lang="en-US" sz="2600" dirty="0"/>
              <a:t> to cauliflower-like;</a:t>
            </a:r>
          </a:p>
          <a:p>
            <a:r>
              <a:rPr lang="en-US" sz="2600" dirty="0"/>
              <a:t>May fluctuate in size and number, or regress.</a:t>
            </a:r>
          </a:p>
          <a:p>
            <a:r>
              <a:rPr lang="en-US" sz="2600" dirty="0"/>
              <a:t>Tend to increase in size and number during pregnancy, then to resolve spontaneously after delivery [no need for </a:t>
            </a:r>
            <a:r>
              <a:rPr lang="en-US" sz="2600" dirty="0" err="1"/>
              <a:t>c-section</a:t>
            </a:r>
            <a:r>
              <a:rPr lang="en-US" sz="2600" dirty="0"/>
              <a:t>/concern unless obstructing birth canal or excessive bleeding]</a:t>
            </a:r>
            <a:endParaRPr lang="en-CA" sz="2600" dirty="0"/>
          </a:p>
          <a:p>
            <a:pPr marL="0" indent="0">
              <a:buNone/>
            </a:pPr>
            <a:endParaRPr lang="en-US" dirty="0"/>
          </a:p>
        </p:txBody>
      </p:sp>
      <p:sp>
        <p:nvSpPr>
          <p:cNvPr id="3" name="Rectangle 2"/>
          <p:cNvSpPr/>
          <p:nvPr/>
        </p:nvSpPr>
        <p:spPr>
          <a:xfrm>
            <a:off x="292100" y="5999199"/>
            <a:ext cx="10274424" cy="461665"/>
          </a:xfrm>
          <a:prstGeom prst="rect">
            <a:avLst/>
          </a:prstGeom>
        </p:spPr>
        <p:txBody>
          <a:bodyPr wrap="square">
            <a:spAutoFit/>
          </a:bodyPr>
          <a:lstStyle/>
          <a:p>
            <a:r>
              <a:rPr lang="en-CA" sz="1200" dirty="0"/>
              <a:t>Public Health Agency of Canada (2021) https://www.canada.ca/en/public-health/services/infectious-diseases/sexual-health-sexually-transmitted-infections/canadian-guidelines/sexually-transmitted-infections/canadian-guidelines-sexually-transmitted-infections-33.html#t_04b</a:t>
            </a:r>
          </a:p>
        </p:txBody>
      </p:sp>
    </p:spTree>
    <p:extLst>
      <p:ext uri="{BB962C8B-B14F-4D97-AF65-F5344CB8AC3E}">
        <p14:creationId xmlns:p14="http://schemas.microsoft.com/office/powerpoint/2010/main" val="72971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089F-941B-5F4E-B3C5-73AC19B3AC1E}"/>
              </a:ext>
            </a:extLst>
          </p:cNvPr>
          <p:cNvSpPr>
            <a:spLocks noGrp="1"/>
          </p:cNvSpPr>
          <p:nvPr>
            <p:ph type="title"/>
          </p:nvPr>
        </p:nvSpPr>
        <p:spPr>
          <a:xfrm>
            <a:off x="641350" y="250825"/>
            <a:ext cx="10909300" cy="1325563"/>
          </a:xfrm>
        </p:spPr>
        <p:txBody>
          <a:bodyPr/>
          <a:lstStyle/>
          <a:p>
            <a:r>
              <a:rPr lang="en-CA" b="1" dirty="0"/>
              <a:t>Genital/Perianal Warts: Human Papilloma Virus</a:t>
            </a:r>
            <a:endParaRPr lang="en-US" b="1" dirty="0"/>
          </a:p>
        </p:txBody>
      </p:sp>
      <p:sp>
        <p:nvSpPr>
          <p:cNvPr id="4" name="Content Placeholder 3">
            <a:extLst>
              <a:ext uri="{FF2B5EF4-FFF2-40B4-BE49-F238E27FC236}">
                <a16:creationId xmlns:a16="http://schemas.microsoft.com/office/drawing/2014/main" id="{87A4FEA3-FD4A-F441-B610-9566D66F3497}"/>
              </a:ext>
            </a:extLst>
          </p:cNvPr>
          <p:cNvSpPr>
            <a:spLocks noGrp="1"/>
          </p:cNvSpPr>
          <p:nvPr>
            <p:ph idx="1"/>
          </p:nvPr>
        </p:nvSpPr>
        <p:spPr>
          <a:xfrm>
            <a:off x="838200" y="1422401"/>
            <a:ext cx="10515600" cy="4419600"/>
          </a:xfrm>
        </p:spPr>
        <p:txBody>
          <a:bodyPr>
            <a:normAutofit fontScale="70000" lnSpcReduction="20000"/>
          </a:bodyPr>
          <a:lstStyle/>
          <a:p>
            <a:pPr marL="0" indent="0">
              <a:buNone/>
            </a:pPr>
            <a:r>
              <a:rPr lang="en-CA" b="1" dirty="0"/>
              <a:t>Treatment </a:t>
            </a:r>
          </a:p>
          <a:p>
            <a:pPr marL="0" indent="0">
              <a:buNone/>
            </a:pPr>
            <a:r>
              <a:rPr lang="en-CA" dirty="0"/>
              <a:t>Wait/monitor: </a:t>
            </a:r>
            <a:r>
              <a:rPr lang="en-US" dirty="0"/>
              <a:t>10%-30% spontaneous clearance over 3 months</a:t>
            </a:r>
          </a:p>
          <a:p>
            <a:pPr marL="0" indent="0">
              <a:buNone/>
            </a:pPr>
            <a:r>
              <a:rPr lang="en-US" b="1" dirty="0"/>
              <a:t>Other options:</a:t>
            </a:r>
            <a:endParaRPr lang="en-CA" b="1" dirty="0"/>
          </a:p>
          <a:p>
            <a:r>
              <a:rPr lang="en-CA" dirty="0" err="1"/>
              <a:t>Imiquimode</a:t>
            </a:r>
            <a:r>
              <a:rPr lang="en-CA" dirty="0"/>
              <a:t> 3.75% or 5% cream </a:t>
            </a:r>
          </a:p>
          <a:p>
            <a:r>
              <a:rPr lang="en-CA" dirty="0" err="1"/>
              <a:t>Podofilox</a:t>
            </a:r>
            <a:r>
              <a:rPr lang="en-CA" dirty="0"/>
              <a:t> (</a:t>
            </a:r>
            <a:r>
              <a:rPr lang="en-CA" dirty="0" err="1"/>
              <a:t>podophyllotoxin</a:t>
            </a:r>
            <a:r>
              <a:rPr lang="en-CA" dirty="0"/>
              <a:t> 0.5% solution </a:t>
            </a:r>
          </a:p>
          <a:p>
            <a:r>
              <a:rPr lang="en-CA" dirty="0" err="1"/>
              <a:t>Sinecatechins</a:t>
            </a:r>
            <a:r>
              <a:rPr lang="en-CA" dirty="0"/>
              <a:t> 10% ointment</a:t>
            </a:r>
          </a:p>
          <a:p>
            <a:r>
              <a:rPr lang="en-CA" dirty="0"/>
              <a:t>Cryotherapy</a:t>
            </a:r>
          </a:p>
          <a:p>
            <a:r>
              <a:rPr lang="en-CA" dirty="0" err="1"/>
              <a:t>Podophyllin</a:t>
            </a:r>
            <a:r>
              <a:rPr lang="en-CA" dirty="0"/>
              <a:t> resin 10-25% in compound tincture of benzoin</a:t>
            </a:r>
          </a:p>
          <a:p>
            <a:r>
              <a:rPr lang="en-CA" dirty="0" err="1"/>
              <a:t>Trichloroacetic</a:t>
            </a:r>
            <a:r>
              <a:rPr lang="en-CA" dirty="0"/>
              <a:t> acid 50%—90% soln. in 70% alcohol </a:t>
            </a:r>
          </a:p>
          <a:p>
            <a:r>
              <a:rPr lang="en-CA" dirty="0"/>
              <a:t>Laser therapy</a:t>
            </a:r>
          </a:p>
          <a:p>
            <a:r>
              <a:rPr lang="en-CA" dirty="0"/>
              <a:t>Surgical removal</a:t>
            </a:r>
          </a:p>
          <a:p>
            <a:pPr marL="0" indent="0">
              <a:buNone/>
            </a:pPr>
            <a:r>
              <a:rPr lang="en-CA" b="1" dirty="0"/>
              <a:t>Complications/red flags:</a:t>
            </a:r>
          </a:p>
          <a:p>
            <a:pPr marL="0" indent="0">
              <a:buNone/>
            </a:pPr>
            <a:r>
              <a:rPr lang="en-CA" dirty="0"/>
              <a:t>Few, some psychosexual sequelae – fear of recurrence, transmission and development of cancer</a:t>
            </a:r>
          </a:p>
          <a:p>
            <a:pPr marL="0" indent="0">
              <a:buNone/>
            </a:pPr>
            <a:endParaRPr lang="en-US" dirty="0"/>
          </a:p>
        </p:txBody>
      </p:sp>
      <p:sp>
        <p:nvSpPr>
          <p:cNvPr id="3" name="Rectangle 2"/>
          <p:cNvSpPr/>
          <p:nvPr/>
        </p:nvSpPr>
        <p:spPr>
          <a:xfrm>
            <a:off x="641350" y="6064932"/>
            <a:ext cx="10274424" cy="461665"/>
          </a:xfrm>
          <a:prstGeom prst="rect">
            <a:avLst/>
          </a:prstGeom>
        </p:spPr>
        <p:txBody>
          <a:bodyPr wrap="square">
            <a:spAutoFit/>
          </a:bodyPr>
          <a:lstStyle/>
          <a:p>
            <a:r>
              <a:rPr lang="en-CA" sz="1200" b="1" dirty="0"/>
              <a:t>For details see </a:t>
            </a:r>
            <a:r>
              <a:rPr lang="en-CA" sz="1200" dirty="0"/>
              <a:t>Public Health Agency of Canada (2021) </a:t>
            </a:r>
            <a:r>
              <a:rPr lang="en-CA" sz="1200" dirty="0">
                <a:hlinkClick r:id="rId3"/>
              </a:rPr>
              <a:t>https://www.canada.ca/en/public-health/services/infectious-diseases/sexual-health-sexually-transmitted-infections/canadian-guidelines/sexually-transmitted-infections/canadian-guidelines-sexually-transmitted-infections-33.html#t_04b</a:t>
            </a:r>
            <a:endParaRPr lang="en-CA" sz="1200" b="1" dirty="0"/>
          </a:p>
        </p:txBody>
      </p:sp>
    </p:spTree>
    <p:extLst>
      <p:ext uri="{BB962C8B-B14F-4D97-AF65-F5344CB8AC3E}">
        <p14:creationId xmlns:p14="http://schemas.microsoft.com/office/powerpoint/2010/main" val="311345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331787"/>
            <a:ext cx="10515600" cy="1325563"/>
          </a:xfrm>
        </p:spPr>
        <p:txBody>
          <a:bodyPr/>
          <a:lstStyle/>
          <a:p>
            <a:r>
              <a:rPr lang="en-CA" b="1" dirty="0"/>
              <a:t>Genital/Perianal Warts: HPV Vaccine</a:t>
            </a:r>
          </a:p>
        </p:txBody>
      </p:sp>
      <p:sp>
        <p:nvSpPr>
          <p:cNvPr id="3" name="Content Placeholder 2"/>
          <p:cNvSpPr>
            <a:spLocks noGrp="1"/>
          </p:cNvSpPr>
          <p:nvPr>
            <p:ph idx="1"/>
          </p:nvPr>
        </p:nvSpPr>
        <p:spPr>
          <a:xfrm>
            <a:off x="537882" y="1571625"/>
            <a:ext cx="10981018" cy="4954588"/>
          </a:xfrm>
        </p:spPr>
        <p:txBody>
          <a:bodyPr>
            <a:normAutofit fontScale="92500" lnSpcReduction="10000"/>
          </a:bodyPr>
          <a:lstStyle/>
          <a:p>
            <a:pPr marL="0" indent="0">
              <a:buNone/>
            </a:pPr>
            <a:r>
              <a:rPr lang="en-CA" b="1" dirty="0"/>
              <a:t>HPV vaccines: Immunizing Agents Authorized for Use in Canada (Jan 2022)</a:t>
            </a:r>
          </a:p>
          <a:p>
            <a:r>
              <a:rPr lang="en-CA" b="1" dirty="0"/>
              <a:t>CERVARIX</a:t>
            </a:r>
            <a:r>
              <a:rPr lang="en-CA" b="1" baseline="30000" dirty="0"/>
              <a:t>®</a:t>
            </a:r>
            <a:r>
              <a:rPr lang="en-CA" dirty="0"/>
              <a:t> (bivalent human papillomavirus [types 16, 18], recombinant vaccine), GlaxoSmithKline Inc. (HPV2).</a:t>
            </a:r>
          </a:p>
          <a:p>
            <a:r>
              <a:rPr lang="en-CA" b="1" dirty="0"/>
              <a:t>GARDASIL</a:t>
            </a:r>
            <a:r>
              <a:rPr lang="en-CA" b="1" baseline="30000" dirty="0"/>
              <a:t>®</a:t>
            </a:r>
            <a:r>
              <a:rPr lang="en-CA" dirty="0"/>
              <a:t> (</a:t>
            </a:r>
            <a:r>
              <a:rPr lang="en-CA" dirty="0" err="1"/>
              <a:t>quadrivalent</a:t>
            </a:r>
            <a:r>
              <a:rPr lang="en-CA" dirty="0"/>
              <a:t> human papillomavirus [types 6, 11, 16, 18], recombinant vaccine), Merck Canada Inc. (HPV4).</a:t>
            </a:r>
          </a:p>
          <a:p>
            <a:r>
              <a:rPr lang="en-CA" b="1" dirty="0"/>
              <a:t>GARDASIL</a:t>
            </a:r>
            <a:r>
              <a:rPr lang="en-CA" b="1" baseline="30000" dirty="0"/>
              <a:t>®</a:t>
            </a:r>
            <a:r>
              <a:rPr lang="en-CA" b="1" dirty="0"/>
              <a:t>9</a:t>
            </a:r>
            <a:r>
              <a:rPr lang="en-CA" dirty="0"/>
              <a:t> (nine-</a:t>
            </a:r>
            <a:r>
              <a:rPr lang="en-CA" dirty="0" err="1"/>
              <a:t>valent</a:t>
            </a:r>
            <a:r>
              <a:rPr lang="en-CA" dirty="0"/>
              <a:t>, human papillomavirus [types 6, 11, 16, 18, 31, 33, 45, 52, 58], recombinant vaccine), Merck Canada Inc. (HPV9)</a:t>
            </a:r>
            <a:endParaRPr lang="en-CA" dirty="0">
              <a:hlinkClick r:id="rId2"/>
            </a:endParaRPr>
          </a:p>
          <a:p>
            <a:pPr marL="0" indent="0">
              <a:buNone/>
            </a:pPr>
            <a:r>
              <a:rPr lang="en-CA" dirty="0"/>
              <a:t>PHAC (2022) </a:t>
            </a:r>
            <a:r>
              <a:rPr lang="en-CA" dirty="0">
                <a:hlinkClick r:id="rId2"/>
              </a:rPr>
              <a:t>https://www.canada.ca/en/public-health/services/publications/healthy-living/canadian-immunization-guide-part-4-active-vaccines/page-9-human-papillomavirus-vaccine.html</a:t>
            </a:r>
            <a:endParaRPr lang="en-CA" dirty="0"/>
          </a:p>
          <a:p>
            <a:pPr marL="0" indent="0">
              <a:buNone/>
            </a:pPr>
            <a:r>
              <a:rPr lang="en-CA" dirty="0"/>
              <a:t>MOHLTC Ontario (2022) </a:t>
            </a:r>
            <a:r>
              <a:rPr lang="en-CA" dirty="0">
                <a:hlinkClick r:id="rId3"/>
              </a:rPr>
              <a:t>https://www.health.gov.on.ca/en/pro/programs/immunization/schedule.aspx</a:t>
            </a:r>
            <a:endParaRPr lang="en-CA" dirty="0"/>
          </a:p>
          <a:p>
            <a:pPr marL="0" indent="0">
              <a:buNone/>
            </a:pPr>
            <a:endParaRPr lang="en-CA" dirty="0"/>
          </a:p>
        </p:txBody>
      </p:sp>
    </p:spTree>
    <p:extLst>
      <p:ext uri="{BB962C8B-B14F-4D97-AF65-F5344CB8AC3E}">
        <p14:creationId xmlns:p14="http://schemas.microsoft.com/office/powerpoint/2010/main" val="101605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1" y="-80071"/>
            <a:ext cx="10975109" cy="1325563"/>
          </a:xfrm>
        </p:spPr>
        <p:txBody>
          <a:bodyPr>
            <a:normAutofit/>
          </a:bodyPr>
          <a:lstStyle/>
          <a:p>
            <a:r>
              <a:rPr lang="en-CA" b="1" dirty="0"/>
              <a:t>Genital Warts: </a:t>
            </a:r>
            <a:r>
              <a:rPr lang="en-CA" b="1" dirty="0" err="1"/>
              <a:t>Molluscum</a:t>
            </a:r>
            <a:r>
              <a:rPr lang="en-CA" b="1" dirty="0"/>
              <a:t> </a:t>
            </a:r>
            <a:r>
              <a:rPr lang="en-CA" b="1" dirty="0" err="1"/>
              <a:t>Contagiosum</a:t>
            </a:r>
            <a:r>
              <a:rPr lang="en-CA" b="1" dirty="0"/>
              <a:t> vs HPV</a:t>
            </a:r>
          </a:p>
        </p:txBody>
      </p:sp>
      <p:sp>
        <p:nvSpPr>
          <p:cNvPr id="4" name="Content Placeholder 3"/>
          <p:cNvSpPr>
            <a:spLocks noGrp="1"/>
          </p:cNvSpPr>
          <p:nvPr>
            <p:ph idx="1"/>
          </p:nvPr>
        </p:nvSpPr>
        <p:spPr>
          <a:xfrm>
            <a:off x="838200" y="1253331"/>
            <a:ext cx="10515600" cy="4351338"/>
          </a:xfrm>
        </p:spPr>
        <p:txBody>
          <a:bodyPr>
            <a:noAutofit/>
          </a:bodyPr>
          <a:lstStyle/>
          <a:p>
            <a:pPr marL="0" indent="0">
              <a:buNone/>
            </a:pPr>
            <a:r>
              <a:rPr lang="en-US" sz="1600" b="1" dirty="0"/>
              <a:t>Cause: </a:t>
            </a:r>
            <a:r>
              <a:rPr lang="en-US" sz="1600" dirty="0"/>
              <a:t>Poxvirus Infection</a:t>
            </a:r>
          </a:p>
          <a:p>
            <a:pPr marL="0" indent="0">
              <a:buNone/>
            </a:pPr>
            <a:r>
              <a:rPr lang="en-US" sz="1600" b="1" dirty="0"/>
              <a:t>Symptoms/signs: </a:t>
            </a:r>
          </a:p>
          <a:p>
            <a:r>
              <a:rPr lang="en-US" sz="1600" dirty="0"/>
              <a:t>Often also located on other aspects of body extremities, trunk and face</a:t>
            </a:r>
          </a:p>
          <a:p>
            <a:r>
              <a:rPr lang="en-US" sz="1600" dirty="0"/>
              <a:t>lesion is white/flesh colored, firm, smooth (pin head), round papule with central umbilication (dimpled/pit) </a:t>
            </a:r>
          </a:p>
          <a:p>
            <a:r>
              <a:rPr lang="en-US" sz="1600" dirty="0"/>
              <a:t>Usually 2 to 5 mm in diameter</a:t>
            </a:r>
          </a:p>
          <a:p>
            <a:r>
              <a:rPr lang="en-US" sz="1600" dirty="0"/>
              <a:t>Asymptomatic but may become itchy, sore, red, and/or swollen.</a:t>
            </a:r>
          </a:p>
          <a:p>
            <a:r>
              <a:rPr lang="en-US" sz="1600" dirty="0"/>
              <a:t>HPV is more irregular cauliflower like (see previous slide)</a:t>
            </a:r>
          </a:p>
          <a:p>
            <a:r>
              <a:rPr lang="en-CA" sz="1600" dirty="0"/>
              <a:t>Most resolve without treatment</a:t>
            </a:r>
          </a:p>
          <a:p>
            <a:pPr marL="0" indent="0">
              <a:buNone/>
            </a:pPr>
            <a:r>
              <a:rPr lang="en-CA" sz="1600" b="1" dirty="0"/>
              <a:t>Treatment </a:t>
            </a:r>
          </a:p>
          <a:p>
            <a:r>
              <a:rPr lang="en-US" sz="1600" dirty="0"/>
              <a:t>Physical removal of lesions may include cryotherapy (freezing the lesion with liquid nitrogen), curettage (the piercing of the core and scraping of </a:t>
            </a:r>
            <a:r>
              <a:rPr lang="en-US" sz="1600" dirty="0" err="1"/>
              <a:t>caseous</a:t>
            </a:r>
            <a:r>
              <a:rPr lang="en-US" sz="1600" dirty="0"/>
              <a:t> or cheesy material), and laser therapy</a:t>
            </a:r>
          </a:p>
          <a:p>
            <a:r>
              <a:rPr lang="en-CA" sz="1600" dirty="0" err="1"/>
              <a:t>Podophyllotoxin</a:t>
            </a:r>
            <a:r>
              <a:rPr lang="en-CA" sz="1600" dirty="0"/>
              <a:t> cream (0.5%)</a:t>
            </a:r>
          </a:p>
          <a:p>
            <a:r>
              <a:rPr lang="en-CA" sz="1600" dirty="0"/>
              <a:t>Other options for topical therapy include iodine and salicylic acid, potassium hydroxide, </a:t>
            </a:r>
            <a:r>
              <a:rPr lang="en-CA" sz="1600" dirty="0" err="1"/>
              <a:t>tretinoin</a:t>
            </a:r>
            <a:r>
              <a:rPr lang="en-CA" sz="1600" dirty="0"/>
              <a:t>, </a:t>
            </a:r>
            <a:r>
              <a:rPr lang="en-CA" sz="1600" dirty="0" err="1"/>
              <a:t>cantharidin</a:t>
            </a:r>
            <a:r>
              <a:rPr lang="en-CA" sz="1600" dirty="0"/>
              <a:t> (a blistering agent usually applied in an office setting), and </a:t>
            </a:r>
            <a:r>
              <a:rPr lang="en-CA" sz="1600" dirty="0" err="1"/>
              <a:t>imiquimod</a:t>
            </a:r>
            <a:r>
              <a:rPr lang="en-CA" sz="1600" dirty="0"/>
              <a:t> (T cell modifier) – not in children</a:t>
            </a:r>
          </a:p>
          <a:p>
            <a:pPr marL="0" indent="0">
              <a:buNone/>
            </a:pPr>
            <a:r>
              <a:rPr lang="en-CA" sz="1600" b="1" dirty="0"/>
              <a:t>Complications or red flags: </a:t>
            </a:r>
            <a:r>
              <a:rPr lang="en-CA" sz="1600" dirty="0"/>
              <a:t>none – may occur if secondary infection occurs at sight</a:t>
            </a:r>
            <a:endParaRPr lang="en-US" sz="1600" dirty="0"/>
          </a:p>
        </p:txBody>
      </p:sp>
      <p:sp>
        <p:nvSpPr>
          <p:cNvPr id="7" name="Rectangle 6"/>
          <p:cNvSpPr/>
          <p:nvPr/>
        </p:nvSpPr>
        <p:spPr>
          <a:xfrm>
            <a:off x="3505200" y="6406632"/>
            <a:ext cx="8686800" cy="307777"/>
          </a:xfrm>
          <a:prstGeom prst="rect">
            <a:avLst/>
          </a:prstGeom>
        </p:spPr>
        <p:txBody>
          <a:bodyPr wrap="square">
            <a:spAutoFit/>
          </a:bodyPr>
          <a:lstStyle/>
          <a:p>
            <a:r>
              <a:rPr lang="en-CA" sz="1400" dirty="0"/>
              <a:t>Centre for Disease Control (2021) https://www.cdc.gov/poxvirus/molluscum-contagiosum/index.html</a:t>
            </a:r>
          </a:p>
        </p:txBody>
      </p:sp>
    </p:spTree>
    <p:extLst>
      <p:ext uri="{BB962C8B-B14F-4D97-AF65-F5344CB8AC3E}">
        <p14:creationId xmlns:p14="http://schemas.microsoft.com/office/powerpoint/2010/main" val="317980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5CEBB-78AC-904E-8169-71E49D83CFDC}"/>
              </a:ext>
            </a:extLst>
          </p:cNvPr>
          <p:cNvSpPr>
            <a:spLocks noGrp="1"/>
          </p:cNvSpPr>
          <p:nvPr>
            <p:ph type="ctrTitle"/>
          </p:nvPr>
        </p:nvSpPr>
        <p:spPr/>
        <p:txBody>
          <a:bodyPr/>
          <a:lstStyle/>
          <a:p>
            <a:r>
              <a:rPr lang="en-US" b="1" dirty="0"/>
              <a:t>Cervical </a:t>
            </a:r>
            <a:br>
              <a:rPr lang="en-US" b="1" dirty="0"/>
            </a:br>
            <a:r>
              <a:rPr lang="en-US" b="1" dirty="0"/>
              <a:t>Findings/Masses/Lesions</a:t>
            </a:r>
            <a:endParaRPr lang="en-US" dirty="0"/>
          </a:p>
        </p:txBody>
      </p:sp>
    </p:spTree>
    <p:extLst>
      <p:ext uri="{BB962C8B-B14F-4D97-AF65-F5344CB8AC3E}">
        <p14:creationId xmlns:p14="http://schemas.microsoft.com/office/powerpoint/2010/main" val="377400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C75D7C20-8729-2C4E-A1DF-B4AA8C6A066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FA0335-3DE8-8D4F-A359-0ED11B0424D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Normal Cervix</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620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88900"/>
            <a:ext cx="10515600" cy="1014413"/>
          </a:xfrm>
        </p:spPr>
        <p:txBody>
          <a:bodyPr/>
          <a:lstStyle/>
          <a:p>
            <a:r>
              <a:rPr lang="en-CA" b="1" dirty="0"/>
              <a:t>Normal Cervix</a:t>
            </a:r>
          </a:p>
        </p:txBody>
      </p:sp>
      <p:pic>
        <p:nvPicPr>
          <p:cNvPr id="15" name="Content Placeholder 14" descr="Diagram&#10;&#10;Description automatically generated">
            <a:extLst>
              <a:ext uri="{FF2B5EF4-FFF2-40B4-BE49-F238E27FC236}">
                <a16:creationId xmlns:a16="http://schemas.microsoft.com/office/drawing/2014/main" id="{E3D4F39E-80F3-0841-8E41-66FD48183472}"/>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334933" y="119853"/>
            <a:ext cx="7686379" cy="6536754"/>
          </a:xfrm>
        </p:spPr>
      </p:pic>
      <p:sp>
        <p:nvSpPr>
          <p:cNvPr id="17" name="Content Placeholder 16">
            <a:extLst>
              <a:ext uri="{FF2B5EF4-FFF2-40B4-BE49-F238E27FC236}">
                <a16:creationId xmlns:a16="http://schemas.microsoft.com/office/drawing/2014/main" id="{D127D72B-4699-2A45-A008-4626C298F2CF}"/>
              </a:ext>
            </a:extLst>
          </p:cNvPr>
          <p:cNvSpPr>
            <a:spLocks noGrp="1"/>
          </p:cNvSpPr>
          <p:nvPr>
            <p:ph sz="half" idx="2"/>
          </p:nvPr>
        </p:nvSpPr>
        <p:spPr>
          <a:xfrm>
            <a:off x="434975" y="1582927"/>
            <a:ext cx="5562600" cy="3946335"/>
          </a:xfrm>
        </p:spPr>
        <p:txBody>
          <a:bodyPr/>
          <a:lstStyle/>
          <a:p>
            <a:r>
              <a:rPr lang="en-CA" dirty="0"/>
              <a:t>Cervix (premenopausal): Endocervical cells with predominant transition zone</a:t>
            </a:r>
          </a:p>
          <a:p>
            <a:pPr marL="0" indent="0">
              <a:buNone/>
            </a:pPr>
            <a:endParaRPr lang="en-CA" dirty="0"/>
          </a:p>
          <a:p>
            <a:r>
              <a:rPr lang="en-CA" dirty="0"/>
              <a:t>Cervix (menopausal): Cervical Stenosis</a:t>
            </a:r>
          </a:p>
          <a:p>
            <a:endParaRPr lang="en-US" dirty="0"/>
          </a:p>
        </p:txBody>
      </p:sp>
    </p:spTree>
    <p:extLst>
      <p:ext uri="{BB962C8B-B14F-4D97-AF65-F5344CB8AC3E}">
        <p14:creationId xmlns:p14="http://schemas.microsoft.com/office/powerpoint/2010/main" val="234965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9DD0-2E28-E945-B75F-E58319F45E74}"/>
              </a:ext>
            </a:extLst>
          </p:cNvPr>
          <p:cNvSpPr>
            <a:spLocks noGrp="1"/>
          </p:cNvSpPr>
          <p:nvPr>
            <p:ph type="ctrTitle"/>
          </p:nvPr>
        </p:nvSpPr>
        <p:spPr>
          <a:xfrm>
            <a:off x="1524000" y="1227551"/>
            <a:ext cx="9144000" cy="1402916"/>
          </a:xfrm>
        </p:spPr>
        <p:txBody>
          <a:bodyPr/>
          <a:lstStyle/>
          <a:p>
            <a:r>
              <a:rPr lang="en-US" b="1" dirty="0"/>
              <a:t>Part 1: Masses/Lesions</a:t>
            </a:r>
          </a:p>
        </p:txBody>
      </p:sp>
      <p:sp>
        <p:nvSpPr>
          <p:cNvPr id="4" name="Subtitle 3">
            <a:extLst>
              <a:ext uri="{FF2B5EF4-FFF2-40B4-BE49-F238E27FC236}">
                <a16:creationId xmlns:a16="http://schemas.microsoft.com/office/drawing/2014/main" id="{6854618E-A54F-7A4F-B898-C40881176803}"/>
              </a:ext>
            </a:extLst>
          </p:cNvPr>
          <p:cNvSpPr>
            <a:spLocks noGrp="1"/>
          </p:cNvSpPr>
          <p:nvPr>
            <p:ph type="subTitle" idx="1"/>
          </p:nvPr>
        </p:nvSpPr>
        <p:spPr>
          <a:xfrm>
            <a:off x="1164920" y="2808514"/>
            <a:ext cx="9862159" cy="3251091"/>
          </a:xfrm>
        </p:spPr>
        <p:txBody>
          <a:bodyPr>
            <a:normAutofit fontScale="77500" lnSpcReduction="20000"/>
          </a:bodyPr>
          <a:lstStyle/>
          <a:p>
            <a:r>
              <a:rPr lang="en-US" dirty="0"/>
              <a:t>Pelvic exam findings can be normal or may represent pathology. </a:t>
            </a:r>
          </a:p>
          <a:p>
            <a:r>
              <a:rPr lang="en-US" dirty="0"/>
              <a:t>This portion of the presentation describes findings and conditions that may present on pelvic exam as masses/lesions on the vulvovaginal area or cervix. </a:t>
            </a:r>
          </a:p>
          <a:p>
            <a:r>
              <a:rPr lang="en-US" dirty="0"/>
              <a:t>The clinical manifestations may be asymptomatic or include [but are not limited to]: burning, itching, irritation, erythema/excoriation, pain and/or pain with intercourse [dyspareunia].</a:t>
            </a:r>
          </a:p>
          <a:p>
            <a:endParaRPr lang="en-US" b="1" i="1" dirty="0">
              <a:solidFill>
                <a:srgbClr val="FF0000"/>
              </a:solidFill>
            </a:endParaRPr>
          </a:p>
          <a:p>
            <a:r>
              <a:rPr lang="en-US" b="1" i="1" dirty="0">
                <a:solidFill>
                  <a:srgbClr val="FF0000"/>
                </a:solidFill>
              </a:rPr>
              <a:t>NOTE: It is important to note that the lectures (and associated content) is current as of December 2021. For all treatment/management, it is essential that all practitioners consult the most recent evidence-based guidelines prior to initiating therapy. It is also recommended that for infectious conditions, that practitioners check the Public Health Agency of Canada or local province clinical guidelines/recommendations prior to initiating antimicrobial prescriptions and/or recommendations. This will ensure you have the most recent evidence-based treatment recommendations for infectious strains found in your area/region. </a:t>
            </a:r>
          </a:p>
        </p:txBody>
      </p:sp>
    </p:spTree>
    <p:extLst>
      <p:ext uri="{BB962C8B-B14F-4D97-AF65-F5344CB8AC3E}">
        <p14:creationId xmlns:p14="http://schemas.microsoft.com/office/powerpoint/2010/main" val="202347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10;&#10;Description automatically generated">
            <a:extLst>
              <a:ext uri="{FF2B5EF4-FFF2-40B4-BE49-F238E27FC236}">
                <a16:creationId xmlns:a16="http://schemas.microsoft.com/office/drawing/2014/main" id="{52782E81-9D97-CF41-AC5C-4D657B6EA668}"/>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737F4-2094-3C43-B8A4-6DA4C3FB9F0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Cervical Nabothian Cyst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16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089F-941B-5F4E-B3C5-73AC19B3AC1E}"/>
              </a:ext>
            </a:extLst>
          </p:cNvPr>
          <p:cNvSpPr>
            <a:spLocks noGrp="1"/>
          </p:cNvSpPr>
          <p:nvPr>
            <p:ph type="title"/>
          </p:nvPr>
        </p:nvSpPr>
        <p:spPr>
          <a:xfrm>
            <a:off x="419100" y="365126"/>
            <a:ext cx="10515600" cy="812800"/>
          </a:xfrm>
        </p:spPr>
        <p:txBody>
          <a:bodyPr/>
          <a:lstStyle/>
          <a:p>
            <a:r>
              <a:rPr lang="en-CA" dirty="0"/>
              <a:t>Cervical Nabothian Cyst</a:t>
            </a:r>
            <a:endParaRPr lang="en-US" dirty="0"/>
          </a:p>
        </p:txBody>
      </p:sp>
      <p:sp>
        <p:nvSpPr>
          <p:cNvPr id="4" name="Content Placeholder 3">
            <a:extLst>
              <a:ext uri="{FF2B5EF4-FFF2-40B4-BE49-F238E27FC236}">
                <a16:creationId xmlns:a16="http://schemas.microsoft.com/office/drawing/2014/main" id="{87A4FEA3-FD4A-F441-B610-9566D66F3497}"/>
              </a:ext>
            </a:extLst>
          </p:cNvPr>
          <p:cNvSpPr>
            <a:spLocks noGrp="1"/>
          </p:cNvSpPr>
          <p:nvPr>
            <p:ph sz="half" idx="1"/>
          </p:nvPr>
        </p:nvSpPr>
        <p:spPr>
          <a:xfrm>
            <a:off x="419100" y="1121571"/>
            <a:ext cx="7348487" cy="4904440"/>
          </a:xfrm>
        </p:spPr>
        <p:txBody>
          <a:bodyPr>
            <a:normAutofit/>
          </a:bodyPr>
          <a:lstStyle/>
          <a:p>
            <a:pPr marL="0" indent="0">
              <a:buNone/>
            </a:pPr>
            <a:r>
              <a:rPr lang="en-CA" b="1" dirty="0"/>
              <a:t>Define condition: </a:t>
            </a:r>
            <a:r>
              <a:rPr lang="en-US" dirty="0"/>
              <a:t>A </a:t>
            </a:r>
            <a:r>
              <a:rPr lang="en-US" dirty="0" err="1"/>
              <a:t>Nabothian</a:t>
            </a:r>
            <a:r>
              <a:rPr lang="en-US" dirty="0"/>
              <a:t> gland/cyst is a lump filled with mucus on the surface of the cervix or cervical canal</a:t>
            </a:r>
          </a:p>
          <a:p>
            <a:pPr marL="0" indent="0">
              <a:buNone/>
            </a:pPr>
            <a:r>
              <a:rPr lang="en-US" b="1" dirty="0"/>
              <a:t>Cause: </a:t>
            </a:r>
            <a:r>
              <a:rPr lang="en-US" dirty="0"/>
              <a:t>cervical glands/cells release mucus – build up and get plugged</a:t>
            </a:r>
            <a:endParaRPr lang="en-CA" dirty="0"/>
          </a:p>
          <a:p>
            <a:pPr marL="0" indent="0">
              <a:buNone/>
            </a:pPr>
            <a:r>
              <a:rPr lang="en-CA" b="1" dirty="0"/>
              <a:t>Symptoms/Signs: </a:t>
            </a:r>
            <a:r>
              <a:rPr lang="en-CA" dirty="0"/>
              <a:t>asymptomatic </a:t>
            </a:r>
            <a:r>
              <a:rPr lang="en-US" dirty="0"/>
              <a:t>appears as a small, white raised bump. There can be more than one.</a:t>
            </a:r>
          </a:p>
          <a:p>
            <a:pPr marL="0" indent="0">
              <a:buNone/>
            </a:pPr>
            <a:r>
              <a:rPr lang="en-US" b="1" dirty="0"/>
              <a:t>Management: </a:t>
            </a:r>
            <a:r>
              <a:rPr lang="en-CA" dirty="0"/>
              <a:t>No treatment is necessary</a:t>
            </a:r>
          </a:p>
          <a:p>
            <a:pPr marL="0" indent="0">
              <a:buNone/>
            </a:pPr>
            <a:r>
              <a:rPr lang="en-CA" b="1" dirty="0"/>
              <a:t>Complications/red flags: </a:t>
            </a:r>
            <a:r>
              <a:rPr lang="en-CA" dirty="0"/>
              <a:t>none</a:t>
            </a:r>
          </a:p>
          <a:p>
            <a:pPr marL="0" indent="0">
              <a:buNone/>
            </a:pPr>
            <a:endParaRPr lang="en-US" dirty="0"/>
          </a:p>
        </p:txBody>
      </p:sp>
      <p:sp>
        <p:nvSpPr>
          <p:cNvPr id="5" name="Rectangle 4">
            <a:extLst>
              <a:ext uri="{FF2B5EF4-FFF2-40B4-BE49-F238E27FC236}">
                <a16:creationId xmlns:a16="http://schemas.microsoft.com/office/drawing/2014/main" id="{52116147-0574-DC4F-9FDB-110AFE70FA4D}"/>
              </a:ext>
            </a:extLst>
          </p:cNvPr>
          <p:cNvSpPr/>
          <p:nvPr/>
        </p:nvSpPr>
        <p:spPr>
          <a:xfrm>
            <a:off x="726141" y="5833707"/>
            <a:ext cx="10739718" cy="923330"/>
          </a:xfrm>
          <a:prstGeom prst="rect">
            <a:avLst/>
          </a:prstGeom>
        </p:spPr>
        <p:txBody>
          <a:bodyPr wrap="square">
            <a:spAutoFit/>
          </a:bodyPr>
          <a:lstStyle/>
          <a:p>
            <a:endParaRPr lang="en-US" dirty="0"/>
          </a:p>
          <a:p>
            <a:r>
              <a:rPr lang="en-US" dirty="0"/>
              <a:t>  Casey, Long, M. E., &amp; </a:t>
            </a:r>
            <a:r>
              <a:rPr lang="en-US" dirty="0" err="1"/>
              <a:t>Marnach</a:t>
            </a:r>
            <a:r>
              <a:rPr lang="en-US" dirty="0"/>
              <a:t>, M. L. (2011). Abnormal Cervical Appearance: What to Do, When to Worry? Mayo Clinic Proceedings, 86(2), 147–151. </a:t>
            </a:r>
            <a:r>
              <a:rPr lang="en-US" dirty="0">
                <a:hlinkClick r:id="rId2"/>
              </a:rPr>
              <a:t>https://doi.org/10.4065/mcp.2010.0512</a:t>
            </a:r>
            <a:endParaRPr lang="en-US" dirty="0"/>
          </a:p>
        </p:txBody>
      </p:sp>
      <p:pic>
        <p:nvPicPr>
          <p:cNvPr id="9" name="Content Placeholder 7" descr="Diagram&#10;&#10;Description automatically generated">
            <a:extLst>
              <a:ext uri="{FF2B5EF4-FFF2-40B4-BE49-F238E27FC236}">
                <a16:creationId xmlns:a16="http://schemas.microsoft.com/office/drawing/2014/main" id="{AC5C5A71-1C97-0045-831D-786E21A18CDD}"/>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873465" y="975271"/>
            <a:ext cx="4186697" cy="4848085"/>
          </a:xfrm>
        </p:spPr>
      </p:pic>
    </p:spTree>
    <p:extLst>
      <p:ext uri="{BB962C8B-B14F-4D97-AF65-F5344CB8AC3E}">
        <p14:creationId xmlns:p14="http://schemas.microsoft.com/office/powerpoint/2010/main" val="2434448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close&#10;&#10;Description automatically generated">
            <a:extLst>
              <a:ext uri="{FF2B5EF4-FFF2-40B4-BE49-F238E27FC236}">
                <a16:creationId xmlns:a16="http://schemas.microsoft.com/office/drawing/2014/main" id="{AD16D45F-901D-F743-A9AF-6D701D5B35E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56C40C8-2576-A349-98AC-C369F0E8989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Cervical Polyps</a:t>
            </a:r>
            <a:endParaRPr lang="en-US" sz="360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04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089F-941B-5F4E-B3C5-73AC19B3AC1E}"/>
              </a:ext>
            </a:extLst>
          </p:cNvPr>
          <p:cNvSpPr>
            <a:spLocks noGrp="1"/>
          </p:cNvSpPr>
          <p:nvPr>
            <p:ph type="title"/>
          </p:nvPr>
        </p:nvSpPr>
        <p:spPr/>
        <p:txBody>
          <a:bodyPr/>
          <a:lstStyle/>
          <a:p>
            <a:r>
              <a:rPr lang="en-CA" b="1" dirty="0"/>
              <a:t>Cervical Polyps</a:t>
            </a:r>
            <a:endParaRPr lang="en-US" b="1" dirty="0"/>
          </a:p>
        </p:txBody>
      </p:sp>
      <p:sp>
        <p:nvSpPr>
          <p:cNvPr id="4" name="Content Placeholder 3">
            <a:extLst>
              <a:ext uri="{FF2B5EF4-FFF2-40B4-BE49-F238E27FC236}">
                <a16:creationId xmlns:a16="http://schemas.microsoft.com/office/drawing/2014/main" id="{87A4FEA3-FD4A-F441-B610-9566D66F3497}"/>
              </a:ext>
            </a:extLst>
          </p:cNvPr>
          <p:cNvSpPr>
            <a:spLocks noGrp="1"/>
          </p:cNvSpPr>
          <p:nvPr>
            <p:ph idx="1"/>
          </p:nvPr>
        </p:nvSpPr>
        <p:spPr>
          <a:xfrm>
            <a:off x="806825" y="1541761"/>
            <a:ext cx="10515600" cy="4351338"/>
          </a:xfrm>
        </p:spPr>
        <p:txBody>
          <a:bodyPr>
            <a:normAutofit fontScale="77500" lnSpcReduction="20000"/>
          </a:bodyPr>
          <a:lstStyle/>
          <a:p>
            <a:pPr marL="0" indent="0">
              <a:buNone/>
            </a:pPr>
            <a:r>
              <a:rPr lang="en-CA" b="1" dirty="0"/>
              <a:t>Define condition: </a:t>
            </a:r>
            <a:r>
              <a:rPr lang="en-US" dirty="0"/>
              <a:t>smooth, red, tissue growth that extend out of the cervical </a:t>
            </a:r>
            <a:r>
              <a:rPr lang="en-US" dirty="0" err="1"/>
              <a:t>os</a:t>
            </a:r>
            <a:r>
              <a:rPr lang="en-US" dirty="0"/>
              <a:t> btw the uterus and the vagina.</a:t>
            </a:r>
            <a:endParaRPr lang="en-CA" dirty="0"/>
          </a:p>
          <a:p>
            <a:pPr marL="0" indent="0">
              <a:buNone/>
            </a:pPr>
            <a:r>
              <a:rPr lang="en-CA" b="1" dirty="0"/>
              <a:t>Cause: </a:t>
            </a:r>
            <a:r>
              <a:rPr lang="en-CA" dirty="0"/>
              <a:t>infection, hormones, congestion of blood vessels, inflammation</a:t>
            </a:r>
          </a:p>
          <a:p>
            <a:pPr marL="0" indent="0">
              <a:buNone/>
            </a:pPr>
            <a:r>
              <a:rPr lang="en-CA" b="1" dirty="0"/>
              <a:t>Symptoms/Signs</a:t>
            </a:r>
            <a:r>
              <a:rPr lang="en-CA" dirty="0"/>
              <a:t>: asymptomatic or abnormal vaginal bleeding btw menstrual periods or during sexual intercourse</a:t>
            </a:r>
          </a:p>
          <a:p>
            <a:pPr marL="0" indent="0">
              <a:buNone/>
            </a:pPr>
            <a:r>
              <a:rPr lang="en-CA" b="1" dirty="0"/>
              <a:t>Management: </a:t>
            </a:r>
            <a:r>
              <a:rPr lang="en-CA" dirty="0"/>
              <a:t>most are self limiting and no management is required</a:t>
            </a:r>
          </a:p>
          <a:p>
            <a:pPr marL="0" indent="0">
              <a:buNone/>
            </a:pPr>
            <a:r>
              <a:rPr lang="en-CA" dirty="0"/>
              <a:t>If symptomatic or become infected removal recommended and referral to </a:t>
            </a:r>
            <a:r>
              <a:rPr lang="en-CA" dirty="0" err="1"/>
              <a:t>gyne</a:t>
            </a:r>
            <a:r>
              <a:rPr lang="en-CA" dirty="0"/>
              <a:t> (or provider who is trained in removal) is recommended.</a:t>
            </a:r>
          </a:p>
          <a:p>
            <a:pPr marL="0" indent="0">
              <a:buNone/>
            </a:pPr>
            <a:r>
              <a:rPr lang="en-CA" b="1" dirty="0"/>
              <a:t>Complications/red flags</a:t>
            </a:r>
          </a:p>
          <a:p>
            <a:pPr marL="0" indent="0">
              <a:buNone/>
            </a:pPr>
            <a:r>
              <a:rPr lang="en-CA" dirty="0"/>
              <a:t>Complications are very unusual</a:t>
            </a:r>
          </a:p>
          <a:p>
            <a:pPr marL="0" indent="0">
              <a:buNone/>
            </a:pPr>
            <a:r>
              <a:rPr lang="en-CA" dirty="0"/>
              <a:t>Rarely polyps can become infected causing vaginal discharge yellow/white mucus</a:t>
            </a:r>
          </a:p>
          <a:p>
            <a:pPr marL="0" indent="0">
              <a:buNone/>
            </a:pPr>
            <a:r>
              <a:rPr lang="en-CA" dirty="0"/>
              <a:t>If tissue is not smooth or pigmented referral for removal and histology is required</a:t>
            </a:r>
          </a:p>
          <a:p>
            <a:pPr marL="0" indent="0">
              <a:buNone/>
            </a:pPr>
            <a:r>
              <a:rPr lang="en-CA" b="1" i="1" dirty="0"/>
              <a:t>NOTE: These can be friable when taking a pap test and spotting/bleeding can occur</a:t>
            </a:r>
          </a:p>
          <a:p>
            <a:pPr marL="0" indent="0">
              <a:buNone/>
            </a:pPr>
            <a:endParaRPr lang="en-US" dirty="0"/>
          </a:p>
        </p:txBody>
      </p:sp>
      <p:sp>
        <p:nvSpPr>
          <p:cNvPr id="5" name="Rectangle 4">
            <a:extLst>
              <a:ext uri="{FF2B5EF4-FFF2-40B4-BE49-F238E27FC236}">
                <a16:creationId xmlns:a16="http://schemas.microsoft.com/office/drawing/2014/main" id="{BCC6BBCC-3664-3A49-86F2-8A9EF6FD86F2}"/>
              </a:ext>
            </a:extLst>
          </p:cNvPr>
          <p:cNvSpPr/>
          <p:nvPr/>
        </p:nvSpPr>
        <p:spPr>
          <a:xfrm>
            <a:off x="806825" y="5744172"/>
            <a:ext cx="11016876" cy="923330"/>
          </a:xfrm>
          <a:prstGeom prst="rect">
            <a:avLst/>
          </a:prstGeom>
        </p:spPr>
        <p:txBody>
          <a:bodyPr wrap="square">
            <a:spAutoFit/>
          </a:bodyPr>
          <a:lstStyle/>
          <a:p>
            <a:endParaRPr lang="en-US" dirty="0"/>
          </a:p>
          <a:p>
            <a:r>
              <a:rPr lang="en-US" dirty="0"/>
              <a:t>  Casey, Long, M. E., &amp; </a:t>
            </a:r>
            <a:r>
              <a:rPr lang="en-US" dirty="0" err="1"/>
              <a:t>Marnach</a:t>
            </a:r>
            <a:r>
              <a:rPr lang="en-US" dirty="0"/>
              <a:t>, M. L. (2011). Abnormal Cervical Appearance: What to Do, When to Worry? Mayo Clinic Proceedings, 86(2), 147–151. https://</a:t>
            </a:r>
            <a:r>
              <a:rPr lang="en-US" dirty="0" err="1"/>
              <a:t>doi.org</a:t>
            </a:r>
            <a:r>
              <a:rPr lang="en-US" dirty="0"/>
              <a:t>/10.4065/mcp.2010.0512</a:t>
            </a:r>
          </a:p>
        </p:txBody>
      </p:sp>
    </p:spTree>
    <p:extLst>
      <p:ext uri="{BB962C8B-B14F-4D97-AF65-F5344CB8AC3E}">
        <p14:creationId xmlns:p14="http://schemas.microsoft.com/office/powerpoint/2010/main" val="2069077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Pre-cancer and Cervical Intraepithelial Neoplasm (cervical dysplasia)</a:t>
            </a:r>
            <a:endParaRPr lang="en-CA" dirty="0"/>
          </a:p>
        </p:txBody>
      </p:sp>
      <p:sp>
        <p:nvSpPr>
          <p:cNvPr id="3" name="Content Placeholder 2"/>
          <p:cNvSpPr>
            <a:spLocks noGrp="1"/>
          </p:cNvSpPr>
          <p:nvPr>
            <p:ph idx="1"/>
          </p:nvPr>
        </p:nvSpPr>
        <p:spPr>
          <a:xfrm>
            <a:off x="838200" y="1999487"/>
            <a:ext cx="10515600" cy="4177475"/>
          </a:xfrm>
        </p:spPr>
        <p:txBody>
          <a:bodyPr>
            <a:noAutofit/>
          </a:bodyPr>
          <a:lstStyle/>
          <a:p>
            <a:r>
              <a:rPr lang="en-US" dirty="0"/>
              <a:t>Screening is recommended after age 25 years (sexually active) and discontinued  at age 70 (adequate and negative cytology history in previous 10 years (e.g. 3 or more negative cytology)</a:t>
            </a:r>
          </a:p>
          <a:p>
            <a:r>
              <a:rPr lang="en-US" dirty="0"/>
              <a:t>Normal cytology every 3 years screening</a:t>
            </a:r>
          </a:p>
          <a:p>
            <a:r>
              <a:rPr lang="en-US" dirty="0"/>
              <a:t>Finding a squamous cell intraepithelial lesion usually indicates infection with HPV.</a:t>
            </a:r>
          </a:p>
          <a:p>
            <a:r>
              <a:rPr lang="en-US" dirty="0"/>
              <a:t>For further screening: see provincial guidelines: </a:t>
            </a:r>
            <a:r>
              <a:rPr lang="en-US" dirty="0">
                <a:hlinkClick r:id="rId3"/>
              </a:rPr>
              <a:t>https://www.cancercareontario.ca/en/guidelines-advice/cancer-continuum/screening/resources-healthcare-providers/cervical-screening-guidelines-summary</a:t>
            </a:r>
            <a:endParaRPr lang="en-US" dirty="0"/>
          </a:p>
          <a:p>
            <a:pPr marL="0" indent="0">
              <a:buNone/>
            </a:pPr>
            <a:endParaRPr lang="en-US" dirty="0"/>
          </a:p>
        </p:txBody>
      </p:sp>
      <p:sp>
        <p:nvSpPr>
          <p:cNvPr id="4" name="Rectangle 3"/>
          <p:cNvSpPr/>
          <p:nvPr/>
        </p:nvSpPr>
        <p:spPr>
          <a:xfrm>
            <a:off x="406400" y="6304002"/>
            <a:ext cx="11137900" cy="646331"/>
          </a:xfrm>
          <a:prstGeom prst="rect">
            <a:avLst/>
          </a:prstGeom>
        </p:spPr>
        <p:txBody>
          <a:bodyPr wrap="square">
            <a:spAutoFit/>
          </a:bodyPr>
          <a:lstStyle/>
          <a:p>
            <a:r>
              <a:rPr lang="en-US" sz="1200" dirty="0"/>
              <a:t>Public Health Agency of Canada (2021) </a:t>
            </a:r>
            <a:r>
              <a:rPr lang="en-US" sz="1200" dirty="0">
                <a:hlinkClick r:id="rId4"/>
              </a:rPr>
              <a:t>https://www.canada.ca/en/public-health/services/infectious-diseases/sexual-health-sexually-transmitted-infections/canadian-guidelines/sexually-transmitted-infections/canadian-guidelines-sexually-transmitted-infections-33.html#fn132</a:t>
            </a:r>
            <a:endParaRPr lang="en-US" sz="1200" dirty="0"/>
          </a:p>
          <a:p>
            <a:endParaRPr lang="en-US" sz="1200" dirty="0"/>
          </a:p>
        </p:txBody>
      </p:sp>
    </p:spTree>
    <p:extLst>
      <p:ext uri="{BB962C8B-B14F-4D97-AF65-F5344CB8AC3E}">
        <p14:creationId xmlns:p14="http://schemas.microsoft.com/office/powerpoint/2010/main" val="202637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Pre-cancer and Cervical Intraepithelial Neoplasm (cervical dysplasia)</a:t>
            </a:r>
            <a:endParaRPr lang="en-CA" dirty="0"/>
          </a:p>
        </p:txBody>
      </p:sp>
      <p:sp>
        <p:nvSpPr>
          <p:cNvPr id="3" name="Content Placeholder 2"/>
          <p:cNvSpPr>
            <a:spLocks noGrp="1"/>
          </p:cNvSpPr>
          <p:nvPr>
            <p:ph idx="1"/>
          </p:nvPr>
        </p:nvSpPr>
        <p:spPr>
          <a:xfrm>
            <a:off x="838200" y="1662113"/>
            <a:ext cx="10058400" cy="4351338"/>
          </a:xfrm>
        </p:spPr>
        <p:txBody>
          <a:bodyPr>
            <a:normAutofit fontScale="92500" lnSpcReduction="10000"/>
          </a:bodyPr>
          <a:lstStyle/>
          <a:p>
            <a:pPr marL="0" indent="0">
              <a:buNone/>
            </a:pPr>
            <a:r>
              <a:rPr lang="en-US" sz="2000" b="1" dirty="0"/>
              <a:t>Lesions are classified </a:t>
            </a:r>
            <a:r>
              <a:rPr lang="en-US" sz="2000" dirty="0"/>
              <a:t>according to the </a:t>
            </a:r>
            <a:r>
              <a:rPr lang="en-US" sz="2000" b="1" dirty="0"/>
              <a:t>Bethesda system</a:t>
            </a:r>
            <a:r>
              <a:rPr lang="en-US" sz="2000" b="1" baseline="30000" dirty="0"/>
              <a:t>1</a:t>
            </a:r>
            <a:r>
              <a:rPr lang="en-US" sz="2000" b="1" dirty="0"/>
              <a:t> </a:t>
            </a:r>
            <a:r>
              <a:rPr lang="en-US" sz="2000" dirty="0"/>
              <a:t>as:</a:t>
            </a:r>
          </a:p>
          <a:p>
            <a:pPr lvl="1"/>
            <a:r>
              <a:rPr lang="en-US" sz="2000" dirty="0"/>
              <a:t>ASC-US, which indicates atypical squamous cells of undetermined significance, and the need for repeat Pap or HPV nucleic acid testing to clarify;</a:t>
            </a:r>
          </a:p>
          <a:p>
            <a:pPr lvl="1"/>
            <a:r>
              <a:rPr lang="en-US" sz="2000" dirty="0"/>
              <a:t>ASC-H, which indicates atypical squamous cells – cannot exclude HSIL;</a:t>
            </a:r>
          </a:p>
          <a:p>
            <a:pPr lvl="1"/>
            <a:r>
              <a:rPr lang="en-US" sz="2000" dirty="0"/>
              <a:t>LSIL, which indicates low-grade squamous intraepithelial lesion/mild dysplasia or CIN1;</a:t>
            </a:r>
          </a:p>
          <a:p>
            <a:pPr lvl="1"/>
            <a:r>
              <a:rPr lang="en-US" sz="2000" dirty="0"/>
              <a:t>HSIL, which indicates moderate or severe dysplasia/CIN2 or 3, or carcinoma in situ;</a:t>
            </a:r>
          </a:p>
          <a:p>
            <a:pPr lvl="1"/>
            <a:r>
              <a:rPr lang="en-US" sz="2000" dirty="0"/>
              <a:t>Invasive carcinoma</a:t>
            </a:r>
          </a:p>
          <a:p>
            <a:pPr marL="0" indent="0">
              <a:buNone/>
            </a:pPr>
            <a:r>
              <a:rPr lang="en-US" sz="2000" b="1" dirty="0"/>
              <a:t>Glandular lesions </a:t>
            </a:r>
            <a:r>
              <a:rPr lang="en-US" sz="2000" dirty="0"/>
              <a:t>are similarly classified as:</a:t>
            </a:r>
          </a:p>
          <a:p>
            <a:pPr lvl="1"/>
            <a:r>
              <a:rPr lang="en-US" sz="2000" dirty="0"/>
              <a:t>Atypical glandular cells (AGC), careful follow-up as 56% are associated with significant precancerous and cancerous conditions</a:t>
            </a:r>
            <a:r>
              <a:rPr lang="en-US" sz="2000" baseline="30000" dirty="0"/>
              <a:t>2</a:t>
            </a:r>
            <a:r>
              <a:rPr lang="en-US" sz="2000" dirty="0"/>
              <a:t>  </a:t>
            </a:r>
          </a:p>
          <a:p>
            <a:pPr lvl="1"/>
            <a:r>
              <a:rPr lang="en-US" sz="2000" dirty="0"/>
              <a:t>Adenocarcinoma in situ (AIS), and</a:t>
            </a:r>
          </a:p>
          <a:p>
            <a:pPr lvl="1"/>
            <a:r>
              <a:rPr lang="en-US" sz="2000" dirty="0"/>
              <a:t>Adenocarcinoma</a:t>
            </a:r>
          </a:p>
          <a:p>
            <a:pPr marL="0" indent="0">
              <a:buNone/>
            </a:pPr>
            <a:r>
              <a:rPr lang="en-US" sz="2000" b="1" dirty="0"/>
              <a:t>Management:</a:t>
            </a:r>
            <a:r>
              <a:rPr lang="en-US" sz="2000" dirty="0"/>
              <a:t> see provincial guidelines: </a:t>
            </a:r>
            <a:r>
              <a:rPr lang="en-US" sz="2000" dirty="0">
                <a:hlinkClick r:id="rId2"/>
              </a:rPr>
              <a:t>https://www.cancercareontario.ca/en/guidelines-advice/cancer-continuum/screening/resources-healthcare-providers/cervical-screening-guidelines-summary</a:t>
            </a:r>
            <a:endParaRPr lang="en-US" sz="2000" dirty="0"/>
          </a:p>
        </p:txBody>
      </p:sp>
      <p:sp>
        <p:nvSpPr>
          <p:cNvPr id="4" name="Rectangle 3"/>
          <p:cNvSpPr/>
          <p:nvPr/>
        </p:nvSpPr>
        <p:spPr>
          <a:xfrm>
            <a:off x="406400" y="5991761"/>
            <a:ext cx="11137900" cy="861774"/>
          </a:xfrm>
          <a:prstGeom prst="rect">
            <a:avLst/>
          </a:prstGeom>
        </p:spPr>
        <p:txBody>
          <a:bodyPr wrap="square">
            <a:spAutoFit/>
          </a:bodyPr>
          <a:lstStyle/>
          <a:p>
            <a:pPr marL="342900" indent="-342900">
              <a:buAutoNum type="arabicPeriod"/>
            </a:pPr>
            <a:r>
              <a:rPr lang="en-US" sz="1000" dirty="0"/>
              <a:t>Solomon D, Davey D, </a:t>
            </a:r>
            <a:r>
              <a:rPr lang="en-US" sz="1000" dirty="0" err="1"/>
              <a:t>Kurman</a:t>
            </a:r>
            <a:r>
              <a:rPr lang="en-US" sz="1000" dirty="0"/>
              <a:t> R, Moriarty A, O'Connor D, Prey M, et al. The 2001 Bethesda System: terminology for reporting results of cervical cytology. JAMA 2002;287(16):2114-2119.</a:t>
            </a:r>
          </a:p>
          <a:p>
            <a:pPr marL="342900" indent="-342900">
              <a:buAutoNum type="arabicPeriod"/>
            </a:pPr>
            <a:r>
              <a:rPr lang="en-US" sz="1000" dirty="0" err="1"/>
              <a:t>Scheiden</a:t>
            </a:r>
            <a:r>
              <a:rPr lang="en-US" sz="1000" dirty="0"/>
              <a:t> R, Wagener C, </a:t>
            </a:r>
            <a:r>
              <a:rPr lang="en-US" sz="1000" dirty="0" err="1"/>
              <a:t>Knolle</a:t>
            </a:r>
            <a:r>
              <a:rPr lang="en-US" sz="1000" dirty="0"/>
              <a:t> U, </a:t>
            </a:r>
            <a:r>
              <a:rPr lang="en-US" sz="1000" dirty="0" err="1"/>
              <a:t>Dippel</a:t>
            </a:r>
            <a:r>
              <a:rPr lang="en-US" sz="1000" dirty="0"/>
              <a:t> W, </a:t>
            </a:r>
            <a:r>
              <a:rPr lang="en-US" sz="1000" dirty="0" err="1"/>
              <a:t>Capesius</a:t>
            </a:r>
            <a:r>
              <a:rPr lang="en-US" sz="1000" dirty="0"/>
              <a:t> C. Atypical glandular cells in conventional cervical smears: incidence and follow-up. BMC Cancer 2004;4(37):1-9.</a:t>
            </a:r>
          </a:p>
          <a:p>
            <a:r>
              <a:rPr lang="en-US" sz="1000" dirty="0"/>
              <a:t>Public Health Agency of Canada (2021) </a:t>
            </a:r>
            <a:r>
              <a:rPr lang="en-US" sz="1000" dirty="0">
                <a:hlinkClick r:id="rId3"/>
              </a:rPr>
              <a:t>https://www.canada.ca/en/public-health/services/infectious-diseases/sexual-health-sexually-transmitted-infections/canadian-guidelines/sexually-transmitted-infections/canadian-guidelines-sexually-transmitted-infections-33.html#fn132</a:t>
            </a:r>
            <a:endParaRPr lang="en-US" sz="1000" dirty="0"/>
          </a:p>
          <a:p>
            <a:endParaRPr lang="en-US" sz="1000" dirty="0"/>
          </a:p>
        </p:txBody>
      </p:sp>
    </p:spTree>
    <p:extLst>
      <p:ext uri="{BB962C8B-B14F-4D97-AF65-F5344CB8AC3E}">
        <p14:creationId xmlns:p14="http://schemas.microsoft.com/office/powerpoint/2010/main" val="1716503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F9B0B5-0B5E-8D4D-830C-BAD478D5AF2C}"/>
              </a:ext>
            </a:extLst>
          </p:cNvPr>
          <p:cNvSpPr>
            <a:spLocks noGrp="1"/>
          </p:cNvSpPr>
          <p:nvPr>
            <p:ph type="sldNum" sz="quarter" idx="12"/>
          </p:nvPr>
        </p:nvSpPr>
        <p:spPr/>
        <p:txBody>
          <a:bodyPr/>
          <a:lstStyle/>
          <a:p>
            <a:fld id="{8A7A6979-0714-4377-B894-6BE4C2D6E202}" type="slidenum">
              <a:rPr lang="en-US" smtClean="0"/>
              <a:pPr/>
              <a:t>26</a:t>
            </a:fld>
            <a:endParaRPr lang="en-US"/>
          </a:p>
        </p:txBody>
      </p:sp>
      <p:sp>
        <p:nvSpPr>
          <p:cNvPr id="2" name="Title 1">
            <a:extLst>
              <a:ext uri="{FF2B5EF4-FFF2-40B4-BE49-F238E27FC236}">
                <a16:creationId xmlns:a16="http://schemas.microsoft.com/office/drawing/2014/main" id="{B9F552C6-FC5E-D241-8323-B42C239C9C57}"/>
              </a:ext>
            </a:extLst>
          </p:cNvPr>
          <p:cNvSpPr>
            <a:spLocks noGrp="1"/>
          </p:cNvSpPr>
          <p:nvPr>
            <p:ph type="title" idx="4294967295"/>
          </p:nvPr>
        </p:nvSpPr>
        <p:spPr>
          <a:xfrm>
            <a:off x="1911096" y="2390027"/>
            <a:ext cx="8369808" cy="1325563"/>
          </a:xfrm>
        </p:spPr>
        <p:txBody>
          <a:bodyPr/>
          <a:lstStyle/>
          <a:p>
            <a:pPr algn="ctr"/>
            <a:r>
              <a:rPr lang="en-US" b="1" dirty="0"/>
              <a:t>Questions?</a:t>
            </a:r>
          </a:p>
        </p:txBody>
      </p:sp>
    </p:spTree>
    <p:extLst>
      <p:ext uri="{BB962C8B-B14F-4D97-AF65-F5344CB8AC3E}">
        <p14:creationId xmlns:p14="http://schemas.microsoft.com/office/powerpoint/2010/main" val="42175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162A-CC38-914D-B311-3B61AAC4859B}"/>
              </a:ext>
            </a:extLst>
          </p:cNvPr>
          <p:cNvSpPr>
            <a:spLocks noGrp="1"/>
          </p:cNvSpPr>
          <p:nvPr>
            <p:ph type="title"/>
          </p:nvPr>
        </p:nvSpPr>
        <p:spPr>
          <a:xfrm>
            <a:off x="493539" y="112032"/>
            <a:ext cx="10515600" cy="949325"/>
          </a:xfrm>
        </p:spPr>
        <p:txBody>
          <a:bodyPr/>
          <a:lstStyle/>
          <a:p>
            <a:r>
              <a:rPr lang="en-US" b="1" dirty="0"/>
              <a:t>Content</a:t>
            </a:r>
          </a:p>
        </p:txBody>
      </p:sp>
      <p:sp>
        <p:nvSpPr>
          <p:cNvPr id="3" name="Content Placeholder 2">
            <a:extLst>
              <a:ext uri="{FF2B5EF4-FFF2-40B4-BE49-F238E27FC236}">
                <a16:creationId xmlns:a16="http://schemas.microsoft.com/office/drawing/2014/main" id="{E7465BD3-4E59-1F48-9AA0-56FF5B84A761}"/>
              </a:ext>
            </a:extLst>
          </p:cNvPr>
          <p:cNvSpPr>
            <a:spLocks noGrp="1"/>
          </p:cNvSpPr>
          <p:nvPr>
            <p:ph sz="half" idx="1"/>
          </p:nvPr>
        </p:nvSpPr>
        <p:spPr>
          <a:xfrm>
            <a:off x="493539" y="1061356"/>
            <a:ext cx="5229679" cy="5684611"/>
          </a:xfrm>
        </p:spPr>
        <p:txBody>
          <a:bodyPr>
            <a:noAutofit/>
          </a:bodyPr>
          <a:lstStyle/>
          <a:p>
            <a:pPr marL="0" indent="0">
              <a:buNone/>
            </a:pPr>
            <a:r>
              <a:rPr lang="en-US" sz="1800" b="1" dirty="0">
                <a:solidFill>
                  <a:srgbClr val="FF0000"/>
                </a:solidFill>
              </a:rPr>
              <a:t>Part 1: Masses/Viral Lesions</a:t>
            </a:r>
          </a:p>
          <a:p>
            <a:pPr marL="0" indent="0">
              <a:buNone/>
            </a:pPr>
            <a:r>
              <a:rPr lang="en-US" sz="1800" b="1" i="1" dirty="0">
                <a:solidFill>
                  <a:srgbClr val="FF0000"/>
                </a:solidFill>
              </a:rPr>
              <a:t>Vulvovaginal</a:t>
            </a:r>
          </a:p>
          <a:p>
            <a:pPr marL="0" indent="0">
              <a:buNone/>
            </a:pPr>
            <a:r>
              <a:rPr lang="en-US" sz="1800" dirty="0">
                <a:solidFill>
                  <a:srgbClr val="FF0000"/>
                </a:solidFill>
              </a:rPr>
              <a:t>Subcutaneous Lesions: Folliculitis, Furuncle (boil), </a:t>
            </a:r>
            <a:r>
              <a:rPr lang="en-US" altLang="en-US" sz="1800" dirty="0">
                <a:solidFill>
                  <a:srgbClr val="FF0000"/>
                </a:solidFill>
              </a:rPr>
              <a:t>Carbuncle (abscess)</a:t>
            </a:r>
            <a:endParaRPr lang="en-US" sz="1800" dirty="0">
              <a:solidFill>
                <a:srgbClr val="FF0000"/>
              </a:solidFill>
            </a:endParaRPr>
          </a:p>
          <a:p>
            <a:pPr marL="0" indent="0">
              <a:buNone/>
            </a:pPr>
            <a:r>
              <a:rPr lang="en-US" sz="1800" dirty="0">
                <a:solidFill>
                  <a:srgbClr val="FF0000"/>
                </a:solidFill>
              </a:rPr>
              <a:t>Bartholin’s Cysts &amp; Abscesses</a:t>
            </a:r>
          </a:p>
          <a:p>
            <a:pPr marL="0" indent="0">
              <a:buNone/>
            </a:pPr>
            <a:r>
              <a:rPr lang="en-US" sz="1800" dirty="0">
                <a:solidFill>
                  <a:srgbClr val="FF0000"/>
                </a:solidFill>
              </a:rPr>
              <a:t>Herpes Simplex Virus [post herpetic neuralgia]</a:t>
            </a:r>
          </a:p>
          <a:p>
            <a:pPr marL="0" indent="0">
              <a:buNone/>
            </a:pPr>
            <a:r>
              <a:rPr lang="en-US" sz="1800" dirty="0">
                <a:solidFill>
                  <a:srgbClr val="FF0000"/>
                </a:solidFill>
              </a:rPr>
              <a:t>Genital Warts: Human Papilloma Virus, </a:t>
            </a:r>
          </a:p>
          <a:p>
            <a:pPr marL="0" indent="0">
              <a:buNone/>
            </a:pPr>
            <a:r>
              <a:rPr lang="en-US" sz="1800" dirty="0" err="1">
                <a:solidFill>
                  <a:srgbClr val="FF0000"/>
                </a:solidFill>
              </a:rPr>
              <a:t>Molluscum</a:t>
            </a:r>
            <a:r>
              <a:rPr lang="en-US" sz="1800" dirty="0">
                <a:solidFill>
                  <a:srgbClr val="FF0000"/>
                </a:solidFill>
              </a:rPr>
              <a:t> </a:t>
            </a:r>
            <a:r>
              <a:rPr lang="en-US" sz="1800" dirty="0" err="1">
                <a:solidFill>
                  <a:srgbClr val="FF0000"/>
                </a:solidFill>
              </a:rPr>
              <a:t>Contagiosum</a:t>
            </a:r>
            <a:r>
              <a:rPr lang="en-US" sz="1800" dirty="0">
                <a:solidFill>
                  <a:srgbClr val="FF0000"/>
                </a:solidFill>
              </a:rPr>
              <a:t>: Poxvirus</a:t>
            </a:r>
          </a:p>
          <a:p>
            <a:pPr marL="0" indent="0">
              <a:buNone/>
            </a:pPr>
            <a:r>
              <a:rPr lang="en-US" sz="1800" dirty="0">
                <a:solidFill>
                  <a:srgbClr val="FF0000"/>
                </a:solidFill>
              </a:rPr>
              <a:t> </a:t>
            </a:r>
          </a:p>
          <a:p>
            <a:pPr marL="0" indent="0">
              <a:buNone/>
            </a:pPr>
            <a:r>
              <a:rPr lang="en-US" sz="1800" b="1" i="1" dirty="0">
                <a:solidFill>
                  <a:srgbClr val="FF0000"/>
                </a:solidFill>
              </a:rPr>
              <a:t>Cervical</a:t>
            </a:r>
          </a:p>
          <a:p>
            <a:pPr marL="0" indent="0">
              <a:buNone/>
            </a:pPr>
            <a:r>
              <a:rPr lang="en-US" sz="1800" dirty="0">
                <a:solidFill>
                  <a:srgbClr val="FF0000"/>
                </a:solidFill>
              </a:rPr>
              <a:t>Normal cervix/</a:t>
            </a:r>
            <a:r>
              <a:rPr lang="en-US" sz="1800" dirty="0" err="1">
                <a:solidFill>
                  <a:srgbClr val="FF0000"/>
                </a:solidFill>
              </a:rPr>
              <a:t>os</a:t>
            </a:r>
            <a:r>
              <a:rPr lang="en-US" sz="1800" dirty="0">
                <a:solidFill>
                  <a:srgbClr val="FF0000"/>
                </a:solidFill>
              </a:rPr>
              <a:t>: </a:t>
            </a:r>
          </a:p>
          <a:p>
            <a:pPr marL="457200" lvl="1" indent="0">
              <a:buNone/>
            </a:pPr>
            <a:r>
              <a:rPr lang="en-US" sz="1400" dirty="0" err="1">
                <a:solidFill>
                  <a:srgbClr val="FF0000"/>
                </a:solidFill>
              </a:rPr>
              <a:t>Endocervical</a:t>
            </a:r>
            <a:r>
              <a:rPr lang="en-US" sz="1400" dirty="0">
                <a:solidFill>
                  <a:srgbClr val="FF0000"/>
                </a:solidFill>
              </a:rPr>
              <a:t> Cells/Transformation zone</a:t>
            </a:r>
          </a:p>
          <a:p>
            <a:pPr marL="457200" lvl="1" indent="0">
              <a:buNone/>
            </a:pPr>
            <a:r>
              <a:rPr lang="en-US" sz="1400" dirty="0">
                <a:solidFill>
                  <a:srgbClr val="FF0000"/>
                </a:solidFill>
              </a:rPr>
              <a:t>Cervical Stenosis</a:t>
            </a:r>
            <a:endParaRPr lang="en-US" sz="1800" dirty="0">
              <a:solidFill>
                <a:srgbClr val="FF0000"/>
              </a:solidFill>
            </a:endParaRPr>
          </a:p>
          <a:p>
            <a:pPr marL="0" indent="0">
              <a:buNone/>
            </a:pPr>
            <a:r>
              <a:rPr lang="en-US" sz="1800" dirty="0">
                <a:solidFill>
                  <a:srgbClr val="FF0000"/>
                </a:solidFill>
              </a:rPr>
              <a:t>Cervical </a:t>
            </a:r>
            <a:r>
              <a:rPr lang="en-US" sz="1800" dirty="0" err="1">
                <a:solidFill>
                  <a:srgbClr val="FF0000"/>
                </a:solidFill>
              </a:rPr>
              <a:t>Nabothian</a:t>
            </a:r>
            <a:r>
              <a:rPr lang="en-US" sz="1800" dirty="0">
                <a:solidFill>
                  <a:srgbClr val="FF0000"/>
                </a:solidFill>
              </a:rPr>
              <a:t> Cyst</a:t>
            </a:r>
          </a:p>
          <a:p>
            <a:pPr marL="0" indent="0">
              <a:buNone/>
            </a:pPr>
            <a:r>
              <a:rPr lang="en-US" sz="1800" dirty="0">
                <a:solidFill>
                  <a:srgbClr val="FF0000"/>
                </a:solidFill>
              </a:rPr>
              <a:t>Cervical Polyp</a:t>
            </a:r>
          </a:p>
          <a:p>
            <a:pPr marL="0" indent="0">
              <a:buNone/>
            </a:pPr>
            <a:r>
              <a:rPr lang="en-US" sz="1800" dirty="0">
                <a:solidFill>
                  <a:srgbClr val="FF0000"/>
                </a:solidFill>
              </a:rPr>
              <a:t>Cervical Dysplasia/Cervical Intraepithelial Neoplasm</a:t>
            </a:r>
          </a:p>
        </p:txBody>
      </p:sp>
      <p:sp>
        <p:nvSpPr>
          <p:cNvPr id="4" name="Content Placeholder 3">
            <a:extLst>
              <a:ext uri="{FF2B5EF4-FFF2-40B4-BE49-F238E27FC236}">
                <a16:creationId xmlns:a16="http://schemas.microsoft.com/office/drawing/2014/main" id="{0985A554-5B8B-1645-B769-9F9876100495}"/>
              </a:ext>
            </a:extLst>
          </p:cNvPr>
          <p:cNvSpPr>
            <a:spLocks noGrp="1"/>
          </p:cNvSpPr>
          <p:nvPr>
            <p:ph sz="half" idx="2"/>
          </p:nvPr>
        </p:nvSpPr>
        <p:spPr>
          <a:xfrm>
            <a:off x="6022521" y="342831"/>
            <a:ext cx="5750379" cy="6172337"/>
          </a:xfrm>
        </p:spPr>
        <p:txBody>
          <a:bodyPr>
            <a:noAutofit/>
          </a:bodyPr>
          <a:lstStyle/>
          <a:p>
            <a:pPr marL="0" indent="0">
              <a:buNone/>
            </a:pPr>
            <a:r>
              <a:rPr lang="en-US" sz="1800" b="1" dirty="0"/>
              <a:t>Part 2: Vulvovaginal Dermatosis</a:t>
            </a:r>
            <a:br>
              <a:rPr lang="en-US" sz="1800" dirty="0"/>
            </a:br>
            <a:r>
              <a:rPr lang="en-US" sz="1800" dirty="0"/>
              <a:t>Genitourinary syndrome of menopause (GSM) [previously: vulvovaginal atrophy]</a:t>
            </a:r>
          </a:p>
          <a:p>
            <a:pPr marL="0" indent="0">
              <a:buNone/>
            </a:pPr>
            <a:r>
              <a:rPr lang="en-US" sz="1800" dirty="0"/>
              <a:t>Vulvodynia/</a:t>
            </a:r>
            <a:r>
              <a:rPr lang="en-US" sz="1800" dirty="0" err="1"/>
              <a:t>Vestibulitis</a:t>
            </a:r>
            <a:r>
              <a:rPr lang="en-US" sz="1800" dirty="0"/>
              <a:t>/</a:t>
            </a:r>
            <a:r>
              <a:rPr lang="en-US" sz="1800" dirty="0" err="1"/>
              <a:t>Vaginismus</a:t>
            </a:r>
            <a:endParaRPr lang="en-US" sz="1800" dirty="0"/>
          </a:p>
          <a:p>
            <a:pPr marL="0" indent="0">
              <a:buNone/>
            </a:pPr>
            <a:r>
              <a:rPr lang="en-US" sz="1800" dirty="0"/>
              <a:t>Contact Dermatitis soaps/creams/bubble bath/Vaginal medicines or douching.</a:t>
            </a:r>
          </a:p>
          <a:p>
            <a:pPr marL="0" indent="0">
              <a:buNone/>
            </a:pPr>
            <a:r>
              <a:rPr lang="en-US" sz="1800" dirty="0"/>
              <a:t>Lichen Simplex </a:t>
            </a:r>
            <a:r>
              <a:rPr lang="en-US" sz="1800" dirty="0" err="1"/>
              <a:t>Chronicus</a:t>
            </a:r>
            <a:endParaRPr lang="en-US" sz="1800" dirty="0"/>
          </a:p>
          <a:p>
            <a:pPr marL="0" indent="0">
              <a:buNone/>
            </a:pPr>
            <a:r>
              <a:rPr lang="en-US" sz="1800" dirty="0"/>
              <a:t>Lichen </a:t>
            </a:r>
            <a:r>
              <a:rPr lang="en-US" sz="1800" dirty="0" err="1"/>
              <a:t>Sclerosus</a:t>
            </a:r>
            <a:endParaRPr lang="en-US" sz="1800" dirty="0"/>
          </a:p>
          <a:p>
            <a:pPr marL="0" indent="0">
              <a:buNone/>
            </a:pPr>
            <a:r>
              <a:rPr lang="en-US" sz="1800" dirty="0"/>
              <a:t>Lichen Planus</a:t>
            </a:r>
          </a:p>
          <a:p>
            <a:pPr marL="0" indent="0">
              <a:buNone/>
            </a:pPr>
            <a:endParaRPr lang="en-US" sz="1800" dirty="0"/>
          </a:p>
          <a:p>
            <a:pPr marL="0" indent="0">
              <a:buNone/>
            </a:pPr>
            <a:r>
              <a:rPr lang="en-US" sz="1800" b="1" dirty="0"/>
              <a:t>Part 3: Vulvovaginitis &amp; Infections</a:t>
            </a:r>
          </a:p>
          <a:p>
            <a:pPr marL="0" indent="0">
              <a:buNone/>
            </a:pPr>
            <a:r>
              <a:rPr lang="en-US" sz="1800" dirty="0"/>
              <a:t>Yeast Candidiasis (yeast), Tinea cruris (yeast), </a:t>
            </a:r>
          </a:p>
          <a:p>
            <a:pPr marL="0" indent="0">
              <a:buNone/>
            </a:pPr>
            <a:r>
              <a:rPr lang="en-US" sz="1800" dirty="0"/>
              <a:t>Bacterial Vaginosis (BV) Gardnerella vaginalis and Strawberry cervix</a:t>
            </a:r>
          </a:p>
          <a:p>
            <a:pPr marL="0" indent="0">
              <a:buNone/>
            </a:pPr>
            <a:r>
              <a:rPr lang="en-CA" sz="1800" dirty="0"/>
              <a:t>Ectoparasites</a:t>
            </a:r>
            <a:r>
              <a:rPr lang="en-US" sz="1800" dirty="0"/>
              <a:t> (scabies and pediculosis)</a:t>
            </a:r>
          </a:p>
          <a:p>
            <a:pPr marL="0" indent="0">
              <a:buNone/>
            </a:pPr>
            <a:r>
              <a:rPr lang="en-US" sz="1800" dirty="0"/>
              <a:t>Sexually Transmitted Infection: Trichomonas vaginalis, Chlamydia trachomatis, Neisseria gonorrhoeae, </a:t>
            </a:r>
          </a:p>
          <a:p>
            <a:pPr marL="0" indent="0">
              <a:buNone/>
            </a:pPr>
            <a:r>
              <a:rPr lang="en-US" sz="1800" dirty="0"/>
              <a:t>Syphilis (Treponema pallidum) </a:t>
            </a:r>
          </a:p>
          <a:p>
            <a:pPr marL="0" indent="0">
              <a:buNone/>
            </a:pPr>
            <a:r>
              <a:rPr lang="en-US" sz="1800" dirty="0"/>
              <a:t>Foreign body/Toxic Shock Syndrome</a:t>
            </a:r>
          </a:p>
        </p:txBody>
      </p:sp>
    </p:spTree>
    <p:extLst>
      <p:ext uri="{BB962C8B-B14F-4D97-AF65-F5344CB8AC3E}">
        <p14:creationId xmlns:p14="http://schemas.microsoft.com/office/powerpoint/2010/main" val="181025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5CEBB-78AC-904E-8169-71E49D83CFDC}"/>
              </a:ext>
            </a:extLst>
          </p:cNvPr>
          <p:cNvSpPr>
            <a:spLocks noGrp="1"/>
          </p:cNvSpPr>
          <p:nvPr>
            <p:ph type="ctrTitle"/>
          </p:nvPr>
        </p:nvSpPr>
        <p:spPr>
          <a:xfrm>
            <a:off x="1102659" y="1168028"/>
            <a:ext cx="9982200" cy="2387600"/>
          </a:xfrm>
        </p:spPr>
        <p:txBody>
          <a:bodyPr/>
          <a:lstStyle/>
          <a:p>
            <a:r>
              <a:rPr lang="en-US" b="1" dirty="0"/>
              <a:t>Vulvovaginal : Masses/Lesions</a:t>
            </a:r>
            <a:endParaRPr lang="en-US" dirty="0"/>
          </a:p>
        </p:txBody>
      </p:sp>
    </p:spTree>
    <p:extLst>
      <p:ext uri="{BB962C8B-B14F-4D97-AF65-F5344CB8AC3E}">
        <p14:creationId xmlns:p14="http://schemas.microsoft.com/office/powerpoint/2010/main" val="30528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089F-941B-5F4E-B3C5-73AC19B3AC1E}"/>
              </a:ext>
            </a:extLst>
          </p:cNvPr>
          <p:cNvSpPr>
            <a:spLocks noGrp="1"/>
          </p:cNvSpPr>
          <p:nvPr>
            <p:ph type="title"/>
          </p:nvPr>
        </p:nvSpPr>
        <p:spPr/>
        <p:txBody>
          <a:bodyPr>
            <a:normAutofit/>
          </a:bodyPr>
          <a:lstStyle/>
          <a:p>
            <a:r>
              <a:rPr lang="en-US" altLang="en-US" b="1" dirty="0">
                <a:ea typeface="ＭＳ Ｐゴシック" panose="020B0600070205080204" pitchFamily="34" charset="-128"/>
              </a:rPr>
              <a:t>Sub/Cutaneous Lesions: Non-Infectious &amp; Infections </a:t>
            </a:r>
            <a:endParaRPr lang="en-US" b="1" dirty="0"/>
          </a:p>
        </p:txBody>
      </p:sp>
      <p:sp>
        <p:nvSpPr>
          <p:cNvPr id="4" name="Content Placeholder 3">
            <a:extLst>
              <a:ext uri="{FF2B5EF4-FFF2-40B4-BE49-F238E27FC236}">
                <a16:creationId xmlns:a16="http://schemas.microsoft.com/office/drawing/2014/main" id="{87A4FEA3-FD4A-F441-B610-9566D66F3497}"/>
              </a:ext>
            </a:extLst>
          </p:cNvPr>
          <p:cNvSpPr>
            <a:spLocks noGrp="1"/>
          </p:cNvSpPr>
          <p:nvPr>
            <p:ph idx="1"/>
          </p:nvPr>
        </p:nvSpPr>
        <p:spPr/>
        <p:txBody>
          <a:bodyPr>
            <a:noAutofit/>
          </a:bodyPr>
          <a:lstStyle/>
          <a:p>
            <a:pPr marL="0" indent="0">
              <a:buNone/>
            </a:pPr>
            <a:r>
              <a:rPr lang="en-CA" sz="2000" b="1" dirty="0"/>
              <a:t>Define condition/cause: </a:t>
            </a:r>
            <a:r>
              <a:rPr lang="en-CA" sz="2000" dirty="0"/>
              <a:t>Inflammation of hair follicles. Non-infectious or infection of the surrounding subcutaneous (cutaneous) dermis</a:t>
            </a:r>
          </a:p>
          <a:p>
            <a:pPr marL="0" indent="0">
              <a:buNone/>
            </a:pPr>
            <a:r>
              <a:rPr lang="en-CA" sz="2000" b="1" i="1" dirty="0"/>
              <a:t>Non-infectious (Pseudo folliculitis): </a:t>
            </a:r>
            <a:r>
              <a:rPr lang="en-CA" sz="2000" dirty="0"/>
              <a:t>Inflammation secondary to friction/irritation or occlusion. </a:t>
            </a:r>
          </a:p>
          <a:p>
            <a:pPr marL="0" indent="0">
              <a:buNone/>
            </a:pPr>
            <a:r>
              <a:rPr lang="en-CA" sz="2000" b="1" i="1" dirty="0"/>
              <a:t>Infections: [Uncomplicated] – hair removal </a:t>
            </a:r>
            <a:r>
              <a:rPr lang="en-CA" sz="2000" dirty="0"/>
              <a:t>S. Aureus (other gram -negative organisms:</a:t>
            </a:r>
            <a:r>
              <a:rPr lang="en-US" altLang="en-US" sz="2000" dirty="0">
                <a:ea typeface="ＭＳ Ｐゴシック" panose="020B0600070205080204" pitchFamily="34" charset="-128"/>
              </a:rPr>
              <a:t> Enterobacteriacease] </a:t>
            </a:r>
          </a:p>
          <a:p>
            <a:pPr marL="0" indent="0">
              <a:buNone/>
            </a:pPr>
            <a:r>
              <a:rPr lang="en-CA" sz="2000" b="1" i="1" dirty="0"/>
              <a:t>Infections: [Complicated]</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Genital/Perirectal Abscesses [polymicrobial] </a:t>
            </a:r>
          </a:p>
          <a:p>
            <a:r>
              <a:rPr lang="en-US" altLang="en-US" sz="2000" dirty="0">
                <a:ea typeface="ＭＳ Ｐゴシック" panose="020B0600070205080204" pitchFamily="34" charset="-128"/>
              </a:rPr>
              <a:t>Pseudomonas – associated with hot tub contamination [swab and empiric antibiotic treatment with coverage for pseudomonas]</a:t>
            </a:r>
          </a:p>
          <a:p>
            <a:r>
              <a:rPr lang="en-US" altLang="en-US" sz="2000" dirty="0">
                <a:ea typeface="ＭＳ Ｐゴシック" panose="020B0600070205080204" pitchFamily="34" charset="-128"/>
              </a:rPr>
              <a:t>Index of suspicion for MRSA [areas where MRSA is commonly isolation in &gt; 10-15% of S. aureus, </a:t>
            </a:r>
            <a:r>
              <a:rPr lang="en-US" sz="2000" dirty="0">
                <a:ea typeface="ＭＳ Ｐゴシック" panose="020B0600070205080204" pitchFamily="34" charset="-128"/>
              </a:rPr>
              <a:t>previous history of recent antibiotic use, hospitalization (over last 3-12 months), or recurrent furunculosis [swab for C&amp;S, MRSA and empiric antibiotic treatment to cover MSRA] </a:t>
            </a:r>
          </a:p>
          <a:p>
            <a:pPr marL="0" indent="0">
              <a:buNone/>
            </a:pPr>
            <a:r>
              <a:rPr lang="en-CA" sz="2000" b="1" dirty="0"/>
              <a:t>Symptoms/Signs: </a:t>
            </a:r>
            <a:r>
              <a:rPr lang="en-CA" sz="2000" dirty="0"/>
              <a:t>pain, erythema and pustular lesion(s)</a:t>
            </a:r>
            <a:endParaRPr lang="en-CA" sz="2000" b="1" dirty="0"/>
          </a:p>
          <a:p>
            <a:pPr marL="0" indent="0">
              <a:buNone/>
            </a:pPr>
            <a:endParaRPr lang="en-US" sz="2000" dirty="0">
              <a:ea typeface="ＭＳ Ｐゴシック" panose="020B0600070205080204" pitchFamily="34" charset="-128"/>
            </a:endParaRPr>
          </a:p>
        </p:txBody>
      </p:sp>
      <p:sp>
        <p:nvSpPr>
          <p:cNvPr id="3" name="TextBox 2"/>
          <p:cNvSpPr txBox="1"/>
          <p:nvPr/>
        </p:nvSpPr>
        <p:spPr>
          <a:xfrm>
            <a:off x="7913083" y="6570519"/>
            <a:ext cx="4063751" cy="307777"/>
          </a:xfrm>
          <a:prstGeom prst="rect">
            <a:avLst/>
          </a:prstGeom>
          <a:noFill/>
        </p:spPr>
        <p:txBody>
          <a:bodyPr wrap="square" rtlCol="0">
            <a:spAutoFit/>
          </a:bodyPr>
          <a:lstStyle/>
          <a:p>
            <a:r>
              <a:rPr lang="en-CA" sz="1400" dirty="0"/>
              <a:t>MUM Anti-Infective Guidelines (2019) pg. </a:t>
            </a:r>
          </a:p>
        </p:txBody>
      </p:sp>
    </p:spTree>
    <p:extLst>
      <p:ext uri="{BB962C8B-B14F-4D97-AF65-F5344CB8AC3E}">
        <p14:creationId xmlns:p14="http://schemas.microsoft.com/office/powerpoint/2010/main" val="393338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8052" y="217486"/>
            <a:ext cx="11658782" cy="1325563"/>
          </a:xfrm>
        </p:spPr>
        <p:txBody>
          <a:bodyPr/>
          <a:lstStyle/>
          <a:p>
            <a:r>
              <a:rPr lang="en-US" altLang="en-US" b="1" dirty="0">
                <a:ea typeface="ＭＳ Ｐゴシック" panose="020B0600070205080204" pitchFamily="34" charset="-128"/>
              </a:rPr>
              <a:t>Sub/Cutaneous Lesions: Non-Infectious &amp; Infections </a:t>
            </a:r>
            <a:endParaRPr lang="en-CA" dirty="0"/>
          </a:p>
        </p:txBody>
      </p:sp>
      <p:sp>
        <p:nvSpPr>
          <p:cNvPr id="6" name="Content Placeholder 5"/>
          <p:cNvSpPr>
            <a:spLocks noGrp="1"/>
          </p:cNvSpPr>
          <p:nvPr>
            <p:ph idx="1"/>
          </p:nvPr>
        </p:nvSpPr>
        <p:spPr>
          <a:xfrm>
            <a:off x="318052" y="1520824"/>
            <a:ext cx="11383618" cy="4866723"/>
          </a:xfrm>
        </p:spPr>
        <p:txBody>
          <a:bodyPr>
            <a:normAutofit fontScale="92500"/>
          </a:bodyPr>
          <a:lstStyle/>
          <a:p>
            <a:pPr marL="0" indent="0">
              <a:buNone/>
            </a:pPr>
            <a:r>
              <a:rPr lang="en-CA" b="1" dirty="0"/>
              <a:t>Management:</a:t>
            </a:r>
          </a:p>
          <a:p>
            <a:r>
              <a:rPr lang="en-CA" b="1" dirty="0"/>
              <a:t>Pseudo folliculitis: </a:t>
            </a:r>
            <a:r>
              <a:rPr lang="en-CA" dirty="0"/>
              <a:t>avoid causative factors. Topical drying agents are beneficial</a:t>
            </a:r>
            <a:endParaRPr lang="en-CA" b="1" dirty="0"/>
          </a:p>
          <a:p>
            <a:r>
              <a:rPr lang="en-US" altLang="en-US" b="1" dirty="0">
                <a:ea typeface="ＭＳ Ｐゴシック" panose="020B0600070205080204" pitchFamily="34" charset="-128"/>
              </a:rPr>
              <a:t>Folliculitis/Furuncles: </a:t>
            </a:r>
            <a:r>
              <a:rPr lang="en-US" altLang="en-US" dirty="0">
                <a:ea typeface="ＭＳ Ｐゴシック" panose="020B0600070205080204" pitchFamily="34" charset="-128"/>
              </a:rPr>
              <a:t>uncomplicated (early onset) 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 line Hot Compresses and anti-septic cleanser +/- topical</a:t>
            </a:r>
          </a:p>
          <a:p>
            <a:r>
              <a:rPr lang="en-US" altLang="en-US" b="1" dirty="0">
                <a:ea typeface="ＭＳ Ｐゴシック" panose="020B0600070205080204" pitchFamily="34" charset="-128"/>
              </a:rPr>
              <a:t>Furuncles</a:t>
            </a:r>
            <a:r>
              <a:rPr lang="en-US" altLang="en-US" dirty="0">
                <a:ea typeface="ＭＳ Ｐゴシック" panose="020B0600070205080204" pitchFamily="34" charset="-128"/>
              </a:rPr>
              <a:t> may need incision &amp; drainage (I&amp;D) (antibiotics post I&amp;D may/may not be needed)</a:t>
            </a:r>
          </a:p>
          <a:p>
            <a:r>
              <a:rPr lang="en-US" altLang="en-US" b="1" dirty="0">
                <a:ea typeface="ＭＳ Ｐゴシック" panose="020B0600070205080204" pitchFamily="34" charset="-128"/>
              </a:rPr>
              <a:t>Carbuncles</a:t>
            </a:r>
            <a:r>
              <a:rPr lang="en-US" altLang="en-US" dirty="0">
                <a:ea typeface="ＭＳ Ｐゴシック" panose="020B0600070205080204" pitchFamily="34" charset="-128"/>
              </a:rPr>
              <a:t> incision and drainage is usually necessary with systemic antibiotic treatment if </a:t>
            </a:r>
            <a:r>
              <a:rPr lang="en-US" altLang="en-US" u="sng" dirty="0">
                <a:ea typeface="ＭＳ Ｐゴシック" panose="020B0600070205080204" pitchFamily="34" charset="-128"/>
              </a:rPr>
              <a:t>&gt;</a:t>
            </a:r>
            <a:r>
              <a:rPr lang="en-US" altLang="en-US" dirty="0">
                <a:ea typeface="ＭＳ Ｐゴシック" panose="020B0600070205080204" pitchFamily="34" charset="-128"/>
              </a:rPr>
              <a:t>5 cm, multiple abscesses, cellulitis, face, constitutional s/s</a:t>
            </a:r>
            <a:endParaRPr lang="en-CA" dirty="0"/>
          </a:p>
          <a:p>
            <a:pPr marL="0" indent="0">
              <a:buNone/>
            </a:pPr>
            <a:r>
              <a:rPr lang="en-CA" b="1" dirty="0"/>
              <a:t>Complications/red flags:</a:t>
            </a:r>
          </a:p>
          <a:p>
            <a:pPr marL="0" indent="0">
              <a:buNone/>
            </a:pPr>
            <a:r>
              <a:rPr lang="en-CA" dirty="0"/>
              <a:t>Systemic symptoms (fever), not responding to treatment and/or progressing infection from superficial to cutaneous dermis or surrounding dermis (cellulitis)</a:t>
            </a:r>
          </a:p>
        </p:txBody>
      </p:sp>
      <p:sp>
        <p:nvSpPr>
          <p:cNvPr id="7" name="TextBox 6"/>
          <p:cNvSpPr txBox="1"/>
          <p:nvPr/>
        </p:nvSpPr>
        <p:spPr>
          <a:xfrm>
            <a:off x="7913083" y="6570519"/>
            <a:ext cx="4063751" cy="307777"/>
          </a:xfrm>
          <a:prstGeom prst="rect">
            <a:avLst/>
          </a:prstGeom>
          <a:noFill/>
        </p:spPr>
        <p:txBody>
          <a:bodyPr wrap="square" rtlCol="0">
            <a:spAutoFit/>
          </a:bodyPr>
          <a:lstStyle/>
          <a:p>
            <a:r>
              <a:rPr lang="en-CA" sz="1400" dirty="0"/>
              <a:t>MUM Anti-Infective Guidelines (2019) pg. </a:t>
            </a:r>
          </a:p>
        </p:txBody>
      </p:sp>
    </p:spTree>
    <p:extLst>
      <p:ext uri="{BB962C8B-B14F-4D97-AF65-F5344CB8AC3E}">
        <p14:creationId xmlns:p14="http://schemas.microsoft.com/office/powerpoint/2010/main" val="266335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F8A7-77BA-0846-B182-91DE0321E4E5}"/>
              </a:ext>
            </a:extLst>
          </p:cNvPr>
          <p:cNvSpPr>
            <a:spLocks noGrp="1"/>
          </p:cNvSpPr>
          <p:nvPr>
            <p:ph type="title"/>
          </p:nvPr>
        </p:nvSpPr>
        <p:spPr>
          <a:xfrm>
            <a:off x="414202" y="292376"/>
            <a:ext cx="10515600" cy="920195"/>
          </a:xfrm>
        </p:spPr>
        <p:txBody>
          <a:bodyPr/>
          <a:lstStyle/>
          <a:p>
            <a:r>
              <a:rPr lang="en-CA" b="1" dirty="0"/>
              <a:t>Bartholin’s Gland Cyst (Abscess)</a:t>
            </a:r>
            <a:endParaRPr lang="en-US" b="1" dirty="0"/>
          </a:p>
        </p:txBody>
      </p:sp>
      <p:sp>
        <p:nvSpPr>
          <p:cNvPr id="3" name="Content Placeholder 2">
            <a:extLst>
              <a:ext uri="{FF2B5EF4-FFF2-40B4-BE49-F238E27FC236}">
                <a16:creationId xmlns:a16="http://schemas.microsoft.com/office/drawing/2014/main" id="{142B60D6-FF6F-3545-AE53-CFD092822C49}"/>
              </a:ext>
            </a:extLst>
          </p:cNvPr>
          <p:cNvSpPr>
            <a:spLocks noGrp="1"/>
          </p:cNvSpPr>
          <p:nvPr>
            <p:ph sz="half" idx="1"/>
          </p:nvPr>
        </p:nvSpPr>
        <p:spPr>
          <a:xfrm>
            <a:off x="414202" y="1212571"/>
            <a:ext cx="6858164" cy="4351338"/>
          </a:xfrm>
        </p:spPr>
        <p:txBody>
          <a:bodyPr>
            <a:normAutofit fontScale="92500" lnSpcReduction="10000"/>
          </a:bodyPr>
          <a:lstStyle/>
          <a:p>
            <a:pPr marL="0" indent="0">
              <a:buNone/>
            </a:pPr>
            <a:r>
              <a:rPr lang="en-CA" b="1" dirty="0"/>
              <a:t>Define condition/cause: </a:t>
            </a:r>
          </a:p>
          <a:p>
            <a:pPr marL="0" indent="0">
              <a:buNone/>
            </a:pPr>
            <a:r>
              <a:rPr lang="en-CA" dirty="0"/>
              <a:t>Ducts leading from the Bartholin glands can become obstructed </a:t>
            </a:r>
          </a:p>
          <a:p>
            <a:pPr marL="0" indent="0">
              <a:buNone/>
            </a:pPr>
            <a:r>
              <a:rPr lang="en-CA" dirty="0"/>
              <a:t>Non-infectious inflammation due to trauma/friction</a:t>
            </a:r>
          </a:p>
          <a:p>
            <a:pPr marL="0" indent="0">
              <a:buNone/>
            </a:pPr>
            <a:r>
              <a:rPr lang="en-CA" dirty="0"/>
              <a:t>Infection (most common </a:t>
            </a:r>
            <a:r>
              <a:rPr lang="en-CA" i="1" dirty="0"/>
              <a:t>Escherichia coli </a:t>
            </a:r>
            <a:r>
              <a:rPr lang="en-CA" dirty="0"/>
              <a:t>and </a:t>
            </a:r>
            <a:r>
              <a:rPr lang="en-CA" i="1" dirty="0"/>
              <a:t>Staphylococcus aureus) to a lesser degree STI organisms and respiratory organisms.</a:t>
            </a:r>
            <a:endParaRPr lang="en-CA" dirty="0"/>
          </a:p>
          <a:p>
            <a:pPr marL="0" indent="0">
              <a:buNone/>
            </a:pPr>
            <a:r>
              <a:rPr lang="en-CA" b="1" dirty="0"/>
              <a:t>Symptoms/Signs: </a:t>
            </a:r>
            <a:r>
              <a:rPr lang="en-CA" dirty="0"/>
              <a:t>dyspareunia, swelling, erythema and pain over the gland/surrounding tissue, fever +/- abscess</a:t>
            </a:r>
          </a:p>
        </p:txBody>
      </p:sp>
      <p:sp>
        <p:nvSpPr>
          <p:cNvPr id="4" name="Rectangle 3">
            <a:extLst>
              <a:ext uri="{FF2B5EF4-FFF2-40B4-BE49-F238E27FC236}">
                <a16:creationId xmlns:a16="http://schemas.microsoft.com/office/drawing/2014/main" id="{73120764-34E2-8B4E-8DFD-437A30C98443}"/>
              </a:ext>
            </a:extLst>
          </p:cNvPr>
          <p:cNvSpPr/>
          <p:nvPr/>
        </p:nvSpPr>
        <p:spPr>
          <a:xfrm>
            <a:off x="571500" y="5867686"/>
            <a:ext cx="10782300" cy="954107"/>
          </a:xfrm>
          <a:prstGeom prst="rect">
            <a:avLst/>
          </a:prstGeom>
        </p:spPr>
        <p:txBody>
          <a:bodyPr wrap="square">
            <a:spAutoFit/>
          </a:bodyPr>
          <a:lstStyle/>
          <a:p>
            <a:r>
              <a:rPr lang="en-US" sz="1400" dirty="0"/>
              <a:t>Omole, F., Kelsey, R. C., Phillips, K., &amp; Cunningham, K. (2019). Bartholin Duct Cyst and Gland Abscess: Office Management. American Family Physician, 99(12), 760–766.</a:t>
            </a:r>
          </a:p>
          <a:p>
            <a:r>
              <a:rPr lang="en-CA" sz="1400" dirty="0"/>
              <a:t>Lee, M. Y., </a:t>
            </a:r>
            <a:r>
              <a:rPr lang="en-CA" sz="1400" dirty="0" err="1"/>
              <a:t>Dalpiaz</a:t>
            </a:r>
            <a:r>
              <a:rPr lang="en-CA" sz="1400" dirty="0"/>
              <a:t>, A., </a:t>
            </a:r>
            <a:r>
              <a:rPr lang="en-CA" sz="1400" dirty="0" err="1"/>
              <a:t>Schwamb</a:t>
            </a:r>
            <a:r>
              <a:rPr lang="en-CA" sz="1400" dirty="0"/>
              <a:t>, R., Miao, Y., </a:t>
            </a:r>
            <a:r>
              <a:rPr lang="en-CA" sz="1400" dirty="0" err="1"/>
              <a:t>Waltzer</a:t>
            </a:r>
            <a:r>
              <a:rPr lang="en-CA" sz="1400" dirty="0"/>
              <a:t>, W., &amp; Khan, A. (2015). Clinical Pathology of Bartholin’s Glands: A Review of the Literature. Current Urology, 8(1), 22–25.</a:t>
            </a:r>
            <a:endParaRPr lang="en-US" sz="1400" dirty="0"/>
          </a:p>
        </p:txBody>
      </p:sp>
      <p:pic>
        <p:nvPicPr>
          <p:cNvPr id="7" name="Content Placeholder 6" descr="Diagram&#10;&#10;Description automatically generated">
            <a:extLst>
              <a:ext uri="{FF2B5EF4-FFF2-40B4-BE49-F238E27FC236}">
                <a16:creationId xmlns:a16="http://schemas.microsoft.com/office/drawing/2014/main" id="{8D73D07F-4BE5-2246-9B06-3F0BDC5DEA6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27148" y="1262565"/>
            <a:ext cx="4821012" cy="4301344"/>
          </a:xfrm>
        </p:spPr>
      </p:pic>
    </p:spTree>
    <p:extLst>
      <p:ext uri="{BB962C8B-B14F-4D97-AF65-F5344CB8AC3E}">
        <p14:creationId xmlns:p14="http://schemas.microsoft.com/office/powerpoint/2010/main" val="115553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6E06-63D5-E54E-A563-8D6579FED38F}"/>
              </a:ext>
            </a:extLst>
          </p:cNvPr>
          <p:cNvSpPr>
            <a:spLocks noGrp="1"/>
          </p:cNvSpPr>
          <p:nvPr>
            <p:ph type="title"/>
          </p:nvPr>
        </p:nvSpPr>
        <p:spPr>
          <a:xfrm>
            <a:off x="325782" y="215456"/>
            <a:ext cx="10942983" cy="1325563"/>
          </a:xfrm>
        </p:spPr>
        <p:txBody>
          <a:bodyPr/>
          <a:lstStyle/>
          <a:p>
            <a:r>
              <a:rPr lang="en-CA" b="1" dirty="0"/>
              <a:t>Bartholin’s Gland Cyst (Abscess)</a:t>
            </a:r>
            <a:endParaRPr lang="en-US" b="1" dirty="0"/>
          </a:p>
        </p:txBody>
      </p:sp>
      <p:sp>
        <p:nvSpPr>
          <p:cNvPr id="3" name="Content Placeholder 2">
            <a:extLst>
              <a:ext uri="{FF2B5EF4-FFF2-40B4-BE49-F238E27FC236}">
                <a16:creationId xmlns:a16="http://schemas.microsoft.com/office/drawing/2014/main" id="{9071E99C-A7FF-964D-AC0E-98D076560092}"/>
              </a:ext>
            </a:extLst>
          </p:cNvPr>
          <p:cNvSpPr>
            <a:spLocks noGrp="1"/>
          </p:cNvSpPr>
          <p:nvPr>
            <p:ph idx="1"/>
          </p:nvPr>
        </p:nvSpPr>
        <p:spPr>
          <a:xfrm>
            <a:off x="427381" y="1348470"/>
            <a:ext cx="11438837" cy="4351338"/>
          </a:xfrm>
        </p:spPr>
        <p:txBody>
          <a:bodyPr/>
          <a:lstStyle/>
          <a:p>
            <a:pPr marL="0" indent="0">
              <a:buNone/>
            </a:pPr>
            <a:r>
              <a:rPr lang="en-CA" dirty="0"/>
              <a:t>Asymptomatic small cysts  &lt;40 years can be left untreated</a:t>
            </a:r>
          </a:p>
          <a:p>
            <a:pPr marL="0" indent="0">
              <a:buNone/>
            </a:pPr>
            <a:r>
              <a:rPr lang="en-CA" b="1" i="1" dirty="0">
                <a:solidFill>
                  <a:srgbClr val="FF0000"/>
                </a:solidFill>
              </a:rPr>
              <a:t>Large cysts and/or abscesses require urgent incision and drainage</a:t>
            </a:r>
            <a:r>
              <a:rPr lang="en-CA" dirty="0"/>
              <a:t>. This also may require catheter/rink fistulisation with/without marsupialization to assist with healing (see picture below)</a:t>
            </a:r>
          </a:p>
          <a:p>
            <a:pPr marL="0" indent="0">
              <a:buNone/>
            </a:pPr>
            <a:r>
              <a:rPr lang="en-CA" dirty="0"/>
              <a:t>Antibiotic treatment is usually needed with large abscesses, cellulitis and/or STI suspected organisms</a:t>
            </a:r>
          </a:p>
          <a:p>
            <a:pPr marL="0" indent="0">
              <a:buNone/>
            </a:pPr>
            <a:r>
              <a:rPr lang="en-CA" b="1" dirty="0"/>
              <a:t>Complications/red flags: </a:t>
            </a:r>
            <a:r>
              <a:rPr lang="en-CA" dirty="0"/>
              <a:t>Cyst or if caused by infection an abscess can occur. &gt; 40 years consider malignancy</a:t>
            </a:r>
          </a:p>
        </p:txBody>
      </p:sp>
      <p:sp>
        <p:nvSpPr>
          <p:cNvPr id="5" name="Rectangle 4">
            <a:extLst>
              <a:ext uri="{FF2B5EF4-FFF2-40B4-BE49-F238E27FC236}">
                <a16:creationId xmlns:a16="http://schemas.microsoft.com/office/drawing/2014/main" id="{BB5BE502-F9C0-2C42-A0C7-CA5D5A7043BC}"/>
              </a:ext>
            </a:extLst>
          </p:cNvPr>
          <p:cNvSpPr/>
          <p:nvPr/>
        </p:nvSpPr>
        <p:spPr>
          <a:xfrm>
            <a:off x="213611" y="5846543"/>
            <a:ext cx="8173357" cy="646331"/>
          </a:xfrm>
          <a:prstGeom prst="rect">
            <a:avLst/>
          </a:prstGeom>
        </p:spPr>
        <p:txBody>
          <a:bodyPr wrap="square">
            <a:spAutoFit/>
          </a:bodyPr>
          <a:lstStyle/>
          <a:p>
            <a:r>
              <a:rPr lang="en-US" dirty="0"/>
              <a:t>Omole, F., Kelsey, R. C., Phillips, K., &amp; Cunningham, K. (2019). Bartholin Duct Cyst and Gland Abscess: Office Management. American Family Physician, 99(12), 760–766.</a:t>
            </a:r>
          </a:p>
        </p:txBody>
      </p:sp>
    </p:spTree>
    <p:extLst>
      <p:ext uri="{BB962C8B-B14F-4D97-AF65-F5344CB8AC3E}">
        <p14:creationId xmlns:p14="http://schemas.microsoft.com/office/powerpoint/2010/main" val="641029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brown, close&#10;&#10;Description automatically generated">
            <a:extLst>
              <a:ext uri="{FF2B5EF4-FFF2-40B4-BE49-F238E27FC236}">
                <a16:creationId xmlns:a16="http://schemas.microsoft.com/office/drawing/2014/main" id="{998B8E89-0E66-894C-AA61-5CFC770C04C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329194"/>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F6A33A-42DF-F842-BDE5-C741653D17A5}"/>
              </a:ext>
            </a:extLst>
          </p:cNvPr>
          <p:cNvSpPr>
            <a:spLocks noGrp="1"/>
          </p:cNvSpPr>
          <p:nvPr>
            <p:ph type="title"/>
          </p:nvPr>
        </p:nvSpPr>
        <p:spPr>
          <a:xfrm>
            <a:off x="490537" y="5512312"/>
            <a:ext cx="11210925" cy="744836"/>
          </a:xfrm>
        </p:spPr>
        <p:txBody>
          <a:bodyPr vert="horz" lIns="91440" tIns="45720" rIns="91440" bIns="45720" rtlCol="0" anchor="ctr">
            <a:normAutofit fontScale="90000"/>
          </a:bodyPr>
          <a:lstStyle/>
          <a:p>
            <a:pPr algn="ctr"/>
            <a:r>
              <a:rPr lang="en-US" sz="2200" dirty="0">
                <a:solidFill>
                  <a:schemeClr val="tx1">
                    <a:lumMod val="85000"/>
                    <a:lumOff val="15000"/>
                  </a:schemeClr>
                </a:solidFill>
              </a:rPr>
              <a:t>Genital Herpes Simplex Lesions</a:t>
            </a:r>
            <a:br>
              <a:rPr lang="en-US" sz="2200" dirty="0">
                <a:solidFill>
                  <a:schemeClr val="tx1">
                    <a:lumMod val="85000"/>
                    <a:lumOff val="15000"/>
                  </a:schemeClr>
                </a:solidFill>
              </a:rPr>
            </a:br>
            <a:r>
              <a:rPr lang="en-US" sz="2200" dirty="0">
                <a:solidFill>
                  <a:schemeClr val="tx1">
                    <a:lumMod val="85000"/>
                    <a:lumOff val="15000"/>
                  </a:schemeClr>
                </a:solidFill>
              </a:rPr>
              <a:t>(CDC Public Image Library #15820) </a:t>
            </a:r>
            <a:r>
              <a:rPr lang="en-US" sz="2200" dirty="0">
                <a:solidFill>
                  <a:schemeClr val="tx1">
                    <a:lumMod val="85000"/>
                    <a:lumOff val="15000"/>
                  </a:schemeClr>
                </a:solidFill>
                <a:hlinkClick r:id="rId3"/>
              </a:rPr>
              <a:t>https://phil.cdc.gov/Details.aspx?pid=15820</a:t>
            </a:r>
            <a:br>
              <a:rPr lang="en-US" sz="3600" dirty="0">
                <a:solidFill>
                  <a:schemeClr val="tx1">
                    <a:lumMod val="85000"/>
                    <a:lumOff val="15000"/>
                  </a:schemeClr>
                </a:solidFill>
              </a:rPr>
            </a:b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457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244D3DDC64CA4E8B1883485A048F6F" ma:contentTypeVersion="12" ma:contentTypeDescription="Create a new document." ma:contentTypeScope="" ma:versionID="91dae186c21a58bdd9d5beee5008a096">
  <xsd:schema xmlns:xsd="http://www.w3.org/2001/XMLSchema" xmlns:xs="http://www.w3.org/2001/XMLSchema" xmlns:p="http://schemas.microsoft.com/office/2006/metadata/properties" xmlns:ns2="fccc71d1-3a18-4365-b6bb-9bbe354f9155" xmlns:ns3="efe74197-677d-4b72-b34c-b2048be90601" targetNamespace="http://schemas.microsoft.com/office/2006/metadata/properties" ma:root="true" ma:fieldsID="d92510fb3ce1227dd2810ecf82e89af7" ns2:_="" ns3:_="">
    <xsd:import namespace="fccc71d1-3a18-4365-b6bb-9bbe354f9155"/>
    <xsd:import namespace="efe74197-677d-4b72-b34c-b2048be906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c71d1-3a18-4365-b6bb-9bbe354f9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e74197-677d-4b72-b34c-b2048be9060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9EFB24-2BE0-406B-A922-1F05DD7BAF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c71d1-3a18-4365-b6bb-9bbe354f9155"/>
    <ds:schemaRef ds:uri="efe74197-677d-4b72-b34c-b2048be906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1A6CE3-37D7-4FF9-9505-5F47C32A363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D4EE3D-DE88-4D3F-86B2-72DC6F35F4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6742</TotalTime>
  <Words>5653</Words>
  <Application>Microsoft Macintosh PowerPoint</Application>
  <PresentationFormat>Widescreen</PresentationFormat>
  <Paragraphs>391</Paragraphs>
  <Slides>26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Noto Sans</vt:lpstr>
      <vt:lpstr>Office Theme</vt:lpstr>
      <vt:lpstr>Part 1 Pelvic Exam  Findings and Conditions: Masses/Viral Lesions</vt:lpstr>
      <vt:lpstr>Part 1: Masses/Lesions</vt:lpstr>
      <vt:lpstr>Content</vt:lpstr>
      <vt:lpstr>Vulvovaginal : Masses/Lesions</vt:lpstr>
      <vt:lpstr>Sub/Cutaneous Lesions: Non-Infectious &amp; Infections </vt:lpstr>
      <vt:lpstr>Sub/Cutaneous Lesions: Non-Infectious &amp; Infections </vt:lpstr>
      <vt:lpstr>Bartholin’s Gland Cyst (Abscess)</vt:lpstr>
      <vt:lpstr>Bartholin’s Gland Cyst (Abscess)</vt:lpstr>
      <vt:lpstr>Genital Herpes Simplex Lesions (CDC Public Image Library #15820) https://phil.cdc.gov/Details.aspx?pid=15820 </vt:lpstr>
      <vt:lpstr>Ano/Genital Herpes Lesion </vt:lpstr>
      <vt:lpstr>Ano/Genital Herpes Lesion </vt:lpstr>
      <vt:lpstr>Genital/Perianal Warts: Human Papilloma Virus (CDC Public Image Library # 16734) https://phil.cdc.gov/Details.aspx?pid=16734</vt:lpstr>
      <vt:lpstr>Genital/Perianal Warts: Human Papilloma Virus</vt:lpstr>
      <vt:lpstr>Genital/Perianal Warts: Human Papilloma Virus</vt:lpstr>
      <vt:lpstr>Genital/Perianal Warts: HPV Vaccine</vt:lpstr>
      <vt:lpstr>Genital Warts: Molluscum Contagiosum vs HPV</vt:lpstr>
      <vt:lpstr>Cervical  Findings/Masses/Lesions</vt:lpstr>
      <vt:lpstr>Normal Cervix</vt:lpstr>
      <vt:lpstr>Normal Cervix</vt:lpstr>
      <vt:lpstr>Cervical Nabothian Cyst</vt:lpstr>
      <vt:lpstr>Cervical Nabothian Cyst</vt:lpstr>
      <vt:lpstr>Cervical Polyps</vt:lpstr>
      <vt:lpstr>Cervical Polyps</vt:lpstr>
      <vt:lpstr>Pre-cancer and Cervical Intraepithelial Neoplasm (cervical dysplasia)</vt:lpstr>
      <vt:lpstr>Pre-cancer and Cervical Intraepithelial Neoplasm (cervical dysplasia)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Wilson</dc:creator>
  <cp:keywords>ECampus</cp:keywords>
  <cp:lastModifiedBy>Katherine Trip</cp:lastModifiedBy>
  <cp:revision>324</cp:revision>
  <dcterms:created xsi:type="dcterms:W3CDTF">2021-09-17T13:46:04Z</dcterms:created>
  <dcterms:modified xsi:type="dcterms:W3CDTF">2022-02-23T18:27:23Z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0x0101004E244D3DDC64CA4E8B1883485A048F6F</vt:lpwstr>
  </property>
</Properties>
</file>