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3"/>
  </p:notesMasterIdLst>
  <p:sldIdLst>
    <p:sldId id="256" r:id="rId5"/>
    <p:sldId id="258" r:id="rId6"/>
    <p:sldId id="287" r:id="rId7"/>
    <p:sldId id="288" r:id="rId8"/>
    <p:sldId id="289" r:id="rId9"/>
    <p:sldId id="290" r:id="rId10"/>
    <p:sldId id="291" r:id="rId11"/>
    <p:sldId id="292" r:id="rId12"/>
    <p:sldId id="312" r:id="rId13"/>
    <p:sldId id="293" r:id="rId14"/>
    <p:sldId id="313" r:id="rId15"/>
    <p:sldId id="294" r:id="rId16"/>
    <p:sldId id="314" r:id="rId17"/>
    <p:sldId id="295" r:id="rId18"/>
    <p:sldId id="315" r:id="rId19"/>
    <p:sldId id="296" r:id="rId20"/>
    <p:sldId id="297" r:id="rId21"/>
    <p:sldId id="298" r:id="rId22"/>
    <p:sldId id="317" r:id="rId23"/>
    <p:sldId id="299" r:id="rId24"/>
    <p:sldId id="316" r:id="rId25"/>
    <p:sldId id="300" r:id="rId26"/>
    <p:sldId id="301" r:id="rId27"/>
    <p:sldId id="318" r:id="rId28"/>
    <p:sldId id="302" r:id="rId29"/>
    <p:sldId id="303" r:id="rId30"/>
    <p:sldId id="304" r:id="rId31"/>
    <p:sldId id="305" r:id="rId32"/>
    <p:sldId id="306" r:id="rId33"/>
    <p:sldId id="307" r:id="rId34"/>
    <p:sldId id="319" r:id="rId35"/>
    <p:sldId id="308" r:id="rId36"/>
    <p:sldId id="309" r:id="rId37"/>
    <p:sldId id="310" r:id="rId38"/>
    <p:sldId id="320" r:id="rId39"/>
    <p:sldId id="321" r:id="rId40"/>
    <p:sldId id="311" r:id="rId41"/>
    <p:sldId id="286" r:id="rId42"/>
  </p:sldIdLst>
  <p:sldSz cx="9144000" cy="5143500" type="screen16x9"/>
  <p:notesSz cx="6858000" cy="9144000"/>
  <p:embeddedFontLst>
    <p:embeddedFont>
      <p:font typeface="Montserrat"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 id="{7EB5B8C3-D962-9736-3632-C2057A130BF0}" name="Steeves, Catherine" initials="SC" userId="S::csteeves@fanshawec.ca::3b55fcb4-57ba-42ea-af71-39a64c5002b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 id="2" name="Steeves, Catherin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A4184C-2E2B-4643-A682-B6D1EB6965C1}" v="36" dt="2023-07-19T18:13:48.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p:restoredTop sz="94716"/>
  </p:normalViewPr>
  <p:slideViewPr>
    <p:cSldViewPr snapToGrid="0">
      <p:cViewPr varScale="1">
        <p:scale>
          <a:sx n="89" d="100"/>
          <a:sy n="89" d="100"/>
        </p:scale>
        <p:origin x="108" y="6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dirty="0"/>
              <a:t>Infinite elasticity or perfect elasticity </a:t>
            </a:r>
            <a:r>
              <a:rPr lang="en-US" dirty="0"/>
              <a:t>refers to the extreme case where the quantity demanded changes by an infinite amount in response to any change in price at all. In this case, the demand curve is horizontal as Fig 6.3 A shows. Perfectly elastic demand is an extreme example. Examples of such goods are Caribbean cruises and sports vehicles.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i="0" dirty="0">
                <a:solidFill>
                  <a:srgbClr val="373D3F"/>
                </a:solidFill>
                <a:effectLst/>
                <a:latin typeface="Montserrat" panose="00000500000000000000" pitchFamily="2" charset="0"/>
              </a:rPr>
              <a:t>Zero elasticity or perfect inelasticity</a:t>
            </a:r>
            <a:r>
              <a:rPr lang="en-US" b="0" i="0" dirty="0">
                <a:solidFill>
                  <a:srgbClr val="373D3F"/>
                </a:solidFill>
                <a:effectLst/>
                <a:latin typeface="Montserrat" panose="00000500000000000000" pitchFamily="2" charset="0"/>
              </a:rPr>
              <a:t>, as Fig 6.3 B depicts, refers to the extreme case in which a percentage change in price, no matter how large, results in zero change in quantity. Again, while perfectly inelastic demand is an extreme case, necessities are likely to have highly inelastic demand curves. This is the case with life-saving drugs and gasoline.</a:t>
            </a:r>
            <a:endParaRPr lang="en-CA" dirty="0"/>
          </a:p>
          <a:p>
            <a:endParaRPr lang="en-CA" dirty="0"/>
          </a:p>
        </p:txBody>
      </p:sp>
    </p:spTree>
    <p:extLst>
      <p:ext uri="{BB962C8B-B14F-4D97-AF65-F5344CB8AC3E}">
        <p14:creationId xmlns:p14="http://schemas.microsoft.com/office/powerpoint/2010/main" val="229886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46591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More substitutes imply individuals have more choices and therefore consumers are more sensitive to price changes. The availability of substitutes makes the goods relatively more elastic. Conversely, less substitutes give consumers less choices and therefore goods with low substitutes are relatively less elastic or inelastic. Usually, necessities have less substitutes such as gasoline, medicines, and certain food items such as milk. Because consumers have less choices available, they are less sensitive to price changes, i.e. when the price rises, people cannot make significant changes to their consumption.</a:t>
            </a:r>
          </a:p>
          <a:p>
            <a:pPr marL="158750" indent="0">
              <a:buNone/>
            </a:pPr>
            <a:endParaRPr lang="en-US" dirty="0"/>
          </a:p>
          <a:p>
            <a:r>
              <a:rPr lang="en-US" b="0" i="0" dirty="0">
                <a:solidFill>
                  <a:srgbClr val="373D3F"/>
                </a:solidFill>
                <a:effectLst/>
                <a:latin typeface="Montserrat" panose="00000500000000000000" pitchFamily="2" charset="0"/>
              </a:rPr>
              <a:t>Also, another factor that determines elasticity is the passage of time. Take the example of gasoline. When gas prices rise, people cannot cut their consumption very much as it is a necessity and also people cannot change their driving habits quickly. However, as gas prices keep rising we will likely see the elasticity of demand for gasoline increase slightly (i.e. gasoline could become relatively less inelastic) as people start carpooling, taking public transportation, and/or switching to hybrid or electric vehicles.</a:t>
            </a:r>
            <a:endParaRPr lang="en-CA" dirty="0"/>
          </a:p>
        </p:txBody>
      </p:sp>
    </p:spTree>
    <p:extLst>
      <p:ext uri="{BB962C8B-B14F-4D97-AF65-F5344CB8AC3E}">
        <p14:creationId xmlns:p14="http://schemas.microsoft.com/office/powerpoint/2010/main" val="59656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58130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75657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80762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5579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573653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rgbClr val="373D3F"/>
                </a:solidFill>
                <a:latin typeface="Montserrat" panose="00000500000000000000" pitchFamily="2" charset="0"/>
              </a:rPr>
              <a:t>Since demand for food is generally inelastic, farmers may often face the situation in Panel A. That is, a surge in production leads to a severe drop in price that can actually decrease the total revenue that farmers receive. Conversely, poor weather or other conditions that cause a terrible year for farm production can sharply raise prices so that the total revenue that the farmer receives, increases.</a:t>
            </a:r>
            <a:endParaRPr lang="en-CA" dirty="0"/>
          </a:p>
          <a:p>
            <a:pPr marL="158750" indent="0">
              <a:buNone/>
            </a:pPr>
            <a:endParaRPr lang="en-CA" dirty="0"/>
          </a:p>
        </p:txBody>
      </p:sp>
    </p:spTree>
    <p:extLst>
      <p:ext uri="{BB962C8B-B14F-4D97-AF65-F5344CB8AC3E}">
        <p14:creationId xmlns:p14="http://schemas.microsoft.com/office/powerpoint/2010/main" val="1269410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9963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Consider our discussion of complements and substitutes in chapter 3. We defined complements as goods that individuals prefer to consume with another good, and substitutes as goods individuals prefer to consume instead of another good. If the price of a complement of a good rise, our demand for that good will fall, and if the price of a substitute of a good rise, our demand for the good will rise.</a:t>
            </a:r>
          </a:p>
          <a:p>
            <a:pPr marL="158750" indent="0">
              <a:buNone/>
            </a:pPr>
            <a:endParaRPr lang="en-US" b="0" i="0" dirty="0">
              <a:solidFill>
                <a:srgbClr val="373D3F"/>
              </a:solidFill>
              <a:effectLst/>
              <a:latin typeface="Montserrat" panose="00000500000000000000" pitchFamily="2" charset="0"/>
            </a:endParaRPr>
          </a:p>
          <a:p>
            <a:pPr marL="158750" indent="0">
              <a:buNone/>
            </a:pPr>
            <a:r>
              <a:rPr lang="en-US" b="0" i="0" dirty="0">
                <a:solidFill>
                  <a:srgbClr val="373D3F"/>
                </a:solidFill>
                <a:effectLst/>
                <a:latin typeface="Montserrat" panose="00000500000000000000" pitchFamily="2" charset="0"/>
              </a:rPr>
              <a:t>This adds another dimension to our discussion of complements/substitutes. Now we can comment on the strength of the relationship between two goods.</a:t>
            </a:r>
            <a:endParaRPr lang="en-CA" dirty="0"/>
          </a:p>
        </p:txBody>
      </p:sp>
    </p:spTree>
    <p:extLst>
      <p:ext uri="{BB962C8B-B14F-4D97-AF65-F5344CB8AC3E}">
        <p14:creationId xmlns:p14="http://schemas.microsoft.com/office/powerpoint/2010/main" val="2220989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The value of our elasticity will indicate how responsive a good is to a change in income. A good with an income elasticity of 0.05, while technically a normal good (since demand increases after an increase in income) is not nearly as responsive as one with an income elasticity of demand of 5.</a:t>
            </a:r>
            <a:endParaRPr lang="en-CA" dirty="0"/>
          </a:p>
        </p:txBody>
      </p:sp>
    </p:spTree>
    <p:extLst>
      <p:ext uri="{BB962C8B-B14F-4D97-AF65-F5344CB8AC3E}">
        <p14:creationId xmlns:p14="http://schemas.microsoft.com/office/powerpoint/2010/main" val="1428912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534578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373D3F"/>
                </a:solidFill>
                <a:latin typeface="Montserrat" panose="00000500000000000000" pitchFamily="2" charset="0"/>
              </a:rPr>
              <a:t>Conversely, limited or scarce inputs lower the elasticity of supply. Just as on the demand side, the passage of time also influences the elasticity of supply. A good is likely to be relatively inelastic or less elastic in the short run time frame while elasticity increases as time go by.</a:t>
            </a:r>
            <a:endParaRPr lang="en-CA" dirty="0"/>
          </a:p>
          <a:p>
            <a:pPr marL="158750" indent="0">
              <a:buNone/>
            </a:pPr>
            <a:endParaRPr lang="en-CA" dirty="0"/>
          </a:p>
        </p:txBody>
      </p:sp>
    </p:spTree>
    <p:extLst>
      <p:ext uri="{BB962C8B-B14F-4D97-AF65-F5344CB8AC3E}">
        <p14:creationId xmlns:p14="http://schemas.microsoft.com/office/powerpoint/2010/main" val="1094983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perfectly elastic supply curves are for the most part unrealistic, some examples of perfectly elastic supply include pizza, bread, books, and pencils. </a:t>
            </a:r>
          </a:p>
          <a:p>
            <a:pPr marL="158750" indent="0">
              <a:buNone/>
            </a:pPr>
            <a:endParaRPr lang="en-US" dirty="0"/>
          </a:p>
          <a:p>
            <a:pPr marL="457200" indent="-298450"/>
            <a:r>
              <a:rPr lang="en-US" dirty="0"/>
              <a:t>While a perfectly inelastic supply is an extreme example, goods with a limited supply of inputs are likely to feature highly inelastic supply curves. Examples include diamond rings or housing in prime locations such as apartments facing Central Park in New York City.</a:t>
            </a:r>
            <a:endParaRPr lang="en-CA" dirty="0"/>
          </a:p>
        </p:txBody>
      </p:sp>
    </p:spTree>
    <p:extLst>
      <p:ext uri="{BB962C8B-B14F-4D97-AF65-F5344CB8AC3E}">
        <p14:creationId xmlns:p14="http://schemas.microsoft.com/office/powerpoint/2010/main" val="1426922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544452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31162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07600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06125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indent="0">
              <a:buNone/>
            </a:pPr>
            <a:r>
              <a:rPr lang="en-US" dirty="0"/>
              <a:t>Because price and quantity demanded move in opposite directions, the price elasticity of demand is always a negative number. Therefore, price elasticity of demand is usually reported as an absolute value, without a negative sign.</a:t>
            </a:r>
          </a:p>
          <a:p>
            <a:endParaRPr lang="en-US" dirty="0"/>
          </a:p>
          <a:p>
            <a:pPr marL="158750" indent="0">
              <a:buNone/>
            </a:pPr>
            <a:endParaRPr lang="en-CA" dirty="0"/>
          </a:p>
        </p:txBody>
      </p:sp>
    </p:spTree>
    <p:extLst>
      <p:ext uri="{BB962C8B-B14F-4D97-AF65-F5344CB8AC3E}">
        <p14:creationId xmlns:p14="http://schemas.microsoft.com/office/powerpoint/2010/main" val="57388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21790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In </a:t>
            </a:r>
            <a:r>
              <a:rPr lang="en-US" b="0" i="1" dirty="0">
                <a:solidFill>
                  <a:srgbClr val="373D3F"/>
                </a:solidFill>
                <a:effectLst/>
                <a:latin typeface="Montserrat" panose="00000500000000000000" pitchFamily="2" charset="0"/>
              </a:rPr>
              <a:t>absolute</a:t>
            </a:r>
            <a:r>
              <a:rPr lang="en-US" b="0" i="0" dirty="0">
                <a:solidFill>
                  <a:srgbClr val="373D3F"/>
                </a:solidFill>
                <a:effectLst/>
                <a:latin typeface="Montserrat" panose="00000500000000000000" pitchFamily="2" charset="0"/>
              </a:rPr>
              <a:t> terms, elasticity = 1.5. This is the price elasticity of demand over the range of the demand curve between points A and B.</a:t>
            </a:r>
            <a:endParaRPr lang="en-CA" dirty="0"/>
          </a:p>
        </p:txBody>
      </p:sp>
    </p:spTree>
    <p:extLst>
      <p:ext uri="{BB962C8B-B14F-4D97-AF65-F5344CB8AC3E}">
        <p14:creationId xmlns:p14="http://schemas.microsoft.com/office/powerpoint/2010/main" val="110010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68337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This method gives us a sort of average elasticity of demand at the centre point between the two points on our demand curve. The elasticity of demand is interpreted as when the price changes by 1 percent, the quantity demanded also changes by 1 percent.</a:t>
            </a:r>
            <a:endParaRPr lang="en-CA" dirty="0"/>
          </a:p>
        </p:txBody>
      </p:sp>
    </p:spTree>
    <p:extLst>
      <p:ext uri="{BB962C8B-B14F-4D97-AF65-F5344CB8AC3E}">
        <p14:creationId xmlns:p14="http://schemas.microsoft.com/office/powerpoint/2010/main" val="423537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39473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25568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unsplash.com/photos/YdN-pkSOtVU" TargetMode="External"/><Relationship Id="rId4" Type="http://schemas.openxmlformats.org/officeDocument/2006/relationships/hyperlink" Target="https://unsplash.com/@yapics?utm_source=unsplash&amp;utm_medium=referral&amp;utm_content=creditCopyTex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unsplash.com/photos/Ebb8fe-NZtM" TargetMode="External"/><Relationship Id="rId4" Type="http://schemas.openxmlformats.org/officeDocument/2006/relationships/hyperlink" Target="https://unsplash.com/@georgiadelotz?utm_source=unsplash&amp;utm_medium=referral&amp;utm_content=creditCopyTex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b="1" dirty="0">
                <a:latin typeface="Arial"/>
              </a:rPr>
              <a:t>Principles of Microeconomics</a:t>
            </a:r>
            <a:endParaRPr lang="en-US" b="1" dirty="0">
              <a:latin typeface="Arial"/>
            </a:endParaRP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1900" b="1" dirty="0">
                <a:latin typeface="+mj-lt"/>
              </a:rPr>
              <a:t>CHAPTER 6: ELASTICITY</a:t>
            </a:r>
          </a:p>
        </p:txBody>
      </p:sp>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341F-D950-435B-A3E7-85D14299FF4E}"/>
              </a:ext>
            </a:extLst>
          </p:cNvPr>
          <p:cNvSpPr>
            <a:spLocks noGrp="1"/>
          </p:cNvSpPr>
          <p:nvPr>
            <p:ph type="title"/>
          </p:nvPr>
        </p:nvSpPr>
        <p:spPr/>
        <p:txBody>
          <a:bodyPr>
            <a:normAutofit fontScale="90000"/>
          </a:bodyPr>
          <a:lstStyle/>
          <a:p>
            <a:r>
              <a:rPr lang="en-US" b="1" dirty="0">
                <a:latin typeface="+mj-lt"/>
              </a:rPr>
              <a:t>6.1 Different Kinds of Price Elasticities of Demand</a:t>
            </a:r>
            <a:endParaRPr lang="en-CA" b="1" dirty="0">
              <a:latin typeface="+mj-lt"/>
            </a:endParaRPr>
          </a:p>
        </p:txBody>
      </p:sp>
      <p:sp>
        <p:nvSpPr>
          <p:cNvPr id="3" name="Text Placeholder 2">
            <a:extLst>
              <a:ext uri="{FF2B5EF4-FFF2-40B4-BE49-F238E27FC236}">
                <a16:creationId xmlns:a16="http://schemas.microsoft.com/office/drawing/2014/main" id="{4647667E-68CA-48F6-A31C-3C15580058AD}"/>
              </a:ext>
            </a:extLst>
          </p:cNvPr>
          <p:cNvSpPr>
            <a:spLocks noGrp="1"/>
          </p:cNvSpPr>
          <p:nvPr>
            <p:ph type="body" idx="1"/>
          </p:nvPr>
        </p:nvSpPr>
        <p:spPr>
          <a:xfrm>
            <a:off x="311700" y="965057"/>
            <a:ext cx="8520600" cy="965343"/>
          </a:xfrm>
        </p:spPr>
        <p:txBody>
          <a:bodyPr/>
          <a:lstStyle/>
          <a:p>
            <a:pPr marL="114300" indent="0">
              <a:buNone/>
            </a:pPr>
            <a:r>
              <a:rPr lang="en-US" b="0" i="0" dirty="0">
                <a:solidFill>
                  <a:srgbClr val="373D3F"/>
                </a:solidFill>
                <a:effectLst/>
                <a:latin typeface="+mn-lt"/>
                <a:ea typeface="Roboto" panose="02000000000000000000" pitchFamily="2" charset="0"/>
              </a:rPr>
              <a:t>We can usefully divide elasticities into three broad categories: elastic, inelastic, and unitary</a:t>
            </a:r>
            <a:endParaRPr lang="en-CA" dirty="0">
              <a:latin typeface="+mn-lt"/>
              <a:ea typeface="Roboto" panose="02000000000000000000" pitchFamily="2" charset="0"/>
            </a:endParaRPr>
          </a:p>
        </p:txBody>
      </p:sp>
      <p:pic>
        <p:nvPicPr>
          <p:cNvPr id="1026" name="Picture 2">
            <a:extLst>
              <a:ext uri="{FF2B5EF4-FFF2-40B4-BE49-F238E27FC236}">
                <a16:creationId xmlns:a16="http://schemas.microsoft.com/office/drawing/2014/main" id="{646A37C8-D63B-49AD-9691-B60DEA46A82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03" y="1866901"/>
            <a:ext cx="3149443" cy="2692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AB38F2-5484-4188-BFC9-A88CDB56CAE7}"/>
              </a:ext>
            </a:extLst>
          </p:cNvPr>
          <p:cNvSpPr txBox="1"/>
          <p:nvPr/>
        </p:nvSpPr>
        <p:spPr>
          <a:xfrm>
            <a:off x="1975860" y="4602695"/>
            <a:ext cx="949528"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6.2A</a:t>
            </a:r>
            <a:endParaRPr lang="en-CA" sz="1100" dirty="0"/>
          </a:p>
        </p:txBody>
      </p:sp>
      <p:pic>
        <p:nvPicPr>
          <p:cNvPr id="7" name="Picture 6">
            <a:extLst>
              <a:ext uri="{FF2B5EF4-FFF2-40B4-BE49-F238E27FC236}">
                <a16:creationId xmlns:a16="http://schemas.microsoft.com/office/drawing/2014/main" id="{71E2C67C-AA8B-41FE-8003-8D42CE3A1A4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43614" y="1778001"/>
            <a:ext cx="2734621" cy="2781300"/>
          </a:xfrm>
          <a:prstGeom prst="rect">
            <a:avLst/>
          </a:prstGeom>
        </p:spPr>
      </p:pic>
      <p:sp>
        <p:nvSpPr>
          <p:cNvPr id="11" name="TextBox 10">
            <a:extLst>
              <a:ext uri="{FF2B5EF4-FFF2-40B4-BE49-F238E27FC236}">
                <a16:creationId xmlns:a16="http://schemas.microsoft.com/office/drawing/2014/main" id="{CF35662A-FFCB-49FD-8107-FA9A2F4B16A3}"/>
              </a:ext>
            </a:extLst>
          </p:cNvPr>
          <p:cNvSpPr txBox="1"/>
          <p:nvPr/>
        </p:nvSpPr>
        <p:spPr>
          <a:xfrm>
            <a:off x="6236160" y="4602695"/>
            <a:ext cx="949528"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6.2B</a:t>
            </a:r>
            <a:endParaRPr lang="en-CA" sz="1100" dirty="0"/>
          </a:p>
        </p:txBody>
      </p:sp>
    </p:spTree>
    <p:extLst>
      <p:ext uri="{BB962C8B-B14F-4D97-AF65-F5344CB8AC3E}">
        <p14:creationId xmlns:p14="http://schemas.microsoft.com/office/powerpoint/2010/main" val="272096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5AFF-1742-CD23-80F7-BF7C99B1C399}"/>
              </a:ext>
            </a:extLst>
          </p:cNvPr>
          <p:cNvSpPr>
            <a:spLocks noGrp="1"/>
          </p:cNvSpPr>
          <p:nvPr>
            <p:ph type="title"/>
          </p:nvPr>
        </p:nvSpPr>
        <p:spPr/>
        <p:txBody>
          <a:bodyPr>
            <a:normAutofit fontScale="90000"/>
          </a:bodyPr>
          <a:lstStyle/>
          <a:p>
            <a:r>
              <a:rPr lang="en-CA" b="1" dirty="0">
                <a:latin typeface="+mj-lt"/>
              </a:rPr>
              <a:t>6.1 Elastic demand...</a:t>
            </a:r>
          </a:p>
        </p:txBody>
      </p:sp>
      <p:sp>
        <p:nvSpPr>
          <p:cNvPr id="3" name="Text Placeholder 2">
            <a:extLst>
              <a:ext uri="{FF2B5EF4-FFF2-40B4-BE49-F238E27FC236}">
                <a16:creationId xmlns:a16="http://schemas.microsoft.com/office/drawing/2014/main" id="{AE264F04-B5AE-F1F8-03EF-1275C65CDC17}"/>
              </a:ext>
            </a:extLst>
          </p:cNvPr>
          <p:cNvSpPr>
            <a:spLocks noGrp="1"/>
          </p:cNvSpPr>
          <p:nvPr>
            <p:ph type="body" idx="1"/>
          </p:nvPr>
        </p:nvSpPr>
        <p:spPr/>
        <p:txBody>
          <a:bodyPr/>
          <a:lstStyle/>
          <a:p>
            <a:pPr marL="114300" indent="0">
              <a:buNone/>
            </a:pPr>
            <a:r>
              <a:rPr lang="en-US" dirty="0">
                <a:solidFill>
                  <a:srgbClr val="373D3F"/>
                </a:solidFill>
                <a:latin typeface="+mn-lt"/>
              </a:rPr>
              <a:t>is one in which the elasticity is greater than one, indicating high responsiveness to changes in price (Fig 6.2 A). Elasticities that are less than one indicate low responsiveness to price changes and correspond to inelastic demand (Fig 6.2 B). An elastic demand curve is relatively flatter than an inelastic demand curve. Unitary elastic demand indicates quantity demanded changes by the same proportion with respect to the price. </a:t>
            </a:r>
            <a:endParaRPr lang="en-CA" dirty="0"/>
          </a:p>
        </p:txBody>
      </p:sp>
    </p:spTree>
    <p:extLst>
      <p:ext uri="{BB962C8B-B14F-4D97-AF65-F5344CB8AC3E}">
        <p14:creationId xmlns:p14="http://schemas.microsoft.com/office/powerpoint/2010/main" val="357424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1F43-03DD-4A0D-B07B-81EFCA10FBA9}"/>
              </a:ext>
            </a:extLst>
          </p:cNvPr>
          <p:cNvSpPr>
            <a:spLocks noGrp="1"/>
          </p:cNvSpPr>
          <p:nvPr>
            <p:ph type="title"/>
          </p:nvPr>
        </p:nvSpPr>
        <p:spPr/>
        <p:txBody>
          <a:bodyPr>
            <a:normAutofit fontScale="90000"/>
          </a:bodyPr>
          <a:lstStyle/>
          <a:p>
            <a:r>
              <a:rPr lang="en-CA" b="1" dirty="0">
                <a:latin typeface="+mj-lt"/>
              </a:rPr>
              <a:t>6.1 Infinite Elasticity or Perfect Elasticity</a:t>
            </a:r>
          </a:p>
        </p:txBody>
      </p:sp>
      <p:sp>
        <p:nvSpPr>
          <p:cNvPr id="3" name="Text Placeholder 2">
            <a:extLst>
              <a:ext uri="{FF2B5EF4-FFF2-40B4-BE49-F238E27FC236}">
                <a16:creationId xmlns:a16="http://schemas.microsoft.com/office/drawing/2014/main" id="{9EA3D0BA-1EFF-4040-B184-DF114C6B9807}"/>
              </a:ext>
            </a:extLst>
          </p:cNvPr>
          <p:cNvSpPr>
            <a:spLocks noGrp="1"/>
          </p:cNvSpPr>
          <p:nvPr>
            <p:ph type="body" idx="1"/>
          </p:nvPr>
        </p:nvSpPr>
        <p:spPr>
          <a:xfrm>
            <a:off x="311700" y="1229875"/>
            <a:ext cx="8520600" cy="852925"/>
          </a:xfrm>
        </p:spPr>
        <p:txBody>
          <a:bodyPr/>
          <a:lstStyle/>
          <a:p>
            <a:pPr marL="114300" indent="0">
              <a:buNone/>
            </a:pPr>
            <a:r>
              <a:rPr lang="en-US" dirty="0">
                <a:latin typeface="+mn-lt"/>
              </a:rPr>
              <a:t>There are two extreme cases of elasticity: when elasticity equals zero and when it is infinite. We will describe each case. </a:t>
            </a:r>
          </a:p>
        </p:txBody>
      </p:sp>
      <p:pic>
        <p:nvPicPr>
          <p:cNvPr id="4" name="Picture 3">
            <a:extLst>
              <a:ext uri="{FF2B5EF4-FFF2-40B4-BE49-F238E27FC236}">
                <a16:creationId xmlns:a16="http://schemas.microsoft.com/office/drawing/2014/main" id="{9B27662A-F819-47EA-8F7B-63D57A9581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6724" y="2169786"/>
            <a:ext cx="2962275" cy="2409825"/>
          </a:xfrm>
          <a:prstGeom prst="rect">
            <a:avLst/>
          </a:prstGeom>
        </p:spPr>
      </p:pic>
      <p:sp>
        <p:nvSpPr>
          <p:cNvPr id="6" name="TextBox 5">
            <a:extLst>
              <a:ext uri="{FF2B5EF4-FFF2-40B4-BE49-F238E27FC236}">
                <a16:creationId xmlns:a16="http://schemas.microsoft.com/office/drawing/2014/main" id="{5835D090-C92F-4A10-8EEC-3940019C48FE}"/>
              </a:ext>
            </a:extLst>
          </p:cNvPr>
          <p:cNvSpPr txBox="1"/>
          <p:nvPr/>
        </p:nvSpPr>
        <p:spPr>
          <a:xfrm>
            <a:off x="1901144" y="4569760"/>
            <a:ext cx="1017156" cy="271461"/>
          </a:xfrm>
          <a:prstGeom prst="rect">
            <a:avLst/>
          </a:prstGeom>
          <a:noFill/>
        </p:spPr>
        <p:txBody>
          <a:bodyPr wrap="square" lIns="91440" tIns="45720" rIns="91440" bIns="45720" anchor="t">
            <a:spAutoFit/>
          </a:bodyPr>
          <a:lstStyle/>
          <a:p>
            <a:r>
              <a:rPr lang="en-CA" sz="1100" b="0" dirty="0">
                <a:solidFill>
                  <a:srgbClr val="373D3F"/>
                </a:solidFill>
                <a:effectLst/>
                <a:latin typeface="Montserrat"/>
              </a:rPr>
              <a:t>Fig </a:t>
            </a:r>
            <a:r>
              <a:rPr lang="en-CA" sz="1100" dirty="0">
                <a:solidFill>
                  <a:srgbClr val="373D3F"/>
                </a:solidFill>
                <a:latin typeface="Montserrat"/>
              </a:rPr>
              <a:t>6.4A</a:t>
            </a:r>
            <a:endParaRPr lang="en-CA" sz="1100" dirty="0">
              <a:latin typeface="Montserrat" panose="020B0604020202020204" charset="0"/>
            </a:endParaRPr>
          </a:p>
        </p:txBody>
      </p:sp>
      <p:pic>
        <p:nvPicPr>
          <p:cNvPr id="7" name="Picture 6" descr="Perfect inelastic demand curve (vertical line)">
            <a:extLst>
              <a:ext uri="{FF2B5EF4-FFF2-40B4-BE49-F238E27FC236}">
                <a16:creationId xmlns:a16="http://schemas.microsoft.com/office/drawing/2014/main" id="{5AD19051-E84B-46E0-B486-75F4B77CA83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709029" y="2240994"/>
            <a:ext cx="2351989" cy="2093437"/>
          </a:xfrm>
          <a:prstGeom prst="rect">
            <a:avLst/>
          </a:prstGeom>
        </p:spPr>
      </p:pic>
      <p:sp>
        <p:nvSpPr>
          <p:cNvPr id="9" name="TextBox 8">
            <a:extLst>
              <a:ext uri="{FF2B5EF4-FFF2-40B4-BE49-F238E27FC236}">
                <a16:creationId xmlns:a16="http://schemas.microsoft.com/office/drawing/2014/main" id="{C7C5F9B5-312F-4A27-9A5B-2B2D0B7F32DD}"/>
              </a:ext>
            </a:extLst>
          </p:cNvPr>
          <p:cNvSpPr txBox="1"/>
          <p:nvPr/>
        </p:nvSpPr>
        <p:spPr>
          <a:xfrm>
            <a:off x="6406279" y="4579611"/>
            <a:ext cx="908921" cy="271461"/>
          </a:xfrm>
          <a:prstGeom prst="rect">
            <a:avLst/>
          </a:prstGeom>
          <a:noFill/>
        </p:spPr>
        <p:txBody>
          <a:bodyPr wrap="square" lIns="91440" tIns="45720" rIns="91440" bIns="45720" anchor="t">
            <a:spAutoFit/>
          </a:bodyPr>
          <a:lstStyle/>
          <a:p>
            <a:r>
              <a:rPr lang="en-CA" sz="1100" b="0" dirty="0">
                <a:solidFill>
                  <a:srgbClr val="373D3F"/>
                </a:solidFill>
                <a:effectLst/>
                <a:latin typeface="Montserrat"/>
              </a:rPr>
              <a:t>Fig </a:t>
            </a:r>
            <a:r>
              <a:rPr lang="en-CA" sz="1100" dirty="0">
                <a:solidFill>
                  <a:srgbClr val="373D3F"/>
                </a:solidFill>
                <a:latin typeface="Montserrat"/>
              </a:rPr>
              <a:t>6.4B</a:t>
            </a:r>
            <a:endParaRPr lang="en-CA" sz="1100" dirty="0">
              <a:latin typeface="Montserrat" panose="020B0604020202020204" charset="0"/>
            </a:endParaRPr>
          </a:p>
        </p:txBody>
      </p:sp>
    </p:spTree>
    <p:extLst>
      <p:ext uri="{BB962C8B-B14F-4D97-AF65-F5344CB8AC3E}">
        <p14:creationId xmlns:p14="http://schemas.microsoft.com/office/powerpoint/2010/main" val="150753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9A0C5-AE07-AE55-A251-04F9552D00C0}"/>
              </a:ext>
            </a:extLst>
          </p:cNvPr>
          <p:cNvSpPr>
            <a:spLocks noGrp="1"/>
          </p:cNvSpPr>
          <p:nvPr>
            <p:ph type="title"/>
          </p:nvPr>
        </p:nvSpPr>
        <p:spPr/>
        <p:txBody>
          <a:bodyPr>
            <a:normAutofit fontScale="90000"/>
          </a:bodyPr>
          <a:lstStyle/>
          <a:p>
            <a:r>
              <a:rPr lang="en-CA" b="1" dirty="0">
                <a:latin typeface="+mj-lt"/>
              </a:rPr>
              <a:t>6.1 Fig 6.4A and 6.4B Explained </a:t>
            </a:r>
          </a:p>
        </p:txBody>
      </p:sp>
      <p:sp>
        <p:nvSpPr>
          <p:cNvPr id="3" name="Text Placeholder 2">
            <a:extLst>
              <a:ext uri="{FF2B5EF4-FFF2-40B4-BE49-F238E27FC236}">
                <a16:creationId xmlns:a16="http://schemas.microsoft.com/office/drawing/2014/main" id="{15E6A133-3C0C-F33A-32F5-6CC0B359A56C}"/>
              </a:ext>
            </a:extLst>
          </p:cNvPr>
          <p:cNvSpPr>
            <a:spLocks noGrp="1"/>
          </p:cNvSpPr>
          <p:nvPr>
            <p:ph type="body" idx="1"/>
          </p:nvPr>
        </p:nvSpPr>
        <p:spPr/>
        <p:txBody>
          <a:bodyPr>
            <a:normAutofit/>
          </a:bodyPr>
          <a:lstStyle/>
          <a:p>
            <a:pPr lvl="0" indent="-298450">
              <a:lnSpc>
                <a:spcPct val="100000"/>
              </a:lnSpc>
              <a:buClr>
                <a:srgbClr val="000000"/>
              </a:buClr>
              <a:buSzPts val="1100"/>
              <a:buFont typeface="Arial"/>
              <a:buChar char="●"/>
              <a:defRPr/>
            </a:pPr>
            <a:r>
              <a:rPr lang="en-US" b="1" dirty="0">
                <a:latin typeface="+mn-lt"/>
              </a:rPr>
              <a:t>Infinite elasticity or perfect elasticity </a:t>
            </a:r>
            <a:r>
              <a:rPr lang="en-US" dirty="0">
                <a:latin typeface="+mn-lt"/>
              </a:rPr>
              <a:t>refers to the extreme case where the quantity demanded changes by an infinite amount in response to any change in price at all. In this case, the demand curve is horizontal as Fig 6.4 A shows. Perfectly elastic demand is an extreme example. Examples of such goods are Caribbean cruises and sports vehicles.</a:t>
            </a:r>
          </a:p>
          <a:p>
            <a:pPr lvl="0" indent="-298450">
              <a:lnSpc>
                <a:spcPct val="100000"/>
              </a:lnSpc>
              <a:buClr>
                <a:srgbClr val="000000"/>
              </a:buClr>
              <a:buSzPts val="1100"/>
              <a:buFont typeface="Arial"/>
              <a:buChar char="●"/>
              <a:defRPr/>
            </a:pPr>
            <a:r>
              <a:rPr lang="en-US" b="1" dirty="0">
                <a:solidFill>
                  <a:srgbClr val="373D3F"/>
                </a:solidFill>
                <a:latin typeface="+mn-lt"/>
              </a:rPr>
              <a:t>Zero elasticity or perfect inelasticity</a:t>
            </a:r>
            <a:r>
              <a:rPr lang="en-US" dirty="0">
                <a:solidFill>
                  <a:srgbClr val="373D3F"/>
                </a:solidFill>
                <a:latin typeface="+mn-lt"/>
              </a:rPr>
              <a:t>, as Fig 6.4 B depicts, refers to the extreme case in which a percentage change in price, no matter how large, results in zero change in quantity. Again, while perfectly inelastic demand is an extreme case, necessities are likely to have highly inelastic demand curves. This is the case with life-saving drugs and gasoline.</a:t>
            </a:r>
            <a:endParaRPr lang="en-CA" dirty="0">
              <a:latin typeface="+mn-lt"/>
            </a:endParaRPr>
          </a:p>
        </p:txBody>
      </p:sp>
    </p:spTree>
    <p:extLst>
      <p:ext uri="{BB962C8B-B14F-4D97-AF65-F5344CB8AC3E}">
        <p14:creationId xmlns:p14="http://schemas.microsoft.com/office/powerpoint/2010/main" val="313987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D1E8-77CD-4494-A67C-63B4A8196804}"/>
              </a:ext>
            </a:extLst>
          </p:cNvPr>
          <p:cNvSpPr>
            <a:spLocks noGrp="1"/>
          </p:cNvSpPr>
          <p:nvPr>
            <p:ph type="title"/>
          </p:nvPr>
        </p:nvSpPr>
        <p:spPr/>
        <p:txBody>
          <a:bodyPr>
            <a:normAutofit fontScale="90000"/>
          </a:bodyPr>
          <a:lstStyle/>
          <a:p>
            <a:r>
              <a:rPr lang="en-CA" b="1" dirty="0">
                <a:latin typeface="+mj-lt"/>
              </a:rPr>
              <a:t>6.1 Constant Unitary Elasticity</a:t>
            </a:r>
          </a:p>
        </p:txBody>
      </p:sp>
      <p:sp>
        <p:nvSpPr>
          <p:cNvPr id="3" name="Text Placeholder 2">
            <a:extLst>
              <a:ext uri="{FF2B5EF4-FFF2-40B4-BE49-F238E27FC236}">
                <a16:creationId xmlns:a16="http://schemas.microsoft.com/office/drawing/2014/main" id="{509E19E5-2D55-09E5-2042-08B1CC5D73DD}"/>
              </a:ext>
            </a:extLst>
          </p:cNvPr>
          <p:cNvSpPr>
            <a:spLocks noGrp="1"/>
          </p:cNvSpPr>
          <p:nvPr>
            <p:ph type="body" idx="1"/>
          </p:nvPr>
        </p:nvSpPr>
        <p:spPr>
          <a:xfrm>
            <a:off x="311701" y="1229875"/>
            <a:ext cx="4159632" cy="3339000"/>
          </a:xfrm>
        </p:spPr>
        <p:txBody>
          <a:bodyPr/>
          <a:lstStyle/>
          <a:p>
            <a:pPr marL="114300" indent="0">
              <a:buNone/>
            </a:pPr>
            <a:r>
              <a:rPr lang="en-US" b="1" dirty="0">
                <a:solidFill>
                  <a:srgbClr val="373D3F"/>
                </a:solidFill>
                <a:latin typeface="+mn-lt"/>
                <a:ea typeface="Roboto" panose="02000000000000000000" pitchFamily="2" charset="0"/>
              </a:rPr>
              <a:t>Constant unitary elasticity</a:t>
            </a:r>
            <a:r>
              <a:rPr lang="en-US" dirty="0">
                <a:solidFill>
                  <a:srgbClr val="373D3F"/>
                </a:solidFill>
                <a:latin typeface="+mn-lt"/>
                <a:ea typeface="Roboto" panose="02000000000000000000" pitchFamily="2" charset="0"/>
              </a:rPr>
              <a:t>, in a demand curve, occurs when a price change of one percent results in a quantity change of one percent.</a:t>
            </a:r>
            <a:endParaRPr lang="en-CA" dirty="0">
              <a:latin typeface="+mn-lt"/>
              <a:ea typeface="Roboto" panose="02000000000000000000" pitchFamily="2" charset="0"/>
            </a:endParaRPr>
          </a:p>
        </p:txBody>
      </p:sp>
      <p:pic>
        <p:nvPicPr>
          <p:cNvPr id="5" name="Picture 4">
            <a:extLst>
              <a:ext uri="{FF2B5EF4-FFF2-40B4-BE49-F238E27FC236}">
                <a16:creationId xmlns:a16="http://schemas.microsoft.com/office/drawing/2014/main" id="{FBED13CE-D2A6-43D5-965B-6C2CE8ADCA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61808" y="909851"/>
            <a:ext cx="4686300" cy="3853180"/>
          </a:xfrm>
          <a:prstGeom prst="rect">
            <a:avLst/>
          </a:prstGeom>
        </p:spPr>
      </p:pic>
      <p:sp>
        <p:nvSpPr>
          <p:cNvPr id="6" name="TextBox 5">
            <a:extLst>
              <a:ext uri="{FF2B5EF4-FFF2-40B4-BE49-F238E27FC236}">
                <a16:creationId xmlns:a16="http://schemas.microsoft.com/office/drawing/2014/main" id="{824ADE03-0BD5-226A-BE5F-E5768A15D500}"/>
              </a:ext>
            </a:extLst>
          </p:cNvPr>
          <p:cNvSpPr txBox="1"/>
          <p:nvPr/>
        </p:nvSpPr>
        <p:spPr>
          <a:xfrm>
            <a:off x="7393718" y="4602695"/>
            <a:ext cx="816428" cy="261610"/>
          </a:xfrm>
          <a:prstGeom prst="rect">
            <a:avLst/>
          </a:prstGeom>
          <a:noFill/>
        </p:spPr>
        <p:txBody>
          <a:bodyPr wrap="square" lIns="91440" tIns="45720" rIns="91440" bIns="45720" rtlCol="0" anchor="t">
            <a:spAutoFit/>
          </a:bodyPr>
          <a:lstStyle/>
          <a:p>
            <a:r>
              <a:rPr lang="en-CA" sz="1100" dirty="0">
                <a:latin typeface="Montserrat"/>
              </a:rPr>
              <a:t>Fig 6.4C</a:t>
            </a:r>
            <a:endParaRPr lang="en-CA" sz="1100" dirty="0">
              <a:latin typeface="Montserrat" panose="020B0604020202020204" charset="0"/>
            </a:endParaRPr>
          </a:p>
        </p:txBody>
      </p:sp>
    </p:spTree>
    <p:extLst>
      <p:ext uri="{BB962C8B-B14F-4D97-AF65-F5344CB8AC3E}">
        <p14:creationId xmlns:p14="http://schemas.microsoft.com/office/powerpoint/2010/main" val="168506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32BB-3504-5A9C-5C91-1CAFB88F3331}"/>
              </a:ext>
            </a:extLst>
          </p:cNvPr>
          <p:cNvSpPr>
            <a:spLocks noGrp="1"/>
          </p:cNvSpPr>
          <p:nvPr>
            <p:ph type="title"/>
          </p:nvPr>
        </p:nvSpPr>
        <p:spPr/>
        <p:txBody>
          <a:bodyPr>
            <a:normAutofit fontScale="90000"/>
          </a:bodyPr>
          <a:lstStyle/>
          <a:p>
            <a:r>
              <a:rPr lang="en-CA" b="1" dirty="0">
                <a:latin typeface="+mn-lt"/>
              </a:rPr>
              <a:t>6.1 Fig 6.4C Explained </a:t>
            </a:r>
          </a:p>
        </p:txBody>
      </p:sp>
      <p:sp>
        <p:nvSpPr>
          <p:cNvPr id="3" name="Text Placeholder 2">
            <a:extLst>
              <a:ext uri="{FF2B5EF4-FFF2-40B4-BE49-F238E27FC236}">
                <a16:creationId xmlns:a16="http://schemas.microsoft.com/office/drawing/2014/main" id="{143D1998-AD1E-5077-1F0B-C5D9C998E74A}"/>
              </a:ext>
            </a:extLst>
          </p:cNvPr>
          <p:cNvSpPr>
            <a:spLocks noGrp="1"/>
          </p:cNvSpPr>
          <p:nvPr>
            <p:ph type="body" idx="1"/>
          </p:nvPr>
        </p:nvSpPr>
        <p:spPr/>
        <p:txBody>
          <a:bodyPr/>
          <a:lstStyle/>
          <a:p>
            <a:pPr marL="114300" indent="0">
              <a:buNone/>
            </a:pPr>
            <a:r>
              <a:rPr lang="en-US" dirty="0">
                <a:latin typeface="+mn-lt"/>
              </a:rPr>
              <a:t>Fig 6.4C  shows a demand curve with constant unit elasticity. Using the midpoint method, you can calculate that between points A and B on the demand curve, the price changes by 66.7%, and quantity demanded also changes by 66.7%. Hence, the elasticity equals 1. Between points B and C, price again changes by 66.7% as does quantity, while between points C and D the corresponding percentage changes are again 66.7% for both price and quantity. In each case, then, the percentage change in price equals the percentage change in quantity, and consequently, elasticity equals 1.</a:t>
            </a:r>
            <a:endParaRPr lang="en-CA" dirty="0">
              <a:latin typeface="+mn-lt"/>
            </a:endParaRPr>
          </a:p>
        </p:txBody>
      </p:sp>
    </p:spTree>
    <p:extLst>
      <p:ext uri="{BB962C8B-B14F-4D97-AF65-F5344CB8AC3E}">
        <p14:creationId xmlns:p14="http://schemas.microsoft.com/office/powerpoint/2010/main" val="334653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D668-FC42-4A20-9028-183150398130}"/>
              </a:ext>
            </a:extLst>
          </p:cNvPr>
          <p:cNvSpPr>
            <a:spLocks noGrp="1"/>
          </p:cNvSpPr>
          <p:nvPr>
            <p:ph type="title"/>
          </p:nvPr>
        </p:nvSpPr>
        <p:spPr/>
        <p:txBody>
          <a:bodyPr>
            <a:normAutofit fontScale="90000"/>
          </a:bodyPr>
          <a:lstStyle/>
          <a:p>
            <a:r>
              <a:rPr lang="en-US" b="1" dirty="0">
                <a:latin typeface="+mj-lt"/>
              </a:rPr>
              <a:t>6.2 Determinants of Elasticity of Demand</a:t>
            </a:r>
            <a:endParaRPr lang="en-CA" b="1" dirty="0">
              <a:latin typeface="+mj-lt"/>
            </a:endParaRPr>
          </a:p>
        </p:txBody>
      </p:sp>
      <p:sp>
        <p:nvSpPr>
          <p:cNvPr id="3" name="Text Placeholder 2">
            <a:extLst>
              <a:ext uri="{FF2B5EF4-FFF2-40B4-BE49-F238E27FC236}">
                <a16:creationId xmlns:a16="http://schemas.microsoft.com/office/drawing/2014/main" id="{D3F1C2AB-74A0-481F-99AA-0755FC42590F}"/>
              </a:ext>
            </a:extLst>
          </p:cNvPr>
          <p:cNvSpPr>
            <a:spLocks noGrp="1"/>
          </p:cNvSpPr>
          <p:nvPr>
            <p:ph type="body" idx="1"/>
          </p:nvPr>
        </p:nvSpPr>
        <p:spPr>
          <a:xfrm>
            <a:off x="311700" y="1191775"/>
            <a:ext cx="3803100" cy="3339000"/>
          </a:xfrm>
        </p:spPr>
        <p:txBody>
          <a:bodyPr/>
          <a:lstStyle/>
          <a:p>
            <a:pPr marL="114300" indent="0">
              <a:buNone/>
            </a:pPr>
            <a:r>
              <a:rPr lang="en-US" dirty="0">
                <a:latin typeface="+mn-lt"/>
              </a:rPr>
              <a:t>Factors that determine the elasticity of demand would be the availability of substitutes, the share of the good’s expense in individuals’ income, and the passage of time.</a:t>
            </a:r>
            <a:endParaRPr lang="en-CA" dirty="0">
              <a:latin typeface="+mn-lt"/>
            </a:endParaRPr>
          </a:p>
        </p:txBody>
      </p:sp>
      <p:pic>
        <p:nvPicPr>
          <p:cNvPr id="5" name="Picture 4">
            <a:extLst>
              <a:ext uri="{FF2B5EF4-FFF2-40B4-BE49-F238E27FC236}">
                <a16:creationId xmlns:a16="http://schemas.microsoft.com/office/drawing/2014/main" id="{9553F5E8-175E-4EB0-9301-1CDA1DF4418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3875" y="1175808"/>
            <a:ext cx="4187825" cy="2791883"/>
          </a:xfrm>
          <a:prstGeom prst="rect">
            <a:avLst/>
          </a:prstGeom>
        </p:spPr>
      </p:pic>
      <p:sp>
        <p:nvSpPr>
          <p:cNvPr id="7" name="TextBox 6">
            <a:extLst>
              <a:ext uri="{FF2B5EF4-FFF2-40B4-BE49-F238E27FC236}">
                <a16:creationId xmlns:a16="http://schemas.microsoft.com/office/drawing/2014/main" id="{D636D2E9-B5DE-4081-91B8-C73736BFB9BF}"/>
              </a:ext>
              <a:ext uri="{C183D7F6-B498-43B3-948B-1728B52AA6E4}">
                <adec:decorative xmlns:adec="http://schemas.microsoft.com/office/drawing/2017/decorative" val="1"/>
              </a:ext>
            </a:extLst>
          </p:cNvPr>
          <p:cNvSpPr txBox="1"/>
          <p:nvPr/>
        </p:nvSpPr>
        <p:spPr>
          <a:xfrm>
            <a:off x="4260300" y="3971810"/>
            <a:ext cx="4572000" cy="261610"/>
          </a:xfrm>
          <a:prstGeom prst="rect">
            <a:avLst/>
          </a:prstGeom>
          <a:noFill/>
        </p:spPr>
        <p:txBody>
          <a:bodyPr wrap="square">
            <a:spAutoFit/>
          </a:bodyPr>
          <a:lstStyle/>
          <a:p>
            <a:r>
              <a:rPr lang="en-US" sz="1100" dirty="0"/>
              <a:t>Photo by </a:t>
            </a:r>
            <a:r>
              <a:rPr lang="en-US" sz="1100" dirty="0">
                <a:solidFill>
                  <a:schemeClr val="accent2"/>
                </a:solidFill>
                <a:hlinkClick r:id="rId4">
                  <a:extLst>
                    <a:ext uri="{A12FA001-AC4F-418D-AE19-62706E023703}">
                      <ahyp:hlinkClr xmlns:ahyp="http://schemas.microsoft.com/office/drawing/2018/hyperlinkcolor" val="tx"/>
                    </a:ext>
                  </a:extLst>
                </a:hlinkClick>
              </a:rPr>
              <a:t>Leon Seibert</a:t>
            </a:r>
            <a:r>
              <a:rPr lang="en-US" sz="1100" dirty="0">
                <a:solidFill>
                  <a:srgbClr val="080808"/>
                </a:solidFill>
              </a:rPr>
              <a:t>,</a:t>
            </a:r>
            <a:r>
              <a:rPr lang="en-US" sz="1100" dirty="0"/>
              <a:t> licensed under the </a:t>
            </a:r>
            <a:r>
              <a:rPr lang="en-US" sz="1100" dirty="0">
                <a:solidFill>
                  <a:schemeClr val="accent2"/>
                </a:solidFill>
                <a:hlinkClick r:id="rId5">
                  <a:extLst>
                    <a:ext uri="{A12FA001-AC4F-418D-AE19-62706E023703}">
                      <ahyp:hlinkClr xmlns:ahyp="http://schemas.microsoft.com/office/drawing/2018/hyperlinkcolor" val="tx"/>
                    </a:ext>
                  </a:extLst>
                </a:hlinkClick>
              </a:rPr>
              <a:t>Unsplit License </a:t>
            </a:r>
            <a:endParaRPr lang="en-CA" sz="1100" dirty="0">
              <a:solidFill>
                <a:schemeClr val="accent2"/>
              </a:solidFill>
            </a:endParaRPr>
          </a:p>
        </p:txBody>
      </p:sp>
    </p:spTree>
    <p:extLst>
      <p:ext uri="{BB962C8B-B14F-4D97-AF65-F5344CB8AC3E}">
        <p14:creationId xmlns:p14="http://schemas.microsoft.com/office/powerpoint/2010/main" val="63308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CA1B-F305-4765-8639-ABB9EF5721FF}"/>
              </a:ext>
            </a:extLst>
          </p:cNvPr>
          <p:cNvSpPr>
            <a:spLocks noGrp="1"/>
          </p:cNvSpPr>
          <p:nvPr>
            <p:ph type="title"/>
          </p:nvPr>
        </p:nvSpPr>
        <p:spPr>
          <a:xfrm>
            <a:off x="311699" y="293267"/>
            <a:ext cx="3457771" cy="607800"/>
          </a:xfrm>
        </p:spPr>
        <p:txBody>
          <a:bodyPr>
            <a:normAutofit fontScale="90000"/>
          </a:bodyPr>
          <a:lstStyle/>
          <a:p>
            <a:r>
              <a:rPr lang="en-US" b="1" dirty="0">
                <a:latin typeface="+mj-lt"/>
              </a:rPr>
              <a:t>6.2 Selection of Demand </a:t>
            </a:r>
            <a:br>
              <a:rPr lang="en-US" b="1" dirty="0">
                <a:latin typeface="+mj-lt"/>
              </a:rPr>
            </a:br>
            <a:r>
              <a:rPr lang="en-US" b="1" dirty="0">
                <a:latin typeface="+mj-lt"/>
              </a:rPr>
              <a:t>Elasticities </a:t>
            </a:r>
            <a:endParaRPr lang="en-CA" b="1" dirty="0">
              <a:latin typeface="+mj-lt"/>
            </a:endParaRPr>
          </a:p>
        </p:txBody>
      </p:sp>
      <p:sp>
        <p:nvSpPr>
          <p:cNvPr id="3" name="Text Placeholder 2">
            <a:extLst>
              <a:ext uri="{FF2B5EF4-FFF2-40B4-BE49-F238E27FC236}">
                <a16:creationId xmlns:a16="http://schemas.microsoft.com/office/drawing/2014/main" id="{5AE3BF50-DCE2-D530-5CE0-7B5C6F96F13C}"/>
              </a:ext>
            </a:extLst>
          </p:cNvPr>
          <p:cNvSpPr>
            <a:spLocks noGrp="1"/>
          </p:cNvSpPr>
          <p:nvPr>
            <p:ph type="body" idx="1"/>
          </p:nvPr>
        </p:nvSpPr>
        <p:spPr>
          <a:xfrm>
            <a:off x="204691" y="1728353"/>
            <a:ext cx="2926801" cy="3339000"/>
          </a:xfrm>
        </p:spPr>
        <p:txBody>
          <a:bodyPr/>
          <a:lstStyle/>
          <a:p>
            <a:pPr marL="114300" indent="0">
              <a:buNone/>
            </a:pPr>
            <a:r>
              <a:rPr lang="en-US" dirty="0">
                <a:latin typeface="+mn-lt"/>
              </a:rPr>
              <a:t>Fig 6.5 shows a selection of demand elasticities for different goods and services drawn from a variety of different studies by economists, listed in order of increasing elasticity.</a:t>
            </a:r>
            <a:endParaRPr lang="en-CA" dirty="0">
              <a:latin typeface="+mn-lt"/>
            </a:endParaRPr>
          </a:p>
        </p:txBody>
      </p:sp>
      <p:pic>
        <p:nvPicPr>
          <p:cNvPr id="6" name="Picture 5" descr="Table listing categories of goods and services and each category's related elasticity of price">
            <a:extLst>
              <a:ext uri="{FF2B5EF4-FFF2-40B4-BE49-F238E27FC236}">
                <a16:creationId xmlns:a16="http://schemas.microsoft.com/office/drawing/2014/main" id="{0D2F817F-6FFD-4471-8C07-D19309C29955}"/>
              </a:ext>
            </a:extLst>
          </p:cNvPr>
          <p:cNvPicPr>
            <a:picLocks noChangeAspect="1"/>
          </p:cNvPicPr>
          <p:nvPr/>
        </p:nvPicPr>
        <p:blipFill>
          <a:blip r:embed="rId3"/>
          <a:stretch>
            <a:fillRect/>
          </a:stretch>
        </p:blipFill>
        <p:spPr>
          <a:xfrm>
            <a:off x="3238501" y="76147"/>
            <a:ext cx="5593800" cy="4683428"/>
          </a:xfrm>
          <a:prstGeom prst="rect">
            <a:avLst/>
          </a:prstGeom>
        </p:spPr>
      </p:pic>
      <p:sp>
        <p:nvSpPr>
          <p:cNvPr id="8" name="TextBox 7">
            <a:extLst>
              <a:ext uri="{FF2B5EF4-FFF2-40B4-BE49-F238E27FC236}">
                <a16:creationId xmlns:a16="http://schemas.microsoft.com/office/drawing/2014/main" id="{23E6409A-C91B-486E-8A28-4F6D4C52C8AC}"/>
              </a:ext>
            </a:extLst>
          </p:cNvPr>
          <p:cNvSpPr txBox="1"/>
          <p:nvPr/>
        </p:nvSpPr>
        <p:spPr>
          <a:xfrm>
            <a:off x="5675073" y="4881890"/>
            <a:ext cx="720656" cy="261610"/>
          </a:xfrm>
          <a:prstGeom prst="rect">
            <a:avLst/>
          </a:prstGeom>
          <a:noFill/>
        </p:spPr>
        <p:txBody>
          <a:bodyPr wrap="square">
            <a:spAutoFit/>
          </a:bodyPr>
          <a:lstStyle/>
          <a:p>
            <a:r>
              <a:rPr lang="en-CA" sz="1100" b="0" i="0" dirty="0">
                <a:solidFill>
                  <a:schemeClr val="bg1"/>
                </a:solidFill>
                <a:effectLst/>
                <a:latin typeface="Montserrat" panose="00000500000000000000" pitchFamily="2" charset="0"/>
              </a:rPr>
              <a:t>Fig 6.5</a:t>
            </a:r>
            <a:endParaRPr lang="en-CA" sz="1100" dirty="0">
              <a:solidFill>
                <a:schemeClr val="bg1"/>
              </a:solidFill>
            </a:endParaRPr>
          </a:p>
        </p:txBody>
      </p:sp>
    </p:spTree>
    <p:extLst>
      <p:ext uri="{BB962C8B-B14F-4D97-AF65-F5344CB8AC3E}">
        <p14:creationId xmlns:p14="http://schemas.microsoft.com/office/powerpoint/2010/main" val="6018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BB98-0AB1-4482-87A5-5D1D56A06168}"/>
              </a:ext>
            </a:extLst>
          </p:cNvPr>
          <p:cNvSpPr>
            <a:spLocks noGrp="1"/>
          </p:cNvSpPr>
          <p:nvPr>
            <p:ph type="title"/>
          </p:nvPr>
        </p:nvSpPr>
        <p:spPr/>
        <p:txBody>
          <a:bodyPr>
            <a:normAutofit fontScale="90000"/>
          </a:bodyPr>
          <a:lstStyle/>
          <a:p>
            <a:r>
              <a:rPr lang="en-US" b="1" dirty="0">
                <a:latin typeface="+mj-lt"/>
              </a:rPr>
              <a:t>6.3 Price Elasticity of Demand and Total Revenue</a:t>
            </a:r>
            <a:endParaRPr lang="en-CA" b="1" dirty="0">
              <a:latin typeface="+mj-lt"/>
            </a:endParaRPr>
          </a:p>
        </p:txBody>
      </p:sp>
      <p:sp>
        <p:nvSpPr>
          <p:cNvPr id="3" name="Text Placeholder 2">
            <a:extLst>
              <a:ext uri="{FF2B5EF4-FFF2-40B4-BE49-F238E27FC236}">
                <a16:creationId xmlns:a16="http://schemas.microsoft.com/office/drawing/2014/main" id="{4254B4D4-2716-40C9-9542-92E710EA9A66}"/>
              </a:ext>
            </a:extLst>
          </p:cNvPr>
          <p:cNvSpPr>
            <a:spLocks noGrp="1"/>
          </p:cNvSpPr>
          <p:nvPr>
            <p:ph type="body" idx="1"/>
          </p:nvPr>
        </p:nvSpPr>
        <p:spPr>
          <a:xfrm>
            <a:off x="311700" y="1017800"/>
            <a:ext cx="8520600" cy="1780025"/>
          </a:xfrm>
        </p:spPr>
        <p:txBody>
          <a:bodyPr/>
          <a:lstStyle/>
          <a:p>
            <a:pPr marL="114300" indent="0">
              <a:buNone/>
            </a:pPr>
            <a:r>
              <a:rPr lang="en-US" dirty="0">
                <a:latin typeface="+mn-lt"/>
              </a:rPr>
              <a:t>The key concept in thinking about collecting the most revenue is the price elasticity of demand. Total revenue is price times the quantity of tickets sold. Imagine that the band starts off thinking about a certain price, which will result in the sale of a certain quantity of tickets. The three possibilities are in Fig 6.6. </a:t>
            </a:r>
            <a:endParaRPr lang="en-CA" dirty="0">
              <a:latin typeface="+mn-lt"/>
            </a:endParaRPr>
          </a:p>
        </p:txBody>
      </p:sp>
      <p:pic>
        <p:nvPicPr>
          <p:cNvPr id="7" name="Picture 6" descr="Table the outcome when demand is Elastic, Unitary and Inelastic.">
            <a:extLst>
              <a:ext uri="{FF2B5EF4-FFF2-40B4-BE49-F238E27FC236}">
                <a16:creationId xmlns:a16="http://schemas.microsoft.com/office/drawing/2014/main" id="{B314BA79-AD25-4B5E-BE9F-B131C5CCCA0E}"/>
              </a:ext>
            </a:extLst>
          </p:cNvPr>
          <p:cNvPicPr>
            <a:picLocks noChangeAspect="1"/>
          </p:cNvPicPr>
          <p:nvPr/>
        </p:nvPicPr>
        <p:blipFill rotWithShape="1">
          <a:blip r:embed="rId3"/>
          <a:srcRect l="106" t="6944" b="11844"/>
          <a:stretch/>
        </p:blipFill>
        <p:spPr>
          <a:xfrm>
            <a:off x="730028" y="2688499"/>
            <a:ext cx="7683943" cy="1917240"/>
          </a:xfrm>
          <a:prstGeom prst="rect">
            <a:avLst/>
          </a:prstGeom>
        </p:spPr>
      </p:pic>
      <p:sp>
        <p:nvSpPr>
          <p:cNvPr id="4" name="TextBox 3">
            <a:extLst>
              <a:ext uri="{FF2B5EF4-FFF2-40B4-BE49-F238E27FC236}">
                <a16:creationId xmlns:a16="http://schemas.microsoft.com/office/drawing/2014/main" id="{29FCE74C-5B8D-4316-AE68-3E9287EEBDD3}"/>
              </a:ext>
            </a:extLst>
          </p:cNvPr>
          <p:cNvSpPr txBox="1"/>
          <p:nvPr/>
        </p:nvSpPr>
        <p:spPr>
          <a:xfrm>
            <a:off x="4027252" y="4879420"/>
            <a:ext cx="1079771" cy="261610"/>
          </a:xfrm>
          <a:prstGeom prst="rect">
            <a:avLst/>
          </a:prstGeom>
          <a:noFill/>
        </p:spPr>
        <p:txBody>
          <a:bodyPr wrap="square" rtlCol="0">
            <a:spAutoFit/>
          </a:bodyPr>
          <a:lstStyle/>
          <a:p>
            <a:r>
              <a:rPr lang="en-US" sz="1100" dirty="0">
                <a:solidFill>
                  <a:schemeClr val="bg1"/>
                </a:solidFill>
                <a:latin typeface="Montserrat" panose="020B0604020202020204" charset="0"/>
              </a:rPr>
              <a:t>Fig 6.6</a:t>
            </a:r>
            <a:endParaRPr lang="en-CA" dirty="0">
              <a:solidFill>
                <a:schemeClr val="bg1"/>
              </a:solidFill>
              <a:latin typeface="Montserrat" panose="020B0604020202020204" charset="0"/>
            </a:endParaRPr>
          </a:p>
        </p:txBody>
      </p:sp>
    </p:spTree>
    <p:extLst>
      <p:ext uri="{BB962C8B-B14F-4D97-AF65-F5344CB8AC3E}">
        <p14:creationId xmlns:p14="http://schemas.microsoft.com/office/powerpoint/2010/main" val="711527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F03D-B3D7-799B-9D33-F1DB11C722B2}"/>
              </a:ext>
            </a:extLst>
          </p:cNvPr>
          <p:cNvSpPr>
            <a:spLocks noGrp="1"/>
          </p:cNvSpPr>
          <p:nvPr>
            <p:ph type="title"/>
          </p:nvPr>
        </p:nvSpPr>
        <p:spPr/>
        <p:txBody>
          <a:bodyPr>
            <a:normAutofit fontScale="90000"/>
          </a:bodyPr>
          <a:lstStyle/>
          <a:p>
            <a:r>
              <a:rPr lang="en-US" b="1" dirty="0">
                <a:latin typeface="Arial"/>
              </a:rPr>
              <a:t>6.3 Price Elasticity of Demand and Total Revenue </a:t>
            </a:r>
            <a:r>
              <a:rPr lang="en-CA" b="1" dirty="0">
                <a:latin typeface="Arial"/>
              </a:rPr>
              <a:t>Continued</a:t>
            </a:r>
            <a:endParaRPr lang="en-CA" dirty="0">
              <a:latin typeface="Arial"/>
            </a:endParaRPr>
          </a:p>
        </p:txBody>
      </p:sp>
      <p:sp>
        <p:nvSpPr>
          <p:cNvPr id="3" name="Text Placeholder 2">
            <a:extLst>
              <a:ext uri="{FF2B5EF4-FFF2-40B4-BE49-F238E27FC236}">
                <a16:creationId xmlns:a16="http://schemas.microsoft.com/office/drawing/2014/main" id="{D2A3B98E-C78B-F637-B9C8-C20817CE96E6}"/>
              </a:ext>
            </a:extLst>
          </p:cNvPr>
          <p:cNvSpPr>
            <a:spLocks noGrp="1"/>
          </p:cNvSpPr>
          <p:nvPr>
            <p:ph type="body" idx="1"/>
          </p:nvPr>
        </p:nvSpPr>
        <p:spPr>
          <a:xfrm>
            <a:off x="311700" y="1394500"/>
            <a:ext cx="8520600" cy="3339000"/>
          </a:xfrm>
        </p:spPr>
        <p:txBody>
          <a:bodyPr/>
          <a:lstStyle/>
          <a:p>
            <a:pPr marL="114300" indent="0">
              <a:buNone/>
            </a:pPr>
            <a:r>
              <a:rPr lang="en-US" dirty="0">
                <a:latin typeface="+mn-lt"/>
              </a:rPr>
              <a:t>If demand is </a:t>
            </a:r>
            <a:r>
              <a:rPr lang="en-US" b="1" dirty="0">
                <a:latin typeface="+mn-lt"/>
              </a:rPr>
              <a:t>elastic</a:t>
            </a:r>
            <a:r>
              <a:rPr lang="en-US" dirty="0">
                <a:latin typeface="+mn-lt"/>
              </a:rPr>
              <a:t> at that price level, then the band should cut the price, because the percentage drop in price will result in an even larger percentage increase in the quantity sold—thus raising total revenue. However, if demand is </a:t>
            </a:r>
            <a:r>
              <a:rPr lang="en-US" b="1" dirty="0">
                <a:latin typeface="+mn-lt"/>
              </a:rPr>
              <a:t>inelastic</a:t>
            </a:r>
            <a:r>
              <a:rPr lang="en-US" dirty="0">
                <a:latin typeface="+mn-lt"/>
              </a:rPr>
              <a:t> at that original quantity level, then the band should raise the ticket price because a certain percentage increase in price will result in a smaller percentage decrease in the quantity sold—and total revenue will rise. If demand has a </a:t>
            </a:r>
            <a:r>
              <a:rPr lang="en-US" b="1" dirty="0">
                <a:latin typeface="+mn-lt"/>
              </a:rPr>
              <a:t>unitary elasticity</a:t>
            </a:r>
            <a:r>
              <a:rPr lang="en-US" dirty="0">
                <a:latin typeface="+mn-lt"/>
              </a:rPr>
              <a:t> at that quantity, then an equal percentage change in quantity will offset a moderate percentage change in the price—so the band will earn the same revenue whether it (moderately) increases or decreases the ticket price.</a:t>
            </a:r>
            <a:endParaRPr lang="en-CA" dirty="0">
              <a:latin typeface="+mn-lt"/>
            </a:endParaRPr>
          </a:p>
        </p:txBody>
      </p:sp>
    </p:spTree>
    <p:extLst>
      <p:ext uri="{BB962C8B-B14F-4D97-AF65-F5344CB8AC3E}">
        <p14:creationId xmlns:p14="http://schemas.microsoft.com/office/powerpoint/2010/main" val="14194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a:lnSpc>
                <a:spcPct val="114999"/>
              </a:lnSpc>
              <a:buNone/>
            </a:pPr>
            <a:r>
              <a:rPr lang="en-US" dirty="0"/>
              <a:t>At the end of this chapter, you will be able to:</a:t>
            </a:r>
          </a:p>
          <a:p>
            <a:pPr>
              <a:lnSpc>
                <a:spcPct val="114999"/>
              </a:lnSpc>
            </a:pPr>
            <a:r>
              <a:rPr lang="en-US" b="0" i="0" dirty="0">
                <a:solidFill>
                  <a:srgbClr val="000000"/>
                </a:solidFill>
                <a:effectLst/>
                <a:latin typeface="+mn-lt"/>
              </a:rPr>
              <a:t>Discuss the Price Elasticity of Demand and Its Measurement</a:t>
            </a:r>
            <a:endParaRPr lang="en-US" dirty="0"/>
          </a:p>
          <a:p>
            <a:r>
              <a:rPr lang="en-US" b="0" i="0" dirty="0">
                <a:solidFill>
                  <a:srgbClr val="000000"/>
                </a:solidFill>
                <a:effectLst/>
                <a:latin typeface="+mn-lt"/>
                <a:ea typeface="Roboto" panose="02000000000000000000" pitchFamily="2" charset="0"/>
              </a:rPr>
              <a:t>Explain the Determinants of the Price Elasticity of Demand</a:t>
            </a:r>
          </a:p>
          <a:p>
            <a:r>
              <a:rPr lang="en-US" b="0" i="0" dirty="0">
                <a:solidFill>
                  <a:srgbClr val="000000"/>
                </a:solidFill>
                <a:effectLst/>
                <a:latin typeface="+mn-lt"/>
                <a:ea typeface="Roboto" panose="02000000000000000000" pitchFamily="2" charset="0"/>
              </a:rPr>
              <a:t>Analyze the Relationship between Price Elasticity of Demand and Total Revenue</a:t>
            </a:r>
          </a:p>
          <a:p>
            <a:r>
              <a:rPr lang="en-US" b="0" i="0" dirty="0">
                <a:solidFill>
                  <a:srgbClr val="000000"/>
                </a:solidFill>
                <a:effectLst/>
                <a:latin typeface="+mn-lt"/>
                <a:ea typeface="Roboto" panose="02000000000000000000" pitchFamily="2" charset="0"/>
              </a:rPr>
              <a:t>Elaborate other Demand Elasticities</a:t>
            </a:r>
          </a:p>
          <a:p>
            <a:r>
              <a:rPr lang="en-US" b="0" i="0" dirty="0">
                <a:solidFill>
                  <a:srgbClr val="000000"/>
                </a:solidFill>
                <a:effectLst/>
                <a:latin typeface="+mn-lt"/>
                <a:ea typeface="Roboto" panose="02000000000000000000" pitchFamily="2" charset="0"/>
              </a:rPr>
              <a:t>Describe elasticity of Supply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2C75-DEE6-401B-9500-7571657B847B}"/>
              </a:ext>
            </a:extLst>
          </p:cNvPr>
          <p:cNvSpPr>
            <a:spLocks noGrp="1"/>
          </p:cNvSpPr>
          <p:nvPr>
            <p:ph type="title"/>
          </p:nvPr>
        </p:nvSpPr>
        <p:spPr/>
        <p:txBody>
          <a:bodyPr>
            <a:normAutofit fontScale="90000"/>
          </a:bodyPr>
          <a:lstStyle/>
          <a:p>
            <a:r>
              <a:rPr lang="en-US" b="1" dirty="0">
                <a:latin typeface="+mj-lt"/>
              </a:rPr>
              <a:t>6.3 Relationship Between Price and Total Revenue</a:t>
            </a:r>
            <a:endParaRPr lang="en-CA" b="1" dirty="0">
              <a:latin typeface="+mj-lt"/>
            </a:endParaRPr>
          </a:p>
        </p:txBody>
      </p:sp>
      <p:sp>
        <p:nvSpPr>
          <p:cNvPr id="3" name="Text Placeholder 2" descr="Table illustrating the relationship between price and total revenue.">
            <a:extLst>
              <a:ext uri="{FF2B5EF4-FFF2-40B4-BE49-F238E27FC236}">
                <a16:creationId xmlns:a16="http://schemas.microsoft.com/office/drawing/2014/main" id="{2DF95476-1951-4A1C-8A7A-C36888E581AB}"/>
              </a:ext>
            </a:extLst>
          </p:cNvPr>
          <p:cNvSpPr>
            <a:spLocks noGrp="1"/>
          </p:cNvSpPr>
          <p:nvPr>
            <p:ph type="body" idx="1"/>
          </p:nvPr>
        </p:nvSpPr>
        <p:spPr>
          <a:xfrm>
            <a:off x="311700" y="1229875"/>
            <a:ext cx="8520600" cy="1179300"/>
          </a:xfrm>
        </p:spPr>
        <p:txBody>
          <a:bodyPr>
            <a:normAutofit/>
          </a:bodyPr>
          <a:lstStyle/>
          <a:p>
            <a:pPr marL="114300" indent="0">
              <a:buNone/>
            </a:pPr>
            <a:r>
              <a:rPr lang="en-US" dirty="0">
                <a:latin typeface="+mn-lt"/>
              </a:rPr>
              <a:t>What if the band keeps cutting price, because demand is elastic until it reaches a level where it sells all 15,000 seats in the available arena?</a:t>
            </a:r>
          </a:p>
          <a:p>
            <a:pPr marL="114300" indent="0">
              <a:buNone/>
            </a:pPr>
            <a:r>
              <a:rPr lang="en-US" dirty="0">
                <a:latin typeface="+mn-lt"/>
              </a:rPr>
              <a:t>The table below summarizes the relationship between price and total revenue.</a:t>
            </a:r>
            <a:endParaRPr lang="en-CA" dirty="0">
              <a:latin typeface="+mn-lt"/>
            </a:endParaRPr>
          </a:p>
        </p:txBody>
      </p:sp>
      <p:pic>
        <p:nvPicPr>
          <p:cNvPr id="4" name="Picture 3" descr=" Fig 6.7 ">
            <a:extLst>
              <a:ext uri="{FF2B5EF4-FFF2-40B4-BE49-F238E27FC236}">
                <a16:creationId xmlns:a16="http://schemas.microsoft.com/office/drawing/2014/main" id="{2C61B93D-E9AA-4C72-9ED0-BEDE1D242388}"/>
              </a:ext>
            </a:extLst>
          </p:cNvPr>
          <p:cNvPicPr>
            <a:picLocks noChangeAspect="1"/>
          </p:cNvPicPr>
          <p:nvPr/>
        </p:nvPicPr>
        <p:blipFill>
          <a:blip r:embed="rId3"/>
          <a:stretch>
            <a:fillRect/>
          </a:stretch>
        </p:blipFill>
        <p:spPr>
          <a:xfrm>
            <a:off x="1384486" y="2292373"/>
            <a:ext cx="5419725" cy="2352675"/>
          </a:xfrm>
          <a:prstGeom prst="rect">
            <a:avLst/>
          </a:prstGeom>
        </p:spPr>
      </p:pic>
      <p:sp>
        <p:nvSpPr>
          <p:cNvPr id="6" name="TextBox 5">
            <a:extLst>
              <a:ext uri="{FF2B5EF4-FFF2-40B4-BE49-F238E27FC236}">
                <a16:creationId xmlns:a16="http://schemas.microsoft.com/office/drawing/2014/main" id="{035F0A34-600F-406B-A3B2-481EA5A9159B}"/>
              </a:ext>
            </a:extLst>
          </p:cNvPr>
          <p:cNvSpPr txBox="1"/>
          <p:nvPr/>
        </p:nvSpPr>
        <p:spPr>
          <a:xfrm>
            <a:off x="4152717" y="4562274"/>
            <a:ext cx="672204" cy="261610"/>
          </a:xfrm>
          <a:prstGeom prst="rect">
            <a:avLst/>
          </a:prstGeom>
          <a:noFill/>
        </p:spPr>
        <p:txBody>
          <a:bodyPr wrap="square">
            <a:spAutoFit/>
          </a:bodyPr>
          <a:lstStyle/>
          <a:p>
            <a:r>
              <a:rPr lang="en-CA" sz="1100" b="0" dirty="0">
                <a:solidFill>
                  <a:srgbClr val="080808"/>
                </a:solidFill>
                <a:effectLst/>
                <a:latin typeface="Montserrat" panose="00000500000000000000" pitchFamily="2" charset="0"/>
              </a:rPr>
              <a:t>Fig 6.7</a:t>
            </a:r>
            <a:endParaRPr lang="en-CA" sz="1100" dirty="0">
              <a:solidFill>
                <a:srgbClr val="080808"/>
              </a:solidFill>
            </a:endParaRPr>
          </a:p>
        </p:txBody>
      </p:sp>
    </p:spTree>
    <p:extLst>
      <p:ext uri="{BB962C8B-B14F-4D97-AF65-F5344CB8AC3E}">
        <p14:creationId xmlns:p14="http://schemas.microsoft.com/office/powerpoint/2010/main" val="141569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90FA-8832-73CF-ADF2-76539179D5C1}"/>
              </a:ext>
            </a:extLst>
          </p:cNvPr>
          <p:cNvSpPr>
            <a:spLocks noGrp="1"/>
          </p:cNvSpPr>
          <p:nvPr>
            <p:ph type="title"/>
          </p:nvPr>
        </p:nvSpPr>
        <p:spPr/>
        <p:txBody>
          <a:bodyPr>
            <a:normAutofit fontScale="90000"/>
          </a:bodyPr>
          <a:lstStyle/>
          <a:p>
            <a:r>
              <a:rPr lang="en-US" b="1" dirty="0">
                <a:latin typeface="+mj-lt"/>
              </a:rPr>
              <a:t>6.3 Relationship Between Price and Total Revenue Continued...</a:t>
            </a:r>
            <a:endParaRPr lang="en-CA" b="1" dirty="0">
              <a:latin typeface="+mj-lt"/>
            </a:endParaRPr>
          </a:p>
        </p:txBody>
      </p:sp>
      <p:sp>
        <p:nvSpPr>
          <p:cNvPr id="3" name="Text Placeholder 2">
            <a:extLst>
              <a:ext uri="{FF2B5EF4-FFF2-40B4-BE49-F238E27FC236}">
                <a16:creationId xmlns:a16="http://schemas.microsoft.com/office/drawing/2014/main" id="{A22FE5F0-0B60-8303-A272-EC43FA884575}"/>
              </a:ext>
            </a:extLst>
          </p:cNvPr>
          <p:cNvSpPr>
            <a:spLocks noGrp="1"/>
          </p:cNvSpPr>
          <p:nvPr>
            <p:ph type="body" idx="1"/>
          </p:nvPr>
        </p:nvSpPr>
        <p:spPr>
          <a:xfrm>
            <a:off x="311700" y="1394500"/>
            <a:ext cx="8520600" cy="3339000"/>
          </a:xfrm>
        </p:spPr>
        <p:txBody>
          <a:bodyPr>
            <a:normAutofit fontScale="92500" lnSpcReduction="20000"/>
          </a:bodyPr>
          <a:lstStyle/>
          <a:p>
            <a:r>
              <a:rPr lang="en-US" sz="1900" dirty="0">
                <a:latin typeface="+mn-lt"/>
              </a:rPr>
              <a:t>If demand remains elastic at that quantity, the band might try to move to a bigger arena, so that it could slash ticket prices further and see a larger percentage increase in the quantity of tickets sold. However, if the 15,000-seat arena is all that is available or if a larger arena would add substantially to costs, then this option may not work.</a:t>
            </a:r>
          </a:p>
          <a:p>
            <a:r>
              <a:rPr lang="en-US" sz="1900" dirty="0">
                <a:latin typeface="+mn-lt"/>
              </a:rPr>
              <a:t>Conversely, a few bands are so famous or have such fanatical followings, that demand for tickets may be inelastic right up to the point where the arena is full. These bands can, if they wish, keep raising the ticket price. Ironically, some of the most popular bands could make more revenue by setting prices so high that the arena is not full—but those who buy the tickets would have to pay very high prices.</a:t>
            </a:r>
            <a:endParaRPr lang="en-CA" sz="1900" dirty="0">
              <a:latin typeface="+mn-lt"/>
            </a:endParaRPr>
          </a:p>
        </p:txBody>
      </p:sp>
    </p:spTree>
    <p:extLst>
      <p:ext uri="{BB962C8B-B14F-4D97-AF65-F5344CB8AC3E}">
        <p14:creationId xmlns:p14="http://schemas.microsoft.com/office/powerpoint/2010/main" val="277833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ED42-996F-4546-B89D-667137D19649}"/>
              </a:ext>
            </a:extLst>
          </p:cNvPr>
          <p:cNvSpPr>
            <a:spLocks noGrp="1"/>
          </p:cNvSpPr>
          <p:nvPr>
            <p:ph type="title"/>
          </p:nvPr>
        </p:nvSpPr>
        <p:spPr/>
        <p:txBody>
          <a:bodyPr>
            <a:normAutofit fontScale="90000"/>
          </a:bodyPr>
          <a:lstStyle/>
          <a:p>
            <a:r>
              <a:rPr lang="en-CA" b="1" dirty="0">
                <a:latin typeface="+mj-lt"/>
              </a:rPr>
              <a:t>6.3 What About Expenditure? </a:t>
            </a:r>
          </a:p>
        </p:txBody>
      </p:sp>
      <p:sp>
        <p:nvSpPr>
          <p:cNvPr id="3" name="Text Placeholder 2">
            <a:extLst>
              <a:ext uri="{FF2B5EF4-FFF2-40B4-BE49-F238E27FC236}">
                <a16:creationId xmlns:a16="http://schemas.microsoft.com/office/drawing/2014/main" id="{5A3BE061-506E-435A-82C8-BA6D85FD617D}"/>
              </a:ext>
            </a:extLst>
          </p:cNvPr>
          <p:cNvSpPr>
            <a:spLocks noGrp="1"/>
          </p:cNvSpPr>
          <p:nvPr>
            <p:ph type="body" idx="1"/>
          </p:nvPr>
        </p:nvSpPr>
        <p:spPr>
          <a:xfrm>
            <a:off x="311700" y="1229875"/>
            <a:ext cx="4641300" cy="3339000"/>
          </a:xfrm>
        </p:spPr>
        <p:txBody>
          <a:bodyPr/>
          <a:lstStyle/>
          <a:p>
            <a:pPr marL="114300" indent="0">
              <a:buNone/>
            </a:pPr>
            <a:r>
              <a:rPr lang="en-US" dirty="0">
                <a:latin typeface="+mn-lt"/>
              </a:rPr>
              <a:t>You will notice that expenditure is mentioned whenever revenue is. This is because a dollar earned by the band corresponds to a dollar spent by the consumer. Therefore, if the band’s revenue is rising, then the consumer’s expenditure is rising as well. You must understand how to answer questions from both sides.</a:t>
            </a:r>
            <a:endParaRPr lang="en-CA" dirty="0">
              <a:latin typeface="+mn-lt"/>
            </a:endParaRPr>
          </a:p>
        </p:txBody>
      </p:sp>
      <p:pic>
        <p:nvPicPr>
          <p:cNvPr id="6" name="Picture 5">
            <a:extLst>
              <a:ext uri="{FF2B5EF4-FFF2-40B4-BE49-F238E27FC236}">
                <a16:creationId xmlns:a16="http://schemas.microsoft.com/office/drawing/2014/main" id="{78D13719-4F62-E35F-C163-A1E1A00FF01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2252" y="628649"/>
            <a:ext cx="2552542" cy="3190875"/>
          </a:xfrm>
          <a:prstGeom prst="rect">
            <a:avLst/>
          </a:prstGeom>
        </p:spPr>
      </p:pic>
      <p:sp>
        <p:nvSpPr>
          <p:cNvPr id="9" name="TextBox 8">
            <a:extLst>
              <a:ext uri="{FF2B5EF4-FFF2-40B4-BE49-F238E27FC236}">
                <a16:creationId xmlns:a16="http://schemas.microsoft.com/office/drawing/2014/main" id="{1DA34304-02FC-E9DF-6A9F-7A9F35484072}"/>
              </a:ext>
              <a:ext uri="{C183D7F6-B498-43B3-948B-1728B52AA6E4}">
                <adec:decorative xmlns:adec="http://schemas.microsoft.com/office/drawing/2017/decorative" val="1"/>
              </a:ext>
            </a:extLst>
          </p:cNvPr>
          <p:cNvSpPr txBox="1"/>
          <p:nvPr/>
        </p:nvSpPr>
        <p:spPr>
          <a:xfrm>
            <a:off x="5504156" y="3868520"/>
            <a:ext cx="2724119" cy="646331"/>
          </a:xfrm>
          <a:prstGeom prst="rect">
            <a:avLst/>
          </a:prstGeom>
          <a:noFill/>
        </p:spPr>
        <p:txBody>
          <a:bodyPr wrap="square">
            <a:spAutoFit/>
          </a:bodyPr>
          <a:lstStyle/>
          <a:p>
            <a:r>
              <a:rPr lang="en-US" sz="1100" b="0" i="0" dirty="0">
                <a:solidFill>
                  <a:srgbClr val="111111"/>
                </a:solidFill>
                <a:effectLst/>
                <a:latin typeface="+mn-lt"/>
              </a:rPr>
              <a:t>Photo by </a:t>
            </a:r>
            <a:r>
              <a:rPr lang="en-US" sz="1100" b="0" i="0" dirty="0">
                <a:solidFill>
                  <a:srgbClr val="767676"/>
                </a:solidFill>
                <a:effectLst/>
                <a:latin typeface="+mn-lt"/>
                <a:hlinkClick r:id="rId4"/>
              </a:rPr>
              <a:t>Georgia de Lotz</a:t>
            </a:r>
            <a:r>
              <a:rPr lang="en-US" sz="1100" dirty="0">
                <a:solidFill>
                  <a:srgbClr val="080808"/>
                </a:solidFill>
                <a:latin typeface="+mn-lt"/>
              </a:rPr>
              <a:t>,</a:t>
            </a:r>
            <a:r>
              <a:rPr lang="en-US" sz="1100" dirty="0">
                <a:latin typeface="+mn-lt"/>
              </a:rPr>
              <a:t> licensed under the </a:t>
            </a:r>
            <a:r>
              <a:rPr lang="en-US" sz="1100" dirty="0">
                <a:solidFill>
                  <a:schemeClr val="tx1"/>
                </a:solidFill>
                <a:latin typeface="+mn-lt"/>
                <a:hlinkClick r:id="rId5">
                  <a:extLst>
                    <a:ext uri="{A12FA001-AC4F-418D-AE19-62706E023703}">
                      <ahyp:hlinkClr xmlns:ahyp="http://schemas.microsoft.com/office/drawing/2018/hyperlinkcolor" val="tx"/>
                    </a:ext>
                  </a:extLst>
                </a:hlinkClick>
              </a:rPr>
              <a:t>Unsplit License</a:t>
            </a:r>
            <a:endParaRPr lang="en-CA" sz="1100" dirty="0">
              <a:latin typeface="+mn-lt"/>
            </a:endParaRPr>
          </a:p>
          <a:p>
            <a:endParaRPr lang="en-CA" dirty="0"/>
          </a:p>
        </p:txBody>
      </p:sp>
    </p:spTree>
    <p:extLst>
      <p:ext uri="{BB962C8B-B14F-4D97-AF65-F5344CB8AC3E}">
        <p14:creationId xmlns:p14="http://schemas.microsoft.com/office/powerpoint/2010/main" val="107679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F017-0CB9-48A9-BC81-2F8428753CD8}"/>
              </a:ext>
            </a:extLst>
          </p:cNvPr>
          <p:cNvSpPr>
            <a:spLocks noGrp="1"/>
          </p:cNvSpPr>
          <p:nvPr>
            <p:ph type="title"/>
          </p:nvPr>
        </p:nvSpPr>
        <p:spPr/>
        <p:txBody>
          <a:bodyPr>
            <a:normAutofit fontScale="90000"/>
          </a:bodyPr>
          <a:lstStyle/>
          <a:p>
            <a:r>
              <a:rPr lang="en-US" b="1" dirty="0">
                <a:latin typeface="+mj-lt"/>
              </a:rPr>
              <a:t>6.3 Can Business Pass Costs on to Consumers?</a:t>
            </a:r>
            <a:endParaRPr lang="en-CA" b="1" dirty="0">
              <a:latin typeface="+mj-lt"/>
            </a:endParaRPr>
          </a:p>
        </p:txBody>
      </p:sp>
      <p:sp>
        <p:nvSpPr>
          <p:cNvPr id="3" name="Text Placeholder 2">
            <a:extLst>
              <a:ext uri="{FF2B5EF4-FFF2-40B4-BE49-F238E27FC236}">
                <a16:creationId xmlns:a16="http://schemas.microsoft.com/office/drawing/2014/main" id="{A6DC193C-BA9E-4481-8BF1-EC9E53C62F18}"/>
              </a:ext>
            </a:extLst>
          </p:cNvPr>
          <p:cNvSpPr>
            <a:spLocks noGrp="1"/>
          </p:cNvSpPr>
          <p:nvPr>
            <p:ph type="body" idx="1"/>
          </p:nvPr>
        </p:nvSpPr>
        <p:spPr>
          <a:xfrm>
            <a:off x="311700" y="1229874"/>
            <a:ext cx="3492224" cy="3294829"/>
          </a:xfrm>
        </p:spPr>
        <p:txBody>
          <a:bodyPr>
            <a:normAutofit lnSpcReduction="10000"/>
          </a:bodyPr>
          <a:lstStyle/>
          <a:p>
            <a:pPr marL="114300" indent="0">
              <a:buNone/>
            </a:pPr>
            <a:r>
              <a:rPr lang="en-US" dirty="0">
                <a:latin typeface="+mn-lt"/>
              </a:rPr>
              <a:t>Imagine that as a consumer of legal pharmaceutical products, you read a newspaper story that a technological breakthrough in the production of aspirin has occurred, so that every aspirin factory can now produce aspirin more cheaply. What does this discovery mean to you? </a:t>
            </a:r>
            <a:endParaRPr lang="en-CA" dirty="0">
              <a:latin typeface="+mn-lt"/>
            </a:endParaRPr>
          </a:p>
        </p:txBody>
      </p:sp>
      <p:pic>
        <p:nvPicPr>
          <p:cNvPr id="4" name="Picture 3" descr="Graphical representations of cost-saving with inelastic demand and cost saving with elastic demand.">
            <a:extLst>
              <a:ext uri="{FF2B5EF4-FFF2-40B4-BE49-F238E27FC236}">
                <a16:creationId xmlns:a16="http://schemas.microsoft.com/office/drawing/2014/main" id="{FCA2F008-95D3-47F6-AC8A-8651241AAF06}"/>
              </a:ext>
            </a:extLst>
          </p:cNvPr>
          <p:cNvPicPr>
            <a:picLocks noChangeAspect="1"/>
          </p:cNvPicPr>
          <p:nvPr/>
        </p:nvPicPr>
        <p:blipFill>
          <a:blip r:embed="rId3"/>
          <a:stretch>
            <a:fillRect/>
          </a:stretch>
        </p:blipFill>
        <p:spPr>
          <a:xfrm>
            <a:off x="3930388" y="1229874"/>
            <a:ext cx="4677925" cy="2814751"/>
          </a:xfrm>
          <a:prstGeom prst="rect">
            <a:avLst/>
          </a:prstGeom>
        </p:spPr>
      </p:pic>
      <p:sp>
        <p:nvSpPr>
          <p:cNvPr id="6" name="TextBox 5">
            <a:extLst>
              <a:ext uri="{FF2B5EF4-FFF2-40B4-BE49-F238E27FC236}">
                <a16:creationId xmlns:a16="http://schemas.microsoft.com/office/drawing/2014/main" id="{CF8BD204-9746-4239-A676-8853E07FEC4B}"/>
              </a:ext>
            </a:extLst>
          </p:cNvPr>
          <p:cNvSpPr txBox="1"/>
          <p:nvPr/>
        </p:nvSpPr>
        <p:spPr>
          <a:xfrm>
            <a:off x="6019410" y="4268805"/>
            <a:ext cx="702404" cy="261610"/>
          </a:xfrm>
          <a:prstGeom prst="rect">
            <a:avLst/>
          </a:prstGeom>
          <a:noFill/>
        </p:spPr>
        <p:txBody>
          <a:bodyPr wrap="square">
            <a:spAutoFit/>
          </a:bodyPr>
          <a:lstStyle/>
          <a:p>
            <a:r>
              <a:rPr lang="en-CA" sz="1100" b="0" dirty="0">
                <a:solidFill>
                  <a:srgbClr val="080808"/>
                </a:solidFill>
                <a:effectLst/>
                <a:latin typeface="Montserrat" panose="00000500000000000000" pitchFamily="2" charset="0"/>
              </a:rPr>
              <a:t>Fig 6.8</a:t>
            </a:r>
            <a:endParaRPr lang="en-CA" sz="1100" dirty="0">
              <a:solidFill>
                <a:srgbClr val="080808"/>
              </a:solidFill>
            </a:endParaRPr>
          </a:p>
        </p:txBody>
      </p:sp>
    </p:spTree>
    <p:extLst>
      <p:ext uri="{BB962C8B-B14F-4D97-AF65-F5344CB8AC3E}">
        <p14:creationId xmlns:p14="http://schemas.microsoft.com/office/powerpoint/2010/main" val="576294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F31BB-EAA9-7A51-EBA9-838D5231E972}"/>
              </a:ext>
            </a:extLst>
          </p:cNvPr>
          <p:cNvSpPr>
            <a:spLocks noGrp="1"/>
          </p:cNvSpPr>
          <p:nvPr>
            <p:ph type="title"/>
          </p:nvPr>
        </p:nvSpPr>
        <p:spPr/>
        <p:txBody>
          <a:bodyPr>
            <a:normAutofit fontScale="90000"/>
          </a:bodyPr>
          <a:lstStyle/>
          <a:p>
            <a:r>
              <a:rPr lang="en-CA" b="1" dirty="0">
                <a:latin typeface="+mj-lt"/>
              </a:rPr>
              <a:t>6.3 Fig 6.8 Explained </a:t>
            </a:r>
          </a:p>
        </p:txBody>
      </p:sp>
      <p:sp>
        <p:nvSpPr>
          <p:cNvPr id="3" name="Text Placeholder 2">
            <a:extLst>
              <a:ext uri="{FF2B5EF4-FFF2-40B4-BE49-F238E27FC236}">
                <a16:creationId xmlns:a16="http://schemas.microsoft.com/office/drawing/2014/main" id="{5B3A55B5-56D7-1D94-8059-428958A9076E}"/>
              </a:ext>
            </a:extLst>
          </p:cNvPr>
          <p:cNvSpPr>
            <a:spLocks noGrp="1"/>
          </p:cNvSpPr>
          <p:nvPr>
            <p:ph type="body" idx="1"/>
          </p:nvPr>
        </p:nvSpPr>
        <p:spPr/>
        <p:txBody>
          <a:bodyPr>
            <a:normAutofit/>
          </a:bodyPr>
          <a:lstStyle/>
          <a:p>
            <a:pPr marL="158750" indent="0">
              <a:buNone/>
            </a:pPr>
            <a:r>
              <a:rPr lang="en-US" dirty="0">
                <a:solidFill>
                  <a:srgbClr val="373D3F"/>
                </a:solidFill>
                <a:latin typeface="+mn-lt"/>
              </a:rPr>
              <a:t>Fig 6.8 A illustrates two possibilities. In Panel A, the demand curve is highly inelastic. In this case, a technological breakthrough that shifts supply to the right, from S0 to S1, so that the equilibrium shifts from E0 to E1, creates a substantially lower price for the product with relatively little impact on the quantity sold. In Panel B, the demand curve is highly elastic. In this case, the technological breakthrough leads to a much greater quantity sold in the market at very close to the original price. Consumers benefit more, in general, when the demand curve is more inelastic because the shift in the supply results in a much lower price for consumers.</a:t>
            </a:r>
          </a:p>
        </p:txBody>
      </p:sp>
    </p:spTree>
    <p:extLst>
      <p:ext uri="{BB962C8B-B14F-4D97-AF65-F5344CB8AC3E}">
        <p14:creationId xmlns:p14="http://schemas.microsoft.com/office/powerpoint/2010/main" val="393601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26F8-5B28-4127-8D4A-021B5F75F960}"/>
              </a:ext>
            </a:extLst>
          </p:cNvPr>
          <p:cNvSpPr>
            <a:spLocks noGrp="1"/>
          </p:cNvSpPr>
          <p:nvPr>
            <p:ph type="title"/>
          </p:nvPr>
        </p:nvSpPr>
        <p:spPr/>
        <p:txBody>
          <a:bodyPr>
            <a:normAutofit fontScale="90000"/>
          </a:bodyPr>
          <a:lstStyle/>
          <a:p>
            <a:r>
              <a:rPr lang="en-CA" b="1" dirty="0">
                <a:latin typeface="+mn-lt"/>
              </a:rPr>
              <a:t>6.4 Cross-Price Elasticity of Demand</a:t>
            </a:r>
          </a:p>
        </p:txBody>
      </p:sp>
      <p:sp>
        <p:nvSpPr>
          <p:cNvPr id="3" name="Text Placeholder 2">
            <a:extLst>
              <a:ext uri="{FF2B5EF4-FFF2-40B4-BE49-F238E27FC236}">
                <a16:creationId xmlns:a16="http://schemas.microsoft.com/office/drawing/2014/main" id="{FCAACCB7-4A06-46B9-8585-565EAF78084A}"/>
              </a:ext>
            </a:extLst>
          </p:cNvPr>
          <p:cNvSpPr>
            <a:spLocks noGrp="1"/>
          </p:cNvSpPr>
          <p:nvPr>
            <p:ph type="body" idx="1"/>
          </p:nvPr>
        </p:nvSpPr>
        <p:spPr/>
        <p:txBody>
          <a:bodyPr>
            <a:normAutofit/>
          </a:bodyPr>
          <a:lstStyle/>
          <a:p>
            <a:pPr marL="114300" indent="0">
              <a:lnSpc>
                <a:spcPct val="100000"/>
              </a:lnSpc>
              <a:buNone/>
            </a:pPr>
            <a:r>
              <a:rPr lang="en-US" sz="2000" dirty="0">
                <a:latin typeface="+mn-lt"/>
                <a:ea typeface="Roboto" panose="02000000000000000000" pitchFamily="2" charset="0"/>
              </a:rPr>
              <a:t>The Cross-price elasticity of demand shows us how quantity demand responds to changes in the price of related goods. Whereas before we could ignore positives and negatives with elasticities, with cross-price, this matters. Our equation is as follows:</a:t>
            </a:r>
          </a:p>
          <a:p>
            <a:pPr marL="114300" indent="0">
              <a:lnSpc>
                <a:spcPct val="100000"/>
              </a:lnSpc>
              <a:buNone/>
            </a:pPr>
            <a:endParaRPr lang="en-US" sz="2000" dirty="0">
              <a:latin typeface="+mn-lt"/>
              <a:ea typeface="Roboto" panose="02000000000000000000" pitchFamily="2" charset="0"/>
            </a:endParaRPr>
          </a:p>
          <a:p>
            <a:pPr marL="114300" indent="0">
              <a:lnSpc>
                <a:spcPct val="100000"/>
              </a:lnSpc>
              <a:buNone/>
            </a:pPr>
            <a:r>
              <a:rPr lang="en-US" sz="2000" b="1" i="0" dirty="0">
                <a:solidFill>
                  <a:srgbClr val="373D3F"/>
                </a:solidFill>
                <a:effectLst/>
                <a:latin typeface="+mn-lt"/>
              </a:rPr>
              <a:t>Cross Price elasticity of demand:</a:t>
            </a:r>
          </a:p>
          <a:p>
            <a:pPr marL="114300" indent="0">
              <a:lnSpc>
                <a:spcPct val="100000"/>
              </a:lnSpc>
              <a:buNone/>
            </a:pPr>
            <a:r>
              <a:rPr lang="en-US" i="0" dirty="0">
                <a:solidFill>
                  <a:srgbClr val="373D3F"/>
                </a:solidFill>
                <a:effectLst/>
                <a:latin typeface="+mn-lt"/>
              </a:rPr>
              <a:t>%change in quantity demanded of Good A</a:t>
            </a:r>
            <a:r>
              <a:rPr lang="en-US" dirty="0">
                <a:solidFill>
                  <a:srgbClr val="373D3F"/>
                </a:solidFill>
                <a:latin typeface="+mn-lt"/>
              </a:rPr>
              <a:t> </a:t>
            </a:r>
            <a:r>
              <a:rPr lang="en-US" dirty="0">
                <a:latin typeface="+mn-lt"/>
                <a:cs typeface="Arial"/>
              </a:rPr>
              <a:t>÷</a:t>
            </a:r>
            <a:r>
              <a:rPr lang="en-US" dirty="0">
                <a:solidFill>
                  <a:srgbClr val="434343"/>
                </a:solidFill>
                <a:latin typeface="+mn-lt"/>
                <a:cs typeface="Arial"/>
              </a:rPr>
              <a:t> </a:t>
            </a:r>
            <a:r>
              <a:rPr lang="en-US" i="0" dirty="0">
                <a:solidFill>
                  <a:srgbClr val="373D3F"/>
                </a:solidFill>
                <a:effectLst/>
                <a:latin typeface="+mn-lt"/>
              </a:rPr>
              <a:t>% change in the price of Good B</a:t>
            </a:r>
            <a:endParaRPr lang="en-CA" dirty="0">
              <a:latin typeface="+mn-lt"/>
            </a:endParaRPr>
          </a:p>
        </p:txBody>
      </p:sp>
    </p:spTree>
    <p:extLst>
      <p:ext uri="{BB962C8B-B14F-4D97-AF65-F5344CB8AC3E}">
        <p14:creationId xmlns:p14="http://schemas.microsoft.com/office/powerpoint/2010/main" val="285804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0BD1-2FC1-4A9D-8D78-C87521737A73}"/>
              </a:ext>
            </a:extLst>
          </p:cNvPr>
          <p:cNvSpPr>
            <a:spLocks noGrp="1"/>
          </p:cNvSpPr>
          <p:nvPr>
            <p:ph type="title"/>
          </p:nvPr>
        </p:nvSpPr>
        <p:spPr/>
        <p:txBody>
          <a:bodyPr>
            <a:normAutofit fontScale="90000"/>
          </a:bodyPr>
          <a:lstStyle/>
          <a:p>
            <a:r>
              <a:rPr lang="en-CA" b="1" dirty="0">
                <a:latin typeface="Arial"/>
              </a:rPr>
              <a:t>6.4 Cross-Price Elasticity </a:t>
            </a:r>
          </a:p>
        </p:txBody>
      </p:sp>
      <p:sp>
        <p:nvSpPr>
          <p:cNvPr id="3" name="Text Placeholder 2">
            <a:extLst>
              <a:ext uri="{FF2B5EF4-FFF2-40B4-BE49-F238E27FC236}">
                <a16:creationId xmlns:a16="http://schemas.microsoft.com/office/drawing/2014/main" id="{ED9A54DD-5265-44E1-A5AE-06486E2E54EC}"/>
              </a:ext>
            </a:extLst>
          </p:cNvPr>
          <p:cNvSpPr>
            <a:spLocks noGrp="1"/>
          </p:cNvSpPr>
          <p:nvPr>
            <p:ph type="body" idx="1"/>
          </p:nvPr>
        </p:nvSpPr>
        <p:spPr>
          <a:xfrm>
            <a:off x="311700" y="1277171"/>
            <a:ext cx="8520600" cy="3339000"/>
          </a:xfrm>
        </p:spPr>
        <p:txBody>
          <a:bodyPr/>
          <a:lstStyle/>
          <a:p>
            <a:r>
              <a:rPr lang="en-US" dirty="0">
                <a:latin typeface="Arial"/>
              </a:rPr>
              <a:t>A </a:t>
            </a:r>
            <a:r>
              <a:rPr lang="en-US" b="1" dirty="0">
                <a:latin typeface="Arial"/>
              </a:rPr>
              <a:t>complement</a:t>
            </a:r>
            <a:r>
              <a:rPr lang="en-US" dirty="0">
                <a:latin typeface="Arial"/>
              </a:rPr>
              <a:t> will have </a:t>
            </a:r>
            <a:r>
              <a:rPr lang="en-US" b="1" dirty="0">
                <a:latin typeface="Arial"/>
              </a:rPr>
              <a:t>a negative cross-price elasticity </a:t>
            </a:r>
            <a:r>
              <a:rPr lang="en-US" dirty="0">
                <a:latin typeface="Arial"/>
              </a:rPr>
              <a:t>since if the % change in price is positive, the % change in quantity will be negative and vice-versa.</a:t>
            </a:r>
          </a:p>
          <a:p>
            <a:r>
              <a:rPr lang="en-US" dirty="0">
                <a:latin typeface="Arial"/>
              </a:rPr>
              <a:t>A </a:t>
            </a:r>
            <a:r>
              <a:rPr lang="en-US" b="1" dirty="0">
                <a:latin typeface="Arial"/>
              </a:rPr>
              <a:t>substitute </a:t>
            </a:r>
            <a:r>
              <a:rPr lang="en-US" dirty="0">
                <a:latin typeface="Arial"/>
              </a:rPr>
              <a:t>will have a </a:t>
            </a:r>
            <a:r>
              <a:rPr lang="en-US" b="1" dirty="0">
                <a:latin typeface="Arial"/>
              </a:rPr>
              <a:t>positive cross-price elasticity </a:t>
            </a:r>
            <a:r>
              <a:rPr lang="en-US" dirty="0">
                <a:latin typeface="Arial"/>
              </a:rPr>
              <a:t>since if the % change in price is positive, the % change in quantity will be positive and vice-versa.</a:t>
            </a:r>
            <a:endParaRPr lang="en-CA" dirty="0">
              <a:latin typeface="Arial"/>
            </a:endParaRPr>
          </a:p>
        </p:txBody>
      </p:sp>
    </p:spTree>
    <p:extLst>
      <p:ext uri="{BB962C8B-B14F-4D97-AF65-F5344CB8AC3E}">
        <p14:creationId xmlns:p14="http://schemas.microsoft.com/office/powerpoint/2010/main" val="176778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7347-3D09-4C9D-987C-E67FECE6F269}"/>
              </a:ext>
            </a:extLst>
          </p:cNvPr>
          <p:cNvSpPr>
            <a:spLocks noGrp="1"/>
          </p:cNvSpPr>
          <p:nvPr>
            <p:ph type="title"/>
          </p:nvPr>
        </p:nvSpPr>
        <p:spPr/>
        <p:txBody>
          <a:bodyPr>
            <a:normAutofit fontScale="90000"/>
          </a:bodyPr>
          <a:lstStyle/>
          <a:p>
            <a:r>
              <a:rPr lang="en-CA" b="1" dirty="0">
                <a:latin typeface="+mj-lt"/>
              </a:rPr>
              <a:t>6.4 Income Elasticity of Demand </a:t>
            </a:r>
          </a:p>
        </p:txBody>
      </p:sp>
      <p:sp>
        <p:nvSpPr>
          <p:cNvPr id="3" name="Text Placeholder 2">
            <a:extLst>
              <a:ext uri="{FF2B5EF4-FFF2-40B4-BE49-F238E27FC236}">
                <a16:creationId xmlns:a16="http://schemas.microsoft.com/office/drawing/2014/main" id="{E069F6DF-5C05-439B-9734-F3D7FB3078A5}"/>
              </a:ext>
            </a:extLst>
          </p:cNvPr>
          <p:cNvSpPr>
            <a:spLocks noGrp="1"/>
          </p:cNvSpPr>
          <p:nvPr>
            <p:ph type="body" idx="1"/>
          </p:nvPr>
        </p:nvSpPr>
        <p:spPr/>
        <p:txBody>
          <a:bodyPr>
            <a:normAutofit/>
          </a:bodyPr>
          <a:lstStyle/>
          <a:p>
            <a:pPr marL="114300" indent="0">
              <a:lnSpc>
                <a:spcPct val="100000"/>
              </a:lnSpc>
              <a:buNone/>
            </a:pPr>
            <a:r>
              <a:rPr lang="en-US" sz="2000" dirty="0">
                <a:latin typeface="+mn-lt"/>
              </a:rPr>
              <a:t>In Chapter 3, we also explained how goods can be normal or inferior depending on how a consumer responds to a change in income. This responsiveness can also be measured with elasticity by the income elasticity of demand. Our equation is as follows:</a:t>
            </a:r>
          </a:p>
          <a:p>
            <a:pPr marL="114300" indent="0">
              <a:lnSpc>
                <a:spcPct val="100000"/>
              </a:lnSpc>
              <a:buNone/>
            </a:pPr>
            <a:endParaRPr lang="en-US" sz="2000" dirty="0">
              <a:latin typeface="+mn-lt"/>
            </a:endParaRPr>
          </a:p>
          <a:p>
            <a:pPr marL="114300" indent="0">
              <a:lnSpc>
                <a:spcPct val="100000"/>
              </a:lnSpc>
              <a:buNone/>
            </a:pPr>
            <a:r>
              <a:rPr lang="en-US" sz="2000" b="1" i="0" dirty="0">
                <a:solidFill>
                  <a:srgbClr val="373D3F"/>
                </a:solidFill>
                <a:effectLst/>
                <a:latin typeface="+mn-lt"/>
              </a:rPr>
              <a:t>Income Elasticity of demand:</a:t>
            </a:r>
          </a:p>
          <a:p>
            <a:pPr marL="114300" indent="0">
              <a:lnSpc>
                <a:spcPct val="100000"/>
              </a:lnSpc>
              <a:buNone/>
            </a:pPr>
            <a:r>
              <a:rPr lang="en-US" sz="2000" i="0" dirty="0">
                <a:solidFill>
                  <a:srgbClr val="373D3F"/>
                </a:solidFill>
                <a:effectLst/>
                <a:latin typeface="+mn-lt"/>
              </a:rPr>
              <a:t>% change in Quantity demanded</a:t>
            </a:r>
            <a:r>
              <a:rPr lang="en-US" sz="2000" dirty="0">
                <a:solidFill>
                  <a:srgbClr val="373D3F"/>
                </a:solidFill>
                <a:latin typeface="+mn-lt"/>
              </a:rPr>
              <a:t> </a:t>
            </a:r>
            <a:r>
              <a:rPr lang="en-US" sz="2000" dirty="0">
                <a:latin typeface="+mn-lt"/>
                <a:cs typeface="Arial"/>
              </a:rPr>
              <a:t>÷</a:t>
            </a:r>
            <a:r>
              <a:rPr lang="en-US" sz="2000" dirty="0">
                <a:solidFill>
                  <a:srgbClr val="434343"/>
                </a:solidFill>
                <a:latin typeface="+mn-lt"/>
                <a:cs typeface="Arial"/>
              </a:rPr>
              <a:t> </a:t>
            </a:r>
            <a:r>
              <a:rPr lang="en-US" sz="2000" i="0" dirty="0">
                <a:solidFill>
                  <a:srgbClr val="373D3F"/>
                </a:solidFill>
                <a:effectLst/>
                <a:latin typeface="+mn-lt"/>
              </a:rPr>
              <a:t>%change in Income</a:t>
            </a:r>
            <a:endParaRPr lang="en-CA" sz="2000" dirty="0">
              <a:latin typeface="+mn-lt"/>
            </a:endParaRPr>
          </a:p>
        </p:txBody>
      </p:sp>
    </p:spTree>
    <p:extLst>
      <p:ext uri="{BB962C8B-B14F-4D97-AF65-F5344CB8AC3E}">
        <p14:creationId xmlns:p14="http://schemas.microsoft.com/office/powerpoint/2010/main" val="3765058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3307-5B00-4077-9426-89DD99FBBD9B}"/>
              </a:ext>
            </a:extLst>
          </p:cNvPr>
          <p:cNvSpPr>
            <a:spLocks noGrp="1"/>
          </p:cNvSpPr>
          <p:nvPr>
            <p:ph type="title"/>
          </p:nvPr>
        </p:nvSpPr>
        <p:spPr/>
        <p:txBody>
          <a:bodyPr>
            <a:normAutofit fontScale="90000"/>
          </a:bodyPr>
          <a:lstStyle/>
          <a:p>
            <a:r>
              <a:rPr lang="en-CA" b="1" dirty="0">
                <a:latin typeface="Arial"/>
              </a:rPr>
              <a:t> 6.4 Income Elasticity</a:t>
            </a:r>
          </a:p>
        </p:txBody>
      </p:sp>
      <p:sp>
        <p:nvSpPr>
          <p:cNvPr id="3" name="Text Placeholder 2">
            <a:extLst>
              <a:ext uri="{FF2B5EF4-FFF2-40B4-BE49-F238E27FC236}">
                <a16:creationId xmlns:a16="http://schemas.microsoft.com/office/drawing/2014/main" id="{4DC43C70-159D-416F-95E8-8E1CD81EC492}"/>
              </a:ext>
            </a:extLst>
          </p:cNvPr>
          <p:cNvSpPr>
            <a:spLocks noGrp="1"/>
          </p:cNvSpPr>
          <p:nvPr>
            <p:ph type="body" idx="1"/>
          </p:nvPr>
        </p:nvSpPr>
        <p:spPr>
          <a:xfrm>
            <a:off x="311700" y="1687075"/>
            <a:ext cx="8520600" cy="3339000"/>
          </a:xfrm>
        </p:spPr>
        <p:txBody>
          <a:bodyPr/>
          <a:lstStyle/>
          <a:p>
            <a:r>
              <a:rPr lang="en-US" dirty="0">
                <a:latin typeface="Arial"/>
              </a:rPr>
              <a:t>A </a:t>
            </a:r>
            <a:r>
              <a:rPr lang="en-US" b="1" dirty="0">
                <a:latin typeface="Arial"/>
              </a:rPr>
              <a:t>normal good </a:t>
            </a:r>
            <a:r>
              <a:rPr lang="en-US" dirty="0">
                <a:latin typeface="Arial"/>
              </a:rPr>
              <a:t>will have a </a:t>
            </a:r>
            <a:r>
              <a:rPr lang="en-US" b="1" dirty="0">
                <a:latin typeface="Arial"/>
              </a:rPr>
              <a:t>positive income elasticity,</a:t>
            </a:r>
            <a:r>
              <a:rPr lang="en-US" dirty="0">
                <a:latin typeface="Arial"/>
              </a:rPr>
              <a:t> since if income rises (or falls), the quantity demanded also increases (or decreases).</a:t>
            </a:r>
          </a:p>
          <a:p>
            <a:r>
              <a:rPr lang="en-US" dirty="0">
                <a:latin typeface="Arial"/>
              </a:rPr>
              <a:t>An </a:t>
            </a:r>
            <a:r>
              <a:rPr lang="en-US" b="1" dirty="0">
                <a:latin typeface="Arial"/>
              </a:rPr>
              <a:t>inferior good </a:t>
            </a:r>
            <a:r>
              <a:rPr lang="en-US" dirty="0">
                <a:latin typeface="Arial"/>
              </a:rPr>
              <a:t>will have </a:t>
            </a:r>
            <a:r>
              <a:rPr lang="en-US" b="1" dirty="0">
                <a:latin typeface="Arial"/>
              </a:rPr>
              <a:t>a negative income elasticity</a:t>
            </a:r>
            <a:r>
              <a:rPr lang="en-US" dirty="0">
                <a:latin typeface="Arial"/>
              </a:rPr>
              <a:t>, since if income rises (or falls), the quantity demanded decreases (or increases).</a:t>
            </a:r>
            <a:endParaRPr lang="en-CA" dirty="0">
              <a:latin typeface="Arial"/>
            </a:endParaRPr>
          </a:p>
        </p:txBody>
      </p:sp>
    </p:spTree>
    <p:extLst>
      <p:ext uri="{BB962C8B-B14F-4D97-AF65-F5344CB8AC3E}">
        <p14:creationId xmlns:p14="http://schemas.microsoft.com/office/powerpoint/2010/main" val="126095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12BC-0F47-4792-8F4F-D8A37C428BDC}"/>
              </a:ext>
            </a:extLst>
          </p:cNvPr>
          <p:cNvSpPr>
            <a:spLocks noGrp="1"/>
          </p:cNvSpPr>
          <p:nvPr>
            <p:ph type="title"/>
          </p:nvPr>
        </p:nvSpPr>
        <p:spPr/>
        <p:txBody>
          <a:bodyPr>
            <a:normAutofit fontScale="90000"/>
          </a:bodyPr>
          <a:lstStyle/>
          <a:p>
            <a:r>
              <a:rPr lang="en-CA" b="1" dirty="0">
                <a:latin typeface="Arial"/>
              </a:rPr>
              <a:t>6.4 Elasticity of supply</a:t>
            </a:r>
          </a:p>
        </p:txBody>
      </p:sp>
      <p:sp>
        <p:nvSpPr>
          <p:cNvPr id="3" name="Text Placeholder 2">
            <a:extLst>
              <a:ext uri="{FF2B5EF4-FFF2-40B4-BE49-F238E27FC236}">
                <a16:creationId xmlns:a16="http://schemas.microsoft.com/office/drawing/2014/main" id="{A5DCB247-D658-422A-8E33-B2C3A3C9895D}"/>
              </a:ext>
            </a:extLst>
          </p:cNvPr>
          <p:cNvSpPr>
            <a:spLocks noGrp="1"/>
          </p:cNvSpPr>
          <p:nvPr>
            <p:ph type="body" idx="1"/>
          </p:nvPr>
        </p:nvSpPr>
        <p:spPr>
          <a:xfrm>
            <a:off x="311700" y="1775673"/>
            <a:ext cx="8674645" cy="1592153"/>
          </a:xfrm>
        </p:spPr>
        <p:txBody>
          <a:bodyPr>
            <a:normAutofit fontScale="92500"/>
          </a:bodyPr>
          <a:lstStyle/>
          <a:p>
            <a:pPr marL="114300" indent="0">
              <a:buNone/>
            </a:pPr>
            <a:r>
              <a:rPr lang="en-US" dirty="0">
                <a:latin typeface="Arial"/>
              </a:rPr>
              <a:t>The price elasticity of supply is the percentage change in quantity supplied divided by the percentage change in price.</a:t>
            </a:r>
          </a:p>
          <a:p>
            <a:pPr marL="114300" indent="0">
              <a:buNone/>
            </a:pPr>
            <a:endParaRPr lang="en-US" dirty="0">
              <a:latin typeface="Arial"/>
              <a:ea typeface="Roboto" panose="02000000000000000000" pitchFamily="2" charset="0"/>
            </a:endParaRPr>
          </a:p>
          <a:p>
            <a:pPr marL="114300" indent="0">
              <a:buNone/>
            </a:pPr>
            <a:r>
              <a:rPr lang="en-US" b="1" i="0" dirty="0">
                <a:solidFill>
                  <a:srgbClr val="373D3F"/>
                </a:solidFill>
                <a:effectLst/>
                <a:latin typeface="Arial"/>
              </a:rPr>
              <a:t>Price Elasticity of supply = % change in Quantity supplied</a:t>
            </a:r>
            <a:r>
              <a:rPr lang="en-US" b="1" dirty="0">
                <a:solidFill>
                  <a:srgbClr val="373D3F"/>
                </a:solidFill>
                <a:latin typeface="Arial"/>
              </a:rPr>
              <a:t> </a:t>
            </a:r>
            <a:r>
              <a:rPr lang="en-US" dirty="0">
                <a:latin typeface="Arial"/>
                <a:cs typeface="Arial"/>
              </a:rPr>
              <a:t>÷</a:t>
            </a:r>
            <a:r>
              <a:rPr lang="en-US" dirty="0">
                <a:solidFill>
                  <a:srgbClr val="434343"/>
                </a:solidFill>
                <a:latin typeface="Arial"/>
                <a:cs typeface="Arial"/>
              </a:rPr>
              <a:t> </a:t>
            </a:r>
            <a:r>
              <a:rPr lang="en-US" b="1" dirty="0">
                <a:solidFill>
                  <a:srgbClr val="373D3F"/>
                </a:solidFill>
                <a:latin typeface="Arial"/>
              </a:rPr>
              <a:t> </a:t>
            </a:r>
            <a:r>
              <a:rPr lang="en-US" b="1" i="0" dirty="0">
                <a:solidFill>
                  <a:srgbClr val="373D3F"/>
                </a:solidFill>
                <a:effectLst/>
                <a:latin typeface="Arial"/>
              </a:rPr>
              <a:t>% change in Price</a:t>
            </a:r>
            <a:endParaRPr lang="en-CA" dirty="0">
              <a:latin typeface="Arial"/>
            </a:endParaRPr>
          </a:p>
        </p:txBody>
      </p:sp>
    </p:spTree>
    <p:extLst>
      <p:ext uri="{BB962C8B-B14F-4D97-AF65-F5344CB8AC3E}">
        <p14:creationId xmlns:p14="http://schemas.microsoft.com/office/powerpoint/2010/main" val="270506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AB6E-3788-4EB5-AADC-7362783A2868}"/>
              </a:ext>
            </a:extLst>
          </p:cNvPr>
          <p:cNvSpPr>
            <a:spLocks noGrp="1"/>
          </p:cNvSpPr>
          <p:nvPr>
            <p:ph type="title"/>
          </p:nvPr>
        </p:nvSpPr>
        <p:spPr/>
        <p:txBody>
          <a:bodyPr>
            <a:normAutofit fontScale="90000"/>
          </a:bodyPr>
          <a:lstStyle/>
          <a:p>
            <a:r>
              <a:rPr lang="en-CA" b="1" dirty="0">
                <a:latin typeface="+mj-lt"/>
              </a:rPr>
              <a:t>6.1 Price Elasticity of Demand</a:t>
            </a:r>
          </a:p>
        </p:txBody>
      </p:sp>
      <p:sp>
        <p:nvSpPr>
          <p:cNvPr id="3" name="Text Placeholder 2">
            <a:extLst>
              <a:ext uri="{FF2B5EF4-FFF2-40B4-BE49-F238E27FC236}">
                <a16:creationId xmlns:a16="http://schemas.microsoft.com/office/drawing/2014/main" id="{5830BAA7-9249-46CB-B4ED-BD28B69E9766}"/>
              </a:ext>
            </a:extLst>
          </p:cNvPr>
          <p:cNvSpPr>
            <a:spLocks noGrp="1"/>
          </p:cNvSpPr>
          <p:nvPr>
            <p:ph type="body" idx="1"/>
          </p:nvPr>
        </p:nvSpPr>
        <p:spPr/>
        <p:txBody>
          <a:bodyPr>
            <a:noAutofit/>
          </a:bodyPr>
          <a:lstStyle/>
          <a:p>
            <a:r>
              <a:rPr lang="en-US" b="1" dirty="0">
                <a:latin typeface="+mn-lt"/>
              </a:rPr>
              <a:t>Elasticity</a:t>
            </a:r>
            <a:r>
              <a:rPr lang="en-US" dirty="0">
                <a:latin typeface="+mn-lt"/>
              </a:rPr>
              <a:t> is an economics concept that measures the responsiveness of one variable to changes in another variable. </a:t>
            </a:r>
          </a:p>
          <a:p>
            <a:r>
              <a:rPr lang="en-US" b="1" dirty="0">
                <a:latin typeface="+mn-lt"/>
              </a:rPr>
              <a:t>Price elasticity of demand</a:t>
            </a:r>
            <a:r>
              <a:rPr lang="en-US" dirty="0">
                <a:latin typeface="+mn-lt"/>
              </a:rPr>
              <a:t> is the percentage change in the quantity demanded of a good or service divided by the percentage change in the price. This shows the responsiveness of the quantity demanded to a change in price. </a:t>
            </a:r>
          </a:p>
          <a:p>
            <a:pPr marL="114300" indent="0">
              <a:buNone/>
            </a:pPr>
            <a:r>
              <a:rPr lang="en-US" b="1" dirty="0">
                <a:latin typeface="+mn-lt"/>
              </a:rPr>
              <a:t>Price Elasticity of Demand = % change in Quantity demanded ÷ % change in Price</a:t>
            </a:r>
            <a:endParaRPr lang="en-CA" b="1" dirty="0">
              <a:latin typeface="+mn-lt"/>
            </a:endParaRPr>
          </a:p>
        </p:txBody>
      </p:sp>
    </p:spTree>
    <p:extLst>
      <p:ext uri="{BB962C8B-B14F-4D97-AF65-F5344CB8AC3E}">
        <p14:creationId xmlns:p14="http://schemas.microsoft.com/office/powerpoint/2010/main" val="2484096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08C-DF1B-4F46-98AD-F49904CB6C1F}"/>
              </a:ext>
            </a:extLst>
          </p:cNvPr>
          <p:cNvSpPr>
            <a:spLocks noGrp="1"/>
          </p:cNvSpPr>
          <p:nvPr>
            <p:ph type="title"/>
          </p:nvPr>
        </p:nvSpPr>
        <p:spPr/>
        <p:txBody>
          <a:bodyPr>
            <a:normAutofit fontScale="90000"/>
          </a:bodyPr>
          <a:lstStyle/>
          <a:p>
            <a:r>
              <a:rPr lang="en-CA" b="1" dirty="0">
                <a:latin typeface="+mn-lt"/>
              </a:rPr>
              <a:t>6.5 Elasticity of Supply Continued </a:t>
            </a:r>
          </a:p>
        </p:txBody>
      </p:sp>
      <p:pic>
        <p:nvPicPr>
          <p:cNvPr id="6" name="Picture 5">
            <a:extLst>
              <a:ext uri="{FF2B5EF4-FFF2-40B4-BE49-F238E27FC236}">
                <a16:creationId xmlns:a16="http://schemas.microsoft.com/office/drawing/2014/main" id="{C2F489BB-2D90-4726-A737-F97D25B316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44226" y="1017800"/>
            <a:ext cx="5439898" cy="3727712"/>
          </a:xfrm>
          <a:prstGeom prst="rect">
            <a:avLst/>
          </a:prstGeom>
        </p:spPr>
      </p:pic>
      <p:sp>
        <p:nvSpPr>
          <p:cNvPr id="8" name="TextBox 7">
            <a:extLst>
              <a:ext uri="{FF2B5EF4-FFF2-40B4-BE49-F238E27FC236}">
                <a16:creationId xmlns:a16="http://schemas.microsoft.com/office/drawing/2014/main" id="{9191C441-F6CB-4598-8530-DE1444EE4402}"/>
              </a:ext>
            </a:extLst>
          </p:cNvPr>
          <p:cNvSpPr txBox="1"/>
          <p:nvPr/>
        </p:nvSpPr>
        <p:spPr>
          <a:xfrm>
            <a:off x="4214760" y="4636659"/>
            <a:ext cx="714480" cy="271505"/>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6.9</a:t>
            </a:r>
            <a:endParaRPr lang="en-CA" sz="1100" dirty="0"/>
          </a:p>
        </p:txBody>
      </p:sp>
    </p:spTree>
    <p:extLst>
      <p:ext uri="{BB962C8B-B14F-4D97-AF65-F5344CB8AC3E}">
        <p14:creationId xmlns:p14="http://schemas.microsoft.com/office/powerpoint/2010/main" val="380514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DE24-4732-C67F-BC43-6C9FAF1C6B05}"/>
              </a:ext>
            </a:extLst>
          </p:cNvPr>
          <p:cNvSpPr>
            <a:spLocks noGrp="1"/>
          </p:cNvSpPr>
          <p:nvPr>
            <p:ph type="title"/>
          </p:nvPr>
        </p:nvSpPr>
        <p:spPr/>
        <p:txBody>
          <a:bodyPr>
            <a:normAutofit fontScale="90000"/>
          </a:bodyPr>
          <a:lstStyle/>
          <a:p>
            <a:r>
              <a:rPr lang="en-CA" b="1" dirty="0">
                <a:latin typeface="+mn-lt"/>
              </a:rPr>
              <a:t>6.5 Fig 6.9 Explained </a:t>
            </a:r>
          </a:p>
        </p:txBody>
      </p:sp>
      <p:sp>
        <p:nvSpPr>
          <p:cNvPr id="3" name="Text Placeholder 2">
            <a:extLst>
              <a:ext uri="{FF2B5EF4-FFF2-40B4-BE49-F238E27FC236}">
                <a16:creationId xmlns:a16="http://schemas.microsoft.com/office/drawing/2014/main" id="{B73723A9-FDA3-9C65-A586-DAF81FC942C0}"/>
              </a:ext>
            </a:extLst>
          </p:cNvPr>
          <p:cNvSpPr>
            <a:spLocks noGrp="1"/>
          </p:cNvSpPr>
          <p:nvPr>
            <p:ph type="body" idx="1"/>
          </p:nvPr>
        </p:nvSpPr>
        <p:spPr>
          <a:xfrm>
            <a:off x="187634" y="1229875"/>
            <a:ext cx="8767971" cy="3339000"/>
          </a:xfrm>
        </p:spPr>
        <p:txBody>
          <a:bodyPr>
            <a:noAutofit/>
          </a:bodyPr>
          <a:lstStyle/>
          <a:p>
            <a:pPr>
              <a:lnSpc>
                <a:spcPct val="100000"/>
              </a:lnSpc>
            </a:pPr>
            <a:r>
              <a:rPr lang="en-US" sz="2000" dirty="0">
                <a:solidFill>
                  <a:srgbClr val="373D3F"/>
                </a:solidFill>
                <a:latin typeface="+mn-lt"/>
              </a:rPr>
              <a:t>In Fig 6.9, when the price of a cup of coffee is $4.5, the quantity supplied is 4 cups an hour as shown by point A and when the price rises to $6.00 a cup, the quantity supplied rises to 10 cups every hour as indicated by point B.</a:t>
            </a:r>
          </a:p>
          <a:p>
            <a:pPr>
              <a:lnSpc>
                <a:spcPct val="100000"/>
              </a:lnSpc>
            </a:pPr>
            <a:r>
              <a:rPr lang="en-US" sz="2000" b="1" dirty="0">
                <a:solidFill>
                  <a:srgbClr val="373D3F"/>
                </a:solidFill>
                <a:latin typeface="+mn-lt"/>
              </a:rPr>
              <a:t>Price Elasticity of supply between points A and B (using midpoint formula)</a:t>
            </a:r>
          </a:p>
          <a:p>
            <a:pPr marL="596900" lvl="1" indent="0">
              <a:lnSpc>
                <a:spcPct val="100000"/>
              </a:lnSpc>
              <a:buNone/>
            </a:pPr>
            <a:r>
              <a:rPr lang="en-US" sz="2000" dirty="0">
                <a:solidFill>
                  <a:srgbClr val="373D3F"/>
                </a:solidFill>
                <a:latin typeface="+mn-lt"/>
              </a:rPr>
              <a:t>= {(10 – 4) </a:t>
            </a:r>
            <a:r>
              <a:rPr lang="en-US" sz="2000" dirty="0">
                <a:latin typeface="+mn-lt"/>
                <a:cs typeface="Arial"/>
              </a:rPr>
              <a:t>÷</a:t>
            </a:r>
            <a:r>
              <a:rPr lang="en-US" sz="2000" dirty="0">
                <a:solidFill>
                  <a:srgbClr val="434343"/>
                </a:solidFill>
                <a:latin typeface="+mn-lt"/>
                <a:cs typeface="Arial"/>
              </a:rPr>
              <a:t> </a:t>
            </a:r>
            <a:r>
              <a:rPr lang="en-US" sz="2000" dirty="0">
                <a:solidFill>
                  <a:srgbClr val="373D3F"/>
                </a:solidFill>
                <a:latin typeface="+mn-lt"/>
              </a:rPr>
              <a:t>(10 + 4) </a:t>
            </a:r>
            <a:r>
              <a:rPr lang="en-US" sz="2000" dirty="0">
                <a:latin typeface="+mn-lt"/>
                <a:cs typeface="Arial"/>
              </a:rPr>
              <a:t>÷</a:t>
            </a:r>
            <a:r>
              <a:rPr lang="en-US" sz="2000" dirty="0">
                <a:solidFill>
                  <a:srgbClr val="434343"/>
                </a:solidFill>
                <a:latin typeface="+mn-lt"/>
                <a:cs typeface="Arial"/>
              </a:rPr>
              <a:t> </a:t>
            </a:r>
            <a:r>
              <a:rPr lang="en-US" sz="2000" dirty="0">
                <a:solidFill>
                  <a:srgbClr val="373D3F"/>
                </a:solidFill>
                <a:latin typeface="+mn-lt"/>
              </a:rPr>
              <a:t>2} × 100 </a:t>
            </a:r>
            <a:r>
              <a:rPr lang="en-US" sz="2000" dirty="0">
                <a:latin typeface="+mn-lt"/>
                <a:cs typeface="Arial"/>
              </a:rPr>
              <a:t>÷</a:t>
            </a:r>
            <a:r>
              <a:rPr lang="en-US" sz="2000" dirty="0">
                <a:solidFill>
                  <a:srgbClr val="434343"/>
                </a:solidFill>
                <a:latin typeface="+mn-lt"/>
                <a:cs typeface="Arial"/>
              </a:rPr>
              <a:t> </a:t>
            </a:r>
            <a:r>
              <a:rPr lang="en-US" sz="2000" dirty="0">
                <a:solidFill>
                  <a:srgbClr val="373D3F"/>
                </a:solidFill>
                <a:latin typeface="+mn-lt"/>
              </a:rPr>
              <a:t>{(6 – 4.5) </a:t>
            </a:r>
            <a:r>
              <a:rPr lang="en-US" sz="2000" dirty="0">
                <a:latin typeface="+mn-lt"/>
                <a:cs typeface="Arial"/>
              </a:rPr>
              <a:t>÷</a:t>
            </a:r>
            <a:r>
              <a:rPr lang="en-US" sz="2000" dirty="0">
                <a:solidFill>
                  <a:srgbClr val="434343"/>
                </a:solidFill>
                <a:latin typeface="+mn-lt"/>
                <a:cs typeface="Arial"/>
              </a:rPr>
              <a:t> </a:t>
            </a:r>
            <a:r>
              <a:rPr lang="en-US" sz="2000" dirty="0">
                <a:solidFill>
                  <a:srgbClr val="373D3F"/>
                </a:solidFill>
                <a:latin typeface="+mn-lt"/>
              </a:rPr>
              <a:t>(6 + 4.5) </a:t>
            </a:r>
            <a:r>
              <a:rPr lang="en-US" sz="2000" dirty="0">
                <a:latin typeface="+mn-lt"/>
                <a:cs typeface="Arial"/>
              </a:rPr>
              <a:t>÷</a:t>
            </a:r>
            <a:r>
              <a:rPr lang="en-US" sz="2000" dirty="0">
                <a:solidFill>
                  <a:srgbClr val="434343"/>
                </a:solidFill>
                <a:latin typeface="+mn-lt"/>
                <a:cs typeface="Arial"/>
              </a:rPr>
              <a:t> </a:t>
            </a:r>
            <a:r>
              <a:rPr lang="en-US" sz="2000" dirty="0">
                <a:solidFill>
                  <a:srgbClr val="373D3F"/>
                </a:solidFill>
                <a:latin typeface="+mn-lt"/>
              </a:rPr>
              <a:t>2} × 100</a:t>
            </a:r>
          </a:p>
          <a:p>
            <a:pPr marL="596900" lvl="1" indent="0">
              <a:lnSpc>
                <a:spcPct val="100000"/>
              </a:lnSpc>
              <a:buNone/>
            </a:pPr>
            <a:r>
              <a:rPr lang="en-US" sz="2000" dirty="0">
                <a:solidFill>
                  <a:srgbClr val="373D3F"/>
                </a:solidFill>
                <a:latin typeface="+mn-lt"/>
              </a:rPr>
              <a:t>= 85.7 </a:t>
            </a:r>
            <a:r>
              <a:rPr lang="en-US" sz="2000" dirty="0">
                <a:latin typeface="+mn-lt"/>
                <a:cs typeface="Arial"/>
              </a:rPr>
              <a:t>÷</a:t>
            </a:r>
            <a:r>
              <a:rPr lang="en-US" sz="2000" dirty="0">
                <a:solidFill>
                  <a:srgbClr val="434343"/>
                </a:solidFill>
                <a:latin typeface="+mn-lt"/>
                <a:cs typeface="Arial"/>
              </a:rPr>
              <a:t> </a:t>
            </a:r>
            <a:r>
              <a:rPr lang="en-US" sz="2000" dirty="0">
                <a:solidFill>
                  <a:srgbClr val="373D3F"/>
                </a:solidFill>
                <a:latin typeface="+mn-lt"/>
                <a:cs typeface="Arial"/>
              </a:rPr>
              <a:t>28.5</a:t>
            </a:r>
            <a:endParaRPr lang="en-US" sz="2000" dirty="0">
              <a:solidFill>
                <a:srgbClr val="373D3F"/>
              </a:solidFill>
              <a:latin typeface="+mn-lt"/>
            </a:endParaRPr>
          </a:p>
          <a:p>
            <a:pPr marL="596900" lvl="1" indent="0">
              <a:lnSpc>
                <a:spcPct val="100000"/>
              </a:lnSpc>
              <a:buNone/>
            </a:pPr>
            <a:r>
              <a:rPr lang="en-US" sz="2000" dirty="0">
                <a:solidFill>
                  <a:srgbClr val="373D3F"/>
                </a:solidFill>
                <a:latin typeface="+mn-lt"/>
              </a:rPr>
              <a:t>= 3.00</a:t>
            </a:r>
          </a:p>
          <a:p>
            <a:pPr>
              <a:lnSpc>
                <a:spcPct val="100000"/>
              </a:lnSpc>
            </a:pPr>
            <a:r>
              <a:rPr lang="en-US" sz="2000" dirty="0">
                <a:solidFill>
                  <a:srgbClr val="373D3F"/>
                </a:solidFill>
                <a:latin typeface="+mn-lt"/>
              </a:rPr>
              <a:t>Price elasticity of supply is always positive because price and quantity, both change in the same direction, following the law of supply.</a:t>
            </a:r>
            <a:endParaRPr lang="en-CA" sz="2000" dirty="0">
              <a:latin typeface="+mn-lt"/>
            </a:endParaRPr>
          </a:p>
        </p:txBody>
      </p:sp>
    </p:spTree>
    <p:extLst>
      <p:ext uri="{BB962C8B-B14F-4D97-AF65-F5344CB8AC3E}">
        <p14:creationId xmlns:p14="http://schemas.microsoft.com/office/powerpoint/2010/main" val="4011376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36EC-F623-4AC8-B86B-E2AF94A49955}"/>
              </a:ext>
            </a:extLst>
          </p:cNvPr>
          <p:cNvSpPr>
            <a:spLocks noGrp="1"/>
          </p:cNvSpPr>
          <p:nvPr>
            <p:ph type="title"/>
          </p:nvPr>
        </p:nvSpPr>
        <p:spPr/>
        <p:txBody>
          <a:bodyPr>
            <a:normAutofit fontScale="90000"/>
          </a:bodyPr>
          <a:lstStyle/>
          <a:p>
            <a:r>
              <a:rPr lang="en-US" b="1" dirty="0">
                <a:latin typeface="+mn-lt"/>
              </a:rPr>
              <a:t>6.6 Determinants of Price Elasticity of Supply</a:t>
            </a:r>
            <a:endParaRPr lang="en-CA" b="1" dirty="0">
              <a:latin typeface="+mn-lt"/>
            </a:endParaRPr>
          </a:p>
        </p:txBody>
      </p:sp>
      <p:sp>
        <p:nvSpPr>
          <p:cNvPr id="3" name="Text Placeholder 2">
            <a:extLst>
              <a:ext uri="{FF2B5EF4-FFF2-40B4-BE49-F238E27FC236}">
                <a16:creationId xmlns:a16="http://schemas.microsoft.com/office/drawing/2014/main" id="{24AC3E42-AF1E-4683-A081-A590E7568A8B}"/>
              </a:ext>
            </a:extLst>
          </p:cNvPr>
          <p:cNvSpPr>
            <a:spLocks noGrp="1"/>
          </p:cNvSpPr>
          <p:nvPr>
            <p:ph type="body" idx="1"/>
          </p:nvPr>
        </p:nvSpPr>
        <p:spPr/>
        <p:txBody>
          <a:bodyPr>
            <a:normAutofit/>
          </a:bodyPr>
          <a:lstStyle/>
          <a:p>
            <a:r>
              <a:rPr lang="en-US" dirty="0">
                <a:latin typeface="+mn-lt"/>
              </a:rPr>
              <a:t>An </a:t>
            </a:r>
            <a:r>
              <a:rPr lang="en-US" b="1" dirty="0">
                <a:latin typeface="+mn-lt"/>
              </a:rPr>
              <a:t>elastic supply</a:t>
            </a:r>
            <a:r>
              <a:rPr lang="en-US" dirty="0">
                <a:latin typeface="+mn-lt"/>
              </a:rPr>
              <a:t> is one in which the elasticity is greater than one, indicating high responsiveness to changes in price. Elasticities that are less than one indicate low responsiveness to price changes and correspond to inelastic supply. Unit elastic supply indicates proportional responsiveness of quantity supplied with respect to price</a:t>
            </a:r>
          </a:p>
          <a:p>
            <a:r>
              <a:rPr lang="en-US" dirty="0">
                <a:solidFill>
                  <a:srgbClr val="373D3F"/>
                </a:solidFill>
                <a:latin typeface="+mn-lt"/>
              </a:rPr>
              <a:t>Some factors that determine the elasticity of supply would be the availability of inputs. Easier access to inputs allows the producers to increase output relatively faster with respect to a rise in the price and therefore increases supply elasticity. </a:t>
            </a:r>
            <a:endParaRPr lang="en-CA" dirty="0">
              <a:latin typeface="+mn-lt"/>
            </a:endParaRPr>
          </a:p>
        </p:txBody>
      </p:sp>
    </p:spTree>
    <p:extLst>
      <p:ext uri="{BB962C8B-B14F-4D97-AF65-F5344CB8AC3E}">
        <p14:creationId xmlns:p14="http://schemas.microsoft.com/office/powerpoint/2010/main" val="844343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63F8-BF39-43CE-AFB5-3E1314F8E03D}"/>
              </a:ext>
            </a:extLst>
          </p:cNvPr>
          <p:cNvSpPr>
            <a:spLocks noGrp="1"/>
          </p:cNvSpPr>
          <p:nvPr>
            <p:ph type="title"/>
          </p:nvPr>
        </p:nvSpPr>
        <p:spPr>
          <a:xfrm>
            <a:off x="311700" y="410000"/>
            <a:ext cx="8749200" cy="607800"/>
          </a:xfrm>
        </p:spPr>
        <p:txBody>
          <a:bodyPr>
            <a:normAutofit fontScale="90000"/>
          </a:bodyPr>
          <a:lstStyle/>
          <a:p>
            <a:r>
              <a:rPr lang="en-US" b="1" dirty="0">
                <a:latin typeface="+mj-lt"/>
              </a:rPr>
              <a:t>6.6 Perfectly Elastic and Perfectly Inelastic Supplies</a:t>
            </a:r>
            <a:endParaRPr lang="en-CA" b="1" dirty="0">
              <a:latin typeface="+mj-lt"/>
            </a:endParaRPr>
          </a:p>
        </p:txBody>
      </p:sp>
      <p:pic>
        <p:nvPicPr>
          <p:cNvPr id="1026" name="Picture 2">
            <a:extLst>
              <a:ext uri="{FF2B5EF4-FFF2-40B4-BE49-F238E27FC236}">
                <a16:creationId xmlns:a16="http://schemas.microsoft.com/office/drawing/2014/main" id="{945A3163-2C0A-47AD-8EB9-8FB29DD97ACA}"/>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1213857" y="2574246"/>
            <a:ext cx="2427177" cy="20112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3D71AD59-282D-4181-AE53-724AF2ACFA28}"/>
              </a:ext>
            </a:extLst>
          </p:cNvPr>
          <p:cNvSpPr>
            <a:spLocks noGrp="1"/>
          </p:cNvSpPr>
          <p:nvPr>
            <p:ph type="body" idx="1"/>
          </p:nvPr>
        </p:nvSpPr>
        <p:spPr>
          <a:xfrm>
            <a:off x="311700" y="1229875"/>
            <a:ext cx="8520600" cy="1466028"/>
          </a:xfrm>
        </p:spPr>
        <p:txBody>
          <a:bodyPr/>
          <a:lstStyle/>
          <a:p>
            <a:r>
              <a:rPr lang="en-US" dirty="0">
                <a:latin typeface="+mn-lt"/>
              </a:rPr>
              <a:t>Perfectly elastic supply, the supply curve is horizontal as shown in Fig 6.10 A.</a:t>
            </a:r>
          </a:p>
          <a:p>
            <a:r>
              <a:rPr lang="en-US" dirty="0">
                <a:latin typeface="+mn-lt"/>
              </a:rPr>
              <a:t>Perfectly inelastic supply, as Fig 6.10 B depicts, refers to the extreme case in which a percentage change in price, no matter how large, results in zero change in quantity. </a:t>
            </a:r>
            <a:endParaRPr lang="en-CA" dirty="0">
              <a:latin typeface="+mn-lt"/>
            </a:endParaRPr>
          </a:p>
        </p:txBody>
      </p:sp>
      <p:pic>
        <p:nvPicPr>
          <p:cNvPr id="5" name="Picture 7">
            <a:extLst>
              <a:ext uri="{FF2B5EF4-FFF2-40B4-BE49-F238E27FC236}">
                <a16:creationId xmlns:a16="http://schemas.microsoft.com/office/drawing/2014/main" id="{B11592DB-7755-1EF8-2688-2941F7DDA4D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11934" y="2550845"/>
            <a:ext cx="2448398" cy="2028211"/>
          </a:xfrm>
          <a:prstGeom prst="rect">
            <a:avLst/>
          </a:prstGeom>
        </p:spPr>
      </p:pic>
      <p:grpSp>
        <p:nvGrpSpPr>
          <p:cNvPr id="4" name="Group 3">
            <a:extLst>
              <a:ext uri="{FF2B5EF4-FFF2-40B4-BE49-F238E27FC236}">
                <a16:creationId xmlns:a16="http://schemas.microsoft.com/office/drawing/2014/main" id="{B88CFB31-F1AE-4E24-99CD-2110C18DA6AF}"/>
              </a:ext>
              <a:ext uri="{C183D7F6-B498-43B3-948B-1728B52AA6E4}">
                <adec:decorative xmlns:adec="http://schemas.microsoft.com/office/drawing/2017/decorative" val="1"/>
              </a:ext>
            </a:extLst>
          </p:cNvPr>
          <p:cNvGrpSpPr/>
          <p:nvPr/>
        </p:nvGrpSpPr>
        <p:grpSpPr>
          <a:xfrm>
            <a:off x="1930784" y="4599450"/>
            <a:ext cx="5511031" cy="268099"/>
            <a:chOff x="2047360" y="4881890"/>
            <a:chExt cx="5511031" cy="268099"/>
          </a:xfrm>
        </p:grpSpPr>
        <p:sp>
          <p:nvSpPr>
            <p:cNvPr id="6" name="TextBox 5">
              <a:extLst>
                <a:ext uri="{FF2B5EF4-FFF2-40B4-BE49-F238E27FC236}">
                  <a16:creationId xmlns:a16="http://schemas.microsoft.com/office/drawing/2014/main" id="{BFF48281-76B6-458E-B365-1AF00A2395F0}"/>
                </a:ext>
              </a:extLst>
            </p:cNvPr>
            <p:cNvSpPr txBox="1"/>
            <p:nvPr/>
          </p:nvSpPr>
          <p:spPr>
            <a:xfrm>
              <a:off x="2047360" y="4881890"/>
              <a:ext cx="804779" cy="261610"/>
            </a:xfrm>
            <a:prstGeom prst="rect">
              <a:avLst/>
            </a:prstGeom>
            <a:noFill/>
          </p:spPr>
          <p:txBody>
            <a:bodyPr wrap="square">
              <a:spAutoFit/>
            </a:bodyPr>
            <a:lstStyle/>
            <a:p>
              <a:r>
                <a:rPr lang="en-CA" sz="1100" dirty="0">
                  <a:solidFill>
                    <a:srgbClr val="080808"/>
                  </a:solidFill>
                  <a:latin typeface="Montserrat" panose="020B0604020202020204" charset="0"/>
                </a:rPr>
                <a:t>Fig 6.10A</a:t>
              </a:r>
            </a:p>
          </p:txBody>
        </p:sp>
        <p:sp>
          <p:nvSpPr>
            <p:cNvPr id="7" name="TextBox 6">
              <a:extLst>
                <a:ext uri="{FF2B5EF4-FFF2-40B4-BE49-F238E27FC236}">
                  <a16:creationId xmlns:a16="http://schemas.microsoft.com/office/drawing/2014/main" id="{5BED179C-B1AB-4AB7-BB34-A94A1264D592}"/>
                </a:ext>
              </a:extLst>
            </p:cNvPr>
            <p:cNvSpPr txBox="1"/>
            <p:nvPr/>
          </p:nvSpPr>
          <p:spPr>
            <a:xfrm>
              <a:off x="6672555" y="4888379"/>
              <a:ext cx="885836" cy="261610"/>
            </a:xfrm>
            <a:prstGeom prst="rect">
              <a:avLst/>
            </a:prstGeom>
            <a:noFill/>
          </p:spPr>
          <p:txBody>
            <a:bodyPr wrap="square">
              <a:spAutoFit/>
            </a:bodyPr>
            <a:lstStyle/>
            <a:p>
              <a:r>
                <a:rPr lang="en-CA" sz="1100" dirty="0">
                  <a:solidFill>
                    <a:srgbClr val="080808"/>
                  </a:solidFill>
                  <a:latin typeface="Montserrat" panose="020B0604020202020204" charset="0"/>
                </a:rPr>
                <a:t>Fig 6.10B</a:t>
              </a:r>
            </a:p>
          </p:txBody>
        </p:sp>
      </p:grpSp>
    </p:spTree>
    <p:extLst>
      <p:ext uri="{BB962C8B-B14F-4D97-AF65-F5344CB8AC3E}">
        <p14:creationId xmlns:p14="http://schemas.microsoft.com/office/powerpoint/2010/main" val="388786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5C80-7F11-4684-8D1D-AA365E4F1152}"/>
              </a:ext>
            </a:extLst>
          </p:cNvPr>
          <p:cNvSpPr>
            <a:spLocks noGrp="1"/>
          </p:cNvSpPr>
          <p:nvPr>
            <p:ph type="title"/>
          </p:nvPr>
        </p:nvSpPr>
        <p:spPr/>
        <p:txBody>
          <a:bodyPr>
            <a:normAutofit fontScale="90000"/>
          </a:bodyPr>
          <a:lstStyle/>
          <a:p>
            <a:r>
              <a:rPr lang="en-US" b="1" dirty="0">
                <a:latin typeface="+mj-lt"/>
              </a:rPr>
              <a:t>6.6 Constant Unitary Elasticity Example </a:t>
            </a:r>
            <a:endParaRPr lang="en-CA" b="1" dirty="0">
              <a:latin typeface="+mj-lt"/>
            </a:endParaRPr>
          </a:p>
        </p:txBody>
      </p:sp>
      <p:pic>
        <p:nvPicPr>
          <p:cNvPr id="4" name="Picture 3" descr="Graphical representation of constant unitary elasticity">
            <a:extLst>
              <a:ext uri="{FF2B5EF4-FFF2-40B4-BE49-F238E27FC236}">
                <a16:creationId xmlns:a16="http://schemas.microsoft.com/office/drawing/2014/main" id="{032C99D5-B2D2-48C7-9DF6-38F5BFAEBB04}"/>
              </a:ext>
            </a:extLst>
          </p:cNvPr>
          <p:cNvPicPr>
            <a:picLocks noChangeAspect="1"/>
          </p:cNvPicPr>
          <p:nvPr/>
        </p:nvPicPr>
        <p:blipFill>
          <a:blip r:embed="rId3"/>
          <a:stretch>
            <a:fillRect/>
          </a:stretch>
        </p:blipFill>
        <p:spPr>
          <a:xfrm>
            <a:off x="1271341" y="1017800"/>
            <a:ext cx="6601318" cy="3633546"/>
          </a:xfrm>
          <a:prstGeom prst="rect">
            <a:avLst/>
          </a:prstGeom>
        </p:spPr>
      </p:pic>
      <p:sp>
        <p:nvSpPr>
          <p:cNvPr id="6" name="TextBox 5">
            <a:extLst>
              <a:ext uri="{FF2B5EF4-FFF2-40B4-BE49-F238E27FC236}">
                <a16:creationId xmlns:a16="http://schemas.microsoft.com/office/drawing/2014/main" id="{623DCF40-1006-4BB7-A9CD-C716A944918B}"/>
              </a:ext>
            </a:extLst>
          </p:cNvPr>
          <p:cNvSpPr txBox="1"/>
          <p:nvPr/>
        </p:nvSpPr>
        <p:spPr>
          <a:xfrm>
            <a:off x="4382814" y="4625248"/>
            <a:ext cx="1054948" cy="269221"/>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6.10C</a:t>
            </a:r>
            <a:endParaRPr lang="en-CA" sz="1100" dirty="0"/>
          </a:p>
        </p:txBody>
      </p:sp>
    </p:spTree>
    <p:extLst>
      <p:ext uri="{BB962C8B-B14F-4D97-AF65-F5344CB8AC3E}">
        <p14:creationId xmlns:p14="http://schemas.microsoft.com/office/powerpoint/2010/main" val="2275097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0DE0-1DE6-65A7-1747-2A0781877662}"/>
              </a:ext>
            </a:extLst>
          </p:cNvPr>
          <p:cNvSpPr>
            <a:spLocks noGrp="1"/>
          </p:cNvSpPr>
          <p:nvPr>
            <p:ph type="title"/>
          </p:nvPr>
        </p:nvSpPr>
        <p:spPr/>
        <p:txBody>
          <a:bodyPr>
            <a:normAutofit fontScale="90000"/>
          </a:bodyPr>
          <a:lstStyle/>
          <a:p>
            <a:r>
              <a:rPr lang="en-CA" b="1" dirty="0">
                <a:latin typeface="+mj-lt"/>
              </a:rPr>
              <a:t>6.6 Fig 6.10C Explained </a:t>
            </a:r>
          </a:p>
        </p:txBody>
      </p:sp>
      <p:sp>
        <p:nvSpPr>
          <p:cNvPr id="3" name="Text Placeholder 2">
            <a:extLst>
              <a:ext uri="{FF2B5EF4-FFF2-40B4-BE49-F238E27FC236}">
                <a16:creationId xmlns:a16="http://schemas.microsoft.com/office/drawing/2014/main" id="{2C3D00B0-7C29-5326-CBB5-92710F4F2FEA}"/>
              </a:ext>
            </a:extLst>
          </p:cNvPr>
          <p:cNvSpPr>
            <a:spLocks noGrp="1"/>
          </p:cNvSpPr>
          <p:nvPr>
            <p:ph type="body" idx="1"/>
          </p:nvPr>
        </p:nvSpPr>
        <p:spPr/>
        <p:txBody>
          <a:bodyPr/>
          <a:lstStyle/>
          <a:p>
            <a:pPr marL="114300" indent="0">
              <a:buNone/>
            </a:pPr>
            <a:r>
              <a:rPr lang="en-US" dirty="0">
                <a:latin typeface="+mn-lt"/>
              </a:rPr>
              <a:t>Constant unitary elasticity, in a supply curve, occurs when a price change of one percent results in a quantity change of one percent. Consider the price changes moving up the supply curve in Fig 6.10 C. Along the constant unitary elasticity supply curve, the percentage quantity increases on the horizontal axis exactly match the percentage price increases on the vertical axis—so this supply curve has a constant unitary elasticity at all points.</a:t>
            </a:r>
            <a:endParaRPr lang="en-CA" dirty="0">
              <a:latin typeface="+mn-lt"/>
            </a:endParaRPr>
          </a:p>
        </p:txBody>
      </p:sp>
    </p:spTree>
    <p:extLst>
      <p:ext uri="{BB962C8B-B14F-4D97-AF65-F5344CB8AC3E}">
        <p14:creationId xmlns:p14="http://schemas.microsoft.com/office/powerpoint/2010/main" val="1078219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asticity of demand &gt; 1 = Elastic; Elasticity of demand &lt; 1 = Inelastic;&#10;Elasticity of demand 0 = Perfectly inelastic; &#10;Elasticity of demand infinity = Perfectly elastic; Income elasticity of demand &gt; 0 = Normal good; Income elasticity of demand &lt; 0 = Inferior good; Cross price elasticity &gt; 0 = Two good are substitutes; Cross price elasticity &lt; 0 = Two goods are complements">
            <a:extLst>
              <a:ext uri="{FF2B5EF4-FFF2-40B4-BE49-F238E27FC236}">
                <a16:creationId xmlns:a16="http://schemas.microsoft.com/office/drawing/2014/main" id="{0205C55D-61C0-4F2D-9233-77A121AD9C77}"/>
              </a:ext>
            </a:extLst>
          </p:cNvPr>
          <p:cNvSpPr>
            <a:spLocks noGrp="1"/>
          </p:cNvSpPr>
          <p:nvPr>
            <p:ph type="title"/>
          </p:nvPr>
        </p:nvSpPr>
        <p:spPr/>
        <p:txBody>
          <a:bodyPr>
            <a:normAutofit fontScale="90000"/>
          </a:bodyPr>
          <a:lstStyle/>
          <a:p>
            <a:r>
              <a:rPr lang="en-US" b="1" dirty="0">
                <a:latin typeface="+mj-lt"/>
              </a:rPr>
              <a:t>6.6 The Elasticities Summarized</a:t>
            </a:r>
            <a:endParaRPr lang="en-CA" b="1" dirty="0">
              <a:latin typeface="+mj-lt"/>
            </a:endParaRPr>
          </a:p>
        </p:txBody>
      </p:sp>
      <p:graphicFrame>
        <p:nvGraphicFramePr>
          <p:cNvPr id="3" name="Table 3">
            <a:extLst>
              <a:ext uri="{FF2B5EF4-FFF2-40B4-BE49-F238E27FC236}">
                <a16:creationId xmlns:a16="http://schemas.microsoft.com/office/drawing/2014/main" id="{D02017EE-E940-76AD-77D3-BCADB515BBDF}"/>
              </a:ext>
            </a:extLst>
          </p:cNvPr>
          <p:cNvGraphicFramePr>
            <a:graphicFrameLocks noGrp="1"/>
          </p:cNvGraphicFramePr>
          <p:nvPr>
            <p:extLst>
              <p:ext uri="{D42A27DB-BD31-4B8C-83A1-F6EECF244321}">
                <p14:modId xmlns:p14="http://schemas.microsoft.com/office/powerpoint/2010/main" val="1542822398"/>
              </p:ext>
            </p:extLst>
          </p:nvPr>
        </p:nvGraphicFramePr>
        <p:xfrm>
          <a:off x="1464484" y="1354313"/>
          <a:ext cx="5942698" cy="2885634"/>
        </p:xfrm>
        <a:graphic>
          <a:graphicData uri="http://schemas.openxmlformats.org/drawingml/2006/table">
            <a:tbl>
              <a:tblPr>
                <a:tableStyleId>{5C22544A-7EE6-4342-B048-85BDC9FD1C3A}</a:tableStyleId>
              </a:tblPr>
              <a:tblGrid>
                <a:gridCol w="2971349">
                  <a:extLst>
                    <a:ext uri="{9D8B030D-6E8A-4147-A177-3AD203B41FA5}">
                      <a16:colId xmlns:a16="http://schemas.microsoft.com/office/drawing/2014/main" val="1261985157"/>
                    </a:ext>
                  </a:extLst>
                </a:gridCol>
                <a:gridCol w="2971349">
                  <a:extLst>
                    <a:ext uri="{9D8B030D-6E8A-4147-A177-3AD203B41FA5}">
                      <a16:colId xmlns:a16="http://schemas.microsoft.com/office/drawing/2014/main" val="2778382478"/>
                    </a:ext>
                  </a:extLst>
                </a:gridCol>
              </a:tblGrid>
              <a:tr h="320626">
                <a:tc>
                  <a:txBody>
                    <a:bodyPr/>
                    <a:lstStyle/>
                    <a:p>
                      <a:r>
                        <a:rPr lang="en-CA" dirty="0"/>
                        <a:t>Elasticity of demand &gt; 1 *</a:t>
                      </a:r>
                    </a:p>
                  </a:txBody>
                  <a:tcPr anchor="ctr"/>
                </a:tc>
                <a:tc>
                  <a:txBody>
                    <a:bodyPr/>
                    <a:lstStyle/>
                    <a:p>
                      <a:r>
                        <a:rPr lang="en-CA" dirty="0"/>
                        <a:t>Elastic</a:t>
                      </a:r>
                    </a:p>
                  </a:txBody>
                  <a:tcPr anchor="ctr"/>
                </a:tc>
                <a:extLst>
                  <a:ext uri="{0D108BD9-81ED-4DB2-BD59-A6C34878D82A}">
                    <a16:rowId xmlns:a16="http://schemas.microsoft.com/office/drawing/2014/main" val="2396632433"/>
                  </a:ext>
                </a:extLst>
              </a:tr>
              <a:tr h="320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Elasticity of demand &lt; 1 *</a:t>
                      </a:r>
                    </a:p>
                  </a:txBody>
                  <a:tcPr anchor="ctr"/>
                </a:tc>
                <a:tc>
                  <a:txBody>
                    <a:bodyPr/>
                    <a:lstStyle/>
                    <a:p>
                      <a:r>
                        <a:rPr lang="en-CA" dirty="0"/>
                        <a:t>Inelastic</a:t>
                      </a:r>
                    </a:p>
                  </a:txBody>
                  <a:tcPr anchor="ctr"/>
                </a:tc>
                <a:extLst>
                  <a:ext uri="{0D108BD9-81ED-4DB2-BD59-A6C34878D82A}">
                    <a16:rowId xmlns:a16="http://schemas.microsoft.com/office/drawing/2014/main" val="2858918940"/>
                  </a:ext>
                </a:extLst>
              </a:tr>
              <a:tr h="320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Elasticity of demand = 1 *</a:t>
                      </a:r>
                    </a:p>
                  </a:txBody>
                  <a:tcPr anchor="ctr"/>
                </a:tc>
                <a:tc>
                  <a:txBody>
                    <a:bodyPr/>
                    <a:lstStyle/>
                    <a:p>
                      <a:r>
                        <a:rPr lang="en-CA" dirty="0"/>
                        <a:t>Unit elastic</a:t>
                      </a:r>
                    </a:p>
                  </a:txBody>
                  <a:tcPr anchor="ctr"/>
                </a:tc>
                <a:extLst>
                  <a:ext uri="{0D108BD9-81ED-4DB2-BD59-A6C34878D82A}">
                    <a16:rowId xmlns:a16="http://schemas.microsoft.com/office/drawing/2014/main" val="2777920101"/>
                  </a:ext>
                </a:extLst>
              </a:tr>
              <a:tr h="320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Elasticity of demand = 0</a:t>
                      </a:r>
                    </a:p>
                  </a:txBody>
                  <a:tcPr anchor="ctr"/>
                </a:tc>
                <a:tc>
                  <a:txBody>
                    <a:bodyPr/>
                    <a:lstStyle/>
                    <a:p>
                      <a:r>
                        <a:rPr lang="en-CA" dirty="0"/>
                        <a:t>Perfectly inelastic</a:t>
                      </a:r>
                    </a:p>
                  </a:txBody>
                  <a:tcPr anchor="ctr"/>
                </a:tc>
                <a:extLst>
                  <a:ext uri="{0D108BD9-81ED-4DB2-BD59-A6C34878D82A}">
                    <a16:rowId xmlns:a16="http://schemas.microsoft.com/office/drawing/2014/main" val="2726068489"/>
                  </a:ext>
                </a:extLst>
              </a:tr>
              <a:tr h="320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Elasticity of demand = Infinity</a:t>
                      </a:r>
                    </a:p>
                  </a:txBody>
                  <a:tcPr anchor="ctr"/>
                </a:tc>
                <a:tc>
                  <a:txBody>
                    <a:bodyPr/>
                    <a:lstStyle/>
                    <a:p>
                      <a:r>
                        <a:rPr lang="en-CA" dirty="0"/>
                        <a:t>Perfectly elastic</a:t>
                      </a:r>
                    </a:p>
                  </a:txBody>
                  <a:tcPr anchor="ctr"/>
                </a:tc>
                <a:extLst>
                  <a:ext uri="{0D108BD9-81ED-4DB2-BD59-A6C34878D82A}">
                    <a16:rowId xmlns:a16="http://schemas.microsoft.com/office/drawing/2014/main" val="483644669"/>
                  </a:ext>
                </a:extLst>
              </a:tr>
              <a:tr h="320626">
                <a:tc>
                  <a:txBody>
                    <a:bodyPr/>
                    <a:lstStyle/>
                    <a:p>
                      <a:r>
                        <a:rPr lang="en-CA" dirty="0"/>
                        <a:t>Income elasticity of demand &gt; 0</a:t>
                      </a:r>
                    </a:p>
                  </a:txBody>
                  <a:tcPr anchor="ctr"/>
                </a:tc>
                <a:tc>
                  <a:txBody>
                    <a:bodyPr/>
                    <a:lstStyle/>
                    <a:p>
                      <a:r>
                        <a:rPr lang="en-CA" dirty="0"/>
                        <a:t>Normal good</a:t>
                      </a:r>
                    </a:p>
                  </a:txBody>
                  <a:tcPr anchor="ctr"/>
                </a:tc>
                <a:extLst>
                  <a:ext uri="{0D108BD9-81ED-4DB2-BD59-A6C34878D82A}">
                    <a16:rowId xmlns:a16="http://schemas.microsoft.com/office/drawing/2014/main" val="1636052618"/>
                  </a:ext>
                </a:extLst>
              </a:tr>
              <a:tr h="3206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dirty="0"/>
                        <a:t>Income elasticity of demand &lt; 0</a:t>
                      </a:r>
                    </a:p>
                  </a:txBody>
                  <a:tcPr anchor="ctr"/>
                </a:tc>
                <a:tc>
                  <a:txBody>
                    <a:bodyPr/>
                    <a:lstStyle/>
                    <a:p>
                      <a:r>
                        <a:rPr lang="en-CA" dirty="0"/>
                        <a:t>Inferior good</a:t>
                      </a:r>
                    </a:p>
                  </a:txBody>
                  <a:tcPr anchor="ctr"/>
                </a:tc>
                <a:extLst>
                  <a:ext uri="{0D108BD9-81ED-4DB2-BD59-A6C34878D82A}">
                    <a16:rowId xmlns:a16="http://schemas.microsoft.com/office/drawing/2014/main" val="1891994590"/>
                  </a:ext>
                </a:extLst>
              </a:tr>
              <a:tr h="320626">
                <a:tc>
                  <a:txBody>
                    <a:bodyPr/>
                    <a:lstStyle/>
                    <a:p>
                      <a:r>
                        <a:rPr lang="en-CA" dirty="0"/>
                        <a:t>Cross price elasticity &gt; 0</a:t>
                      </a:r>
                    </a:p>
                  </a:txBody>
                  <a:tcPr anchor="ctr"/>
                </a:tc>
                <a:tc>
                  <a:txBody>
                    <a:bodyPr/>
                    <a:lstStyle/>
                    <a:p>
                      <a:r>
                        <a:rPr lang="en-CA" dirty="0"/>
                        <a:t>Two goods are substitutes</a:t>
                      </a:r>
                    </a:p>
                  </a:txBody>
                  <a:tcPr anchor="ctr"/>
                </a:tc>
                <a:extLst>
                  <a:ext uri="{0D108BD9-81ED-4DB2-BD59-A6C34878D82A}">
                    <a16:rowId xmlns:a16="http://schemas.microsoft.com/office/drawing/2014/main" val="3501759522"/>
                  </a:ext>
                </a:extLst>
              </a:tr>
              <a:tr h="320626">
                <a:tc>
                  <a:txBody>
                    <a:bodyPr/>
                    <a:lstStyle/>
                    <a:p>
                      <a:r>
                        <a:rPr lang="en-CA" dirty="0"/>
                        <a:t>Cross price elasticity &lt; 0</a:t>
                      </a:r>
                    </a:p>
                  </a:txBody>
                  <a:tcPr anchor="ctr"/>
                </a:tc>
                <a:tc>
                  <a:txBody>
                    <a:bodyPr/>
                    <a:lstStyle/>
                    <a:p>
                      <a:r>
                        <a:rPr lang="en-CA" dirty="0"/>
                        <a:t>Two goods are complements</a:t>
                      </a:r>
                    </a:p>
                  </a:txBody>
                  <a:tcPr anchor="ctr"/>
                </a:tc>
                <a:extLst>
                  <a:ext uri="{0D108BD9-81ED-4DB2-BD59-A6C34878D82A}">
                    <a16:rowId xmlns:a16="http://schemas.microsoft.com/office/drawing/2014/main" val="3207172558"/>
                  </a:ext>
                </a:extLst>
              </a:tr>
            </a:tbl>
          </a:graphicData>
        </a:graphic>
      </p:graphicFrame>
      <p:sp>
        <p:nvSpPr>
          <p:cNvPr id="4" name="TextBox 3">
            <a:extLst>
              <a:ext uri="{FF2B5EF4-FFF2-40B4-BE49-F238E27FC236}">
                <a16:creationId xmlns:a16="http://schemas.microsoft.com/office/drawing/2014/main" id="{23DCFDD8-3CEC-8C03-C7B3-AB3FADA5CCCE}"/>
              </a:ext>
            </a:extLst>
          </p:cNvPr>
          <p:cNvSpPr txBox="1"/>
          <p:nvPr/>
        </p:nvSpPr>
        <p:spPr>
          <a:xfrm>
            <a:off x="1406416" y="4292047"/>
            <a:ext cx="1671891" cy="276999"/>
          </a:xfrm>
          <a:prstGeom prst="rect">
            <a:avLst/>
          </a:prstGeom>
          <a:noFill/>
        </p:spPr>
        <p:txBody>
          <a:bodyPr wrap="square" rtlCol="0">
            <a:spAutoFit/>
          </a:bodyPr>
          <a:lstStyle/>
          <a:p>
            <a:r>
              <a:rPr lang="en-CA" sz="1200" b="1" dirty="0"/>
              <a:t>* In absolute values</a:t>
            </a:r>
          </a:p>
        </p:txBody>
      </p:sp>
    </p:spTree>
    <p:extLst>
      <p:ext uri="{BB962C8B-B14F-4D97-AF65-F5344CB8AC3E}">
        <p14:creationId xmlns:p14="http://schemas.microsoft.com/office/powerpoint/2010/main" val="388986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lasticity of demand &gt; 1 = Elastic; Elasticity of demand &lt; 1 = Inelastic;&#10;Elasticity of demand 0 = Perfectly inelastic; &#10;Elasticity of demand infinity = Perfectly elastic; Income elasticity of demand &gt; 0 = Normal good; Income elasticity of demand &lt; 0 = Inferior good; Cross price elasticity &gt; 0 = Two good are substitutes; Cross price elasticity &lt; 0 = Two goods are complements">
            <a:extLst>
              <a:ext uri="{FF2B5EF4-FFF2-40B4-BE49-F238E27FC236}">
                <a16:creationId xmlns:a16="http://schemas.microsoft.com/office/drawing/2014/main" id="{0205C55D-61C0-4F2D-9233-77A121AD9C77}"/>
              </a:ext>
            </a:extLst>
          </p:cNvPr>
          <p:cNvSpPr>
            <a:spLocks noGrp="1"/>
          </p:cNvSpPr>
          <p:nvPr>
            <p:ph type="title"/>
          </p:nvPr>
        </p:nvSpPr>
        <p:spPr>
          <a:xfrm>
            <a:off x="311700" y="203602"/>
            <a:ext cx="8520600" cy="607800"/>
          </a:xfrm>
        </p:spPr>
        <p:txBody>
          <a:bodyPr>
            <a:noAutofit/>
          </a:bodyPr>
          <a:lstStyle/>
          <a:p>
            <a:r>
              <a:rPr lang="en-US" b="1" dirty="0">
                <a:latin typeface="+mj-lt"/>
              </a:rPr>
              <a:t>6.6 Type of Elasticities</a:t>
            </a:r>
            <a:endParaRPr lang="en-CA" b="1" dirty="0">
              <a:latin typeface="+mj-lt"/>
            </a:endParaRPr>
          </a:p>
        </p:txBody>
      </p:sp>
      <p:graphicFrame>
        <p:nvGraphicFramePr>
          <p:cNvPr id="3" name="Table 3">
            <a:extLst>
              <a:ext uri="{FF2B5EF4-FFF2-40B4-BE49-F238E27FC236}">
                <a16:creationId xmlns:a16="http://schemas.microsoft.com/office/drawing/2014/main" id="{B9656622-D337-D4F7-1D78-E9E48EA956C7}"/>
              </a:ext>
            </a:extLst>
          </p:cNvPr>
          <p:cNvGraphicFramePr>
            <a:graphicFrameLocks noGrp="1"/>
          </p:cNvGraphicFramePr>
          <p:nvPr>
            <p:extLst>
              <p:ext uri="{D42A27DB-BD31-4B8C-83A1-F6EECF244321}">
                <p14:modId xmlns:p14="http://schemas.microsoft.com/office/powerpoint/2010/main" val="1250072237"/>
              </p:ext>
            </p:extLst>
          </p:nvPr>
        </p:nvGraphicFramePr>
        <p:xfrm>
          <a:off x="311700" y="811404"/>
          <a:ext cx="8520600" cy="4008726"/>
        </p:xfrm>
        <a:graphic>
          <a:graphicData uri="http://schemas.openxmlformats.org/drawingml/2006/table">
            <a:tbl>
              <a:tblPr firstRow="1" bandRow="1">
                <a:tableStyleId>{5C22544A-7EE6-4342-B048-85BDC9FD1C3A}</a:tableStyleId>
              </a:tblPr>
              <a:tblGrid>
                <a:gridCol w="1305731">
                  <a:extLst>
                    <a:ext uri="{9D8B030D-6E8A-4147-A177-3AD203B41FA5}">
                      <a16:colId xmlns:a16="http://schemas.microsoft.com/office/drawing/2014/main" val="1893949899"/>
                    </a:ext>
                  </a:extLst>
                </a:gridCol>
                <a:gridCol w="1369303">
                  <a:extLst>
                    <a:ext uri="{9D8B030D-6E8A-4147-A177-3AD203B41FA5}">
                      <a16:colId xmlns:a16="http://schemas.microsoft.com/office/drawing/2014/main" val="3166131509"/>
                    </a:ext>
                  </a:extLst>
                </a:gridCol>
                <a:gridCol w="2265322">
                  <a:extLst>
                    <a:ext uri="{9D8B030D-6E8A-4147-A177-3AD203B41FA5}">
                      <a16:colId xmlns:a16="http://schemas.microsoft.com/office/drawing/2014/main" val="3640694369"/>
                    </a:ext>
                  </a:extLst>
                </a:gridCol>
                <a:gridCol w="1876124">
                  <a:extLst>
                    <a:ext uri="{9D8B030D-6E8A-4147-A177-3AD203B41FA5}">
                      <a16:colId xmlns:a16="http://schemas.microsoft.com/office/drawing/2014/main" val="4103409484"/>
                    </a:ext>
                  </a:extLst>
                </a:gridCol>
                <a:gridCol w="1704120">
                  <a:extLst>
                    <a:ext uri="{9D8B030D-6E8A-4147-A177-3AD203B41FA5}">
                      <a16:colId xmlns:a16="http://schemas.microsoft.com/office/drawing/2014/main" val="3348043331"/>
                    </a:ext>
                  </a:extLst>
                </a:gridCol>
              </a:tblGrid>
              <a:tr h="365211">
                <a:tc>
                  <a:txBody>
                    <a:bodyPr/>
                    <a:lstStyle/>
                    <a:p>
                      <a:pPr algn="ctr"/>
                      <a:r>
                        <a:rPr lang="en-CA" dirty="0"/>
                        <a:t>Type</a:t>
                      </a:r>
                    </a:p>
                  </a:txBody>
                  <a:tcPr anchor="ctr"/>
                </a:tc>
                <a:tc>
                  <a:txBody>
                    <a:bodyPr/>
                    <a:lstStyle/>
                    <a:p>
                      <a:pPr algn="ctr"/>
                      <a:r>
                        <a:rPr lang="en-CA" dirty="0"/>
                        <a:t>Condition</a:t>
                      </a:r>
                    </a:p>
                  </a:txBody>
                  <a:tcPr anchor="ctr"/>
                </a:tc>
                <a:tc>
                  <a:txBody>
                    <a:bodyPr/>
                    <a:lstStyle/>
                    <a:p>
                      <a:pPr algn="ctr"/>
                      <a:r>
                        <a:rPr lang="en-CA" dirty="0"/>
                        <a:t>Explanation</a:t>
                      </a:r>
                    </a:p>
                  </a:txBody>
                  <a:tcPr anchor="ctr"/>
                </a:tc>
                <a:tc>
                  <a:txBody>
                    <a:bodyPr/>
                    <a:lstStyle/>
                    <a:p>
                      <a:pPr algn="ctr"/>
                      <a:r>
                        <a:rPr lang="en-CA" dirty="0"/>
                        <a:t>Demand Graph</a:t>
                      </a:r>
                    </a:p>
                  </a:txBody>
                  <a:tcPr anchor="ctr"/>
                </a:tc>
                <a:tc>
                  <a:txBody>
                    <a:bodyPr/>
                    <a:lstStyle/>
                    <a:p>
                      <a:pPr algn="ctr"/>
                      <a:r>
                        <a:rPr lang="en-CA" dirty="0"/>
                        <a:t>Supply Graph</a:t>
                      </a:r>
                    </a:p>
                  </a:txBody>
                  <a:tcPr anchor="ctr"/>
                </a:tc>
                <a:extLst>
                  <a:ext uri="{0D108BD9-81ED-4DB2-BD59-A6C34878D82A}">
                    <a16:rowId xmlns:a16="http://schemas.microsoft.com/office/drawing/2014/main" val="1694909178"/>
                  </a:ext>
                </a:extLst>
              </a:tr>
              <a:tr h="728703">
                <a:tc>
                  <a:txBody>
                    <a:bodyPr/>
                    <a:lstStyle/>
                    <a:p>
                      <a:pPr algn="ctr"/>
                      <a:r>
                        <a:rPr lang="en-CA" sz="1200" dirty="0"/>
                        <a:t>Elastic</a:t>
                      </a:r>
                    </a:p>
                  </a:txBody>
                  <a:tcPr anchor="ctr"/>
                </a:tc>
                <a:tc>
                  <a:txBody>
                    <a:bodyPr/>
                    <a:lstStyle/>
                    <a:p>
                      <a:pPr algn="ctr"/>
                      <a:r>
                        <a:rPr lang="en-CA" sz="1200" dirty="0"/>
                        <a:t>E</a:t>
                      </a:r>
                      <a:r>
                        <a:rPr lang="en-CA" sz="1200" baseline="-25000" dirty="0"/>
                        <a:t>D</a:t>
                      </a:r>
                      <a:r>
                        <a:rPr lang="en-CA" sz="1200" dirty="0"/>
                        <a:t> greater than 1</a:t>
                      </a:r>
                    </a:p>
                  </a:txBody>
                  <a:tcPr anchor="ctr"/>
                </a:tc>
                <a:tc>
                  <a:txBody>
                    <a:bodyPr/>
                    <a:lstStyle/>
                    <a:p>
                      <a:pPr algn="ctr"/>
                      <a:r>
                        <a:rPr lang="en-CA" sz="1200" dirty="0"/>
                        <a:t>Sensitive: QD will change by more than Price changes</a:t>
                      </a:r>
                    </a:p>
                  </a:txBody>
                  <a:tcPr anchor="ctr"/>
                </a:tc>
                <a:tc>
                  <a:txBody>
                    <a:bodyPr/>
                    <a:lstStyle/>
                    <a:p>
                      <a:pPr algn="ctr"/>
                      <a:endParaRPr lang="en-CA" dirty="0"/>
                    </a:p>
                  </a:txBody>
                  <a:tcPr anchor="ctr"/>
                </a:tc>
                <a:tc>
                  <a:txBody>
                    <a:bodyPr/>
                    <a:lstStyle/>
                    <a:p>
                      <a:pPr algn="ctr"/>
                      <a:endParaRPr lang="en-CA"/>
                    </a:p>
                  </a:txBody>
                  <a:tcPr anchor="ctr"/>
                </a:tc>
                <a:extLst>
                  <a:ext uri="{0D108BD9-81ED-4DB2-BD59-A6C34878D82A}">
                    <a16:rowId xmlns:a16="http://schemas.microsoft.com/office/drawing/2014/main" val="1245345624"/>
                  </a:ext>
                </a:extLst>
              </a:tr>
              <a:tr h="728703">
                <a:tc>
                  <a:txBody>
                    <a:bodyPr/>
                    <a:lstStyle/>
                    <a:p>
                      <a:pPr algn="ctr"/>
                      <a:r>
                        <a:rPr lang="en-CA" sz="1200" dirty="0"/>
                        <a:t>Inelastic</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E</a:t>
                      </a:r>
                      <a:r>
                        <a:rPr lang="en-CA" sz="1200" baseline="-25000" dirty="0"/>
                        <a:t>D</a:t>
                      </a:r>
                      <a:r>
                        <a:rPr lang="en-CA" sz="1200" dirty="0"/>
                        <a:t> is between 0 and 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Insensitive: QD will change by less than Price changes</a:t>
                      </a:r>
                    </a:p>
                  </a:txBody>
                  <a:tcPr anchor="ctr"/>
                </a:tc>
                <a:tc>
                  <a:txBody>
                    <a:bodyPr/>
                    <a:lstStyle/>
                    <a:p>
                      <a:pPr algn="ctr"/>
                      <a:endParaRPr lang="en-CA"/>
                    </a:p>
                  </a:txBody>
                  <a:tcPr anchor="ctr"/>
                </a:tc>
                <a:tc>
                  <a:txBody>
                    <a:bodyPr/>
                    <a:lstStyle/>
                    <a:p>
                      <a:pPr algn="ctr"/>
                      <a:endParaRPr lang="en-CA"/>
                    </a:p>
                  </a:txBody>
                  <a:tcPr anchor="ctr"/>
                </a:tc>
                <a:extLst>
                  <a:ext uri="{0D108BD9-81ED-4DB2-BD59-A6C34878D82A}">
                    <a16:rowId xmlns:a16="http://schemas.microsoft.com/office/drawing/2014/main" val="1879236903"/>
                  </a:ext>
                </a:extLst>
              </a:tr>
              <a:tr h="728703">
                <a:tc>
                  <a:txBody>
                    <a:bodyPr/>
                    <a:lstStyle/>
                    <a:p>
                      <a:pPr algn="ctr"/>
                      <a:r>
                        <a:rPr lang="en-CA" sz="1200" dirty="0"/>
                        <a:t>Unit Elastic</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E</a:t>
                      </a:r>
                      <a:r>
                        <a:rPr lang="en-CA" sz="1200" baseline="-25000" dirty="0"/>
                        <a:t>D</a:t>
                      </a:r>
                      <a:r>
                        <a:rPr lang="en-CA" sz="1200" dirty="0"/>
                        <a:t> is exactly 1</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Normal: QD will change exactly the same amount as price changes</a:t>
                      </a:r>
                    </a:p>
                  </a:txBody>
                  <a:tcPr anchor="ctr"/>
                </a:tc>
                <a:tc>
                  <a:txBody>
                    <a:bodyPr/>
                    <a:lstStyle/>
                    <a:p>
                      <a:pPr algn="ctr"/>
                      <a:endParaRPr lang="en-CA"/>
                    </a:p>
                  </a:txBody>
                  <a:tcPr anchor="ctr"/>
                </a:tc>
                <a:tc>
                  <a:txBody>
                    <a:bodyPr/>
                    <a:lstStyle/>
                    <a:p>
                      <a:pPr algn="ctr"/>
                      <a:endParaRPr lang="en-CA"/>
                    </a:p>
                  </a:txBody>
                  <a:tcPr anchor="ctr"/>
                </a:tc>
                <a:extLst>
                  <a:ext uri="{0D108BD9-81ED-4DB2-BD59-A6C34878D82A}">
                    <a16:rowId xmlns:a16="http://schemas.microsoft.com/office/drawing/2014/main" val="2411800162"/>
                  </a:ext>
                </a:extLst>
              </a:tr>
              <a:tr h="728703">
                <a:tc>
                  <a:txBody>
                    <a:bodyPr/>
                    <a:lstStyle/>
                    <a:p>
                      <a:pPr algn="ctr"/>
                      <a:r>
                        <a:rPr lang="en-CA" sz="1200" dirty="0"/>
                        <a:t>Perfectly Elastic</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E</a:t>
                      </a:r>
                      <a:r>
                        <a:rPr lang="en-CA" sz="1200" baseline="-25000" dirty="0"/>
                        <a:t>D</a:t>
                      </a:r>
                      <a:r>
                        <a:rPr lang="en-CA" sz="1200" dirty="0"/>
                        <a:t> is infinite</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If price changes at all, we will buy nothing</a:t>
                      </a:r>
                    </a:p>
                  </a:txBody>
                  <a:tcPr anchor="ctr"/>
                </a:tc>
                <a:tc>
                  <a:txBody>
                    <a:bodyPr/>
                    <a:lstStyle/>
                    <a:p>
                      <a:pPr algn="ctr"/>
                      <a:endParaRPr lang="en-CA" dirty="0"/>
                    </a:p>
                  </a:txBody>
                  <a:tcPr anchor="ctr"/>
                </a:tc>
                <a:tc>
                  <a:txBody>
                    <a:bodyPr/>
                    <a:lstStyle/>
                    <a:p>
                      <a:pPr algn="ctr"/>
                      <a:endParaRPr lang="en-CA" dirty="0"/>
                    </a:p>
                  </a:txBody>
                  <a:tcPr anchor="ctr"/>
                </a:tc>
                <a:extLst>
                  <a:ext uri="{0D108BD9-81ED-4DB2-BD59-A6C34878D82A}">
                    <a16:rowId xmlns:a16="http://schemas.microsoft.com/office/drawing/2014/main" val="1919534336"/>
                  </a:ext>
                </a:extLst>
              </a:tr>
              <a:tr h="728703">
                <a:tc>
                  <a:txBody>
                    <a:bodyPr/>
                    <a:lstStyle/>
                    <a:p>
                      <a:pPr algn="ctr"/>
                      <a:r>
                        <a:rPr lang="en-CA" sz="1200" dirty="0"/>
                        <a:t>Perfectly Inelastic</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E</a:t>
                      </a:r>
                      <a:r>
                        <a:rPr lang="en-CA" sz="1200" baseline="-25000" dirty="0"/>
                        <a:t>D</a:t>
                      </a:r>
                      <a:r>
                        <a:rPr lang="en-CA" sz="1200" dirty="0"/>
                        <a:t> is zero</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CA" sz="1200" dirty="0"/>
                        <a:t>If price changes at all, we continue to buy the exact same amount</a:t>
                      </a:r>
                    </a:p>
                  </a:txBody>
                  <a:tcPr anchor="ctr"/>
                </a:tc>
                <a:tc>
                  <a:txBody>
                    <a:bodyPr/>
                    <a:lstStyle/>
                    <a:p>
                      <a:pPr algn="ctr"/>
                      <a:endParaRPr lang="en-CA" dirty="0"/>
                    </a:p>
                  </a:txBody>
                  <a:tcPr anchor="ctr"/>
                </a:tc>
                <a:tc>
                  <a:txBody>
                    <a:bodyPr/>
                    <a:lstStyle/>
                    <a:p>
                      <a:pPr algn="ctr"/>
                      <a:endParaRPr lang="en-CA" dirty="0"/>
                    </a:p>
                  </a:txBody>
                  <a:tcPr anchor="ctr"/>
                </a:tc>
                <a:extLst>
                  <a:ext uri="{0D108BD9-81ED-4DB2-BD59-A6C34878D82A}">
                    <a16:rowId xmlns:a16="http://schemas.microsoft.com/office/drawing/2014/main" val="66809307"/>
                  </a:ext>
                </a:extLst>
              </a:tr>
            </a:tbl>
          </a:graphicData>
        </a:graphic>
      </p:graphicFrame>
      <p:pic>
        <p:nvPicPr>
          <p:cNvPr id="8" name="Picture 7" descr="A flat-angled Demand Graph.">
            <a:extLst>
              <a:ext uri="{FF2B5EF4-FFF2-40B4-BE49-F238E27FC236}">
                <a16:creationId xmlns:a16="http://schemas.microsoft.com/office/drawing/2014/main" id="{1E1BA012-3233-683E-A7D9-9FF5E31C30E5}"/>
              </a:ext>
            </a:extLst>
          </p:cNvPr>
          <p:cNvPicPr>
            <a:picLocks noChangeAspect="1"/>
          </p:cNvPicPr>
          <p:nvPr/>
        </p:nvPicPr>
        <p:blipFill>
          <a:blip r:embed="rId3"/>
          <a:stretch>
            <a:fillRect/>
          </a:stretch>
        </p:blipFill>
        <p:spPr>
          <a:xfrm>
            <a:off x="5775883" y="1256404"/>
            <a:ext cx="840880" cy="607865"/>
          </a:xfrm>
          <a:prstGeom prst="rect">
            <a:avLst/>
          </a:prstGeom>
        </p:spPr>
      </p:pic>
      <p:pic>
        <p:nvPicPr>
          <p:cNvPr id="9" name="Picture 8" descr="A steep-angled Demand Graph.">
            <a:extLst>
              <a:ext uri="{FF2B5EF4-FFF2-40B4-BE49-F238E27FC236}">
                <a16:creationId xmlns:a16="http://schemas.microsoft.com/office/drawing/2014/main" id="{B5FE97DD-19A3-E371-D519-6AEE5D27F5FA}"/>
              </a:ext>
            </a:extLst>
          </p:cNvPr>
          <p:cNvPicPr>
            <a:picLocks noChangeAspect="1"/>
          </p:cNvPicPr>
          <p:nvPr/>
        </p:nvPicPr>
        <p:blipFill>
          <a:blip r:embed="rId4"/>
          <a:srcRect/>
          <a:stretch/>
        </p:blipFill>
        <p:spPr>
          <a:xfrm>
            <a:off x="5775883" y="1963885"/>
            <a:ext cx="840879" cy="607865"/>
          </a:xfrm>
          <a:prstGeom prst="rect">
            <a:avLst/>
          </a:prstGeom>
        </p:spPr>
      </p:pic>
      <p:pic>
        <p:nvPicPr>
          <p:cNvPr id="10" name="Picture 9" descr="A 45-degree-angled Demand Graph.">
            <a:extLst>
              <a:ext uri="{FF2B5EF4-FFF2-40B4-BE49-F238E27FC236}">
                <a16:creationId xmlns:a16="http://schemas.microsoft.com/office/drawing/2014/main" id="{537809B5-D0C1-6128-B5AF-037000A62F7D}"/>
              </a:ext>
            </a:extLst>
          </p:cNvPr>
          <p:cNvPicPr>
            <a:picLocks noChangeAspect="1"/>
          </p:cNvPicPr>
          <p:nvPr/>
        </p:nvPicPr>
        <p:blipFill>
          <a:blip r:embed="rId5"/>
          <a:srcRect/>
          <a:stretch/>
        </p:blipFill>
        <p:spPr>
          <a:xfrm>
            <a:off x="5775883" y="2684526"/>
            <a:ext cx="840879" cy="607865"/>
          </a:xfrm>
          <a:prstGeom prst="rect">
            <a:avLst/>
          </a:prstGeom>
        </p:spPr>
      </p:pic>
      <p:pic>
        <p:nvPicPr>
          <p:cNvPr id="11" name="Picture 10" descr="A horizontal Demand Graph.">
            <a:extLst>
              <a:ext uri="{FF2B5EF4-FFF2-40B4-BE49-F238E27FC236}">
                <a16:creationId xmlns:a16="http://schemas.microsoft.com/office/drawing/2014/main" id="{14E4F177-BF27-A6EE-0F1A-A81482281B72}"/>
              </a:ext>
            </a:extLst>
          </p:cNvPr>
          <p:cNvPicPr>
            <a:picLocks noChangeAspect="1"/>
          </p:cNvPicPr>
          <p:nvPr/>
        </p:nvPicPr>
        <p:blipFill>
          <a:blip r:embed="rId6"/>
          <a:srcRect/>
          <a:stretch/>
        </p:blipFill>
        <p:spPr>
          <a:xfrm>
            <a:off x="5775883" y="3405167"/>
            <a:ext cx="840879" cy="607865"/>
          </a:xfrm>
          <a:prstGeom prst="rect">
            <a:avLst/>
          </a:prstGeom>
        </p:spPr>
      </p:pic>
      <p:pic>
        <p:nvPicPr>
          <p:cNvPr id="12" name="Picture 11" descr="A vertical Demand Graph.">
            <a:extLst>
              <a:ext uri="{FF2B5EF4-FFF2-40B4-BE49-F238E27FC236}">
                <a16:creationId xmlns:a16="http://schemas.microsoft.com/office/drawing/2014/main" id="{E82147A0-44AD-D12C-0616-987A21E82E83}"/>
              </a:ext>
            </a:extLst>
          </p:cNvPr>
          <p:cNvPicPr>
            <a:picLocks noChangeAspect="1"/>
          </p:cNvPicPr>
          <p:nvPr/>
        </p:nvPicPr>
        <p:blipFill>
          <a:blip r:embed="rId7"/>
          <a:srcRect/>
          <a:stretch/>
        </p:blipFill>
        <p:spPr>
          <a:xfrm>
            <a:off x="5775883" y="4148783"/>
            <a:ext cx="840879" cy="607865"/>
          </a:xfrm>
          <a:prstGeom prst="rect">
            <a:avLst/>
          </a:prstGeom>
        </p:spPr>
      </p:pic>
      <p:pic>
        <p:nvPicPr>
          <p:cNvPr id="13" name="Picture 12" descr="A flat-angled Supply Graph.">
            <a:extLst>
              <a:ext uri="{FF2B5EF4-FFF2-40B4-BE49-F238E27FC236}">
                <a16:creationId xmlns:a16="http://schemas.microsoft.com/office/drawing/2014/main" id="{440F4EEC-975A-8708-9626-49B3EE7D5B3F}"/>
              </a:ext>
            </a:extLst>
          </p:cNvPr>
          <p:cNvPicPr>
            <a:picLocks noChangeAspect="1"/>
          </p:cNvPicPr>
          <p:nvPr/>
        </p:nvPicPr>
        <p:blipFill>
          <a:blip r:embed="rId8"/>
          <a:srcRect/>
          <a:stretch/>
        </p:blipFill>
        <p:spPr>
          <a:xfrm>
            <a:off x="7591664" y="1256404"/>
            <a:ext cx="840879" cy="607865"/>
          </a:xfrm>
          <a:prstGeom prst="rect">
            <a:avLst/>
          </a:prstGeom>
        </p:spPr>
      </p:pic>
      <p:pic>
        <p:nvPicPr>
          <p:cNvPr id="14" name="Picture 13" descr="A steep-angled Supply Graph.">
            <a:extLst>
              <a:ext uri="{FF2B5EF4-FFF2-40B4-BE49-F238E27FC236}">
                <a16:creationId xmlns:a16="http://schemas.microsoft.com/office/drawing/2014/main" id="{C3B7D795-7893-E3C1-0EC1-205486D9D7AD}"/>
              </a:ext>
            </a:extLst>
          </p:cNvPr>
          <p:cNvPicPr>
            <a:picLocks noChangeAspect="1"/>
          </p:cNvPicPr>
          <p:nvPr/>
        </p:nvPicPr>
        <p:blipFill>
          <a:blip r:embed="rId9"/>
          <a:srcRect/>
          <a:stretch/>
        </p:blipFill>
        <p:spPr>
          <a:xfrm>
            <a:off x="7591664" y="1963885"/>
            <a:ext cx="840879" cy="607865"/>
          </a:xfrm>
          <a:prstGeom prst="rect">
            <a:avLst/>
          </a:prstGeom>
        </p:spPr>
      </p:pic>
      <p:pic>
        <p:nvPicPr>
          <p:cNvPr id="15" name="Picture 14" descr="A 45-degree-angled Supply Graph.">
            <a:extLst>
              <a:ext uri="{FF2B5EF4-FFF2-40B4-BE49-F238E27FC236}">
                <a16:creationId xmlns:a16="http://schemas.microsoft.com/office/drawing/2014/main" id="{870D7741-05AA-8B91-F476-88B30B9E9415}"/>
              </a:ext>
            </a:extLst>
          </p:cNvPr>
          <p:cNvPicPr>
            <a:picLocks noChangeAspect="1"/>
          </p:cNvPicPr>
          <p:nvPr/>
        </p:nvPicPr>
        <p:blipFill>
          <a:blip r:embed="rId10"/>
          <a:srcRect/>
          <a:stretch/>
        </p:blipFill>
        <p:spPr>
          <a:xfrm>
            <a:off x="7591664" y="2684526"/>
            <a:ext cx="840879" cy="607865"/>
          </a:xfrm>
          <a:prstGeom prst="rect">
            <a:avLst/>
          </a:prstGeom>
        </p:spPr>
      </p:pic>
      <p:pic>
        <p:nvPicPr>
          <p:cNvPr id="16" name="Picture 15" descr="A horizontal Supply Graph.">
            <a:extLst>
              <a:ext uri="{FF2B5EF4-FFF2-40B4-BE49-F238E27FC236}">
                <a16:creationId xmlns:a16="http://schemas.microsoft.com/office/drawing/2014/main" id="{F5079D69-03D7-DD0C-BD05-93EF6464C2BA}"/>
              </a:ext>
            </a:extLst>
          </p:cNvPr>
          <p:cNvPicPr>
            <a:picLocks noChangeAspect="1"/>
          </p:cNvPicPr>
          <p:nvPr/>
        </p:nvPicPr>
        <p:blipFill>
          <a:blip r:embed="rId11"/>
          <a:srcRect/>
          <a:stretch/>
        </p:blipFill>
        <p:spPr>
          <a:xfrm>
            <a:off x="7591664" y="3405167"/>
            <a:ext cx="840879" cy="607865"/>
          </a:xfrm>
          <a:prstGeom prst="rect">
            <a:avLst/>
          </a:prstGeom>
        </p:spPr>
      </p:pic>
      <p:pic>
        <p:nvPicPr>
          <p:cNvPr id="17" name="Picture 16" descr="A vertical Supply Graph.">
            <a:extLst>
              <a:ext uri="{FF2B5EF4-FFF2-40B4-BE49-F238E27FC236}">
                <a16:creationId xmlns:a16="http://schemas.microsoft.com/office/drawing/2014/main" id="{9E8130CF-B702-D301-4438-02D0F4AED50E}"/>
              </a:ext>
            </a:extLst>
          </p:cNvPr>
          <p:cNvPicPr>
            <a:picLocks noChangeAspect="1"/>
          </p:cNvPicPr>
          <p:nvPr/>
        </p:nvPicPr>
        <p:blipFill>
          <a:blip r:embed="rId7"/>
          <a:srcRect/>
          <a:stretch/>
        </p:blipFill>
        <p:spPr>
          <a:xfrm>
            <a:off x="7591664" y="4148783"/>
            <a:ext cx="840879" cy="607865"/>
          </a:xfrm>
          <a:prstGeom prst="rect">
            <a:avLst/>
          </a:prstGeom>
        </p:spPr>
      </p:pic>
    </p:spTree>
    <p:extLst>
      <p:ext uri="{BB962C8B-B14F-4D97-AF65-F5344CB8AC3E}">
        <p14:creationId xmlns:p14="http://schemas.microsoft.com/office/powerpoint/2010/main" val="277187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b="1" dirty="0">
                <a:latin typeface="+mj-lt"/>
              </a:rPr>
              <a:t>Key Terms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229875"/>
            <a:ext cx="4018939" cy="3446830"/>
          </a:xfrm>
        </p:spPr>
        <p:txBody>
          <a:bodyPr>
            <a:normAutofit/>
          </a:bodyPr>
          <a:lstStyle/>
          <a:p>
            <a:r>
              <a:rPr lang="en-US" dirty="0">
                <a:latin typeface="+mn-lt"/>
              </a:rPr>
              <a:t>Constant Unitary Elasticity</a:t>
            </a:r>
          </a:p>
          <a:p>
            <a:pPr>
              <a:lnSpc>
                <a:spcPct val="114999"/>
              </a:lnSpc>
            </a:pPr>
            <a:r>
              <a:rPr lang="en-US" dirty="0">
                <a:latin typeface="Arial"/>
              </a:rPr>
              <a:t>Cross-Price Elasticity of Demand</a:t>
            </a:r>
          </a:p>
          <a:p>
            <a:pPr>
              <a:lnSpc>
                <a:spcPct val="114999"/>
              </a:lnSpc>
            </a:pPr>
            <a:r>
              <a:rPr lang="en-US" dirty="0">
                <a:latin typeface="Arial"/>
              </a:rPr>
              <a:t>Elasticity</a:t>
            </a:r>
          </a:p>
          <a:p>
            <a:pPr>
              <a:lnSpc>
                <a:spcPct val="114999"/>
              </a:lnSpc>
            </a:pPr>
            <a:r>
              <a:rPr lang="en-US" dirty="0">
                <a:latin typeface="Arial"/>
              </a:rPr>
              <a:t>Elastic Demand</a:t>
            </a:r>
          </a:p>
          <a:p>
            <a:pPr>
              <a:lnSpc>
                <a:spcPct val="114999"/>
              </a:lnSpc>
            </a:pPr>
            <a:r>
              <a:rPr lang="en-US" dirty="0">
                <a:latin typeface="Arial"/>
              </a:rPr>
              <a:t>Elastic Supply</a:t>
            </a:r>
          </a:p>
          <a:p>
            <a:pPr>
              <a:lnSpc>
                <a:spcPct val="114999"/>
              </a:lnSpc>
            </a:pPr>
            <a:r>
              <a:rPr lang="en-US" dirty="0">
                <a:latin typeface="Arial"/>
              </a:rPr>
              <a:t>Income Elasticity</a:t>
            </a:r>
          </a:p>
          <a:p>
            <a:pPr>
              <a:lnSpc>
                <a:spcPct val="114999"/>
              </a:lnSpc>
            </a:pPr>
            <a:r>
              <a:rPr lang="en-US" dirty="0">
                <a:latin typeface="Arial"/>
              </a:rPr>
              <a:t>Inelastic Demand</a:t>
            </a:r>
          </a:p>
          <a:p>
            <a:pPr>
              <a:lnSpc>
                <a:spcPct val="114999"/>
              </a:lnSpc>
            </a:pPr>
            <a:r>
              <a:rPr lang="en-US" dirty="0">
                <a:latin typeface="Arial"/>
              </a:rPr>
              <a:t>Inelastic Supply</a:t>
            </a:r>
          </a:p>
          <a:p>
            <a:pPr>
              <a:lnSpc>
                <a:spcPct val="114999"/>
              </a:lnSpc>
            </a:pPr>
            <a:r>
              <a:rPr lang="en-US" dirty="0">
                <a:latin typeface="Arial"/>
              </a:rPr>
              <a:t>Inferior Good</a:t>
            </a:r>
          </a:p>
          <a:p>
            <a:endParaRPr lang="en-CA" dirty="0"/>
          </a:p>
        </p:txBody>
      </p:sp>
      <p:sp>
        <p:nvSpPr>
          <p:cNvPr id="4" name="Text Placeholder 1">
            <a:extLst>
              <a:ext uri="{FF2B5EF4-FFF2-40B4-BE49-F238E27FC236}">
                <a16:creationId xmlns:a16="http://schemas.microsoft.com/office/drawing/2014/main" id="{2B37FD7B-4BF8-F242-0C16-3ACB2D6D1B0A}"/>
              </a:ext>
            </a:extLst>
          </p:cNvPr>
          <p:cNvSpPr txBox="1">
            <a:spLocks/>
          </p:cNvSpPr>
          <p:nvPr/>
        </p:nvSpPr>
        <p:spPr>
          <a:xfrm>
            <a:off x="4578900" y="1232806"/>
            <a:ext cx="4018939" cy="344683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Roboto"/>
              <a:buChar char="●"/>
              <a:defRPr sz="1800" b="0" i="0" u="none" strike="noStrike" cap="none">
                <a:solidFill>
                  <a:schemeClr val="dk2"/>
                </a:solidFill>
                <a:latin typeface="Roboto"/>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r>
              <a:rPr lang="en-US" dirty="0">
                <a:latin typeface="+mn-lt"/>
                <a:cs typeface="Arial"/>
              </a:rPr>
              <a:t>Mid-Point Method for Elasticity</a:t>
            </a:r>
            <a:endParaRPr lang="en-US" dirty="0"/>
          </a:p>
          <a:p>
            <a:pPr>
              <a:lnSpc>
                <a:spcPct val="114999"/>
              </a:lnSpc>
            </a:pPr>
            <a:r>
              <a:rPr lang="en-US" dirty="0">
                <a:latin typeface="+mn-lt"/>
              </a:rPr>
              <a:t>Normal Good</a:t>
            </a:r>
            <a:endParaRPr lang="en-US" dirty="0"/>
          </a:p>
          <a:p>
            <a:pPr>
              <a:lnSpc>
                <a:spcPct val="114999"/>
              </a:lnSpc>
            </a:pPr>
            <a:r>
              <a:rPr lang="en-US" dirty="0">
                <a:latin typeface="Arial"/>
              </a:rPr>
              <a:t>Perfectly Elastic Demand</a:t>
            </a:r>
          </a:p>
          <a:p>
            <a:pPr>
              <a:lnSpc>
                <a:spcPct val="114999"/>
              </a:lnSpc>
            </a:pPr>
            <a:r>
              <a:rPr lang="en-US" dirty="0">
                <a:latin typeface="Arial"/>
              </a:rPr>
              <a:t>Perfectly Elastic Supply</a:t>
            </a:r>
          </a:p>
          <a:p>
            <a:pPr>
              <a:lnSpc>
                <a:spcPct val="114999"/>
              </a:lnSpc>
            </a:pPr>
            <a:r>
              <a:rPr lang="en-US" dirty="0">
                <a:latin typeface="Arial"/>
              </a:rPr>
              <a:t>Perfectly Inelastic Demand</a:t>
            </a:r>
          </a:p>
          <a:p>
            <a:pPr>
              <a:lnSpc>
                <a:spcPct val="114999"/>
              </a:lnSpc>
            </a:pPr>
            <a:r>
              <a:rPr lang="en-US" dirty="0">
                <a:latin typeface="Arial"/>
              </a:rPr>
              <a:t>Perfectly Inelastic Supply</a:t>
            </a:r>
          </a:p>
          <a:p>
            <a:pPr>
              <a:lnSpc>
                <a:spcPct val="114999"/>
              </a:lnSpc>
            </a:pPr>
            <a:r>
              <a:rPr lang="en-US" dirty="0">
                <a:latin typeface="Arial"/>
              </a:rPr>
              <a:t>Positive Cross-Price Elasticity</a:t>
            </a:r>
          </a:p>
          <a:p>
            <a:pPr>
              <a:lnSpc>
                <a:spcPct val="114999"/>
              </a:lnSpc>
            </a:pPr>
            <a:r>
              <a:rPr lang="en-US" dirty="0">
                <a:latin typeface="Arial"/>
              </a:rPr>
              <a:t>Price Elasticity of Demand</a:t>
            </a:r>
          </a:p>
          <a:p>
            <a:pPr>
              <a:lnSpc>
                <a:spcPct val="114999"/>
              </a:lnSpc>
            </a:pPr>
            <a:r>
              <a:rPr lang="en-US" dirty="0">
                <a:latin typeface="Arial"/>
              </a:rPr>
              <a:t>Price Elasticity of Supply</a:t>
            </a:r>
          </a:p>
          <a:p>
            <a:endParaRPr lang="en-CA" dirty="0"/>
          </a:p>
        </p:txBody>
      </p:sp>
    </p:spTree>
    <p:extLst>
      <p:ext uri="{BB962C8B-B14F-4D97-AF65-F5344CB8AC3E}">
        <p14:creationId xmlns:p14="http://schemas.microsoft.com/office/powerpoint/2010/main" val="338340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8F95-DCF2-49E8-BE6B-CB9971726C50}"/>
              </a:ext>
            </a:extLst>
          </p:cNvPr>
          <p:cNvSpPr>
            <a:spLocks noGrp="1"/>
          </p:cNvSpPr>
          <p:nvPr>
            <p:ph type="title"/>
          </p:nvPr>
        </p:nvSpPr>
        <p:spPr/>
        <p:txBody>
          <a:bodyPr>
            <a:normAutofit fontScale="90000"/>
          </a:bodyPr>
          <a:lstStyle/>
          <a:p>
            <a:r>
              <a:rPr lang="en-CA" b="1" dirty="0">
                <a:latin typeface="Arial"/>
              </a:rPr>
              <a:t> 6.1 </a:t>
            </a:r>
            <a:r>
              <a:rPr lang="en-CA" b="1" dirty="0">
                <a:latin typeface="+mj-lt"/>
              </a:rPr>
              <a:t>Price Elasticity of Demand Example </a:t>
            </a:r>
          </a:p>
        </p:txBody>
      </p:sp>
      <p:sp>
        <p:nvSpPr>
          <p:cNvPr id="3" name="Text Placeholder 2">
            <a:extLst>
              <a:ext uri="{FF2B5EF4-FFF2-40B4-BE49-F238E27FC236}">
                <a16:creationId xmlns:a16="http://schemas.microsoft.com/office/drawing/2014/main" id="{26F2F527-127C-A4B0-514F-C58750C67FF3}"/>
              </a:ext>
            </a:extLst>
          </p:cNvPr>
          <p:cNvSpPr>
            <a:spLocks noGrp="1"/>
          </p:cNvSpPr>
          <p:nvPr>
            <p:ph type="body" idx="1"/>
          </p:nvPr>
        </p:nvSpPr>
        <p:spPr>
          <a:xfrm>
            <a:off x="311700" y="1229875"/>
            <a:ext cx="3564397" cy="3339000"/>
          </a:xfrm>
        </p:spPr>
        <p:txBody>
          <a:bodyPr/>
          <a:lstStyle/>
          <a:p>
            <a:pPr marL="114300" indent="0">
              <a:buNone/>
            </a:pPr>
            <a:r>
              <a:rPr lang="en-US" dirty="0">
                <a:solidFill>
                  <a:srgbClr val="373D3F"/>
                </a:solidFill>
                <a:latin typeface="+mn-lt"/>
                <a:ea typeface="Roboto" panose="02000000000000000000" pitchFamily="2" charset="0"/>
              </a:rPr>
              <a:t>Look at the above figure. When the price of a cup of coffee is $4.5, the quantity demanded is 4 cups an hour and when the price falls to $3.00 a cup, the quantity demanded rises to 6 cups every hour.</a:t>
            </a:r>
            <a:endParaRPr lang="en-CA" dirty="0">
              <a:latin typeface="+mn-lt"/>
              <a:ea typeface="Roboto" panose="02000000000000000000" pitchFamily="2" charset="0"/>
            </a:endParaRPr>
          </a:p>
        </p:txBody>
      </p:sp>
      <p:pic>
        <p:nvPicPr>
          <p:cNvPr id="4" name="Picture 3">
            <a:extLst>
              <a:ext uri="{FF2B5EF4-FFF2-40B4-BE49-F238E27FC236}">
                <a16:creationId xmlns:a16="http://schemas.microsoft.com/office/drawing/2014/main" id="{B561F8EC-9017-450C-9220-81EE43E18D3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76097" y="1219365"/>
            <a:ext cx="4404303" cy="3514134"/>
          </a:xfrm>
          <a:prstGeom prst="rect">
            <a:avLst/>
          </a:prstGeom>
        </p:spPr>
      </p:pic>
      <p:sp>
        <p:nvSpPr>
          <p:cNvPr id="6" name="TextBox 5">
            <a:extLst>
              <a:ext uri="{FF2B5EF4-FFF2-40B4-BE49-F238E27FC236}">
                <a16:creationId xmlns:a16="http://schemas.microsoft.com/office/drawing/2014/main" id="{5FD7BADA-EEE6-428D-B431-9AA8AEDA43AA}"/>
              </a:ext>
            </a:extLst>
          </p:cNvPr>
          <p:cNvSpPr txBox="1"/>
          <p:nvPr/>
        </p:nvSpPr>
        <p:spPr>
          <a:xfrm>
            <a:off x="5762514" y="4602694"/>
            <a:ext cx="631467"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6.1</a:t>
            </a:r>
            <a:endParaRPr lang="en-CA" sz="1100" dirty="0"/>
          </a:p>
        </p:txBody>
      </p:sp>
    </p:spTree>
    <p:extLst>
      <p:ext uri="{BB962C8B-B14F-4D97-AF65-F5344CB8AC3E}">
        <p14:creationId xmlns:p14="http://schemas.microsoft.com/office/powerpoint/2010/main" val="20580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27DD-CAF9-4105-A663-D3494AE13942}"/>
              </a:ext>
            </a:extLst>
          </p:cNvPr>
          <p:cNvSpPr>
            <a:spLocks noGrp="1"/>
          </p:cNvSpPr>
          <p:nvPr>
            <p:ph type="title"/>
          </p:nvPr>
        </p:nvSpPr>
        <p:spPr/>
        <p:txBody>
          <a:bodyPr>
            <a:normAutofit fontScale="90000"/>
          </a:bodyPr>
          <a:lstStyle/>
          <a:p>
            <a:r>
              <a:rPr lang="en-US" b="1" dirty="0">
                <a:latin typeface="+mj-lt"/>
              </a:rPr>
              <a:t>6.1 Moving from Point A to B</a:t>
            </a:r>
            <a:endParaRPr lang="en-CA" b="1" dirty="0">
              <a:latin typeface="+mj-lt"/>
            </a:endParaRPr>
          </a:p>
        </p:txBody>
      </p:sp>
      <p:sp>
        <p:nvSpPr>
          <p:cNvPr id="3" name="Text Placeholder 2">
            <a:extLst>
              <a:ext uri="{FF2B5EF4-FFF2-40B4-BE49-F238E27FC236}">
                <a16:creationId xmlns:a16="http://schemas.microsoft.com/office/drawing/2014/main" id="{05C6FDAE-F09C-4FD5-8860-FB5985AA41FA}"/>
              </a:ext>
            </a:extLst>
          </p:cNvPr>
          <p:cNvSpPr>
            <a:spLocks noGrp="1"/>
          </p:cNvSpPr>
          <p:nvPr>
            <p:ph type="body" idx="1"/>
          </p:nvPr>
        </p:nvSpPr>
        <p:spPr/>
        <p:txBody>
          <a:bodyPr>
            <a:normAutofit fontScale="92500" lnSpcReduction="10000"/>
          </a:bodyPr>
          <a:lstStyle/>
          <a:p>
            <a:pPr marL="3175" lvl="1" indent="0">
              <a:lnSpc>
                <a:spcPct val="100000"/>
              </a:lnSpc>
              <a:buSzPts val="1800"/>
              <a:buNone/>
            </a:pPr>
            <a:r>
              <a:rPr lang="en-US" sz="2000" b="1" dirty="0">
                <a:solidFill>
                  <a:srgbClr val="080808"/>
                </a:solidFill>
                <a:latin typeface="+mn-lt"/>
              </a:rPr>
              <a:t>% Change in Price: </a:t>
            </a:r>
            <a:r>
              <a:rPr lang="en-US" sz="2000" dirty="0">
                <a:solidFill>
                  <a:srgbClr val="080808"/>
                </a:solidFill>
                <a:latin typeface="+mn-lt"/>
              </a:rPr>
              <a:t>The coffee price falls from $4.50 to $3.00, meaning the percentage change is…</a:t>
            </a:r>
          </a:p>
          <a:p>
            <a:pPr marL="460375" lvl="2" indent="0">
              <a:lnSpc>
                <a:spcPct val="100000"/>
              </a:lnSpc>
              <a:buSzPts val="1800"/>
              <a:buNone/>
            </a:pPr>
            <a:r>
              <a:rPr lang="en-US" sz="2000" dirty="0">
                <a:solidFill>
                  <a:srgbClr val="080808"/>
                </a:solidFill>
                <a:latin typeface="+mn-lt"/>
              </a:rPr>
              <a:t>[(3.00−4.50) </a:t>
            </a:r>
            <a:r>
              <a:rPr lang="en-US" sz="2000" dirty="0">
                <a:solidFill>
                  <a:srgbClr val="080808"/>
                </a:solidFill>
                <a:latin typeface="+mn-lt"/>
                <a:cs typeface="Arial"/>
              </a:rPr>
              <a:t>÷</a:t>
            </a:r>
            <a:r>
              <a:rPr lang="en-US" sz="2000" b="1" dirty="0">
                <a:solidFill>
                  <a:srgbClr val="080808"/>
                </a:solidFill>
                <a:latin typeface="+mn-lt"/>
                <a:cs typeface="Arial"/>
              </a:rPr>
              <a:t> </a:t>
            </a:r>
            <a:r>
              <a:rPr lang="en-US" sz="2000" dirty="0">
                <a:solidFill>
                  <a:srgbClr val="080808"/>
                </a:solidFill>
                <a:latin typeface="+mn-lt"/>
              </a:rPr>
              <a:t>4.50]×100 =  -33%</a:t>
            </a:r>
          </a:p>
          <a:p>
            <a:pPr marL="3175" lvl="1" indent="0">
              <a:lnSpc>
                <a:spcPct val="100000"/>
              </a:lnSpc>
              <a:buSzPts val="1800"/>
              <a:buNone/>
            </a:pPr>
            <a:r>
              <a:rPr lang="en-US" sz="2000" dirty="0">
                <a:solidFill>
                  <a:srgbClr val="080808"/>
                </a:solidFill>
                <a:latin typeface="+mn-lt"/>
              </a:rPr>
              <a:t>Price has fallen by 33%</a:t>
            </a:r>
          </a:p>
          <a:p>
            <a:pPr marL="3175" lvl="1" indent="0">
              <a:lnSpc>
                <a:spcPct val="100000"/>
              </a:lnSpc>
              <a:buSzPts val="1800"/>
              <a:buNone/>
            </a:pPr>
            <a:endParaRPr lang="en-US" sz="2000" dirty="0">
              <a:solidFill>
                <a:srgbClr val="080808"/>
              </a:solidFill>
              <a:latin typeface="+mn-lt"/>
            </a:endParaRPr>
          </a:p>
          <a:p>
            <a:pPr marL="3175" lvl="1" indent="0">
              <a:lnSpc>
                <a:spcPct val="100000"/>
              </a:lnSpc>
              <a:buSzPts val="1800"/>
              <a:buNone/>
            </a:pPr>
            <a:r>
              <a:rPr lang="en-US" sz="2000" b="1" dirty="0">
                <a:solidFill>
                  <a:srgbClr val="080808"/>
                </a:solidFill>
                <a:latin typeface="+mn-lt"/>
              </a:rPr>
              <a:t>% Change in Quantity Demanded</a:t>
            </a:r>
            <a:r>
              <a:rPr lang="en-US" sz="2000" dirty="0">
                <a:solidFill>
                  <a:srgbClr val="080808"/>
                </a:solidFill>
                <a:latin typeface="+mn-lt"/>
              </a:rPr>
              <a:t>: The quantity of coffee sold increases from 4 to 6, meaning the percentage change is…</a:t>
            </a:r>
          </a:p>
          <a:p>
            <a:pPr marL="460375" lvl="2" indent="0">
              <a:lnSpc>
                <a:spcPct val="100000"/>
              </a:lnSpc>
              <a:buSzPts val="1800"/>
              <a:buNone/>
            </a:pPr>
            <a:r>
              <a:rPr lang="en-US" sz="2000" dirty="0">
                <a:solidFill>
                  <a:srgbClr val="080808"/>
                </a:solidFill>
                <a:latin typeface="+mn-lt"/>
              </a:rPr>
              <a:t>[(6−4) </a:t>
            </a:r>
            <a:r>
              <a:rPr lang="en-US" sz="2000" dirty="0">
                <a:solidFill>
                  <a:srgbClr val="080808"/>
                </a:solidFill>
                <a:latin typeface="+mn-lt"/>
                <a:cs typeface="Arial"/>
              </a:rPr>
              <a:t>÷ </a:t>
            </a:r>
            <a:r>
              <a:rPr lang="en-US" sz="2000" dirty="0">
                <a:solidFill>
                  <a:srgbClr val="080808"/>
                </a:solidFill>
                <a:latin typeface="+mn-lt"/>
              </a:rPr>
              <a:t>4]</a:t>
            </a:r>
            <a:r>
              <a:rPr lang="en-US" sz="2000" dirty="0">
                <a:solidFill>
                  <a:srgbClr val="080808"/>
                </a:solidFill>
                <a:latin typeface="+mn-lt"/>
                <a:cs typeface="Arial"/>
              </a:rPr>
              <a:t>×</a:t>
            </a:r>
            <a:r>
              <a:rPr lang="en-US" sz="2000" dirty="0">
                <a:solidFill>
                  <a:srgbClr val="080808"/>
                </a:solidFill>
                <a:latin typeface="+mn-lt"/>
              </a:rPr>
              <a:t>100 = 50%</a:t>
            </a:r>
          </a:p>
          <a:p>
            <a:pPr marL="3175" lvl="1" indent="0">
              <a:lnSpc>
                <a:spcPct val="100000"/>
              </a:lnSpc>
              <a:buSzPts val="1800"/>
              <a:buNone/>
            </a:pPr>
            <a:r>
              <a:rPr lang="en-US" sz="2000" dirty="0">
                <a:solidFill>
                  <a:srgbClr val="080808"/>
                </a:solidFill>
                <a:latin typeface="+mn-lt"/>
              </a:rPr>
              <a:t>The quantity has risen by 50%</a:t>
            </a:r>
          </a:p>
          <a:p>
            <a:pPr marL="3175" lvl="1" indent="0">
              <a:lnSpc>
                <a:spcPct val="100000"/>
              </a:lnSpc>
              <a:buSzPts val="1800"/>
              <a:buNone/>
            </a:pPr>
            <a:endParaRPr lang="en-US" sz="2000" dirty="0">
              <a:solidFill>
                <a:srgbClr val="080808"/>
              </a:solidFill>
              <a:latin typeface="+mn-lt"/>
            </a:endParaRPr>
          </a:p>
          <a:p>
            <a:pPr marL="3175" lvl="1" indent="0">
              <a:lnSpc>
                <a:spcPct val="100000"/>
              </a:lnSpc>
              <a:buSzPts val="1800"/>
              <a:buNone/>
            </a:pPr>
            <a:r>
              <a:rPr lang="en-US" sz="2000" dirty="0">
                <a:solidFill>
                  <a:srgbClr val="080808"/>
                </a:solidFill>
                <a:latin typeface="+mn-lt"/>
              </a:rPr>
              <a:t>Therefore,</a:t>
            </a:r>
            <a:r>
              <a:rPr lang="en-US" sz="2000" b="1" dirty="0">
                <a:solidFill>
                  <a:srgbClr val="080808"/>
                </a:solidFill>
                <a:latin typeface="+mn-lt"/>
              </a:rPr>
              <a:t> Elasticity</a:t>
            </a:r>
            <a:r>
              <a:rPr lang="en-US" sz="2000" dirty="0">
                <a:solidFill>
                  <a:srgbClr val="080808"/>
                </a:solidFill>
                <a:latin typeface="+mn-lt"/>
              </a:rPr>
              <a:t>: %change in Quantity demanded </a:t>
            </a:r>
            <a:r>
              <a:rPr lang="en-US" sz="2000" dirty="0">
                <a:solidFill>
                  <a:srgbClr val="080808"/>
                </a:solidFill>
                <a:latin typeface="+mn-lt"/>
                <a:cs typeface="Arial"/>
              </a:rPr>
              <a:t>÷ </a:t>
            </a:r>
            <a:r>
              <a:rPr lang="en-US" sz="2000" dirty="0">
                <a:solidFill>
                  <a:srgbClr val="080808"/>
                </a:solidFill>
                <a:latin typeface="+mn-lt"/>
              </a:rPr>
              <a:t>%change in Price.</a:t>
            </a:r>
          </a:p>
          <a:p>
            <a:pPr marL="460375" lvl="2" indent="0">
              <a:lnSpc>
                <a:spcPct val="100000"/>
              </a:lnSpc>
              <a:buSzPts val="1800"/>
              <a:buNone/>
            </a:pPr>
            <a:r>
              <a:rPr lang="en-US" sz="2000" dirty="0">
                <a:solidFill>
                  <a:srgbClr val="080808"/>
                </a:solidFill>
                <a:latin typeface="+mn-lt"/>
              </a:rPr>
              <a:t>−50% </a:t>
            </a:r>
            <a:r>
              <a:rPr lang="en-US" sz="2000" dirty="0">
                <a:solidFill>
                  <a:srgbClr val="080808"/>
                </a:solidFill>
                <a:latin typeface="+mn-lt"/>
                <a:cs typeface="Arial"/>
              </a:rPr>
              <a:t>÷ </a:t>
            </a:r>
            <a:r>
              <a:rPr lang="en-US" sz="2000" dirty="0">
                <a:solidFill>
                  <a:srgbClr val="080808"/>
                </a:solidFill>
                <a:latin typeface="+mn-lt"/>
              </a:rPr>
              <a:t>33% = -1.5.</a:t>
            </a:r>
            <a:endParaRPr lang="en-CA" sz="2000" dirty="0">
              <a:solidFill>
                <a:srgbClr val="080808"/>
              </a:solidFill>
              <a:latin typeface="+mn-lt"/>
            </a:endParaRPr>
          </a:p>
        </p:txBody>
      </p:sp>
    </p:spTree>
    <p:extLst>
      <p:ext uri="{BB962C8B-B14F-4D97-AF65-F5344CB8AC3E}">
        <p14:creationId xmlns:p14="http://schemas.microsoft.com/office/powerpoint/2010/main" val="47947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B411-A31A-4A0E-A5A6-22AD47201149}"/>
              </a:ext>
            </a:extLst>
          </p:cNvPr>
          <p:cNvSpPr>
            <a:spLocks noGrp="1"/>
          </p:cNvSpPr>
          <p:nvPr>
            <p:ph type="title"/>
          </p:nvPr>
        </p:nvSpPr>
        <p:spPr/>
        <p:txBody>
          <a:bodyPr>
            <a:normAutofit fontScale="90000"/>
          </a:bodyPr>
          <a:lstStyle/>
          <a:p>
            <a:r>
              <a:rPr lang="en-CA" b="1" dirty="0">
                <a:latin typeface="+mj-lt"/>
              </a:rPr>
              <a:t>6.1 Midpoint Method</a:t>
            </a:r>
          </a:p>
        </p:txBody>
      </p:sp>
      <p:sp>
        <p:nvSpPr>
          <p:cNvPr id="3" name="Text Placeholder 2">
            <a:extLst>
              <a:ext uri="{FF2B5EF4-FFF2-40B4-BE49-F238E27FC236}">
                <a16:creationId xmlns:a16="http://schemas.microsoft.com/office/drawing/2014/main" id="{508B15BD-72A3-4AD3-BAE2-67A88507B6EA}"/>
              </a:ext>
            </a:extLst>
          </p:cNvPr>
          <p:cNvSpPr>
            <a:spLocks noGrp="1"/>
          </p:cNvSpPr>
          <p:nvPr>
            <p:ph type="body" idx="1"/>
          </p:nvPr>
        </p:nvSpPr>
        <p:spPr/>
        <p:txBody>
          <a:bodyPr>
            <a:noAutofit/>
          </a:bodyPr>
          <a:lstStyle/>
          <a:p>
            <a:pPr marL="114300" indent="0">
              <a:lnSpc>
                <a:spcPct val="100000"/>
              </a:lnSpc>
              <a:buNone/>
            </a:pPr>
            <a:r>
              <a:rPr lang="en-US" sz="2000" b="0" i="0" dirty="0">
                <a:solidFill>
                  <a:srgbClr val="080808"/>
                </a:solidFill>
                <a:effectLst/>
                <a:latin typeface="+mn-lt"/>
                <a:ea typeface="Roboto" panose="02000000000000000000" pitchFamily="2" charset="0"/>
              </a:rPr>
              <a:t>To calculate elasticity, instead of using simple percentage changes in quantity and price, economists use the average percent change. </a:t>
            </a:r>
            <a:endParaRPr lang="en-US" sz="2000" dirty="0">
              <a:solidFill>
                <a:srgbClr val="080808"/>
              </a:solidFill>
              <a:latin typeface="+mn-lt"/>
              <a:ea typeface="Roboto" panose="02000000000000000000" pitchFamily="2" charset="0"/>
            </a:endParaRPr>
          </a:p>
          <a:p>
            <a:pPr marL="114300" indent="0">
              <a:lnSpc>
                <a:spcPct val="100000"/>
              </a:lnSpc>
              <a:buNone/>
            </a:pPr>
            <a:r>
              <a:rPr lang="en-US" sz="2000" b="1" dirty="0">
                <a:solidFill>
                  <a:srgbClr val="080808"/>
                </a:solidFill>
                <a:latin typeface="+mn-lt"/>
                <a:ea typeface="Roboto" panose="02000000000000000000" pitchFamily="2" charset="0"/>
              </a:rPr>
              <a:t>Mid-point method for elasticity equations:</a:t>
            </a:r>
            <a:endParaRPr lang="en-US" sz="2000" dirty="0">
              <a:solidFill>
                <a:srgbClr val="080808"/>
              </a:solidFill>
              <a:latin typeface="+mn-lt"/>
              <a:ea typeface="Roboto" panose="02000000000000000000" pitchFamily="2" charset="0"/>
            </a:endParaRPr>
          </a:p>
          <a:p>
            <a:pPr>
              <a:lnSpc>
                <a:spcPct val="100000"/>
              </a:lnSpc>
            </a:pPr>
            <a:r>
              <a:rPr lang="en-US" sz="2000" dirty="0">
                <a:solidFill>
                  <a:srgbClr val="080808"/>
                </a:solidFill>
                <a:latin typeface="+mn-lt"/>
              </a:rPr>
              <a:t>% change in quantity demanded</a:t>
            </a:r>
          </a:p>
          <a:p>
            <a:pPr marL="1054100" lvl="2" indent="0">
              <a:lnSpc>
                <a:spcPct val="100000"/>
              </a:lnSpc>
              <a:buNone/>
            </a:pPr>
            <a:r>
              <a:rPr lang="en-US" sz="2000" dirty="0">
                <a:solidFill>
                  <a:srgbClr val="080808"/>
                </a:solidFill>
                <a:latin typeface="+mn-lt"/>
              </a:rPr>
              <a:t>[New Q – Old Q ÷ (New Q +Old Q) </a:t>
            </a:r>
            <a:r>
              <a:rPr lang="en-US" sz="2000" dirty="0">
                <a:solidFill>
                  <a:srgbClr val="080808"/>
                </a:solidFill>
                <a:latin typeface="+mn-lt"/>
                <a:cs typeface="Arial"/>
              </a:rPr>
              <a:t>÷ </a:t>
            </a:r>
            <a:r>
              <a:rPr lang="en-US" sz="2000" dirty="0">
                <a:solidFill>
                  <a:srgbClr val="080808"/>
                </a:solidFill>
                <a:latin typeface="+mn-lt"/>
              </a:rPr>
              <a:t>2]×100%</a:t>
            </a:r>
          </a:p>
          <a:p>
            <a:pPr>
              <a:lnSpc>
                <a:spcPct val="100000"/>
              </a:lnSpc>
            </a:pPr>
            <a:r>
              <a:rPr lang="en-US" sz="2000" dirty="0">
                <a:solidFill>
                  <a:srgbClr val="080808"/>
                </a:solidFill>
                <a:latin typeface="+mn-lt"/>
              </a:rPr>
              <a:t>Average of two quantities</a:t>
            </a:r>
          </a:p>
          <a:p>
            <a:pPr lvl="1">
              <a:lnSpc>
                <a:spcPct val="100000"/>
              </a:lnSpc>
            </a:pPr>
            <a:r>
              <a:rPr lang="en-US" sz="2000" dirty="0">
                <a:solidFill>
                  <a:srgbClr val="080808"/>
                </a:solidFill>
                <a:latin typeface="+mn-lt"/>
              </a:rPr>
              <a:t>(New Q +Old Q) </a:t>
            </a:r>
            <a:r>
              <a:rPr lang="en-US" sz="2000" dirty="0">
                <a:solidFill>
                  <a:srgbClr val="080808"/>
                </a:solidFill>
                <a:latin typeface="+mn-lt"/>
                <a:cs typeface="Arial"/>
              </a:rPr>
              <a:t>÷ </a:t>
            </a:r>
            <a:r>
              <a:rPr lang="en-US" sz="2000" dirty="0">
                <a:solidFill>
                  <a:srgbClr val="080808"/>
                </a:solidFill>
                <a:latin typeface="+mn-lt"/>
              </a:rPr>
              <a:t>2</a:t>
            </a:r>
          </a:p>
          <a:p>
            <a:pPr>
              <a:lnSpc>
                <a:spcPct val="100000"/>
              </a:lnSpc>
            </a:pPr>
            <a:r>
              <a:rPr lang="en-US" sz="2000" dirty="0">
                <a:solidFill>
                  <a:srgbClr val="080808"/>
                </a:solidFill>
                <a:latin typeface="+mn-lt"/>
              </a:rPr>
              <a:t>% change in price</a:t>
            </a:r>
          </a:p>
          <a:p>
            <a:pPr lvl="1">
              <a:lnSpc>
                <a:spcPct val="100000"/>
              </a:lnSpc>
            </a:pPr>
            <a:r>
              <a:rPr lang="en-US" sz="2000" dirty="0">
                <a:solidFill>
                  <a:srgbClr val="080808"/>
                </a:solidFill>
                <a:latin typeface="+mn-lt"/>
              </a:rPr>
              <a:t>[New Price – Old Price </a:t>
            </a:r>
            <a:r>
              <a:rPr lang="en-US" sz="2000" dirty="0">
                <a:solidFill>
                  <a:srgbClr val="080808"/>
                </a:solidFill>
                <a:latin typeface="+mn-lt"/>
                <a:cs typeface="Arial"/>
              </a:rPr>
              <a:t>÷</a:t>
            </a:r>
            <a:r>
              <a:rPr lang="en-US" sz="2000" dirty="0">
                <a:solidFill>
                  <a:srgbClr val="080808"/>
                </a:solidFill>
                <a:latin typeface="+mn-lt"/>
              </a:rPr>
              <a:t> (New P +Old P) </a:t>
            </a:r>
            <a:r>
              <a:rPr lang="en-US" sz="2000" dirty="0">
                <a:solidFill>
                  <a:srgbClr val="080808"/>
                </a:solidFill>
                <a:latin typeface="+mn-lt"/>
                <a:cs typeface="Arial"/>
              </a:rPr>
              <a:t>÷ </a:t>
            </a:r>
            <a:r>
              <a:rPr lang="en-US" sz="2000" dirty="0">
                <a:solidFill>
                  <a:srgbClr val="080808"/>
                </a:solidFill>
                <a:latin typeface="+mn-lt"/>
              </a:rPr>
              <a:t>2]×100%</a:t>
            </a:r>
          </a:p>
          <a:p>
            <a:pPr>
              <a:lnSpc>
                <a:spcPct val="100000"/>
              </a:lnSpc>
            </a:pPr>
            <a:r>
              <a:rPr lang="en-US" sz="2000" dirty="0">
                <a:solidFill>
                  <a:srgbClr val="080808"/>
                </a:solidFill>
                <a:latin typeface="+mn-lt"/>
              </a:rPr>
              <a:t>Average of two prices</a:t>
            </a:r>
          </a:p>
          <a:p>
            <a:pPr lvl="1">
              <a:lnSpc>
                <a:spcPct val="100000"/>
              </a:lnSpc>
            </a:pPr>
            <a:r>
              <a:rPr lang="en-US" sz="2000" dirty="0">
                <a:solidFill>
                  <a:srgbClr val="080808"/>
                </a:solidFill>
                <a:latin typeface="+mn-lt"/>
              </a:rPr>
              <a:t>(New P +Old P) </a:t>
            </a:r>
            <a:r>
              <a:rPr lang="en-US" sz="2000" dirty="0">
                <a:solidFill>
                  <a:srgbClr val="080808"/>
                </a:solidFill>
                <a:latin typeface="+mn-lt"/>
                <a:cs typeface="Arial"/>
              </a:rPr>
              <a:t>÷ </a:t>
            </a:r>
            <a:r>
              <a:rPr lang="en-US" sz="2000" dirty="0">
                <a:solidFill>
                  <a:srgbClr val="080808"/>
                </a:solidFill>
                <a:latin typeface="+mn-lt"/>
              </a:rPr>
              <a:t>2</a:t>
            </a:r>
            <a:endParaRPr lang="en-CA" sz="2000" dirty="0">
              <a:solidFill>
                <a:srgbClr val="080808"/>
              </a:solidFill>
              <a:latin typeface="+mn-lt"/>
            </a:endParaRPr>
          </a:p>
        </p:txBody>
      </p:sp>
    </p:spTree>
    <p:extLst>
      <p:ext uri="{BB962C8B-B14F-4D97-AF65-F5344CB8AC3E}">
        <p14:creationId xmlns:p14="http://schemas.microsoft.com/office/powerpoint/2010/main" val="219751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587E-51A9-41AD-B029-5C43720FDF2A}"/>
              </a:ext>
            </a:extLst>
          </p:cNvPr>
          <p:cNvSpPr>
            <a:spLocks noGrp="1"/>
          </p:cNvSpPr>
          <p:nvPr>
            <p:ph type="title"/>
          </p:nvPr>
        </p:nvSpPr>
        <p:spPr/>
        <p:txBody>
          <a:bodyPr>
            <a:normAutofit fontScale="90000"/>
          </a:bodyPr>
          <a:lstStyle/>
          <a:p>
            <a:r>
              <a:rPr lang="en-US" b="1" dirty="0">
                <a:latin typeface="+mj-lt"/>
              </a:rPr>
              <a:t>6.1 Advantage of The Mid-Point Method </a:t>
            </a:r>
            <a:endParaRPr lang="en-CA" b="1" dirty="0">
              <a:latin typeface="+mj-lt"/>
            </a:endParaRPr>
          </a:p>
        </p:txBody>
      </p:sp>
      <p:sp>
        <p:nvSpPr>
          <p:cNvPr id="3" name="Text Placeholder 2">
            <a:extLst>
              <a:ext uri="{FF2B5EF4-FFF2-40B4-BE49-F238E27FC236}">
                <a16:creationId xmlns:a16="http://schemas.microsoft.com/office/drawing/2014/main" id="{66F88F40-E22C-498F-9F99-EA303EB264E8}"/>
              </a:ext>
            </a:extLst>
          </p:cNvPr>
          <p:cNvSpPr>
            <a:spLocks noGrp="1"/>
          </p:cNvSpPr>
          <p:nvPr>
            <p:ph type="body" idx="1"/>
          </p:nvPr>
        </p:nvSpPr>
        <p:spPr/>
        <p:txBody>
          <a:bodyPr>
            <a:normAutofit/>
          </a:bodyPr>
          <a:lstStyle/>
          <a:p>
            <a:r>
              <a:rPr lang="en-US" sz="2000" b="0" i="0" dirty="0">
                <a:solidFill>
                  <a:srgbClr val="080808"/>
                </a:solidFill>
                <a:effectLst/>
                <a:latin typeface="+mn-lt"/>
                <a:ea typeface="Roboto" panose="02000000000000000000" pitchFamily="2" charset="0"/>
              </a:rPr>
              <a:t>The advantage of the </a:t>
            </a:r>
            <a:r>
              <a:rPr lang="en-US" sz="2000" b="1" i="0" dirty="0">
                <a:solidFill>
                  <a:srgbClr val="080808"/>
                </a:solidFill>
                <a:effectLst/>
                <a:latin typeface="+mn-lt"/>
                <a:ea typeface="Roboto" panose="02000000000000000000" pitchFamily="2" charset="0"/>
              </a:rPr>
              <a:t>mid-point method</a:t>
            </a:r>
            <a:r>
              <a:rPr lang="en-US" sz="2000" b="0" i="0" dirty="0">
                <a:solidFill>
                  <a:srgbClr val="080808"/>
                </a:solidFill>
                <a:effectLst/>
                <a:latin typeface="+mn-lt"/>
                <a:ea typeface="Roboto" panose="02000000000000000000" pitchFamily="2" charset="0"/>
              </a:rPr>
              <a:t> is that we find the elasticity right at a single point on the demand curve, which is more precise than finding the elasticity over the entire range between the two points A and B, in the above figure.</a:t>
            </a:r>
          </a:p>
          <a:p>
            <a:r>
              <a:rPr lang="en-US" sz="2000" b="0" i="0" dirty="0">
                <a:solidFill>
                  <a:srgbClr val="080808"/>
                </a:solidFill>
                <a:effectLst/>
                <a:latin typeface="+mn-lt"/>
                <a:ea typeface="Roboto" panose="02000000000000000000" pitchFamily="2" charset="0"/>
              </a:rPr>
              <a:t>Using the mid-point method to calculate the elasticity between Point A and Point B:</a:t>
            </a:r>
          </a:p>
          <a:p>
            <a:pPr marL="114300" indent="0">
              <a:buNone/>
            </a:pPr>
            <a:r>
              <a:rPr lang="en-US" sz="2000" b="0" i="0" dirty="0">
                <a:solidFill>
                  <a:srgbClr val="080808"/>
                </a:solidFill>
                <a:effectLst/>
                <a:latin typeface="+mn-lt"/>
              </a:rPr>
              <a:t>= [{(6 </a:t>
            </a:r>
            <a:r>
              <a:rPr lang="en-CA" sz="2000" dirty="0">
                <a:solidFill>
                  <a:srgbClr val="080808"/>
                </a:solidFill>
                <a:latin typeface="+mn-lt"/>
              </a:rPr>
              <a:t>− </a:t>
            </a:r>
            <a:r>
              <a:rPr lang="en-US" sz="2000" b="0" i="0" dirty="0">
                <a:solidFill>
                  <a:srgbClr val="080808"/>
                </a:solidFill>
                <a:effectLst/>
                <a:latin typeface="+mn-lt"/>
              </a:rPr>
              <a:t>4</a:t>
            </a:r>
            <a:r>
              <a:rPr lang="en-US" sz="2000" dirty="0">
                <a:solidFill>
                  <a:srgbClr val="080808"/>
                </a:solidFill>
                <a:latin typeface="+mn-lt"/>
              </a:rPr>
              <a:t>) </a:t>
            </a:r>
            <a:r>
              <a:rPr lang="en-US" sz="2000" dirty="0">
                <a:solidFill>
                  <a:srgbClr val="080808"/>
                </a:solidFill>
                <a:latin typeface="+mn-lt"/>
                <a:cs typeface="Arial"/>
              </a:rPr>
              <a:t>÷ </a:t>
            </a:r>
            <a:r>
              <a:rPr lang="en-US" sz="2000" b="0" i="0" dirty="0">
                <a:solidFill>
                  <a:srgbClr val="080808"/>
                </a:solidFill>
                <a:effectLst/>
                <a:latin typeface="+mn-lt"/>
              </a:rPr>
              <a:t>(6 + 4</a:t>
            </a:r>
            <a:r>
              <a:rPr lang="en-US" sz="2000" dirty="0">
                <a:solidFill>
                  <a:srgbClr val="080808"/>
                </a:solidFill>
                <a:latin typeface="+mn-lt"/>
              </a:rPr>
              <a:t>) </a:t>
            </a:r>
            <a:r>
              <a:rPr lang="en-US" sz="2000" dirty="0">
                <a:solidFill>
                  <a:srgbClr val="080808"/>
                </a:solidFill>
                <a:latin typeface="+mn-lt"/>
                <a:cs typeface="Arial"/>
              </a:rPr>
              <a:t>÷ </a:t>
            </a:r>
            <a:r>
              <a:rPr lang="en-US" sz="2000" b="0" i="0" dirty="0">
                <a:solidFill>
                  <a:srgbClr val="080808"/>
                </a:solidFill>
                <a:effectLst/>
                <a:latin typeface="+mn-lt"/>
              </a:rPr>
              <a:t>2} </a:t>
            </a:r>
            <a:r>
              <a:rPr lang="en-CA" sz="2000" dirty="0">
                <a:solidFill>
                  <a:srgbClr val="080808"/>
                </a:solidFill>
                <a:latin typeface="+mn-lt"/>
              </a:rPr>
              <a:t>× </a:t>
            </a:r>
            <a:r>
              <a:rPr lang="en-US" sz="2000" b="0" i="0" dirty="0">
                <a:solidFill>
                  <a:srgbClr val="080808"/>
                </a:solidFill>
                <a:effectLst/>
                <a:latin typeface="+mn-lt"/>
              </a:rPr>
              <a:t>100</a:t>
            </a:r>
            <a:r>
              <a:rPr lang="en-US" sz="2000" dirty="0">
                <a:solidFill>
                  <a:srgbClr val="080808"/>
                </a:solidFill>
                <a:latin typeface="+mn-lt"/>
              </a:rPr>
              <a:t>] </a:t>
            </a:r>
            <a:r>
              <a:rPr lang="en-US" sz="2000" dirty="0">
                <a:solidFill>
                  <a:srgbClr val="080808"/>
                </a:solidFill>
                <a:latin typeface="+mn-lt"/>
                <a:cs typeface="Arial"/>
              </a:rPr>
              <a:t>÷ </a:t>
            </a:r>
            <a:r>
              <a:rPr lang="en-US" sz="2000" b="0" i="0" dirty="0">
                <a:solidFill>
                  <a:srgbClr val="080808"/>
                </a:solidFill>
                <a:effectLst/>
                <a:latin typeface="+mn-lt"/>
              </a:rPr>
              <a:t>[{(4.5 </a:t>
            </a:r>
            <a:r>
              <a:rPr lang="en-CA" sz="2000" dirty="0">
                <a:solidFill>
                  <a:srgbClr val="080808"/>
                </a:solidFill>
                <a:latin typeface="+mn-lt"/>
              </a:rPr>
              <a:t>− </a:t>
            </a:r>
            <a:r>
              <a:rPr lang="en-US" sz="2000" dirty="0">
                <a:solidFill>
                  <a:srgbClr val="080808"/>
                </a:solidFill>
                <a:latin typeface="+mn-lt"/>
              </a:rPr>
              <a:t>3.5) </a:t>
            </a:r>
            <a:r>
              <a:rPr lang="en-US" sz="2000" dirty="0">
                <a:solidFill>
                  <a:srgbClr val="080808"/>
                </a:solidFill>
                <a:latin typeface="+mn-lt"/>
                <a:cs typeface="Arial"/>
              </a:rPr>
              <a:t>÷ </a:t>
            </a:r>
            <a:r>
              <a:rPr lang="en-US" sz="2000" b="0" i="0" dirty="0">
                <a:solidFill>
                  <a:srgbClr val="080808"/>
                </a:solidFill>
                <a:effectLst/>
                <a:latin typeface="+mn-lt"/>
              </a:rPr>
              <a:t>(4.5 + 3.5</a:t>
            </a:r>
            <a:r>
              <a:rPr lang="en-US" sz="2000" dirty="0">
                <a:solidFill>
                  <a:srgbClr val="080808"/>
                </a:solidFill>
                <a:latin typeface="+mn-lt"/>
              </a:rPr>
              <a:t>) </a:t>
            </a:r>
            <a:r>
              <a:rPr lang="en-US" sz="2000" dirty="0">
                <a:solidFill>
                  <a:srgbClr val="080808"/>
                </a:solidFill>
                <a:latin typeface="+mn-lt"/>
                <a:cs typeface="Arial"/>
              </a:rPr>
              <a:t>÷ </a:t>
            </a:r>
            <a:r>
              <a:rPr lang="en-US" sz="2000" b="0" i="0" dirty="0">
                <a:solidFill>
                  <a:srgbClr val="080808"/>
                </a:solidFill>
                <a:effectLst/>
                <a:latin typeface="+mn-lt"/>
              </a:rPr>
              <a:t>2} </a:t>
            </a:r>
            <a:r>
              <a:rPr lang="en-CA" sz="2000" dirty="0">
                <a:solidFill>
                  <a:srgbClr val="080808"/>
                </a:solidFill>
                <a:latin typeface="+mn-lt"/>
              </a:rPr>
              <a:t>× </a:t>
            </a:r>
            <a:r>
              <a:rPr lang="en-US" sz="2000" b="0" i="0" dirty="0">
                <a:solidFill>
                  <a:srgbClr val="080808"/>
                </a:solidFill>
                <a:effectLst/>
                <a:latin typeface="+mn-lt"/>
              </a:rPr>
              <a:t>100]</a:t>
            </a:r>
          </a:p>
          <a:p>
            <a:pPr marL="114300" indent="0">
              <a:buNone/>
            </a:pPr>
            <a:r>
              <a:rPr lang="en-US" sz="2000" b="0" i="0" dirty="0">
                <a:solidFill>
                  <a:srgbClr val="080808"/>
                </a:solidFill>
                <a:effectLst/>
                <a:latin typeface="+mn-lt"/>
              </a:rPr>
              <a:t>= </a:t>
            </a:r>
            <a:r>
              <a:rPr lang="en-US" sz="2000" dirty="0">
                <a:solidFill>
                  <a:srgbClr val="080808"/>
                </a:solidFill>
                <a:latin typeface="+mn-lt"/>
              </a:rPr>
              <a:t>40 </a:t>
            </a:r>
            <a:r>
              <a:rPr lang="en-US" sz="2000" dirty="0">
                <a:solidFill>
                  <a:srgbClr val="080808"/>
                </a:solidFill>
                <a:latin typeface="+mn-lt"/>
                <a:cs typeface="Arial"/>
              </a:rPr>
              <a:t>÷ </a:t>
            </a:r>
            <a:r>
              <a:rPr lang="en-US" sz="2000" dirty="0">
                <a:solidFill>
                  <a:srgbClr val="080808"/>
                </a:solidFill>
                <a:latin typeface="+mn-lt"/>
              </a:rPr>
              <a:t>40</a:t>
            </a:r>
          </a:p>
          <a:p>
            <a:pPr marL="114300" indent="0">
              <a:buNone/>
            </a:pPr>
            <a:r>
              <a:rPr lang="en-US" sz="2000" b="0" i="0" dirty="0">
                <a:solidFill>
                  <a:srgbClr val="080808"/>
                </a:solidFill>
                <a:effectLst/>
                <a:latin typeface="+mn-lt"/>
              </a:rPr>
              <a:t>= 1 (absolute value)</a:t>
            </a:r>
            <a:endParaRPr lang="en-CA" sz="2000" dirty="0">
              <a:solidFill>
                <a:srgbClr val="080808"/>
              </a:solidFill>
              <a:latin typeface="+mn-lt"/>
            </a:endParaRPr>
          </a:p>
        </p:txBody>
      </p:sp>
    </p:spTree>
    <p:extLst>
      <p:ext uri="{BB962C8B-B14F-4D97-AF65-F5344CB8AC3E}">
        <p14:creationId xmlns:p14="http://schemas.microsoft.com/office/powerpoint/2010/main" val="270977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2E3-8041-4449-9B9B-9677858DD29B}"/>
              </a:ext>
            </a:extLst>
          </p:cNvPr>
          <p:cNvSpPr>
            <a:spLocks noGrp="1"/>
          </p:cNvSpPr>
          <p:nvPr>
            <p:ph type="title"/>
          </p:nvPr>
        </p:nvSpPr>
        <p:spPr/>
        <p:txBody>
          <a:bodyPr>
            <a:normAutofit fontScale="90000"/>
          </a:bodyPr>
          <a:lstStyle/>
          <a:p>
            <a:r>
              <a:rPr lang="en-CA" b="1" dirty="0">
                <a:latin typeface="Arial"/>
              </a:rPr>
              <a:t>6.1 Is Elasticity the Slope?</a:t>
            </a:r>
          </a:p>
        </p:txBody>
      </p:sp>
      <p:sp>
        <p:nvSpPr>
          <p:cNvPr id="3" name="Text Placeholder 2">
            <a:extLst>
              <a:ext uri="{FF2B5EF4-FFF2-40B4-BE49-F238E27FC236}">
                <a16:creationId xmlns:a16="http://schemas.microsoft.com/office/drawing/2014/main" id="{ABFF2F87-98C6-4429-BD76-F5B75A0B18E3}"/>
              </a:ext>
            </a:extLst>
          </p:cNvPr>
          <p:cNvSpPr>
            <a:spLocks noGrp="1"/>
          </p:cNvSpPr>
          <p:nvPr>
            <p:ph type="body" idx="1"/>
          </p:nvPr>
        </p:nvSpPr>
        <p:spPr>
          <a:xfrm>
            <a:off x="311700" y="1229875"/>
            <a:ext cx="3841200" cy="3339000"/>
          </a:xfrm>
        </p:spPr>
        <p:txBody>
          <a:bodyPr/>
          <a:lstStyle/>
          <a:p>
            <a:pPr marL="114300" indent="0">
              <a:buNone/>
            </a:pPr>
            <a:r>
              <a:rPr lang="en-US" b="0" i="0" dirty="0">
                <a:solidFill>
                  <a:srgbClr val="373D3F"/>
                </a:solidFill>
                <a:effectLst/>
                <a:latin typeface="Arial"/>
              </a:rPr>
              <a:t>It is a common mistake to confuse the slope of the demand curve with its elasticity. The slope is the rate of change in units along the curve, or the rise/run (change in y over the change in x).</a:t>
            </a:r>
            <a:endParaRPr lang="en-CA" dirty="0">
              <a:latin typeface="Arial"/>
            </a:endParaRPr>
          </a:p>
        </p:txBody>
      </p:sp>
      <p:pic>
        <p:nvPicPr>
          <p:cNvPr id="4" name="Picture 3">
            <a:extLst>
              <a:ext uri="{FF2B5EF4-FFF2-40B4-BE49-F238E27FC236}">
                <a16:creationId xmlns:a16="http://schemas.microsoft.com/office/drawing/2014/main" id="{E0AA290E-AAC1-4610-94A8-4C1E8292FA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52900" y="927494"/>
            <a:ext cx="4563783" cy="3641381"/>
          </a:xfrm>
          <a:prstGeom prst="rect">
            <a:avLst/>
          </a:prstGeom>
        </p:spPr>
      </p:pic>
      <p:sp>
        <p:nvSpPr>
          <p:cNvPr id="6" name="TextBox 5">
            <a:extLst>
              <a:ext uri="{FF2B5EF4-FFF2-40B4-BE49-F238E27FC236}">
                <a16:creationId xmlns:a16="http://schemas.microsoft.com/office/drawing/2014/main" id="{11EE5D9D-B2BB-4D1D-BDDF-2F8CB5FC190F}"/>
              </a:ext>
            </a:extLst>
          </p:cNvPr>
          <p:cNvSpPr txBox="1"/>
          <p:nvPr/>
        </p:nvSpPr>
        <p:spPr>
          <a:xfrm>
            <a:off x="6135580" y="4568875"/>
            <a:ext cx="702965"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6.1</a:t>
            </a:r>
            <a:endParaRPr lang="en-CA" sz="1100" dirty="0"/>
          </a:p>
        </p:txBody>
      </p:sp>
    </p:spTree>
    <p:extLst>
      <p:ext uri="{BB962C8B-B14F-4D97-AF65-F5344CB8AC3E}">
        <p14:creationId xmlns:p14="http://schemas.microsoft.com/office/powerpoint/2010/main" val="1040216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3524-F20C-0B1D-92B9-D975BE40BE41}"/>
              </a:ext>
            </a:extLst>
          </p:cNvPr>
          <p:cNvSpPr>
            <a:spLocks noGrp="1"/>
          </p:cNvSpPr>
          <p:nvPr>
            <p:ph type="title"/>
          </p:nvPr>
        </p:nvSpPr>
        <p:spPr/>
        <p:txBody>
          <a:bodyPr>
            <a:normAutofit fontScale="90000"/>
          </a:bodyPr>
          <a:lstStyle/>
          <a:p>
            <a:r>
              <a:rPr lang="en-CA" b="1" dirty="0">
                <a:latin typeface="+mj-lt"/>
              </a:rPr>
              <a:t>6.1 Fig 6.1 Explained</a:t>
            </a:r>
          </a:p>
        </p:txBody>
      </p:sp>
      <p:sp>
        <p:nvSpPr>
          <p:cNvPr id="3" name="Text Placeholder 2">
            <a:extLst>
              <a:ext uri="{FF2B5EF4-FFF2-40B4-BE49-F238E27FC236}">
                <a16:creationId xmlns:a16="http://schemas.microsoft.com/office/drawing/2014/main" id="{97941EE6-E4A2-081A-9651-4FDE60D2D77A}"/>
              </a:ext>
            </a:extLst>
          </p:cNvPr>
          <p:cNvSpPr>
            <a:spLocks noGrp="1"/>
          </p:cNvSpPr>
          <p:nvPr>
            <p:ph type="body" idx="1"/>
          </p:nvPr>
        </p:nvSpPr>
        <p:spPr>
          <a:xfrm>
            <a:off x="311699" y="1229875"/>
            <a:ext cx="8520601" cy="3339000"/>
          </a:xfrm>
        </p:spPr>
        <p:txBody>
          <a:bodyPr>
            <a:noAutofit/>
          </a:bodyPr>
          <a:lstStyle/>
          <a:p>
            <a:pPr marL="114300" indent="0">
              <a:buNone/>
            </a:pPr>
            <a:r>
              <a:rPr lang="en-US" dirty="0">
                <a:solidFill>
                  <a:srgbClr val="000000"/>
                </a:solidFill>
                <a:latin typeface="+mn-lt"/>
              </a:rPr>
              <a:t>In Fig 6.1, at each point between A and B, shown on the demand curve, price drops by $1.50 and the number of units demanded increases by 2. The slope is –1.5 </a:t>
            </a:r>
            <a:r>
              <a:rPr lang="en-US" dirty="0">
                <a:latin typeface="+mn-lt"/>
                <a:cs typeface="Arial"/>
              </a:rPr>
              <a:t>÷</a:t>
            </a:r>
            <a:r>
              <a:rPr lang="en-US" dirty="0">
                <a:solidFill>
                  <a:srgbClr val="434343"/>
                </a:solidFill>
                <a:latin typeface="+mn-lt"/>
                <a:cs typeface="Arial"/>
              </a:rPr>
              <a:t> </a:t>
            </a:r>
            <a:r>
              <a:rPr lang="en-US" dirty="0">
                <a:solidFill>
                  <a:srgbClr val="000000"/>
                </a:solidFill>
                <a:latin typeface="+mn-lt"/>
              </a:rPr>
              <a:t>2 = – 0.75 along the entire demand curve and does not change. The price elasticity, however, changes along the curve. The elasticity between points A and B was – 1 and changed to – 0.11 between points G and H. Elasticity is the percentage change, which is a different calculation from the slope and has a different meaning.</a:t>
            </a:r>
            <a:endParaRPr lang="en-CA" dirty="0">
              <a:latin typeface="+mn-lt"/>
            </a:endParaRPr>
          </a:p>
        </p:txBody>
      </p:sp>
    </p:spTree>
    <p:extLst>
      <p:ext uri="{BB962C8B-B14F-4D97-AF65-F5344CB8AC3E}">
        <p14:creationId xmlns:p14="http://schemas.microsoft.com/office/powerpoint/2010/main" val="31703811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48DA8B-26F4-4B65-BB59-D6F771DFCD1D}">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5F15BBAD-F7F2-401E-AF05-5688830EE44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http://purl.org/dc/elements/1.1/"/>
    <ds:schemaRef ds:uri="http://www.w3.org/XML/1998/namespace"/>
    <ds:schemaRef ds:uri="94abd359-9534-4d37-9b01-9864deda33e0"/>
    <ds:schemaRef ds:uri="2f475e60-e75d-4119-aa30-b65db0d9cc6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41</TotalTime>
  <Words>3653</Words>
  <Application>Microsoft Office PowerPoint</Application>
  <PresentationFormat>On-screen Show (16:9)</PresentationFormat>
  <Paragraphs>214</Paragraphs>
  <Slides>38</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Roboto</vt:lpstr>
      <vt:lpstr>Arial</vt:lpstr>
      <vt:lpstr>Calibri</vt:lpstr>
      <vt:lpstr>Montserrat</vt:lpstr>
      <vt:lpstr>Geometric</vt:lpstr>
      <vt:lpstr>Principles of Microeconomics</vt:lpstr>
      <vt:lpstr>Learning Outcomes</vt:lpstr>
      <vt:lpstr>6.1 Price Elasticity of Demand</vt:lpstr>
      <vt:lpstr> 6.1 Price Elasticity of Demand Example </vt:lpstr>
      <vt:lpstr>6.1 Moving from Point A to B</vt:lpstr>
      <vt:lpstr>6.1 Midpoint Method</vt:lpstr>
      <vt:lpstr>6.1 Advantage of The Mid-Point Method </vt:lpstr>
      <vt:lpstr>6.1 Is Elasticity the Slope?</vt:lpstr>
      <vt:lpstr>6.1 Fig 6.1 Explained</vt:lpstr>
      <vt:lpstr>6.1 Different Kinds of Price Elasticities of Demand</vt:lpstr>
      <vt:lpstr>6.1 Elastic demand...</vt:lpstr>
      <vt:lpstr>6.1 Infinite Elasticity or Perfect Elasticity</vt:lpstr>
      <vt:lpstr>6.1 Fig 6.4A and 6.4B Explained </vt:lpstr>
      <vt:lpstr>6.1 Constant Unitary Elasticity</vt:lpstr>
      <vt:lpstr>6.1 Fig 6.4C Explained </vt:lpstr>
      <vt:lpstr>6.2 Determinants of Elasticity of Demand</vt:lpstr>
      <vt:lpstr>6.2 Selection of Demand  Elasticities </vt:lpstr>
      <vt:lpstr>6.3 Price Elasticity of Demand and Total Revenue</vt:lpstr>
      <vt:lpstr>6.3 Price Elasticity of Demand and Total Revenue Continued</vt:lpstr>
      <vt:lpstr>6.3 Relationship Between Price and Total Revenue</vt:lpstr>
      <vt:lpstr>6.3 Relationship Between Price and Total Revenue Continued...</vt:lpstr>
      <vt:lpstr>6.3 What About Expenditure? </vt:lpstr>
      <vt:lpstr>6.3 Can Business Pass Costs on to Consumers?</vt:lpstr>
      <vt:lpstr>6.3 Fig 6.8 Explained </vt:lpstr>
      <vt:lpstr>6.4 Cross-Price Elasticity of Demand</vt:lpstr>
      <vt:lpstr>6.4 Cross-Price Elasticity </vt:lpstr>
      <vt:lpstr>6.4 Income Elasticity of Demand </vt:lpstr>
      <vt:lpstr> 6.4 Income Elasticity</vt:lpstr>
      <vt:lpstr>6.4 Elasticity of supply</vt:lpstr>
      <vt:lpstr>6.5 Elasticity of Supply Continued </vt:lpstr>
      <vt:lpstr>6.5 Fig 6.9 Explained </vt:lpstr>
      <vt:lpstr>6.6 Determinants of Price Elasticity of Supply</vt:lpstr>
      <vt:lpstr>6.6 Perfectly Elastic and Perfectly Inelastic Supplies</vt:lpstr>
      <vt:lpstr>6.6 Constant Unitary Elasticity Example </vt:lpstr>
      <vt:lpstr>6.6 Fig 6.10C Explained </vt:lpstr>
      <vt:lpstr>6.6 The Elasticities Summarized</vt:lpstr>
      <vt:lpstr>6.6 Type of Elasticities</vt:lpstr>
      <vt:lpstr>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23</cp:revision>
  <cp:lastPrinted>2021-10-24T15:39:03Z</cp:lastPrinted>
  <dcterms:modified xsi:type="dcterms:W3CDTF">2024-01-31T20:49:24Z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