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8"/>
  </p:notesMasterIdLst>
  <p:sldIdLst>
    <p:sldId id="256" r:id="rId5"/>
    <p:sldId id="258" r:id="rId6"/>
    <p:sldId id="287" r:id="rId7"/>
    <p:sldId id="288" r:id="rId8"/>
    <p:sldId id="289" r:id="rId9"/>
    <p:sldId id="290" r:id="rId10"/>
    <p:sldId id="309" r:id="rId11"/>
    <p:sldId id="310" r:id="rId12"/>
    <p:sldId id="291" r:id="rId13"/>
    <p:sldId id="292" r:id="rId14"/>
    <p:sldId id="293" r:id="rId15"/>
    <p:sldId id="294" r:id="rId16"/>
    <p:sldId id="295" r:id="rId17"/>
    <p:sldId id="297" r:id="rId18"/>
    <p:sldId id="296" r:id="rId19"/>
    <p:sldId id="311" r:id="rId20"/>
    <p:sldId id="298" r:id="rId21"/>
    <p:sldId id="312" r:id="rId22"/>
    <p:sldId id="299" r:id="rId23"/>
    <p:sldId id="300" r:id="rId24"/>
    <p:sldId id="313" r:id="rId25"/>
    <p:sldId id="301" r:id="rId26"/>
    <p:sldId id="314" r:id="rId27"/>
    <p:sldId id="302" r:id="rId28"/>
    <p:sldId id="315" r:id="rId29"/>
    <p:sldId id="303" r:id="rId30"/>
    <p:sldId id="304" r:id="rId31"/>
    <p:sldId id="305" r:id="rId32"/>
    <p:sldId id="306" r:id="rId33"/>
    <p:sldId id="307" r:id="rId34"/>
    <p:sldId id="308" r:id="rId35"/>
    <p:sldId id="316" r:id="rId36"/>
    <p:sldId id="286"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Montserrat" pitchFamily="2" charset="77"/>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48F4D-1E80-8942-BB84-8EB30B28EACA}" v="4" dt="2023-07-20T18:07:51.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7" autoAdjust="0"/>
    <p:restoredTop sz="86364" autoAdjust="0"/>
  </p:normalViewPr>
  <p:slideViewPr>
    <p:cSldViewPr snapToGrid="0">
      <p:cViewPr varScale="1">
        <p:scale>
          <a:sx n="270" d="100"/>
          <a:sy n="270" d="100"/>
        </p:scale>
        <p:origin x="704" y="176"/>
      </p:cViewPr>
      <p:guideLst>
        <p:guide orient="horz" pos="1620"/>
        <p:guide pos="2880"/>
      </p:guideLst>
    </p:cSldViewPr>
  </p:slideViewPr>
  <p:outlineViewPr>
    <p:cViewPr>
      <p:scale>
        <a:sx n="33" d="100"/>
        <a:sy n="33" d="100"/>
      </p:scale>
      <p:origin x="0" y="-1665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7D148F4D-1E80-8942-BB84-8EB30B28EACA}"/>
    <pc:docChg chg="custSel modSld">
      <pc:chgData name="Armstrong, Robert" userId="5d1a70f8-cd4e-42d2-9722-d99b4b7284a9" providerId="ADAL" clId="{7D148F4D-1E80-8942-BB84-8EB30B28EACA}" dt="2023-07-20T18:08:27.144" v="229" actId="962"/>
      <pc:docMkLst>
        <pc:docMk/>
      </pc:docMkLst>
      <pc:sldChg chg="addSp delSp modSp mod">
        <pc:chgData name="Armstrong, Robert" userId="5d1a70f8-cd4e-42d2-9722-d99b4b7284a9" providerId="ADAL" clId="{7D148F4D-1E80-8942-BB84-8EB30B28EACA}" dt="2023-07-20T18:08:27.144" v="229" actId="962"/>
        <pc:sldMkLst>
          <pc:docMk/>
          <pc:sldMk cId="3458598521" sldId="316"/>
        </pc:sldMkLst>
        <pc:spChg chg="mod">
          <ac:chgData name="Armstrong, Robert" userId="5d1a70f8-cd4e-42d2-9722-d99b4b7284a9" providerId="ADAL" clId="{7D148F4D-1E80-8942-BB84-8EB30B28EACA}" dt="2023-07-20T18:05:49.937" v="11" actId="113"/>
          <ac:spMkLst>
            <pc:docMk/>
            <pc:sldMk cId="3458598521" sldId="316"/>
            <ac:spMk id="2" creationId="{77F89D19-59B1-4DEA-5415-C0D271531AC5}"/>
          </ac:spMkLst>
        </pc:spChg>
        <pc:spChg chg="del">
          <ac:chgData name="Armstrong, Robert" userId="5d1a70f8-cd4e-42d2-9722-d99b4b7284a9" providerId="ADAL" clId="{7D148F4D-1E80-8942-BB84-8EB30B28EACA}" dt="2023-07-20T18:04:49.257" v="0" actId="478"/>
          <ac:spMkLst>
            <pc:docMk/>
            <pc:sldMk cId="3458598521" sldId="316"/>
            <ac:spMk id="3" creationId="{4CB9747C-5771-E056-6EB1-E110C1BB7763}"/>
          </ac:spMkLst>
        </pc:spChg>
        <pc:spChg chg="add del mod">
          <ac:chgData name="Armstrong, Robert" userId="5d1a70f8-cd4e-42d2-9722-d99b4b7284a9" providerId="ADAL" clId="{7D148F4D-1E80-8942-BB84-8EB30B28EACA}" dt="2023-07-20T18:04:50.822" v="1" actId="478"/>
          <ac:spMkLst>
            <pc:docMk/>
            <pc:sldMk cId="3458598521" sldId="316"/>
            <ac:spMk id="5" creationId="{208C7624-2F35-3918-7F4E-6E5F4CACB955}"/>
          </ac:spMkLst>
        </pc:spChg>
        <pc:spChg chg="add mod">
          <ac:chgData name="Armstrong, Robert" userId="5d1a70f8-cd4e-42d2-9722-d99b4b7284a9" providerId="ADAL" clId="{7D148F4D-1E80-8942-BB84-8EB30B28EACA}" dt="2023-07-20T18:07:28.046" v="140" actId="14100"/>
          <ac:spMkLst>
            <pc:docMk/>
            <pc:sldMk cId="3458598521" sldId="316"/>
            <ac:spMk id="8" creationId="{9AFBDAF8-37D9-92EB-5A38-5C3BBB5B1C31}"/>
          </ac:spMkLst>
        </pc:spChg>
        <pc:picChg chg="add mod modCrop">
          <ac:chgData name="Armstrong, Robert" userId="5d1a70f8-cd4e-42d2-9722-d99b4b7284a9" providerId="ADAL" clId="{7D148F4D-1E80-8942-BB84-8EB30B28EACA}" dt="2023-07-20T18:08:27.144" v="229" actId="962"/>
          <ac:picMkLst>
            <pc:docMk/>
            <pc:sldMk cId="3458598521" sldId="316"/>
            <ac:picMk id="7" creationId="{E6C73EBA-5F32-8C43-5C5C-1D845D8CE1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5714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000000"/>
                </a:solidFill>
                <a:effectLst/>
                <a:latin typeface="Montserrat" panose="00000500000000000000" pitchFamily="2" charset="0"/>
              </a:rPr>
              <a:t>Let’s consider what would happen if Luxottica only sold one kind of sunglasses at the same price to all consumers, and if they owned 100% of the market. Whereas the competitive firm was a small player in the aggregate market, the monopolist dictates both the final price and the quantity. If Luxottica decides to lower the price, it must do so for ALL buyers. Consider what implications this has on revenue.</a:t>
            </a:r>
            <a:endParaRPr lang="en-CA" dirty="0"/>
          </a:p>
        </p:txBody>
      </p:sp>
    </p:spTree>
    <p:extLst>
      <p:ext uri="{BB962C8B-B14F-4D97-AF65-F5344CB8AC3E}">
        <p14:creationId xmlns:p14="http://schemas.microsoft.com/office/powerpoint/2010/main" val="377326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70932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3792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78828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perfectly competitive firm acts as a price taker and faces a perfectly elastic or horizontal demand curve as shown in Fig 9.5 A. The monopolist is a price maker and faces a downward-sloping demand curve as shown in Fig 9.5 B. As the price is lowered, the quantity demanded increases</a:t>
            </a:r>
            <a:endParaRPr lang="en-CA" dirty="0"/>
          </a:p>
        </p:txBody>
      </p:sp>
    </p:spTree>
    <p:extLst>
      <p:ext uri="{BB962C8B-B14F-4D97-AF65-F5344CB8AC3E}">
        <p14:creationId xmlns:p14="http://schemas.microsoft.com/office/powerpoint/2010/main" val="16491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94565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282621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49537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36361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128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If </a:t>
            </a:r>
            <a:r>
              <a:rPr lang="en-US" b="0" i="1" dirty="0">
                <a:solidFill>
                  <a:srgbClr val="373D3F"/>
                </a:solidFill>
                <a:effectLst/>
                <a:latin typeface="Montserrat" panose="00000500000000000000" pitchFamily="2" charset="0"/>
              </a:rPr>
              <a:t>P</a:t>
            </a:r>
            <a:r>
              <a:rPr lang="en-US" b="0" i="0" dirty="0">
                <a:solidFill>
                  <a:srgbClr val="373D3F"/>
                </a:solidFill>
                <a:effectLst/>
                <a:latin typeface="Montserrat" panose="00000500000000000000" pitchFamily="2" charset="0"/>
              </a:rPr>
              <a:t> &gt; </a:t>
            </a:r>
            <a:r>
              <a:rPr lang="en-US" b="0" i="1" dirty="0">
                <a:solidFill>
                  <a:srgbClr val="373D3F"/>
                </a:solidFill>
                <a:effectLst/>
                <a:latin typeface="Montserrat" panose="00000500000000000000" pitchFamily="2" charset="0"/>
              </a:rPr>
              <a:t>MC</a:t>
            </a:r>
            <a:r>
              <a:rPr lang="en-US" b="0" i="0" dirty="0">
                <a:solidFill>
                  <a:srgbClr val="373D3F"/>
                </a:solidFill>
                <a:effectLst/>
                <a:latin typeface="Montserrat" panose="00000500000000000000" pitchFamily="2" charset="0"/>
              </a:rPr>
              <a:t>, then the marginal benefit to society (as measured by P) is greater than the marginal cost to society of producing additional units, and a greater quantity should be produced. However, in the case of monopoly, price is always greater than marginal cost at the profit-maximizing level of output. Thus, consumers will suffer from a monopoly because it will sell a lower quantity in the market, at a higher price, than would have been the case in a perfectly competitive market. As the price exceeds marginal cost, the monopolist charges a </a:t>
            </a:r>
            <a:r>
              <a:rPr lang="en-US" b="0" i="1" dirty="0">
                <a:solidFill>
                  <a:srgbClr val="373D3F"/>
                </a:solidFill>
                <a:effectLst/>
                <a:latin typeface="Montserrat" panose="00000500000000000000" pitchFamily="2" charset="0"/>
              </a:rPr>
              <a:t>markup</a:t>
            </a:r>
            <a:r>
              <a:rPr lang="en-US" b="0" i="0" dirty="0">
                <a:solidFill>
                  <a:srgbClr val="373D3F"/>
                </a:solidFill>
                <a:effectLst/>
                <a:latin typeface="Montserrat" panose="00000500000000000000" pitchFamily="2" charset="0"/>
              </a:rPr>
              <a:t>.</a:t>
            </a:r>
            <a:endParaRPr lang="en-CA" dirty="0"/>
          </a:p>
        </p:txBody>
      </p:sp>
    </p:spTree>
    <p:extLst>
      <p:ext uri="{BB962C8B-B14F-4D97-AF65-F5344CB8AC3E}">
        <p14:creationId xmlns:p14="http://schemas.microsoft.com/office/powerpoint/2010/main" val="239919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In some cases, barriers to entry may lead to monopoly. In other cases, they may limit competition to a few firms. Barriers may block entry even if the firm or firms currently in the market are earning profits. Thus, in markets with significant barriers to entry, it is </a:t>
            </a:r>
            <a:r>
              <a:rPr lang="en-US" b="0" i="1" dirty="0">
                <a:solidFill>
                  <a:srgbClr val="373D3F"/>
                </a:solidFill>
                <a:effectLst/>
                <a:latin typeface="Montserrat" panose="00000500000000000000" pitchFamily="2" charset="0"/>
              </a:rPr>
              <a:t>not</a:t>
            </a:r>
            <a:r>
              <a:rPr lang="en-US" b="0" i="0" dirty="0">
                <a:solidFill>
                  <a:srgbClr val="373D3F"/>
                </a:solidFill>
                <a:effectLst/>
                <a:latin typeface="Montserrat" panose="00000500000000000000" pitchFamily="2" charset="0"/>
              </a:rPr>
              <a:t> necessarily true that abnormally high profits will attract new firms, and that this entry of new firms will eventually cause the price to decline so that surviving firms earn only a normal level of profit in the long run.</a:t>
            </a:r>
            <a:endParaRPr lang="en-CA" dirty="0"/>
          </a:p>
        </p:txBody>
      </p:sp>
    </p:spTree>
    <p:extLst>
      <p:ext uri="{BB962C8B-B14F-4D97-AF65-F5344CB8AC3E}">
        <p14:creationId xmlns:p14="http://schemas.microsoft.com/office/powerpoint/2010/main" val="3579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3699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16891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6156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once a water company lays the main water pipes through a neighborhood, the marginal cost of providing water service to another home is fairly low. Such industries offer an example where, because of economies of scale, one producer can serve the entire market more efficiently than a number of smaller producers that would need to make similar physical capital investments.</a:t>
            </a:r>
            <a:endParaRPr lang="en-CA" dirty="0"/>
          </a:p>
        </p:txBody>
      </p:sp>
    </p:spTree>
    <p:extLst>
      <p:ext uri="{BB962C8B-B14F-4D97-AF65-F5344CB8AC3E}">
        <p14:creationId xmlns:p14="http://schemas.microsoft.com/office/powerpoint/2010/main" val="316815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5777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For some products, the government erects barriers to entry by prohibiting or limiting competition. Under Canadian law, no organization but Canada Post is legally allowed to deliver residential mail. Many states or cities have laws or regulations that allow households a choice of only one electric company, one water company, and one company to pick up the garbage.</a:t>
            </a:r>
            <a:endParaRPr lang="en-CA" dirty="0"/>
          </a:p>
        </p:txBody>
      </p:sp>
    </p:spTree>
    <p:extLst>
      <p:ext uri="{BB962C8B-B14F-4D97-AF65-F5344CB8AC3E}">
        <p14:creationId xmlns:p14="http://schemas.microsoft.com/office/powerpoint/2010/main" val="90805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unsplash.com/photos/1Nu_qjXO5-0" TargetMode="External"/><Relationship Id="rId4" Type="http://schemas.openxmlformats.org/officeDocument/2006/relationships/hyperlink" Target="https://unsplash.com/@mrthetrain?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users/geralt-9301/" TargetMode="Externa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pixabay.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ix4free.org/index.php" TargetMode="External"/><Relationship Id="rId5" Type="http://schemas.openxmlformats.org/officeDocument/2006/relationships/hyperlink" Target="http://www.nyphotographic.com/" TargetMode="External"/><Relationship Id="rId4" Type="http://schemas.openxmlformats.org/officeDocument/2006/relationships/hyperlink" Target="https://pix4free.org/photo/35721/monopoly.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of Microeconomics</a:t>
            </a:r>
            <a:r>
              <a:rPr lang="en-CA" dirty="0">
                <a:latin typeface="Arial"/>
              </a:rPr>
              <a:t> </a:t>
            </a:r>
            <a:endParaRPr dirty="0">
              <a:latin typeface="Arial"/>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1900" b="1" dirty="0">
                <a:latin typeface="+mj-lt"/>
              </a:rPr>
              <a:t>CHAPTER 9: MONOPOLY</a:t>
            </a:r>
          </a:p>
        </p:txBody>
      </p:sp>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A78E-99BE-6454-F385-1D7CCC6447B1}"/>
              </a:ext>
            </a:extLst>
          </p:cNvPr>
          <p:cNvSpPr>
            <a:spLocks noGrp="1"/>
          </p:cNvSpPr>
          <p:nvPr>
            <p:ph type="title"/>
          </p:nvPr>
        </p:nvSpPr>
        <p:spPr/>
        <p:txBody>
          <a:bodyPr>
            <a:normAutofit fontScale="90000"/>
          </a:bodyPr>
          <a:lstStyle/>
          <a:p>
            <a:r>
              <a:rPr lang="en-US" b="1" dirty="0">
                <a:latin typeface="+mj-lt"/>
              </a:rPr>
              <a:t>9.1 Ownership barrier arising out of control of a physical Resource</a:t>
            </a:r>
            <a:endParaRPr lang="en-CA" b="1" dirty="0">
              <a:latin typeface="+mj-lt"/>
            </a:endParaRPr>
          </a:p>
        </p:txBody>
      </p:sp>
      <p:sp>
        <p:nvSpPr>
          <p:cNvPr id="3" name="Text Placeholder 2">
            <a:extLst>
              <a:ext uri="{FF2B5EF4-FFF2-40B4-BE49-F238E27FC236}">
                <a16:creationId xmlns:a16="http://schemas.microsoft.com/office/drawing/2014/main" id="{E4BB0C88-D816-A4AB-765E-34045496ED4D}"/>
              </a:ext>
            </a:extLst>
          </p:cNvPr>
          <p:cNvSpPr>
            <a:spLocks noGrp="1"/>
          </p:cNvSpPr>
          <p:nvPr>
            <p:ph type="body" idx="1"/>
          </p:nvPr>
        </p:nvSpPr>
        <p:spPr>
          <a:xfrm>
            <a:off x="318599" y="1349173"/>
            <a:ext cx="5611145" cy="3339000"/>
          </a:xfrm>
        </p:spPr>
        <p:txBody>
          <a:bodyPr>
            <a:normAutofit/>
          </a:bodyPr>
          <a:lstStyle/>
          <a:p>
            <a:pPr marL="114300" indent="0">
              <a:buNone/>
            </a:pPr>
            <a:r>
              <a:rPr lang="en-US" dirty="0">
                <a:latin typeface="+mn-lt"/>
              </a:rPr>
              <a:t>Another type of monopoly occurs when a company has control of a scarce physical resource.</a:t>
            </a:r>
          </a:p>
          <a:p>
            <a:pPr marL="114300" indent="0">
              <a:buNone/>
            </a:pPr>
            <a:r>
              <a:rPr lang="en-US" dirty="0">
                <a:latin typeface="+mn-lt"/>
              </a:rPr>
              <a:t>In the Canadian economy, one historical example of this pattern occurred when the International Nickel Company of Canada—controlled most of the supply of nickel, a key mineral used leading manufacturer of specialized forged components made from alloy materials.</a:t>
            </a:r>
            <a:endParaRPr lang="en-CA" dirty="0">
              <a:latin typeface="+mn-lt"/>
            </a:endParaRPr>
          </a:p>
        </p:txBody>
      </p:sp>
      <p:pic>
        <p:nvPicPr>
          <p:cNvPr id="5" name="Picture 4">
            <a:extLst>
              <a:ext uri="{FF2B5EF4-FFF2-40B4-BE49-F238E27FC236}">
                <a16:creationId xmlns:a16="http://schemas.microsoft.com/office/drawing/2014/main" id="{1C17BED7-0723-808E-ECF8-D984C165B46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4237" y="1401363"/>
            <a:ext cx="2902555" cy="2174026"/>
          </a:xfrm>
          <a:prstGeom prst="rect">
            <a:avLst/>
          </a:prstGeom>
        </p:spPr>
      </p:pic>
      <p:sp>
        <p:nvSpPr>
          <p:cNvPr id="7" name="TextBox 6">
            <a:extLst>
              <a:ext uri="{FF2B5EF4-FFF2-40B4-BE49-F238E27FC236}">
                <a16:creationId xmlns:a16="http://schemas.microsoft.com/office/drawing/2014/main" id="{07F77CCD-323F-8C40-0189-BAC80E301963}"/>
              </a:ext>
              <a:ext uri="{C183D7F6-B498-43B3-948B-1728B52AA6E4}">
                <adec:decorative xmlns:adec="http://schemas.microsoft.com/office/drawing/2017/decorative" val="1"/>
              </a:ext>
            </a:extLst>
          </p:cNvPr>
          <p:cNvSpPr txBox="1"/>
          <p:nvPr/>
        </p:nvSpPr>
        <p:spPr>
          <a:xfrm>
            <a:off x="5856269" y="3659010"/>
            <a:ext cx="2902555" cy="430887"/>
          </a:xfrm>
          <a:prstGeom prst="rect">
            <a:avLst/>
          </a:prstGeom>
          <a:noFill/>
        </p:spPr>
        <p:txBody>
          <a:bodyPr wrap="square">
            <a:spAutoFit/>
          </a:bodyPr>
          <a:lstStyle/>
          <a:p>
            <a:r>
              <a:rPr lang="en-US" sz="1100" b="0" i="0" dirty="0">
                <a:solidFill>
                  <a:srgbClr val="111111"/>
                </a:solidFill>
                <a:effectLst/>
                <a:latin typeface="Montserrat" panose="020B0604020202020204" charset="0"/>
              </a:rPr>
              <a:t>Photo by </a:t>
            </a:r>
            <a:r>
              <a:rPr lang="en-US" sz="1100" b="0" i="0" dirty="0">
                <a:solidFill>
                  <a:schemeClr val="tx1"/>
                </a:solidFill>
                <a:effectLst/>
                <a:latin typeface="Montserrat" panose="020B0604020202020204" charset="0"/>
                <a:hlinkClick r:id="rId4">
                  <a:extLst>
                    <a:ext uri="{A12FA001-AC4F-418D-AE19-62706E023703}">
                      <ahyp:hlinkClr xmlns:ahyp="http://schemas.microsoft.com/office/drawing/2018/hyperlinkcolor" val="tx"/>
                    </a:ext>
                  </a:extLst>
                </a:hlinkClick>
              </a:rPr>
              <a:t>Joshua Hoehne</a:t>
            </a:r>
            <a:r>
              <a:rPr lang="en-US" sz="1100" dirty="0">
                <a:solidFill>
                  <a:schemeClr val="tx1"/>
                </a:solidFill>
                <a:latin typeface="Montserrat" panose="020B0604020202020204" charset="0"/>
              </a:rPr>
              <a:t>,</a:t>
            </a:r>
            <a:r>
              <a:rPr lang="en-US" sz="1100" dirty="0">
                <a:latin typeface="Montserrat" panose="020B0604020202020204" charset="0"/>
              </a:rPr>
              <a:t> licensed under the</a:t>
            </a:r>
            <a:r>
              <a:rPr lang="en-US" sz="1100" dirty="0">
                <a:solidFill>
                  <a:schemeClr val="tx1"/>
                </a:solidFill>
                <a:latin typeface="Montserrat" panose="020B0604020202020204" charset="0"/>
                <a:hlinkClick r:id="rId5">
                  <a:extLst>
                    <a:ext uri="{A12FA001-AC4F-418D-AE19-62706E023703}">
                      <ahyp:hlinkClr xmlns:ahyp="http://schemas.microsoft.com/office/drawing/2018/hyperlinkcolor" val="tx"/>
                    </a:ext>
                  </a:extLst>
                </a:hlinkClick>
              </a:rPr>
              <a:t> Unsplash License</a:t>
            </a:r>
            <a:endParaRPr lang="en-CA" sz="1100" dirty="0">
              <a:solidFill>
                <a:schemeClr val="tx1"/>
              </a:solidFill>
              <a:latin typeface="Montserrat" panose="020B0604020202020204" charset="0"/>
            </a:endParaRPr>
          </a:p>
        </p:txBody>
      </p:sp>
    </p:spTree>
    <p:extLst>
      <p:ext uri="{BB962C8B-B14F-4D97-AF65-F5344CB8AC3E}">
        <p14:creationId xmlns:p14="http://schemas.microsoft.com/office/powerpoint/2010/main" val="126940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5274-6C2E-017A-8067-2F5054563ED1}"/>
              </a:ext>
            </a:extLst>
          </p:cNvPr>
          <p:cNvSpPr>
            <a:spLocks noGrp="1"/>
          </p:cNvSpPr>
          <p:nvPr>
            <p:ph type="title"/>
          </p:nvPr>
        </p:nvSpPr>
        <p:spPr/>
        <p:txBody>
          <a:bodyPr>
            <a:normAutofit fontScale="90000"/>
          </a:bodyPr>
          <a:lstStyle/>
          <a:p>
            <a:r>
              <a:rPr lang="en-CA" b="1" dirty="0">
                <a:latin typeface="+mj-lt"/>
              </a:rPr>
              <a:t>9.1 Legal Monopoly</a:t>
            </a:r>
          </a:p>
        </p:txBody>
      </p:sp>
      <p:sp>
        <p:nvSpPr>
          <p:cNvPr id="3" name="Text Placeholder 2">
            <a:extLst>
              <a:ext uri="{FF2B5EF4-FFF2-40B4-BE49-F238E27FC236}">
                <a16:creationId xmlns:a16="http://schemas.microsoft.com/office/drawing/2014/main" id="{9AF686DD-F0F7-DCC3-7E6D-4BF1A2108C0E}"/>
              </a:ext>
            </a:extLst>
          </p:cNvPr>
          <p:cNvSpPr>
            <a:spLocks noGrp="1"/>
          </p:cNvSpPr>
          <p:nvPr>
            <p:ph type="body" idx="1"/>
          </p:nvPr>
        </p:nvSpPr>
        <p:spPr/>
        <p:txBody>
          <a:bodyPr/>
          <a:lstStyle/>
          <a:p>
            <a:pPr marL="114300" indent="0">
              <a:buNone/>
            </a:pPr>
            <a:r>
              <a:rPr lang="en-US" dirty="0">
                <a:latin typeface="+mn-lt"/>
              </a:rPr>
              <a:t>Most </a:t>
            </a:r>
            <a:r>
              <a:rPr lang="en-US" b="1" dirty="0">
                <a:latin typeface="+mn-lt"/>
              </a:rPr>
              <a:t>legal monopolies</a:t>
            </a:r>
            <a:r>
              <a:rPr lang="en-US" dirty="0">
                <a:latin typeface="+mn-lt"/>
              </a:rPr>
              <a:t> are utilities—products necessary for everyday life—that are socially beneficial. As a consequence, the government allows producers to become regulated monopolies, to ensure that customers have access to an appropriate amount of these products or services. </a:t>
            </a:r>
          </a:p>
          <a:p>
            <a:pPr marL="114300" indent="0">
              <a:buNone/>
            </a:pPr>
            <a:r>
              <a:rPr lang="en-US" dirty="0">
                <a:latin typeface="+mn-lt"/>
              </a:rPr>
              <a:t>Additionally, legal monopolies are often subject to economies of scale, so it makes sense to allow only one provider.</a:t>
            </a:r>
            <a:endParaRPr lang="en-CA" dirty="0">
              <a:latin typeface="+mn-lt"/>
            </a:endParaRPr>
          </a:p>
        </p:txBody>
      </p:sp>
    </p:spTree>
    <p:extLst>
      <p:ext uri="{BB962C8B-B14F-4D97-AF65-F5344CB8AC3E}">
        <p14:creationId xmlns:p14="http://schemas.microsoft.com/office/powerpoint/2010/main" val="358678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6AEF-B5CB-FC87-2786-551DA251F5FC}"/>
              </a:ext>
            </a:extLst>
          </p:cNvPr>
          <p:cNvSpPr>
            <a:spLocks noGrp="1"/>
          </p:cNvSpPr>
          <p:nvPr>
            <p:ph type="title"/>
          </p:nvPr>
        </p:nvSpPr>
        <p:spPr/>
        <p:txBody>
          <a:bodyPr>
            <a:normAutofit fontScale="90000"/>
          </a:bodyPr>
          <a:lstStyle/>
          <a:p>
            <a:r>
              <a:rPr lang="en-US" b="1" dirty="0">
                <a:latin typeface="+mn-lt"/>
              </a:rPr>
              <a:t>9.1 Patent, Trademark, Copyright &amp; Intellectual Property</a:t>
            </a:r>
            <a:endParaRPr lang="en-CA" b="1" dirty="0">
              <a:latin typeface="+mn-lt"/>
            </a:endParaRPr>
          </a:p>
        </p:txBody>
      </p:sp>
      <p:sp>
        <p:nvSpPr>
          <p:cNvPr id="3" name="Text Placeholder 2">
            <a:extLst>
              <a:ext uri="{FF2B5EF4-FFF2-40B4-BE49-F238E27FC236}">
                <a16:creationId xmlns:a16="http://schemas.microsoft.com/office/drawing/2014/main" id="{2A68237B-6DB5-628D-B0CA-3C3044528B0C}"/>
              </a:ext>
            </a:extLst>
          </p:cNvPr>
          <p:cNvSpPr>
            <a:spLocks noGrp="1"/>
          </p:cNvSpPr>
          <p:nvPr>
            <p:ph type="body" idx="1"/>
          </p:nvPr>
        </p:nvSpPr>
        <p:spPr/>
        <p:txBody>
          <a:bodyPr/>
          <a:lstStyle/>
          <a:p>
            <a:r>
              <a:rPr lang="en-US" dirty="0">
                <a:solidFill>
                  <a:srgbClr val="080808"/>
                </a:solidFill>
                <a:latin typeface="+mj-lt"/>
                <a:ea typeface="Roboto" panose="02000000000000000000" pitchFamily="2" charset="0"/>
              </a:rPr>
              <a:t>A </a:t>
            </a:r>
            <a:r>
              <a:rPr lang="en-US" b="1" dirty="0">
                <a:solidFill>
                  <a:srgbClr val="080808"/>
                </a:solidFill>
                <a:latin typeface="+mj-lt"/>
                <a:ea typeface="Roboto" panose="02000000000000000000" pitchFamily="2" charset="0"/>
              </a:rPr>
              <a:t>patent</a:t>
            </a:r>
            <a:r>
              <a:rPr lang="en-US" dirty="0">
                <a:solidFill>
                  <a:srgbClr val="080808"/>
                </a:solidFill>
                <a:latin typeface="+mj-lt"/>
                <a:ea typeface="Roboto" panose="02000000000000000000" pitchFamily="2" charset="0"/>
              </a:rPr>
              <a:t> gives the inventor the exclusive legal right to make, use, or sell the invention for a limited time.</a:t>
            </a:r>
          </a:p>
          <a:p>
            <a:r>
              <a:rPr lang="en-US" b="0" i="0" dirty="0">
                <a:solidFill>
                  <a:srgbClr val="080808"/>
                </a:solidFill>
                <a:effectLst/>
                <a:latin typeface="+mj-lt"/>
                <a:ea typeface="Roboto" panose="02000000000000000000" pitchFamily="2" charset="0"/>
              </a:rPr>
              <a:t>A </a:t>
            </a:r>
            <a:r>
              <a:rPr lang="en-US" b="1" i="0" dirty="0">
                <a:solidFill>
                  <a:srgbClr val="080808"/>
                </a:solidFill>
                <a:effectLst/>
                <a:latin typeface="+mj-lt"/>
                <a:ea typeface="Roboto" panose="02000000000000000000" pitchFamily="2" charset="0"/>
              </a:rPr>
              <a:t>trademark</a:t>
            </a:r>
            <a:r>
              <a:rPr lang="en-US" b="0" i="0" dirty="0">
                <a:solidFill>
                  <a:srgbClr val="080808"/>
                </a:solidFill>
                <a:effectLst/>
                <a:latin typeface="+mj-lt"/>
                <a:ea typeface="Roboto" panose="02000000000000000000" pitchFamily="2" charset="0"/>
              </a:rPr>
              <a:t> is an identifying symbol or name for a particular good, like Chiquita bananas.</a:t>
            </a:r>
          </a:p>
          <a:p>
            <a:r>
              <a:rPr lang="en-US" b="0" i="0" dirty="0">
                <a:solidFill>
                  <a:srgbClr val="080808"/>
                </a:solidFill>
                <a:effectLst/>
                <a:latin typeface="+mj-lt"/>
                <a:ea typeface="Roboto" panose="02000000000000000000" pitchFamily="2" charset="0"/>
              </a:rPr>
              <a:t>A </a:t>
            </a:r>
            <a:r>
              <a:rPr lang="en-US" b="1" i="0" dirty="0">
                <a:solidFill>
                  <a:srgbClr val="080808"/>
                </a:solidFill>
                <a:effectLst/>
                <a:latin typeface="+mj-lt"/>
                <a:ea typeface="Roboto" panose="02000000000000000000" pitchFamily="2" charset="0"/>
              </a:rPr>
              <a:t>copyright</a:t>
            </a:r>
            <a:r>
              <a:rPr lang="en-US" b="0" i="0" dirty="0">
                <a:solidFill>
                  <a:srgbClr val="080808"/>
                </a:solidFill>
                <a:effectLst/>
                <a:latin typeface="+mj-lt"/>
                <a:ea typeface="Roboto" panose="02000000000000000000" pitchFamily="2" charset="0"/>
              </a:rPr>
              <a:t>, according to the Canadian Law, “is a form of protection for ‘original works of authorship’ including literary, dramatic, musical, architectural, cartographic, choreographic, pantomimic, pictorial, graphic, sculptural, and audiovisual creations.”</a:t>
            </a:r>
          </a:p>
          <a:p>
            <a:r>
              <a:rPr lang="en-CA" b="1" dirty="0">
                <a:solidFill>
                  <a:srgbClr val="080808"/>
                </a:solidFill>
                <a:latin typeface="+mj-lt"/>
                <a:ea typeface="Roboto" panose="02000000000000000000" pitchFamily="2" charset="0"/>
              </a:rPr>
              <a:t>I</a:t>
            </a:r>
            <a:r>
              <a:rPr lang="en-CA" b="1" i="0" dirty="0">
                <a:solidFill>
                  <a:srgbClr val="080808"/>
                </a:solidFill>
                <a:effectLst/>
                <a:latin typeface="+mj-lt"/>
                <a:ea typeface="Roboto" panose="02000000000000000000" pitchFamily="2" charset="0"/>
              </a:rPr>
              <a:t>ntellectual </a:t>
            </a:r>
            <a:r>
              <a:rPr lang="en-CA" b="1" dirty="0">
                <a:solidFill>
                  <a:srgbClr val="080808"/>
                </a:solidFill>
                <a:latin typeface="+mj-lt"/>
                <a:ea typeface="Roboto" panose="02000000000000000000" pitchFamily="2" charset="0"/>
              </a:rPr>
              <a:t>P</a:t>
            </a:r>
            <a:r>
              <a:rPr lang="en-CA" b="1" i="0" dirty="0">
                <a:solidFill>
                  <a:srgbClr val="080808"/>
                </a:solidFill>
                <a:effectLst/>
                <a:latin typeface="+mj-lt"/>
                <a:ea typeface="Roboto" panose="02000000000000000000" pitchFamily="2" charset="0"/>
              </a:rPr>
              <a:t>roperty </a:t>
            </a:r>
            <a:r>
              <a:rPr lang="en-CA" i="0" dirty="0">
                <a:solidFill>
                  <a:srgbClr val="080808"/>
                </a:solidFill>
                <a:effectLst/>
                <a:latin typeface="+mj-lt"/>
                <a:ea typeface="Roboto" panose="02000000000000000000" pitchFamily="2" charset="0"/>
              </a:rPr>
              <a:t>is </a:t>
            </a:r>
            <a:r>
              <a:rPr lang="en-US" i="0" dirty="0">
                <a:solidFill>
                  <a:srgbClr val="080808"/>
                </a:solidFill>
                <a:effectLst/>
                <a:latin typeface="+mj-lt"/>
                <a:ea typeface="Roboto" panose="02000000000000000000" pitchFamily="2" charset="0"/>
              </a:rPr>
              <a:t>t</a:t>
            </a:r>
            <a:r>
              <a:rPr lang="en-US" dirty="0">
                <a:solidFill>
                  <a:srgbClr val="080808"/>
                </a:solidFill>
                <a:latin typeface="+mj-lt"/>
                <a:ea typeface="Roboto" panose="02000000000000000000" pitchFamily="2" charset="0"/>
              </a:rPr>
              <a:t>he</a:t>
            </a:r>
            <a:r>
              <a:rPr lang="en-US" i="0" dirty="0">
                <a:solidFill>
                  <a:srgbClr val="080808"/>
                </a:solidFill>
                <a:effectLst/>
                <a:latin typeface="+mj-lt"/>
                <a:ea typeface="Roboto" panose="02000000000000000000" pitchFamily="2" charset="0"/>
              </a:rPr>
              <a:t> </a:t>
            </a:r>
            <a:r>
              <a:rPr lang="en-US" b="0" i="0" dirty="0">
                <a:solidFill>
                  <a:srgbClr val="080808"/>
                </a:solidFill>
                <a:effectLst/>
                <a:latin typeface="+mj-lt"/>
                <a:ea typeface="Roboto" panose="02000000000000000000" pitchFamily="2" charset="0"/>
              </a:rPr>
              <a:t>combination of patents, trademarks, and copyrights.</a:t>
            </a:r>
            <a:endParaRPr lang="en-CA" dirty="0">
              <a:solidFill>
                <a:srgbClr val="080808"/>
              </a:solidFill>
              <a:latin typeface="+mj-lt"/>
              <a:ea typeface="Roboto" panose="02000000000000000000" pitchFamily="2" charset="0"/>
            </a:endParaRPr>
          </a:p>
        </p:txBody>
      </p:sp>
    </p:spTree>
    <p:extLst>
      <p:ext uri="{BB962C8B-B14F-4D97-AF65-F5344CB8AC3E}">
        <p14:creationId xmlns:p14="http://schemas.microsoft.com/office/powerpoint/2010/main" val="112310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E7B4-E586-2066-2219-21D2EB1FDD7D}"/>
              </a:ext>
            </a:extLst>
          </p:cNvPr>
          <p:cNvSpPr>
            <a:spLocks noGrp="1"/>
          </p:cNvSpPr>
          <p:nvPr>
            <p:ph type="title"/>
          </p:nvPr>
        </p:nvSpPr>
        <p:spPr/>
        <p:txBody>
          <a:bodyPr>
            <a:normAutofit fontScale="90000"/>
          </a:bodyPr>
          <a:lstStyle/>
          <a:p>
            <a:r>
              <a:rPr lang="en-US" b="1" dirty="0">
                <a:latin typeface="+mj-lt"/>
              </a:rPr>
              <a:t>9.2 Single Price Monopoly Demand and Marginal Revenue</a:t>
            </a:r>
            <a:endParaRPr lang="en-CA" b="1" dirty="0">
              <a:latin typeface="+mj-lt"/>
            </a:endParaRPr>
          </a:p>
        </p:txBody>
      </p:sp>
      <p:sp>
        <p:nvSpPr>
          <p:cNvPr id="3" name="Text Placeholder 2">
            <a:extLst>
              <a:ext uri="{FF2B5EF4-FFF2-40B4-BE49-F238E27FC236}">
                <a16:creationId xmlns:a16="http://schemas.microsoft.com/office/drawing/2014/main" id="{5FDD9F0B-50CD-67ED-2440-B27B9990FFFF}"/>
              </a:ext>
            </a:extLst>
          </p:cNvPr>
          <p:cNvSpPr>
            <a:spLocks noGrp="1"/>
          </p:cNvSpPr>
          <p:nvPr>
            <p:ph type="body" idx="1"/>
          </p:nvPr>
        </p:nvSpPr>
        <p:spPr>
          <a:xfrm>
            <a:off x="311700" y="1478418"/>
            <a:ext cx="8520600" cy="3255082"/>
          </a:xfrm>
        </p:spPr>
        <p:txBody>
          <a:bodyPr/>
          <a:lstStyle/>
          <a:p>
            <a:pPr marL="114300" indent="0">
              <a:buNone/>
            </a:pPr>
            <a:r>
              <a:rPr lang="en-US" b="0" i="0" dirty="0">
                <a:solidFill>
                  <a:srgbClr val="373D3F"/>
                </a:solidFill>
                <a:effectLst/>
                <a:latin typeface="+mn-lt"/>
                <a:ea typeface="Roboto" panose="02000000000000000000" pitchFamily="2" charset="0"/>
              </a:rPr>
              <a:t>So, we know a competitive market faces an elastic demand, what about a </a:t>
            </a:r>
            <a:r>
              <a:rPr lang="en-US" b="1" i="0" dirty="0">
                <a:solidFill>
                  <a:srgbClr val="373D3F"/>
                </a:solidFill>
                <a:effectLst/>
                <a:latin typeface="+mn-lt"/>
                <a:ea typeface="Roboto" panose="02000000000000000000" pitchFamily="2" charset="0"/>
              </a:rPr>
              <a:t>single-priced monopoly? </a:t>
            </a:r>
            <a:r>
              <a:rPr lang="en-US" b="0" i="0" dirty="0">
                <a:solidFill>
                  <a:srgbClr val="373D3F"/>
                </a:solidFill>
                <a:effectLst/>
                <a:latin typeface="+mn-lt"/>
                <a:ea typeface="Roboto" panose="02000000000000000000" pitchFamily="2" charset="0"/>
              </a:rPr>
              <a:t>This is distinct from other monopolies in that the firm must charge the same price to all consumers. In this case, the aggregate demand is the firm’s demand!</a:t>
            </a:r>
            <a:endParaRPr lang="en-CA" dirty="0">
              <a:latin typeface="+mn-lt"/>
              <a:ea typeface="Roboto" panose="02000000000000000000" pitchFamily="2" charset="0"/>
            </a:endParaRPr>
          </a:p>
        </p:txBody>
      </p:sp>
    </p:spTree>
    <p:extLst>
      <p:ext uri="{BB962C8B-B14F-4D97-AF65-F5344CB8AC3E}">
        <p14:creationId xmlns:p14="http://schemas.microsoft.com/office/powerpoint/2010/main" val="938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5579-A71C-946A-CE1F-A712FCF7874B}"/>
              </a:ext>
            </a:extLst>
          </p:cNvPr>
          <p:cNvSpPr>
            <a:spLocks noGrp="1"/>
          </p:cNvSpPr>
          <p:nvPr>
            <p:ph type="title"/>
          </p:nvPr>
        </p:nvSpPr>
        <p:spPr/>
        <p:txBody>
          <a:bodyPr>
            <a:normAutofit fontScale="90000"/>
          </a:bodyPr>
          <a:lstStyle/>
          <a:p>
            <a:r>
              <a:rPr lang="en-CA" b="1" dirty="0">
                <a:latin typeface="+mn-lt"/>
              </a:rPr>
              <a:t>9.2 Example: The Sunglass Market</a:t>
            </a:r>
          </a:p>
        </p:txBody>
      </p:sp>
      <p:sp>
        <p:nvSpPr>
          <p:cNvPr id="3" name="Text Placeholder 2">
            <a:extLst>
              <a:ext uri="{FF2B5EF4-FFF2-40B4-BE49-F238E27FC236}">
                <a16:creationId xmlns:a16="http://schemas.microsoft.com/office/drawing/2014/main" id="{EA8396FA-D0EE-F7C3-4BF9-A9F9B7C6DB01}"/>
              </a:ext>
            </a:extLst>
          </p:cNvPr>
          <p:cNvSpPr>
            <a:spLocks noGrp="1"/>
          </p:cNvSpPr>
          <p:nvPr>
            <p:ph type="body" idx="1"/>
          </p:nvPr>
        </p:nvSpPr>
        <p:spPr/>
        <p:txBody>
          <a:bodyPr/>
          <a:lstStyle/>
          <a:p>
            <a:r>
              <a:rPr lang="en-US" dirty="0">
                <a:latin typeface="+mn-lt"/>
              </a:rPr>
              <a:t>To explore monopoly, consider the sunglasses market. What do Oakley, Ray-Ban and Persol have in common? </a:t>
            </a:r>
          </a:p>
          <a:p>
            <a:r>
              <a:rPr lang="en-US" dirty="0">
                <a:latin typeface="+mn-lt"/>
              </a:rPr>
              <a:t>They are all owned by the same brand. That’s right</a:t>
            </a:r>
            <a:r>
              <a:rPr lang="en-US" b="1" dirty="0">
                <a:latin typeface="+mn-lt"/>
              </a:rPr>
              <a:t>, Luxottica</a:t>
            </a:r>
            <a:r>
              <a:rPr lang="en-US" dirty="0">
                <a:latin typeface="+mn-lt"/>
              </a:rPr>
              <a:t>, an Italian-based eyewear company, produces about 70% of all name-brand eyewear. </a:t>
            </a:r>
          </a:p>
          <a:p>
            <a:r>
              <a:rPr lang="en-US" dirty="0">
                <a:latin typeface="+mn-lt"/>
              </a:rPr>
              <a:t>This is fairly close to a monopoly, as with that high of a market share, Luxottica dominates the market price. </a:t>
            </a:r>
          </a:p>
          <a:p>
            <a:r>
              <a:rPr lang="en-US" dirty="0">
                <a:latin typeface="+mn-lt"/>
              </a:rPr>
              <a:t>Notice that Luxottica is not a single price monopoly, as it practices a form of price discrimination by having multiple brands aimed at different consumers</a:t>
            </a:r>
            <a:r>
              <a:rPr lang="en-US" dirty="0"/>
              <a:t>.</a:t>
            </a:r>
            <a:endParaRPr lang="en-CA" dirty="0"/>
          </a:p>
        </p:txBody>
      </p:sp>
    </p:spTree>
    <p:extLst>
      <p:ext uri="{BB962C8B-B14F-4D97-AF65-F5344CB8AC3E}">
        <p14:creationId xmlns:p14="http://schemas.microsoft.com/office/powerpoint/2010/main" val="95857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representation showing that as the price of sunglasses increase, the number of sunglasses sold decreases.">
            <a:extLst>
              <a:ext uri="{FF2B5EF4-FFF2-40B4-BE49-F238E27FC236}">
                <a16:creationId xmlns:a16="http://schemas.microsoft.com/office/drawing/2014/main" id="{59587EE2-CCD8-145F-063F-40E33D3692E8}"/>
              </a:ext>
            </a:extLst>
          </p:cNvPr>
          <p:cNvPicPr>
            <a:picLocks noChangeAspect="1"/>
          </p:cNvPicPr>
          <p:nvPr/>
        </p:nvPicPr>
        <p:blipFill>
          <a:blip r:embed="rId3"/>
          <a:stretch>
            <a:fillRect/>
          </a:stretch>
        </p:blipFill>
        <p:spPr>
          <a:xfrm>
            <a:off x="-1" y="1014901"/>
            <a:ext cx="4699422" cy="3564710"/>
          </a:xfrm>
          <a:prstGeom prst="rect">
            <a:avLst/>
          </a:prstGeom>
        </p:spPr>
      </p:pic>
      <p:sp>
        <p:nvSpPr>
          <p:cNvPr id="2" name="Title 1">
            <a:extLst>
              <a:ext uri="{FF2B5EF4-FFF2-40B4-BE49-F238E27FC236}">
                <a16:creationId xmlns:a16="http://schemas.microsoft.com/office/drawing/2014/main" id="{6BCAB308-70B0-0CB2-E963-02457B606027}"/>
              </a:ext>
            </a:extLst>
          </p:cNvPr>
          <p:cNvSpPr>
            <a:spLocks noGrp="1"/>
          </p:cNvSpPr>
          <p:nvPr>
            <p:ph type="title"/>
          </p:nvPr>
        </p:nvSpPr>
        <p:spPr/>
        <p:txBody>
          <a:bodyPr>
            <a:normAutofit fontScale="90000"/>
          </a:bodyPr>
          <a:lstStyle/>
          <a:p>
            <a:r>
              <a:rPr lang="en-CA" b="1" dirty="0">
                <a:latin typeface="+mj-lt"/>
              </a:rPr>
              <a:t>9.2 Example: The Sunglass Market Continued </a:t>
            </a:r>
          </a:p>
        </p:txBody>
      </p:sp>
      <p:sp>
        <p:nvSpPr>
          <p:cNvPr id="6" name="TextBox 5">
            <a:extLst>
              <a:ext uri="{FF2B5EF4-FFF2-40B4-BE49-F238E27FC236}">
                <a16:creationId xmlns:a16="http://schemas.microsoft.com/office/drawing/2014/main" id="{FBF436AF-29B3-9A09-4D17-D5FE2D845D8D}"/>
              </a:ext>
            </a:extLst>
          </p:cNvPr>
          <p:cNvSpPr txBox="1"/>
          <p:nvPr/>
        </p:nvSpPr>
        <p:spPr>
          <a:xfrm>
            <a:off x="1905648" y="4579611"/>
            <a:ext cx="888125" cy="261610"/>
          </a:xfrm>
          <a:prstGeom prst="rect">
            <a:avLst/>
          </a:prstGeom>
          <a:noFill/>
        </p:spPr>
        <p:txBody>
          <a:bodyPr wrap="square">
            <a:spAutoFit/>
          </a:bodyPr>
          <a:lstStyle/>
          <a:p>
            <a:r>
              <a:rPr lang="en-CA" sz="1100" dirty="0">
                <a:latin typeface="Montserrat" panose="020B0604020202020204" charset="0"/>
              </a:rPr>
              <a:t>Fig 9.2</a:t>
            </a:r>
          </a:p>
        </p:txBody>
      </p:sp>
      <p:sp>
        <p:nvSpPr>
          <p:cNvPr id="3" name="Text Placeholder 2">
            <a:extLst>
              <a:ext uri="{FF2B5EF4-FFF2-40B4-BE49-F238E27FC236}">
                <a16:creationId xmlns:a16="http://schemas.microsoft.com/office/drawing/2014/main" id="{9AEA7D74-545B-91BE-D771-290037C5C1E6}"/>
              </a:ext>
            </a:extLst>
          </p:cNvPr>
          <p:cNvSpPr>
            <a:spLocks noGrp="1"/>
          </p:cNvSpPr>
          <p:nvPr>
            <p:ph type="body" idx="1"/>
          </p:nvPr>
        </p:nvSpPr>
        <p:spPr>
          <a:xfrm>
            <a:off x="4255358" y="1240611"/>
            <a:ext cx="4699423" cy="3339000"/>
          </a:xfrm>
        </p:spPr>
        <p:txBody>
          <a:bodyPr/>
          <a:lstStyle/>
          <a:p>
            <a:r>
              <a:rPr lang="en-US" dirty="0">
                <a:solidFill>
                  <a:srgbClr val="000000"/>
                </a:solidFill>
                <a:latin typeface="+mn-lt"/>
              </a:rPr>
              <a:t>According to the law of demand, as price falls, the quantity demanded increases. This means that Luxottica can increase revenue by lowering prices, as they sell more sunglasses. This is not what happens from a price decrease however, as the firm decreases its price it loses some of the revenue on the goods it was previously selling.</a:t>
            </a:r>
          </a:p>
          <a:p>
            <a:pPr marL="114300" indent="0">
              <a:buNone/>
            </a:pPr>
            <a:endParaRPr lang="en-CA" dirty="0"/>
          </a:p>
        </p:txBody>
      </p:sp>
    </p:spTree>
    <p:extLst>
      <p:ext uri="{BB962C8B-B14F-4D97-AF65-F5344CB8AC3E}">
        <p14:creationId xmlns:p14="http://schemas.microsoft.com/office/powerpoint/2010/main" val="426735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9475-86FA-E25F-152E-D6DBBCF67645}"/>
              </a:ext>
            </a:extLst>
          </p:cNvPr>
          <p:cNvSpPr>
            <a:spLocks noGrp="1"/>
          </p:cNvSpPr>
          <p:nvPr>
            <p:ph type="title"/>
          </p:nvPr>
        </p:nvSpPr>
        <p:spPr/>
        <p:txBody>
          <a:bodyPr>
            <a:normAutofit fontScale="90000"/>
          </a:bodyPr>
          <a:lstStyle/>
          <a:p>
            <a:r>
              <a:rPr lang="en-CA" b="1" dirty="0">
                <a:latin typeface="+mj-lt"/>
              </a:rPr>
              <a:t>9.2 Fig 9.2 Explained </a:t>
            </a:r>
          </a:p>
        </p:txBody>
      </p:sp>
      <p:sp>
        <p:nvSpPr>
          <p:cNvPr id="3" name="Text Placeholder 2">
            <a:extLst>
              <a:ext uri="{FF2B5EF4-FFF2-40B4-BE49-F238E27FC236}">
                <a16:creationId xmlns:a16="http://schemas.microsoft.com/office/drawing/2014/main" id="{FD0F499B-B37C-6002-7099-A278944D9A5B}"/>
              </a:ext>
            </a:extLst>
          </p:cNvPr>
          <p:cNvSpPr>
            <a:spLocks noGrp="1"/>
          </p:cNvSpPr>
          <p:nvPr>
            <p:ph type="body" idx="1"/>
          </p:nvPr>
        </p:nvSpPr>
        <p:spPr>
          <a:xfrm>
            <a:off x="311700" y="1017800"/>
            <a:ext cx="8520600" cy="3840527"/>
          </a:xfrm>
        </p:spPr>
        <p:txBody>
          <a:bodyPr>
            <a:normAutofit fontScale="62500" lnSpcReduction="20000"/>
          </a:bodyPr>
          <a:lstStyle/>
          <a:p>
            <a:pPr marL="158750" indent="0" algn="just">
              <a:lnSpc>
                <a:spcPct val="120000"/>
              </a:lnSpc>
              <a:buNone/>
            </a:pPr>
            <a:r>
              <a:rPr lang="en-US" sz="2900" dirty="0">
                <a:solidFill>
                  <a:srgbClr val="000000"/>
                </a:solidFill>
                <a:latin typeface="+mn-lt"/>
              </a:rPr>
              <a:t>Luxottica is selling 20 million sunglasses at $160 per pair. When it reduces the price to $120, two things happen:</a:t>
            </a:r>
          </a:p>
          <a:p>
            <a:pPr algn="just">
              <a:lnSpc>
                <a:spcPct val="120000"/>
              </a:lnSpc>
              <a:buFont typeface="+mj-lt"/>
              <a:buAutoNum type="arabicPeriod"/>
            </a:pPr>
            <a:r>
              <a:rPr lang="en-US" sz="2900" dirty="0">
                <a:solidFill>
                  <a:srgbClr val="000000"/>
                </a:solidFill>
                <a:latin typeface="+mn-lt"/>
              </a:rPr>
              <a:t>Luxottica loses $40 on each of the 20 million sunglasses it was selling before. 20 million consumers were willing to pay the full $160 for a pair, and now only have to pay $120. This results in a </a:t>
            </a:r>
            <a:r>
              <a:rPr lang="en-US" sz="2900" b="1" dirty="0">
                <a:solidFill>
                  <a:srgbClr val="000000"/>
                </a:solidFill>
                <a:latin typeface="+mn-lt"/>
              </a:rPr>
              <a:t>loss of $800 million </a:t>
            </a:r>
            <a:r>
              <a:rPr lang="en-US" sz="2900" dirty="0">
                <a:solidFill>
                  <a:srgbClr val="000000"/>
                </a:solidFill>
                <a:latin typeface="+mn-lt"/>
              </a:rPr>
              <a:t>for Luxottica. (shown as the red shaded region in Fig 9.2).</a:t>
            </a:r>
          </a:p>
          <a:p>
            <a:pPr algn="just">
              <a:lnSpc>
                <a:spcPct val="120000"/>
              </a:lnSpc>
              <a:buFont typeface="+mj-lt"/>
              <a:buAutoNum type="arabicPeriod"/>
            </a:pPr>
            <a:r>
              <a:rPr lang="en-US" sz="2900" dirty="0">
                <a:solidFill>
                  <a:srgbClr val="000000"/>
                </a:solidFill>
                <a:latin typeface="+mn-lt"/>
              </a:rPr>
              <a:t>Luxottica gains $120 on each of the 20 million new sunglasses it now sells. 20 million consumers were not willing to pay $160 for a pair, but are willing to pay $120. This results in a </a:t>
            </a:r>
            <a:r>
              <a:rPr lang="en-US" sz="2900" b="1" dirty="0">
                <a:solidFill>
                  <a:srgbClr val="000000"/>
                </a:solidFill>
                <a:latin typeface="+mn-lt"/>
              </a:rPr>
              <a:t>gain of $2.4 billion </a:t>
            </a:r>
            <a:r>
              <a:rPr lang="en-US" sz="2900" dirty="0">
                <a:solidFill>
                  <a:srgbClr val="000000"/>
                </a:solidFill>
                <a:latin typeface="+mn-lt"/>
              </a:rPr>
              <a:t>for Luxottica (shown as the green shaded region in Fig 9.2).</a:t>
            </a:r>
          </a:p>
          <a:p>
            <a:pPr algn="just">
              <a:lnSpc>
                <a:spcPct val="120000"/>
              </a:lnSpc>
              <a:buFont typeface="+mj-lt"/>
              <a:buAutoNum type="arabicPeriod"/>
            </a:pPr>
            <a:r>
              <a:rPr lang="en-US" sz="2900" dirty="0">
                <a:solidFill>
                  <a:srgbClr val="000000"/>
                </a:solidFill>
                <a:latin typeface="+mn-lt"/>
              </a:rPr>
              <a:t>These changes collectively represent a </a:t>
            </a:r>
            <a:r>
              <a:rPr lang="en-US" sz="2900" b="1" dirty="0">
                <a:solidFill>
                  <a:srgbClr val="000000"/>
                </a:solidFill>
                <a:latin typeface="+mn-lt"/>
              </a:rPr>
              <a:t>net gain of $1.6 billion</a:t>
            </a:r>
            <a:r>
              <a:rPr lang="en-US" sz="2900" dirty="0">
                <a:solidFill>
                  <a:srgbClr val="000000"/>
                </a:solidFill>
                <a:latin typeface="+mn-lt"/>
              </a:rPr>
              <a:t> for Luxottica. This net gain is the marginal revenue earned by Luxottica (Total revenue of $120b*40 – $160b*20 = $1.6 billion).</a:t>
            </a:r>
          </a:p>
        </p:txBody>
      </p:sp>
    </p:spTree>
    <p:extLst>
      <p:ext uri="{BB962C8B-B14F-4D97-AF65-F5344CB8AC3E}">
        <p14:creationId xmlns:p14="http://schemas.microsoft.com/office/powerpoint/2010/main" val="44468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7FA6-32BD-F77E-CA27-BA7DA08A35C0}"/>
              </a:ext>
            </a:extLst>
          </p:cNvPr>
          <p:cNvSpPr>
            <a:spLocks noGrp="1"/>
          </p:cNvSpPr>
          <p:nvPr>
            <p:ph type="title"/>
          </p:nvPr>
        </p:nvSpPr>
        <p:spPr>
          <a:xfrm>
            <a:off x="311700" y="410000"/>
            <a:ext cx="4964493" cy="607800"/>
          </a:xfrm>
        </p:spPr>
        <p:txBody>
          <a:bodyPr>
            <a:normAutofit fontScale="90000"/>
          </a:bodyPr>
          <a:lstStyle/>
          <a:p>
            <a:r>
              <a:rPr lang="en-CA" b="1" dirty="0">
                <a:latin typeface="Arial"/>
              </a:rPr>
              <a:t>9.2 Single-Price Monopolist</a:t>
            </a:r>
          </a:p>
        </p:txBody>
      </p:sp>
      <p:pic>
        <p:nvPicPr>
          <p:cNvPr id="4" name="Picture 3">
            <a:extLst>
              <a:ext uri="{FF2B5EF4-FFF2-40B4-BE49-F238E27FC236}">
                <a16:creationId xmlns:a16="http://schemas.microsoft.com/office/drawing/2014/main" id="{E625C64F-0E4E-77F4-ECA4-09699754D5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9655" y="1396467"/>
            <a:ext cx="3762705" cy="3150330"/>
          </a:xfrm>
          <a:prstGeom prst="rect">
            <a:avLst/>
          </a:prstGeom>
        </p:spPr>
      </p:pic>
      <p:sp>
        <p:nvSpPr>
          <p:cNvPr id="6" name="TextBox 5">
            <a:extLst>
              <a:ext uri="{FF2B5EF4-FFF2-40B4-BE49-F238E27FC236}">
                <a16:creationId xmlns:a16="http://schemas.microsoft.com/office/drawing/2014/main" id="{EA9AD754-7E40-06CD-21C2-89D7EA5E09C5}"/>
              </a:ext>
            </a:extLst>
          </p:cNvPr>
          <p:cNvSpPr txBox="1"/>
          <p:nvPr/>
        </p:nvSpPr>
        <p:spPr>
          <a:xfrm>
            <a:off x="2286000" y="4639113"/>
            <a:ext cx="666925"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9.3</a:t>
            </a:r>
            <a:endParaRPr lang="en-CA" sz="1100" dirty="0"/>
          </a:p>
        </p:txBody>
      </p:sp>
      <p:pic>
        <p:nvPicPr>
          <p:cNvPr id="7" name="Picture 6" descr="Fig 9.4 ">
            <a:extLst>
              <a:ext uri="{FF2B5EF4-FFF2-40B4-BE49-F238E27FC236}">
                <a16:creationId xmlns:a16="http://schemas.microsoft.com/office/drawing/2014/main" id="{90F30D67-0204-919E-F46F-D63B63E33A45}"/>
              </a:ext>
            </a:extLst>
          </p:cNvPr>
          <p:cNvPicPr>
            <a:picLocks noChangeAspect="1"/>
          </p:cNvPicPr>
          <p:nvPr/>
        </p:nvPicPr>
        <p:blipFill>
          <a:blip r:embed="rId4"/>
          <a:stretch>
            <a:fillRect/>
          </a:stretch>
        </p:blipFill>
        <p:spPr>
          <a:xfrm>
            <a:off x="4950374" y="204148"/>
            <a:ext cx="3368564" cy="4529352"/>
          </a:xfrm>
          <a:prstGeom prst="rect">
            <a:avLst/>
          </a:prstGeom>
        </p:spPr>
      </p:pic>
      <p:sp>
        <p:nvSpPr>
          <p:cNvPr id="9" name="TextBox 8">
            <a:extLst>
              <a:ext uri="{FF2B5EF4-FFF2-40B4-BE49-F238E27FC236}">
                <a16:creationId xmlns:a16="http://schemas.microsoft.com/office/drawing/2014/main" id="{4BF075DB-EA11-4EDF-1A7F-DBCD8116ED88}"/>
              </a:ext>
            </a:extLst>
          </p:cNvPr>
          <p:cNvSpPr txBox="1"/>
          <p:nvPr/>
        </p:nvSpPr>
        <p:spPr>
          <a:xfrm>
            <a:off x="6231236" y="4638402"/>
            <a:ext cx="80684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9.4</a:t>
            </a:r>
            <a:endParaRPr lang="en-CA" sz="1100" dirty="0"/>
          </a:p>
        </p:txBody>
      </p:sp>
    </p:spTree>
    <p:extLst>
      <p:ext uri="{BB962C8B-B14F-4D97-AF65-F5344CB8AC3E}">
        <p14:creationId xmlns:p14="http://schemas.microsoft.com/office/powerpoint/2010/main" val="103943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6F8D-78F3-CCD2-D456-D0FB352548F5}"/>
              </a:ext>
            </a:extLst>
          </p:cNvPr>
          <p:cNvSpPr>
            <a:spLocks noGrp="1"/>
          </p:cNvSpPr>
          <p:nvPr>
            <p:ph type="title"/>
          </p:nvPr>
        </p:nvSpPr>
        <p:spPr/>
        <p:txBody>
          <a:bodyPr>
            <a:normAutofit fontScale="90000"/>
          </a:bodyPr>
          <a:lstStyle/>
          <a:p>
            <a:r>
              <a:rPr lang="en-CA" b="1" dirty="0">
                <a:latin typeface="+mj-lt"/>
              </a:rPr>
              <a:t>9.2 Single-Price Monopolist Explained </a:t>
            </a:r>
          </a:p>
        </p:txBody>
      </p:sp>
      <p:sp>
        <p:nvSpPr>
          <p:cNvPr id="3" name="Text Placeholder 2">
            <a:extLst>
              <a:ext uri="{FF2B5EF4-FFF2-40B4-BE49-F238E27FC236}">
                <a16:creationId xmlns:a16="http://schemas.microsoft.com/office/drawing/2014/main" id="{9E36224B-FBB2-088D-56BE-7C545AF324EC}"/>
              </a:ext>
            </a:extLst>
          </p:cNvPr>
          <p:cNvSpPr>
            <a:spLocks noGrp="1"/>
          </p:cNvSpPr>
          <p:nvPr>
            <p:ph type="body" idx="1"/>
          </p:nvPr>
        </p:nvSpPr>
        <p:spPr/>
        <p:txBody>
          <a:bodyPr>
            <a:normAutofit fontScale="92500" lnSpcReduction="20000"/>
          </a:bodyPr>
          <a:lstStyle/>
          <a:p>
            <a:r>
              <a:rPr lang="en-US" sz="1900" dirty="0">
                <a:solidFill>
                  <a:srgbClr val="373D3F"/>
                </a:solidFill>
                <a:latin typeface="+mn-lt"/>
              </a:rPr>
              <a:t>For a single-price monopolist, marginal revenue is less than the price at each quantity of output (P &gt; MR). Therefore, the marginal revenue curve lies below the demand curve for a monopolist. </a:t>
            </a:r>
          </a:p>
          <a:p>
            <a:r>
              <a:rPr lang="en-US" sz="1900" dirty="0">
                <a:solidFill>
                  <a:srgbClr val="373D3F"/>
                </a:solidFill>
                <a:latin typeface="+mn-lt"/>
              </a:rPr>
              <a:t>Remember, the equation to calculate the elasticity of demand ED is (% change in quantity/% change in price). Looking at the change in revenue from the examples in fig 9.3 , we can see that the </a:t>
            </a:r>
            <a:r>
              <a:rPr lang="en-US" sz="1900" i="1" dirty="0">
                <a:solidFill>
                  <a:srgbClr val="373D3F"/>
                </a:solidFill>
                <a:latin typeface="+mn-lt"/>
              </a:rPr>
              <a:t>decrease</a:t>
            </a:r>
            <a:r>
              <a:rPr lang="en-US" sz="1900" dirty="0">
                <a:solidFill>
                  <a:srgbClr val="373D3F"/>
                </a:solidFill>
                <a:latin typeface="+mn-lt"/>
              </a:rPr>
              <a:t> in revenue came from the </a:t>
            </a:r>
            <a:r>
              <a:rPr lang="en-US" sz="1900" i="1" dirty="0">
                <a:solidFill>
                  <a:srgbClr val="373D3F"/>
                </a:solidFill>
                <a:latin typeface="+mn-lt"/>
              </a:rPr>
              <a:t>price change</a:t>
            </a:r>
            <a:r>
              <a:rPr lang="en-US" sz="1900" dirty="0">
                <a:solidFill>
                  <a:srgbClr val="373D3F"/>
                </a:solidFill>
                <a:latin typeface="+mn-lt"/>
              </a:rPr>
              <a:t>, and the </a:t>
            </a:r>
            <a:r>
              <a:rPr lang="en-US" sz="1900" i="1" dirty="0">
                <a:solidFill>
                  <a:srgbClr val="373D3F"/>
                </a:solidFill>
                <a:latin typeface="+mn-lt"/>
              </a:rPr>
              <a:t>increase</a:t>
            </a:r>
            <a:r>
              <a:rPr lang="en-US" sz="1900" dirty="0">
                <a:solidFill>
                  <a:srgbClr val="373D3F"/>
                </a:solidFill>
                <a:latin typeface="+mn-lt"/>
              </a:rPr>
              <a:t> came from the </a:t>
            </a:r>
            <a:r>
              <a:rPr lang="en-US" sz="1900" i="1" dirty="0">
                <a:solidFill>
                  <a:srgbClr val="373D3F"/>
                </a:solidFill>
                <a:latin typeface="+mn-lt"/>
              </a:rPr>
              <a:t>quantity change.</a:t>
            </a:r>
            <a:r>
              <a:rPr lang="en-US" sz="1900" dirty="0">
                <a:solidFill>
                  <a:srgbClr val="373D3F"/>
                </a:solidFill>
                <a:latin typeface="+mn-lt"/>
              </a:rPr>
              <a:t> This means that when % change in quantity &gt; % change in price, our revenue increases from a price drop! Put simply, when our ED&gt;1, we should continue to decrease price, maximizing our revenue. Therefore, the monopolist should operate on the elastic portion of the demand curve.</a:t>
            </a:r>
            <a:endParaRPr lang="en-CA" sz="1900" dirty="0">
              <a:latin typeface="+mn-lt"/>
            </a:endParaRPr>
          </a:p>
        </p:txBody>
      </p:sp>
    </p:spTree>
    <p:extLst>
      <p:ext uri="{BB962C8B-B14F-4D97-AF65-F5344CB8AC3E}">
        <p14:creationId xmlns:p14="http://schemas.microsoft.com/office/powerpoint/2010/main" val="412127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1621-7E3F-37A3-1847-F7F9E4AC2B40}"/>
              </a:ext>
            </a:extLst>
          </p:cNvPr>
          <p:cNvSpPr>
            <a:spLocks noGrp="1"/>
          </p:cNvSpPr>
          <p:nvPr>
            <p:ph type="title"/>
          </p:nvPr>
        </p:nvSpPr>
        <p:spPr/>
        <p:txBody>
          <a:bodyPr>
            <a:normAutofit fontScale="90000"/>
          </a:bodyPr>
          <a:lstStyle/>
          <a:p>
            <a:r>
              <a:rPr lang="en-CA" b="1" dirty="0">
                <a:latin typeface="+mj-lt"/>
              </a:rPr>
              <a:t>9.2 Competition vs Monopoly</a:t>
            </a:r>
          </a:p>
        </p:txBody>
      </p:sp>
      <p:pic>
        <p:nvPicPr>
          <p:cNvPr id="5" name="Picture 4" descr="A perfectly competitive firm acts as a price taker and faces a perfectly elastic or horizontal demand curve as shown in Fig 9.5 A. The monopolist is a price maker and faces a downward-sloping demand curve as shown in Fig 9.5 B. As the price is lowered, the quantity demanded increases.">
            <a:extLst>
              <a:ext uri="{FF2B5EF4-FFF2-40B4-BE49-F238E27FC236}">
                <a16:creationId xmlns:a16="http://schemas.microsoft.com/office/drawing/2014/main" id="{9768EBF6-C0BD-DB6F-1001-A1D04C710691}"/>
              </a:ext>
            </a:extLst>
          </p:cNvPr>
          <p:cNvPicPr>
            <a:picLocks noChangeAspect="1"/>
          </p:cNvPicPr>
          <p:nvPr/>
        </p:nvPicPr>
        <p:blipFill>
          <a:blip r:embed="rId3"/>
          <a:stretch>
            <a:fillRect/>
          </a:stretch>
        </p:blipFill>
        <p:spPr>
          <a:xfrm>
            <a:off x="857250" y="1100137"/>
            <a:ext cx="7429500" cy="2943225"/>
          </a:xfrm>
          <a:prstGeom prst="rect">
            <a:avLst/>
          </a:prstGeom>
        </p:spPr>
      </p:pic>
      <p:sp>
        <p:nvSpPr>
          <p:cNvPr id="7" name="TextBox 6">
            <a:extLst>
              <a:ext uri="{FF2B5EF4-FFF2-40B4-BE49-F238E27FC236}">
                <a16:creationId xmlns:a16="http://schemas.microsoft.com/office/drawing/2014/main" id="{4C1114F7-BF2B-452B-2E80-488A4D98BA54}"/>
              </a:ext>
            </a:extLst>
          </p:cNvPr>
          <p:cNvSpPr txBox="1"/>
          <p:nvPr/>
        </p:nvSpPr>
        <p:spPr>
          <a:xfrm>
            <a:off x="2811893" y="4365932"/>
            <a:ext cx="764064" cy="261610"/>
          </a:xfrm>
          <a:prstGeom prst="rect">
            <a:avLst/>
          </a:prstGeom>
          <a:noFill/>
        </p:spPr>
        <p:txBody>
          <a:bodyPr wrap="square">
            <a:spAutoFit/>
          </a:bodyPr>
          <a:lstStyle/>
          <a:p>
            <a:r>
              <a:rPr lang="en-CA" sz="1100" dirty="0">
                <a:latin typeface="Montserrat" panose="020B0604020202020204" charset="0"/>
              </a:rPr>
              <a:t>Fig 9.5A</a:t>
            </a:r>
          </a:p>
        </p:txBody>
      </p:sp>
      <p:sp>
        <p:nvSpPr>
          <p:cNvPr id="6" name="TextBox 5">
            <a:extLst>
              <a:ext uri="{FF2B5EF4-FFF2-40B4-BE49-F238E27FC236}">
                <a16:creationId xmlns:a16="http://schemas.microsoft.com/office/drawing/2014/main" id="{B4AB6C32-4D1F-408F-BC8C-77E200B7D81E}"/>
              </a:ext>
            </a:extLst>
          </p:cNvPr>
          <p:cNvSpPr txBox="1"/>
          <p:nvPr/>
        </p:nvSpPr>
        <p:spPr>
          <a:xfrm>
            <a:off x="6017738" y="4371376"/>
            <a:ext cx="764064" cy="261610"/>
          </a:xfrm>
          <a:prstGeom prst="rect">
            <a:avLst/>
          </a:prstGeom>
          <a:noFill/>
        </p:spPr>
        <p:txBody>
          <a:bodyPr wrap="square">
            <a:spAutoFit/>
          </a:bodyPr>
          <a:lstStyle/>
          <a:p>
            <a:r>
              <a:rPr lang="en-CA" sz="1100" dirty="0">
                <a:latin typeface="Montserrat" panose="020B0604020202020204" charset="0"/>
              </a:rPr>
              <a:t>Fig 9.5B</a:t>
            </a:r>
          </a:p>
        </p:txBody>
      </p:sp>
    </p:spTree>
    <p:extLst>
      <p:ext uri="{BB962C8B-B14F-4D97-AF65-F5344CB8AC3E}">
        <p14:creationId xmlns:p14="http://schemas.microsoft.com/office/powerpoint/2010/main" val="1612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marL="114300" indent="0">
              <a:buNone/>
            </a:pPr>
            <a:r>
              <a:rPr lang="en-US" dirty="0">
                <a:latin typeface="+mn-lt"/>
              </a:rPr>
              <a:t>At the end of this chapter, learners will be able to:</a:t>
            </a:r>
          </a:p>
          <a:p>
            <a:pPr marL="114300" indent="0">
              <a:lnSpc>
                <a:spcPct val="114999"/>
              </a:lnSpc>
              <a:buNone/>
            </a:pPr>
            <a:endParaRPr lang="en-US" dirty="0">
              <a:latin typeface="+mn-lt"/>
            </a:endParaRPr>
          </a:p>
          <a:p>
            <a:r>
              <a:rPr lang="en-US" dirty="0">
                <a:latin typeface="+mn-lt"/>
              </a:rPr>
              <a:t>Explain sources of monopoly</a:t>
            </a:r>
          </a:p>
          <a:p>
            <a:r>
              <a:rPr lang="en-US" dirty="0">
                <a:latin typeface="+mn-lt"/>
              </a:rPr>
              <a:t>Describe monopoly price and output</a:t>
            </a:r>
          </a:p>
          <a:p>
            <a:r>
              <a:rPr lang="en-US" dirty="0">
                <a:latin typeface="+mn-lt"/>
              </a:rPr>
              <a:t>Recognize how monopoly reduces efficiency</a:t>
            </a:r>
          </a:p>
          <a:p>
            <a:r>
              <a:rPr lang="en-US" dirty="0">
                <a:latin typeface="+mn-lt"/>
              </a:rPr>
              <a:t>Discuss government policy toward monopoly</a:t>
            </a:r>
            <a:endParaRPr lang="en-CA"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8D3C-9481-D639-E0B4-D7E219E9DBDF}"/>
              </a:ext>
            </a:extLst>
          </p:cNvPr>
          <p:cNvSpPr>
            <a:spLocks noGrp="1"/>
          </p:cNvSpPr>
          <p:nvPr>
            <p:ph type="title"/>
          </p:nvPr>
        </p:nvSpPr>
        <p:spPr/>
        <p:txBody>
          <a:bodyPr>
            <a:normAutofit fontScale="90000"/>
          </a:bodyPr>
          <a:lstStyle/>
          <a:p>
            <a:r>
              <a:rPr lang="en-US" b="1" dirty="0">
                <a:latin typeface="+mj-lt"/>
              </a:rPr>
              <a:t>9.3 Single Monopoly Price and Output</a:t>
            </a:r>
            <a:endParaRPr lang="en-CA" b="1" dirty="0">
              <a:latin typeface="+mj-lt"/>
            </a:endParaRPr>
          </a:p>
        </p:txBody>
      </p:sp>
      <p:pic>
        <p:nvPicPr>
          <p:cNvPr id="5" name="Picture 4" descr="Table showing single monopoly price and output&#10;As quantity increases price decreases, revenue increases, cost increases">
            <a:extLst>
              <a:ext uri="{FF2B5EF4-FFF2-40B4-BE49-F238E27FC236}">
                <a16:creationId xmlns:a16="http://schemas.microsoft.com/office/drawing/2014/main" id="{6F02CD21-1D11-FFD6-80DF-FB6DF95194C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47641" y="1417449"/>
            <a:ext cx="6502178" cy="3086367"/>
          </a:xfrm>
          <a:prstGeom prst="rect">
            <a:avLst/>
          </a:prstGeom>
        </p:spPr>
      </p:pic>
    </p:spTree>
    <p:extLst>
      <p:ext uri="{BB962C8B-B14F-4D97-AF65-F5344CB8AC3E}">
        <p14:creationId xmlns:p14="http://schemas.microsoft.com/office/powerpoint/2010/main" val="416252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FB88-4A9C-C179-6140-0F0F0B73ADF6}"/>
              </a:ext>
            </a:extLst>
          </p:cNvPr>
          <p:cNvSpPr>
            <a:spLocks noGrp="1"/>
          </p:cNvSpPr>
          <p:nvPr>
            <p:ph type="title"/>
          </p:nvPr>
        </p:nvSpPr>
        <p:spPr/>
        <p:txBody>
          <a:bodyPr>
            <a:normAutofit fontScale="90000"/>
          </a:bodyPr>
          <a:lstStyle/>
          <a:p>
            <a:r>
              <a:rPr lang="en-CA" b="1" dirty="0">
                <a:latin typeface="+mj-lt"/>
              </a:rPr>
              <a:t>9.3 Fig 9.6 Explained </a:t>
            </a:r>
          </a:p>
        </p:txBody>
      </p:sp>
      <p:sp>
        <p:nvSpPr>
          <p:cNvPr id="3" name="Text Placeholder 2">
            <a:extLst>
              <a:ext uri="{FF2B5EF4-FFF2-40B4-BE49-F238E27FC236}">
                <a16:creationId xmlns:a16="http://schemas.microsoft.com/office/drawing/2014/main" id="{7366C964-28D9-650B-C343-B7AD3C4DA07E}"/>
              </a:ext>
            </a:extLst>
          </p:cNvPr>
          <p:cNvSpPr>
            <a:spLocks noGrp="1"/>
          </p:cNvSpPr>
          <p:nvPr>
            <p:ph type="body" idx="1"/>
          </p:nvPr>
        </p:nvSpPr>
        <p:spPr/>
        <p:txBody>
          <a:bodyPr/>
          <a:lstStyle/>
          <a:p>
            <a:r>
              <a:rPr lang="en-US" dirty="0">
                <a:latin typeface="+mn-lt"/>
              </a:rPr>
              <a:t>Let’s explore this using the data in the table in Fig 9.6, which shows quantities along the demand curve and the price at each quantity demanded and then calculates total revenue by multiplying price times quantity at each level of output. (In this example, we give the output as 1, 2, 3, 4, and so on, for the sake of simplicity. </a:t>
            </a:r>
          </a:p>
          <a:p>
            <a:r>
              <a:rPr lang="en-US" dirty="0">
                <a:latin typeface="+mn-lt"/>
              </a:rPr>
              <a:t>As the figure illustrates, total revenue for a monopolist has the shape of a hill, first rising, next flattening out, and then falling. In this example, total revenue is highest at a quantity of 6 or 7.</a:t>
            </a:r>
            <a:endParaRPr lang="en-CA" dirty="0">
              <a:latin typeface="+mn-lt"/>
            </a:endParaRPr>
          </a:p>
        </p:txBody>
      </p:sp>
    </p:spTree>
    <p:extLst>
      <p:ext uri="{BB962C8B-B14F-4D97-AF65-F5344CB8AC3E}">
        <p14:creationId xmlns:p14="http://schemas.microsoft.com/office/powerpoint/2010/main" val="134770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DD29-DD26-7B2F-B523-0DAE60E5879A}"/>
              </a:ext>
            </a:extLst>
          </p:cNvPr>
          <p:cNvSpPr>
            <a:spLocks noGrp="1"/>
          </p:cNvSpPr>
          <p:nvPr>
            <p:ph type="title"/>
          </p:nvPr>
        </p:nvSpPr>
        <p:spPr/>
        <p:txBody>
          <a:bodyPr>
            <a:normAutofit fontScale="90000"/>
          </a:bodyPr>
          <a:lstStyle/>
          <a:p>
            <a:r>
              <a:rPr lang="en-CA" b="1" dirty="0">
                <a:latin typeface="+mj-lt"/>
              </a:rPr>
              <a:t>9.3 Health Pill Example</a:t>
            </a:r>
          </a:p>
        </p:txBody>
      </p:sp>
      <p:pic>
        <p:nvPicPr>
          <p:cNvPr id="4" name="Picture 3">
            <a:extLst>
              <a:ext uri="{FF2B5EF4-FFF2-40B4-BE49-F238E27FC236}">
                <a16:creationId xmlns:a16="http://schemas.microsoft.com/office/drawing/2014/main" id="{218FCE08-693B-6C95-E4FC-E1C243FBE1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7611" y="1120008"/>
            <a:ext cx="5324475" cy="3429000"/>
          </a:xfrm>
          <a:prstGeom prst="rect">
            <a:avLst/>
          </a:prstGeom>
        </p:spPr>
      </p:pic>
      <p:sp>
        <p:nvSpPr>
          <p:cNvPr id="6" name="TextBox 5">
            <a:extLst>
              <a:ext uri="{FF2B5EF4-FFF2-40B4-BE49-F238E27FC236}">
                <a16:creationId xmlns:a16="http://schemas.microsoft.com/office/drawing/2014/main" id="{E496F7BF-D845-AADC-1AF1-222406078247}"/>
              </a:ext>
            </a:extLst>
          </p:cNvPr>
          <p:cNvSpPr txBox="1"/>
          <p:nvPr/>
        </p:nvSpPr>
        <p:spPr>
          <a:xfrm>
            <a:off x="4187669" y="4619023"/>
            <a:ext cx="768662"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9.7</a:t>
            </a:r>
            <a:endParaRPr lang="en-CA" sz="1100" dirty="0"/>
          </a:p>
        </p:txBody>
      </p:sp>
    </p:spTree>
    <p:extLst>
      <p:ext uri="{BB962C8B-B14F-4D97-AF65-F5344CB8AC3E}">
        <p14:creationId xmlns:p14="http://schemas.microsoft.com/office/powerpoint/2010/main" val="135447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41D7-20CB-2CD8-8778-FC0F2B020FF3}"/>
              </a:ext>
            </a:extLst>
          </p:cNvPr>
          <p:cNvSpPr>
            <a:spLocks noGrp="1"/>
          </p:cNvSpPr>
          <p:nvPr>
            <p:ph type="title"/>
          </p:nvPr>
        </p:nvSpPr>
        <p:spPr/>
        <p:txBody>
          <a:bodyPr>
            <a:normAutofit fontScale="90000"/>
          </a:bodyPr>
          <a:lstStyle/>
          <a:p>
            <a:r>
              <a:rPr lang="en-CA" b="1" dirty="0">
                <a:latin typeface="Arial"/>
              </a:rPr>
              <a:t>9.3 Fig 9.7 Explained </a:t>
            </a:r>
          </a:p>
        </p:txBody>
      </p:sp>
      <p:sp>
        <p:nvSpPr>
          <p:cNvPr id="3" name="Text Placeholder 2">
            <a:extLst>
              <a:ext uri="{FF2B5EF4-FFF2-40B4-BE49-F238E27FC236}">
                <a16:creationId xmlns:a16="http://schemas.microsoft.com/office/drawing/2014/main" id="{02870387-CDC7-6BA9-0B27-58693E5704AC}"/>
              </a:ext>
            </a:extLst>
          </p:cNvPr>
          <p:cNvSpPr>
            <a:spLocks noGrp="1"/>
          </p:cNvSpPr>
          <p:nvPr>
            <p:ph type="body" idx="1"/>
          </p:nvPr>
        </p:nvSpPr>
        <p:spPr/>
        <p:txBody>
          <a:bodyPr/>
          <a:lstStyle/>
          <a:p>
            <a:r>
              <a:rPr lang="en-US" dirty="0">
                <a:latin typeface="+mn-lt"/>
              </a:rPr>
              <a:t>The monopolist is not seeking to maximize revenue, but instead to earn the highest possible profit. In the Health Pill example, the highest profit will occur at the quantity where total revenue is the farthest above total cost.</a:t>
            </a:r>
          </a:p>
          <a:p>
            <a:r>
              <a:rPr lang="en-US" dirty="0">
                <a:solidFill>
                  <a:srgbClr val="373D3F"/>
                </a:solidFill>
                <a:latin typeface="+mn-lt"/>
              </a:rPr>
              <a:t>A monopolist can determine its profit-maximizing price and quantity by analyzing the marginal revenue and marginal costs of producing an extra unit. If the marginal revenue exceeds the marginal cost, then the firm should produce the extra unit.</a:t>
            </a:r>
          </a:p>
        </p:txBody>
      </p:sp>
    </p:spTree>
    <p:extLst>
      <p:ext uri="{BB962C8B-B14F-4D97-AF65-F5344CB8AC3E}">
        <p14:creationId xmlns:p14="http://schemas.microsoft.com/office/powerpoint/2010/main" val="353011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D276-238F-3518-5280-A5E1FA0F8B05}"/>
              </a:ext>
            </a:extLst>
          </p:cNvPr>
          <p:cNvSpPr>
            <a:spLocks noGrp="1"/>
          </p:cNvSpPr>
          <p:nvPr>
            <p:ph type="title"/>
          </p:nvPr>
        </p:nvSpPr>
        <p:spPr/>
        <p:txBody>
          <a:bodyPr>
            <a:normAutofit fontScale="90000"/>
          </a:bodyPr>
          <a:lstStyle/>
          <a:p>
            <a:r>
              <a:rPr lang="en-CA" b="1" dirty="0">
                <a:latin typeface="Arial"/>
              </a:rPr>
              <a:t>9.3 Health Pill Table Example</a:t>
            </a:r>
          </a:p>
        </p:txBody>
      </p:sp>
      <p:pic>
        <p:nvPicPr>
          <p:cNvPr id="5" name="Picture 4">
            <a:extLst>
              <a:ext uri="{FF2B5EF4-FFF2-40B4-BE49-F238E27FC236}">
                <a16:creationId xmlns:a16="http://schemas.microsoft.com/office/drawing/2014/main" id="{D8305B1A-4352-A154-181E-8CB5E74882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873" y="1330757"/>
            <a:ext cx="7842566" cy="3157159"/>
          </a:xfrm>
          <a:prstGeom prst="rect">
            <a:avLst/>
          </a:prstGeom>
        </p:spPr>
      </p:pic>
      <p:sp>
        <p:nvSpPr>
          <p:cNvPr id="7" name="TextBox 6">
            <a:extLst>
              <a:ext uri="{FF2B5EF4-FFF2-40B4-BE49-F238E27FC236}">
                <a16:creationId xmlns:a16="http://schemas.microsoft.com/office/drawing/2014/main" id="{DD5C4234-EE62-577A-ADBA-C3308775F7CA}"/>
              </a:ext>
            </a:extLst>
          </p:cNvPr>
          <p:cNvSpPr txBox="1"/>
          <p:nvPr/>
        </p:nvSpPr>
        <p:spPr>
          <a:xfrm>
            <a:off x="525051" y="4569556"/>
            <a:ext cx="732252" cy="261610"/>
          </a:xfrm>
          <a:prstGeom prst="rect">
            <a:avLst/>
          </a:prstGeom>
          <a:noFill/>
        </p:spPr>
        <p:txBody>
          <a:bodyPr wrap="square">
            <a:spAutoFit/>
          </a:bodyPr>
          <a:lstStyle/>
          <a:p>
            <a:r>
              <a:rPr lang="en-CA" sz="1100" dirty="0">
                <a:latin typeface="Montserrat" panose="020B0604020202020204" charset="0"/>
              </a:rPr>
              <a:t>Fig 9.8</a:t>
            </a:r>
          </a:p>
        </p:txBody>
      </p:sp>
    </p:spTree>
    <p:extLst>
      <p:ext uri="{BB962C8B-B14F-4D97-AF65-F5344CB8AC3E}">
        <p14:creationId xmlns:p14="http://schemas.microsoft.com/office/powerpoint/2010/main" val="226254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8C78-6ED1-A2B1-5852-A975442CD3CC}"/>
              </a:ext>
            </a:extLst>
          </p:cNvPr>
          <p:cNvSpPr>
            <a:spLocks noGrp="1"/>
          </p:cNvSpPr>
          <p:nvPr>
            <p:ph type="title"/>
          </p:nvPr>
        </p:nvSpPr>
        <p:spPr/>
        <p:txBody>
          <a:bodyPr>
            <a:normAutofit fontScale="90000"/>
          </a:bodyPr>
          <a:lstStyle/>
          <a:p>
            <a:r>
              <a:rPr lang="en-CA" b="1" dirty="0">
                <a:latin typeface="+mj-lt"/>
              </a:rPr>
              <a:t>9.3 Fig 9.8 Explained </a:t>
            </a:r>
          </a:p>
        </p:txBody>
      </p:sp>
      <p:sp>
        <p:nvSpPr>
          <p:cNvPr id="3" name="Text Placeholder 2">
            <a:extLst>
              <a:ext uri="{FF2B5EF4-FFF2-40B4-BE49-F238E27FC236}">
                <a16:creationId xmlns:a16="http://schemas.microsoft.com/office/drawing/2014/main" id="{A8FD5C80-C426-92A5-1609-F15145D11F0E}"/>
              </a:ext>
            </a:extLst>
          </p:cNvPr>
          <p:cNvSpPr>
            <a:spLocks noGrp="1"/>
          </p:cNvSpPr>
          <p:nvPr>
            <p:ph type="body" idx="1"/>
          </p:nvPr>
        </p:nvSpPr>
        <p:spPr>
          <a:xfrm>
            <a:off x="311700" y="1017799"/>
            <a:ext cx="8520600" cy="3628091"/>
          </a:xfrm>
        </p:spPr>
        <p:txBody>
          <a:bodyPr>
            <a:normAutofit/>
          </a:bodyPr>
          <a:lstStyle/>
          <a:p>
            <a:pPr marL="444500" indent="-285750">
              <a:lnSpc>
                <a:spcPct val="100000"/>
              </a:lnSpc>
              <a:buClr>
                <a:srgbClr val="000000"/>
              </a:buClr>
              <a:buSzPts val="1100"/>
              <a:defRPr/>
            </a:pPr>
            <a:r>
              <a:rPr lang="en-US" dirty="0">
                <a:solidFill>
                  <a:srgbClr val="373D3F"/>
                </a:solidFill>
                <a:latin typeface="+mn-lt"/>
              </a:rPr>
              <a:t>For example, at an output of 4 in Fig 9.7, marginal revenue is 600 and marginal cost is 250, so producing this unit will clearly add to overall profits. </a:t>
            </a:r>
          </a:p>
          <a:p>
            <a:pPr marL="444500" indent="-285750">
              <a:lnSpc>
                <a:spcPct val="100000"/>
              </a:lnSpc>
              <a:buClr>
                <a:srgbClr val="000000"/>
              </a:buClr>
              <a:buSzPts val="1100"/>
              <a:defRPr/>
            </a:pPr>
            <a:r>
              <a:rPr lang="en-US" dirty="0">
                <a:solidFill>
                  <a:srgbClr val="373D3F"/>
                </a:solidFill>
                <a:latin typeface="+mn-lt"/>
              </a:rPr>
              <a:t>At an output of 5, marginal revenue is 400 and marginal cost is 400, so producing this unit still means overall profits are unchanged. However, expanding output from 5 to 6 would involve a marginal revenue of 200 and a marginal cost of 850, so the sixth unit would actually reduce profits. </a:t>
            </a:r>
          </a:p>
          <a:p>
            <a:pPr marL="444500" indent="-285750">
              <a:lnSpc>
                <a:spcPct val="100000"/>
              </a:lnSpc>
              <a:buClr>
                <a:srgbClr val="000000"/>
              </a:buClr>
              <a:buSzPts val="1100"/>
              <a:defRPr/>
            </a:pPr>
            <a:r>
              <a:rPr lang="en-US" dirty="0">
                <a:solidFill>
                  <a:srgbClr val="373D3F"/>
                </a:solidFill>
                <a:latin typeface="+mn-lt"/>
              </a:rPr>
              <a:t>Thus, the monopoly can tell from the marginal revenue and marginal cost that of the choices in the table, the profit-maximizing level of output is 5.</a:t>
            </a:r>
          </a:p>
          <a:p>
            <a:pPr marL="444500" indent="-285750">
              <a:lnSpc>
                <a:spcPct val="100000"/>
              </a:lnSpc>
              <a:buClr>
                <a:srgbClr val="000000"/>
              </a:buClr>
              <a:buSzPts val="1100"/>
              <a:defRPr/>
            </a:pPr>
            <a:r>
              <a:rPr lang="en-US" dirty="0">
                <a:latin typeface="+mn-lt"/>
              </a:rPr>
              <a:t>Thus, a profit-maximizing monopoly should follow the rule of producing up to the quantity where marginal revenue is equal to marginal cost—that is, MR = MC. This quantity is easy to identify graphically, where MR and MC intersect, as shown in Fig 9.8.</a:t>
            </a:r>
            <a:endParaRPr lang="en-CA" dirty="0">
              <a:latin typeface="+mn-lt"/>
            </a:endParaRPr>
          </a:p>
        </p:txBody>
      </p:sp>
    </p:spTree>
    <p:extLst>
      <p:ext uri="{BB962C8B-B14F-4D97-AF65-F5344CB8AC3E}">
        <p14:creationId xmlns:p14="http://schemas.microsoft.com/office/powerpoint/2010/main" val="210058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DEA4-EEB3-D4CC-3B44-594AFACC83A2}"/>
              </a:ext>
            </a:extLst>
          </p:cNvPr>
          <p:cNvSpPr>
            <a:spLocks noGrp="1"/>
          </p:cNvSpPr>
          <p:nvPr>
            <p:ph type="title"/>
          </p:nvPr>
        </p:nvSpPr>
        <p:spPr/>
        <p:txBody>
          <a:bodyPr>
            <a:normAutofit fontScale="90000"/>
          </a:bodyPr>
          <a:lstStyle/>
          <a:p>
            <a:r>
              <a:rPr lang="en-CA" b="1" dirty="0">
                <a:latin typeface="+mj-lt"/>
              </a:rPr>
              <a:t> 9.3 The Three-Step Process </a:t>
            </a:r>
          </a:p>
        </p:txBody>
      </p:sp>
      <p:pic>
        <p:nvPicPr>
          <p:cNvPr id="4" name="Picture 3" descr="Fig 9.9 illustrates the three-step process where a monopolist: selects ">
            <a:extLst>
              <a:ext uri="{FF2B5EF4-FFF2-40B4-BE49-F238E27FC236}">
                <a16:creationId xmlns:a16="http://schemas.microsoft.com/office/drawing/2014/main" id="{9222D128-88A4-B1E4-2C60-FF50C0768ABB}"/>
              </a:ext>
            </a:extLst>
          </p:cNvPr>
          <p:cNvPicPr>
            <a:picLocks noChangeAspect="1"/>
          </p:cNvPicPr>
          <p:nvPr/>
        </p:nvPicPr>
        <p:blipFill>
          <a:blip r:embed="rId3"/>
          <a:stretch>
            <a:fillRect/>
          </a:stretch>
        </p:blipFill>
        <p:spPr>
          <a:xfrm>
            <a:off x="311700" y="1303766"/>
            <a:ext cx="3726512" cy="2747234"/>
          </a:xfrm>
          <a:prstGeom prst="rect">
            <a:avLst/>
          </a:prstGeom>
        </p:spPr>
      </p:pic>
      <p:sp>
        <p:nvSpPr>
          <p:cNvPr id="6" name="TextBox 5">
            <a:extLst>
              <a:ext uri="{FF2B5EF4-FFF2-40B4-BE49-F238E27FC236}">
                <a16:creationId xmlns:a16="http://schemas.microsoft.com/office/drawing/2014/main" id="{8EB8EC9E-7EC8-8AE1-B57C-F2AAC3E55004}"/>
              </a:ext>
            </a:extLst>
          </p:cNvPr>
          <p:cNvSpPr txBox="1"/>
          <p:nvPr/>
        </p:nvSpPr>
        <p:spPr>
          <a:xfrm>
            <a:off x="1916599" y="4085939"/>
            <a:ext cx="735887"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9.9</a:t>
            </a:r>
            <a:endParaRPr lang="en-CA" sz="1100" dirty="0"/>
          </a:p>
        </p:txBody>
      </p:sp>
      <p:sp>
        <p:nvSpPr>
          <p:cNvPr id="3" name="Text Placeholder 2" descr="The three-step process where a monopolist: selects the profit-maximizing quantity to produce; decides what price to charge; determines total revenue, total cost, and profit.">
            <a:extLst>
              <a:ext uri="{FF2B5EF4-FFF2-40B4-BE49-F238E27FC236}">
                <a16:creationId xmlns:a16="http://schemas.microsoft.com/office/drawing/2014/main" id="{4FB55B8C-0539-3600-1CFC-FB41019BBD06}"/>
              </a:ext>
            </a:extLst>
          </p:cNvPr>
          <p:cNvSpPr>
            <a:spLocks noGrp="1"/>
          </p:cNvSpPr>
          <p:nvPr>
            <p:ph type="body" idx="1"/>
          </p:nvPr>
        </p:nvSpPr>
        <p:spPr>
          <a:xfrm>
            <a:off x="4368800" y="1229875"/>
            <a:ext cx="4463499" cy="3339000"/>
          </a:xfrm>
        </p:spPr>
        <p:txBody>
          <a:bodyPr/>
          <a:lstStyle/>
          <a:p>
            <a:pPr marL="114300" indent="0">
              <a:buNone/>
            </a:pPr>
            <a:r>
              <a:rPr lang="en-US" dirty="0">
                <a:solidFill>
                  <a:srgbClr val="373D3F"/>
                </a:solidFill>
                <a:latin typeface="+mn-lt"/>
              </a:rPr>
              <a:t>Fig 9.9 illustrates the three-step process where a monopolist: selects the profit-maximizing quantity to produce; decides what price to charge; determines total revenue, total cost, and profit.</a:t>
            </a:r>
            <a:endParaRPr lang="en-CA" dirty="0">
              <a:latin typeface="+mn-lt"/>
            </a:endParaRPr>
          </a:p>
        </p:txBody>
      </p:sp>
    </p:spTree>
    <p:extLst>
      <p:ext uri="{BB962C8B-B14F-4D97-AF65-F5344CB8AC3E}">
        <p14:creationId xmlns:p14="http://schemas.microsoft.com/office/powerpoint/2010/main" val="276522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DCF2-E5EF-D712-E098-FDDBA3900189}"/>
              </a:ext>
            </a:extLst>
          </p:cNvPr>
          <p:cNvSpPr>
            <a:spLocks noGrp="1"/>
          </p:cNvSpPr>
          <p:nvPr>
            <p:ph type="title"/>
          </p:nvPr>
        </p:nvSpPr>
        <p:spPr/>
        <p:txBody>
          <a:bodyPr>
            <a:normAutofit fontScale="90000"/>
          </a:bodyPr>
          <a:lstStyle/>
          <a:p>
            <a:r>
              <a:rPr lang="en-US" b="1" dirty="0">
                <a:latin typeface="+mj-lt"/>
              </a:rPr>
              <a:t>9.3 The Monopolist Determines its Profit-Maximizing Level of Output</a:t>
            </a:r>
            <a:endParaRPr lang="en-CA" b="1" dirty="0">
              <a:latin typeface="+mj-lt"/>
            </a:endParaRPr>
          </a:p>
        </p:txBody>
      </p:sp>
      <p:sp>
        <p:nvSpPr>
          <p:cNvPr id="3" name="Text Placeholder 2">
            <a:extLst>
              <a:ext uri="{FF2B5EF4-FFF2-40B4-BE49-F238E27FC236}">
                <a16:creationId xmlns:a16="http://schemas.microsoft.com/office/drawing/2014/main" id="{E0451486-5999-F476-FE54-3DF68B5AA78C}"/>
              </a:ext>
            </a:extLst>
          </p:cNvPr>
          <p:cNvSpPr>
            <a:spLocks noGrp="1"/>
          </p:cNvSpPr>
          <p:nvPr>
            <p:ph type="body" idx="1"/>
          </p:nvPr>
        </p:nvSpPr>
        <p:spPr>
          <a:xfrm>
            <a:off x="311700" y="1429407"/>
            <a:ext cx="8520600" cy="3139468"/>
          </a:xfrm>
        </p:spPr>
        <p:txBody>
          <a:bodyPr/>
          <a:lstStyle/>
          <a:p>
            <a:pPr marL="114300" indent="0">
              <a:buNone/>
            </a:pPr>
            <a:r>
              <a:rPr lang="en-US" b="0" i="0" dirty="0">
                <a:solidFill>
                  <a:srgbClr val="373D3F"/>
                </a:solidFill>
                <a:effectLst/>
                <a:latin typeface="+mn-lt"/>
                <a:ea typeface="Roboto" panose="02000000000000000000" pitchFamily="2" charset="0"/>
              </a:rPr>
              <a:t>The firm can use the points on the demand curve D to calculate total revenue, and then, based on total revenue, calculate its marginal revenue curve. The profit-maximizing quantity will occur where MR = MC — or at the last possible point before marginal costs start exceeding marginal revenue. In Fig 9.9, MR = MC occurs at an output of 5.</a:t>
            </a:r>
            <a:endParaRPr lang="en-CA" dirty="0">
              <a:latin typeface="+mn-lt"/>
              <a:ea typeface="Roboto" panose="02000000000000000000" pitchFamily="2" charset="0"/>
            </a:endParaRPr>
          </a:p>
        </p:txBody>
      </p:sp>
    </p:spTree>
    <p:extLst>
      <p:ext uri="{BB962C8B-B14F-4D97-AF65-F5344CB8AC3E}">
        <p14:creationId xmlns:p14="http://schemas.microsoft.com/office/powerpoint/2010/main" val="54730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C621-EF23-6EA2-2901-871AFDA8706A}"/>
              </a:ext>
            </a:extLst>
          </p:cNvPr>
          <p:cNvSpPr>
            <a:spLocks noGrp="1"/>
          </p:cNvSpPr>
          <p:nvPr>
            <p:ph type="title"/>
          </p:nvPr>
        </p:nvSpPr>
        <p:spPr/>
        <p:txBody>
          <a:bodyPr>
            <a:normAutofit fontScale="90000"/>
          </a:bodyPr>
          <a:lstStyle/>
          <a:p>
            <a:r>
              <a:rPr lang="en-US" b="1" dirty="0">
                <a:latin typeface="+mj-lt"/>
              </a:rPr>
              <a:t>9.3 The Monopolist What Price to Charge</a:t>
            </a:r>
            <a:endParaRPr lang="en-CA" b="1" dirty="0">
              <a:latin typeface="+mj-lt"/>
            </a:endParaRPr>
          </a:p>
        </p:txBody>
      </p:sp>
      <p:sp>
        <p:nvSpPr>
          <p:cNvPr id="3" name="Text Placeholder 2">
            <a:extLst>
              <a:ext uri="{FF2B5EF4-FFF2-40B4-BE49-F238E27FC236}">
                <a16:creationId xmlns:a16="http://schemas.microsoft.com/office/drawing/2014/main" id="{8CB53CCA-8EAD-CA4C-2AC0-BA4576977A43}"/>
              </a:ext>
            </a:extLst>
          </p:cNvPr>
          <p:cNvSpPr>
            <a:spLocks noGrp="1"/>
          </p:cNvSpPr>
          <p:nvPr>
            <p:ph type="body" idx="1"/>
          </p:nvPr>
        </p:nvSpPr>
        <p:spPr/>
        <p:txBody>
          <a:bodyPr/>
          <a:lstStyle/>
          <a:p>
            <a:pPr marL="114300" indent="0">
              <a:buNone/>
            </a:pPr>
            <a:r>
              <a:rPr lang="en-US" dirty="0">
                <a:latin typeface="+mn-lt"/>
              </a:rPr>
              <a:t>The monopolist will charge what the market is willing to pay. A dotted line drawn straight up from the profit-maximizing quantity to the demand curve shows the profit-maximizing price which, in Fig 9.9, price is $800. This price is above the average cost curve, which shows that the firm is earning profits.</a:t>
            </a:r>
            <a:endParaRPr lang="en-CA" dirty="0">
              <a:latin typeface="+mn-lt"/>
            </a:endParaRPr>
          </a:p>
        </p:txBody>
      </p:sp>
    </p:spTree>
    <p:extLst>
      <p:ext uri="{BB962C8B-B14F-4D97-AF65-F5344CB8AC3E}">
        <p14:creationId xmlns:p14="http://schemas.microsoft.com/office/powerpoint/2010/main" val="257848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50C0-BC52-FF8D-9021-7D2C205338F4}"/>
              </a:ext>
            </a:extLst>
          </p:cNvPr>
          <p:cNvSpPr>
            <a:spLocks noGrp="1"/>
          </p:cNvSpPr>
          <p:nvPr>
            <p:ph type="title"/>
          </p:nvPr>
        </p:nvSpPr>
        <p:spPr/>
        <p:txBody>
          <a:bodyPr>
            <a:normAutofit fontScale="90000"/>
          </a:bodyPr>
          <a:lstStyle/>
          <a:p>
            <a:r>
              <a:rPr lang="en-US" b="1" dirty="0">
                <a:latin typeface="+mj-lt"/>
                <a:ea typeface="PMingLiU-ExtB"/>
              </a:rPr>
              <a:t>9.3 Calculate Total Revenue, Total Cost, and Profit</a:t>
            </a:r>
            <a:endParaRPr lang="en-CA" b="1" dirty="0">
              <a:latin typeface="+mj-lt"/>
              <a:ea typeface="PMingLiU-ExtB"/>
            </a:endParaRPr>
          </a:p>
        </p:txBody>
      </p:sp>
      <p:sp>
        <p:nvSpPr>
          <p:cNvPr id="3" name="Text Placeholder 2">
            <a:extLst>
              <a:ext uri="{FF2B5EF4-FFF2-40B4-BE49-F238E27FC236}">
                <a16:creationId xmlns:a16="http://schemas.microsoft.com/office/drawing/2014/main" id="{FDF54081-73D4-D6D0-CD76-455F97034885}"/>
              </a:ext>
            </a:extLst>
          </p:cNvPr>
          <p:cNvSpPr>
            <a:spLocks noGrp="1"/>
          </p:cNvSpPr>
          <p:nvPr>
            <p:ph type="body" idx="1"/>
          </p:nvPr>
        </p:nvSpPr>
        <p:spPr/>
        <p:txBody>
          <a:bodyPr/>
          <a:lstStyle/>
          <a:p>
            <a:pPr marL="114300" indent="0">
              <a:buNone/>
            </a:pPr>
            <a:r>
              <a:rPr lang="en-US" dirty="0">
                <a:latin typeface="+mn-lt"/>
              </a:rPr>
              <a:t>Total revenue is the overall shaded box, where the width of the box is the quantity sold and the height is the price. In Fig 9.9, this is 5 × $800 = $4000. In Fig 9.9, the bottom part of the shaded box, which is shaded more lightly, shows total costs; that is, quantity on the horizontal axis multiplied by average cost on the vertical axis or 5 × $330 = $1650. The larger box of total revenues minus the smaller box of total costs will equal profits, which the darkly shaded box shows. Using the numbers, the profit earned is $4000 – $1650 = $2350.</a:t>
            </a:r>
            <a:endParaRPr lang="en-CA" dirty="0">
              <a:latin typeface="+mn-lt"/>
            </a:endParaRPr>
          </a:p>
        </p:txBody>
      </p:sp>
    </p:spTree>
    <p:extLst>
      <p:ext uri="{BB962C8B-B14F-4D97-AF65-F5344CB8AC3E}">
        <p14:creationId xmlns:p14="http://schemas.microsoft.com/office/powerpoint/2010/main" val="212479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AF44-E40C-2094-F7F3-E563CD8EC1D7}"/>
              </a:ext>
            </a:extLst>
          </p:cNvPr>
          <p:cNvSpPr>
            <a:spLocks noGrp="1"/>
          </p:cNvSpPr>
          <p:nvPr>
            <p:ph type="title"/>
          </p:nvPr>
        </p:nvSpPr>
        <p:spPr/>
        <p:txBody>
          <a:bodyPr>
            <a:normAutofit fontScale="90000"/>
          </a:bodyPr>
          <a:lstStyle/>
          <a:p>
            <a:r>
              <a:rPr lang="en-CA" b="1" dirty="0">
                <a:latin typeface="+mj-lt"/>
              </a:rPr>
              <a:t>9.0 Monopoly </a:t>
            </a:r>
            <a:endParaRPr lang="en-CA" b="1" dirty="0">
              <a:latin typeface="+mj-lt"/>
              <a:ea typeface="Roboto" panose="02000000000000000000" pitchFamily="2" charset="0"/>
            </a:endParaRPr>
          </a:p>
        </p:txBody>
      </p:sp>
      <p:sp>
        <p:nvSpPr>
          <p:cNvPr id="3" name="Text Placeholder 2">
            <a:extLst>
              <a:ext uri="{FF2B5EF4-FFF2-40B4-BE49-F238E27FC236}">
                <a16:creationId xmlns:a16="http://schemas.microsoft.com/office/drawing/2014/main" id="{5CC3AD54-D6F6-3F28-BDCE-4A092DC7C2B3}"/>
              </a:ext>
            </a:extLst>
          </p:cNvPr>
          <p:cNvSpPr>
            <a:spLocks noGrp="1"/>
          </p:cNvSpPr>
          <p:nvPr>
            <p:ph type="body" idx="1"/>
          </p:nvPr>
        </p:nvSpPr>
        <p:spPr/>
        <p:txBody>
          <a:bodyPr/>
          <a:lstStyle/>
          <a:p>
            <a:pPr marL="114300" indent="0">
              <a:buNone/>
            </a:pPr>
            <a:r>
              <a:rPr lang="en-US" dirty="0">
                <a:solidFill>
                  <a:srgbClr val="424242"/>
                </a:solidFill>
                <a:latin typeface="+mn-lt"/>
                <a:ea typeface="Roboto" panose="02000000000000000000" pitchFamily="2" charset="0"/>
              </a:rPr>
              <a:t>A </a:t>
            </a:r>
            <a:r>
              <a:rPr lang="en-US" b="1" i="0" dirty="0">
                <a:solidFill>
                  <a:srgbClr val="424242"/>
                </a:solidFill>
                <a:effectLst/>
                <a:latin typeface="+mn-lt"/>
                <a:ea typeface="Roboto" panose="02000000000000000000" pitchFamily="2" charset="0"/>
              </a:rPr>
              <a:t>monopoly</a:t>
            </a:r>
            <a:r>
              <a:rPr lang="en-US" b="0" i="0" dirty="0">
                <a:solidFill>
                  <a:srgbClr val="424242"/>
                </a:solidFill>
                <a:effectLst/>
                <a:latin typeface="+mn-lt"/>
                <a:ea typeface="Roboto" panose="02000000000000000000" pitchFamily="2" charset="0"/>
              </a:rPr>
              <a:t>, one firm produces all of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endParaRPr lang="en-CA" dirty="0">
              <a:latin typeface="+mn-lt"/>
              <a:ea typeface="Roboto" panose="02000000000000000000" pitchFamily="2" charset="0"/>
            </a:endParaRPr>
          </a:p>
        </p:txBody>
      </p:sp>
    </p:spTree>
    <p:extLst>
      <p:ext uri="{BB962C8B-B14F-4D97-AF65-F5344CB8AC3E}">
        <p14:creationId xmlns:p14="http://schemas.microsoft.com/office/powerpoint/2010/main" val="2840597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BB06-D504-E3F8-FD06-7BB31EF45D7E}"/>
              </a:ext>
            </a:extLst>
          </p:cNvPr>
          <p:cNvSpPr>
            <a:spLocks noGrp="1"/>
          </p:cNvSpPr>
          <p:nvPr>
            <p:ph type="title"/>
          </p:nvPr>
        </p:nvSpPr>
        <p:spPr/>
        <p:txBody>
          <a:bodyPr>
            <a:normAutofit fontScale="90000"/>
          </a:bodyPr>
          <a:lstStyle/>
          <a:p>
            <a:r>
              <a:rPr lang="en-CA" b="1" dirty="0">
                <a:latin typeface="+mj-lt"/>
              </a:rPr>
              <a:t>9.4 Inefficiency of Monopoly</a:t>
            </a:r>
          </a:p>
        </p:txBody>
      </p:sp>
      <p:sp>
        <p:nvSpPr>
          <p:cNvPr id="3" name="Text Placeholder 2">
            <a:extLst>
              <a:ext uri="{FF2B5EF4-FFF2-40B4-BE49-F238E27FC236}">
                <a16:creationId xmlns:a16="http://schemas.microsoft.com/office/drawing/2014/main" id="{E420A076-2FCF-83C6-640F-83A4516B3152}"/>
              </a:ext>
            </a:extLst>
          </p:cNvPr>
          <p:cNvSpPr>
            <a:spLocks noGrp="1"/>
          </p:cNvSpPr>
          <p:nvPr>
            <p:ph type="body" idx="1"/>
          </p:nvPr>
        </p:nvSpPr>
        <p:spPr>
          <a:xfrm>
            <a:off x="311699" y="1229875"/>
            <a:ext cx="4899867" cy="3339000"/>
          </a:xfrm>
        </p:spPr>
        <p:txBody>
          <a:bodyPr/>
          <a:lstStyle/>
          <a:p>
            <a:pPr marL="114300" indent="0">
              <a:buNone/>
            </a:pPr>
            <a:r>
              <a:rPr lang="en-US" dirty="0">
                <a:latin typeface="+mn-lt"/>
              </a:rPr>
              <a:t>Most people criticize monopolies because they charge too high a price, but what economists object to is that monopolies do not supply enough output to be allocatively efficient. To understand why a monopoly is inefficient, it is useful to compare it with the benchmark model of perfect competition.</a:t>
            </a:r>
            <a:endParaRPr lang="en-CA" dirty="0">
              <a:latin typeface="+mn-lt"/>
            </a:endParaRPr>
          </a:p>
        </p:txBody>
      </p:sp>
      <p:pic>
        <p:nvPicPr>
          <p:cNvPr id="4" name="Picture 3">
            <a:extLst>
              <a:ext uri="{FF2B5EF4-FFF2-40B4-BE49-F238E27FC236}">
                <a16:creationId xmlns:a16="http://schemas.microsoft.com/office/drawing/2014/main" id="{4392EDE5-9390-08AB-2D07-A5DF0912D5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11567" y="1138675"/>
            <a:ext cx="3620733" cy="2413822"/>
          </a:xfrm>
          <a:prstGeom prst="rect">
            <a:avLst/>
          </a:prstGeom>
        </p:spPr>
      </p:pic>
      <p:sp>
        <p:nvSpPr>
          <p:cNvPr id="6" name="TextBox 5">
            <a:extLst>
              <a:ext uri="{FF2B5EF4-FFF2-40B4-BE49-F238E27FC236}">
                <a16:creationId xmlns:a16="http://schemas.microsoft.com/office/drawing/2014/main" id="{37A26754-021E-7EC5-D22E-35CEC9BC7D55}"/>
              </a:ext>
              <a:ext uri="{C183D7F6-B498-43B3-948B-1728B52AA6E4}">
                <adec:decorative xmlns:adec="http://schemas.microsoft.com/office/drawing/2017/decorative" val="1"/>
              </a:ext>
            </a:extLst>
          </p:cNvPr>
          <p:cNvSpPr txBox="1"/>
          <p:nvPr/>
        </p:nvSpPr>
        <p:spPr>
          <a:xfrm>
            <a:off x="5211567" y="3552497"/>
            <a:ext cx="4572000" cy="261610"/>
          </a:xfrm>
          <a:prstGeom prst="rect">
            <a:avLst/>
          </a:prstGeom>
          <a:noFill/>
        </p:spPr>
        <p:txBody>
          <a:bodyPr wrap="square">
            <a:spAutoFit/>
          </a:bodyPr>
          <a:lstStyle/>
          <a:p>
            <a:r>
              <a:rPr lang="en-US" sz="1100" b="0" dirty="0">
                <a:solidFill>
                  <a:srgbClr val="373D3F"/>
                </a:solidFill>
                <a:effectLst/>
                <a:latin typeface="Montserrat" panose="020B0604020202020204" charset="0"/>
                <a:ea typeface="Roboto" panose="02000000000000000000" pitchFamily="2" charset="0"/>
              </a:rPr>
              <a:t>Photo by </a:t>
            </a:r>
            <a:r>
              <a:rPr lang="en-US" sz="1100" b="0" dirty="0">
                <a:solidFill>
                  <a:srgbClr val="373D3F"/>
                </a:solidFill>
                <a:effectLst/>
                <a:latin typeface="Montserrat" panose="020B0604020202020204" charset="0"/>
                <a:ea typeface="Roboto" panose="02000000000000000000" pitchFamily="2" charset="0"/>
                <a:hlinkClick r:id="rId3"/>
              </a:rPr>
              <a:t>Geralt</a:t>
            </a:r>
            <a:r>
              <a:rPr lang="en-US" sz="1100" b="0" dirty="0">
                <a:solidFill>
                  <a:srgbClr val="373D3F"/>
                </a:solidFill>
                <a:effectLst/>
                <a:latin typeface="Montserrat" panose="020B0604020202020204" charset="0"/>
                <a:ea typeface="Roboto" panose="02000000000000000000" pitchFamily="2" charset="0"/>
              </a:rPr>
              <a:t> form </a:t>
            </a:r>
            <a:r>
              <a:rPr lang="en-US" sz="1100" b="0" dirty="0">
                <a:solidFill>
                  <a:srgbClr val="373D3F"/>
                </a:solidFill>
                <a:effectLst/>
                <a:latin typeface="Montserrat" panose="020B0604020202020204" charset="0"/>
                <a:ea typeface="Roboto" panose="02000000000000000000" pitchFamily="2" charset="0"/>
                <a:hlinkClick r:id="rId4"/>
              </a:rPr>
              <a:t>Pixabay</a:t>
            </a:r>
            <a:endParaRPr lang="en-CA" sz="1100" dirty="0">
              <a:latin typeface="Montserrat" panose="020B0604020202020204" charset="0"/>
              <a:ea typeface="Roboto" panose="02000000000000000000" pitchFamily="2" charset="0"/>
            </a:endParaRPr>
          </a:p>
        </p:txBody>
      </p:sp>
    </p:spTree>
    <p:extLst>
      <p:ext uri="{BB962C8B-B14F-4D97-AF65-F5344CB8AC3E}">
        <p14:creationId xmlns:p14="http://schemas.microsoft.com/office/powerpoint/2010/main" val="4014603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BB06-D504-E3F8-FD06-7BB31EF45D7E}"/>
              </a:ext>
            </a:extLst>
          </p:cNvPr>
          <p:cNvSpPr>
            <a:spLocks noGrp="1"/>
          </p:cNvSpPr>
          <p:nvPr>
            <p:ph type="title"/>
          </p:nvPr>
        </p:nvSpPr>
        <p:spPr/>
        <p:txBody>
          <a:bodyPr>
            <a:normAutofit fontScale="90000"/>
          </a:bodyPr>
          <a:lstStyle/>
          <a:p>
            <a:r>
              <a:rPr lang="en-CA" b="1" dirty="0">
                <a:latin typeface="+mj-lt"/>
              </a:rPr>
              <a:t>9.4 Allocative Efficiency</a:t>
            </a:r>
          </a:p>
        </p:txBody>
      </p:sp>
      <p:sp>
        <p:nvSpPr>
          <p:cNvPr id="3" name="Text Placeholder 2">
            <a:extLst>
              <a:ext uri="{FF2B5EF4-FFF2-40B4-BE49-F238E27FC236}">
                <a16:creationId xmlns:a16="http://schemas.microsoft.com/office/drawing/2014/main" id="{E420A076-2FCF-83C6-640F-83A4516B3152}"/>
              </a:ext>
            </a:extLst>
          </p:cNvPr>
          <p:cNvSpPr>
            <a:spLocks noGrp="1"/>
          </p:cNvSpPr>
          <p:nvPr>
            <p:ph type="body" idx="1"/>
          </p:nvPr>
        </p:nvSpPr>
        <p:spPr>
          <a:xfrm>
            <a:off x="311699" y="1229875"/>
            <a:ext cx="8443418" cy="3339000"/>
          </a:xfrm>
        </p:spPr>
        <p:txBody>
          <a:bodyPr/>
          <a:lstStyle/>
          <a:p>
            <a:pPr marL="114300" indent="0">
              <a:buNone/>
            </a:pPr>
            <a:r>
              <a:rPr lang="en-US" b="1" i="0" dirty="0">
                <a:solidFill>
                  <a:srgbClr val="000000"/>
                </a:solidFill>
                <a:effectLst/>
                <a:latin typeface="+mn-lt"/>
              </a:rPr>
              <a:t>Allocative efficiency</a:t>
            </a:r>
            <a:r>
              <a:rPr lang="en-US" b="0" i="0" dirty="0">
                <a:solidFill>
                  <a:srgbClr val="000000"/>
                </a:solidFill>
                <a:effectLst/>
                <a:latin typeface="+mn-lt"/>
              </a:rPr>
              <a:t> is an economic concept regarding efficiency at the social or societal level. The rule of profit maximization in a world of perfect competition was for each firm to produce the quantity of output where </a:t>
            </a:r>
            <a:r>
              <a:rPr lang="en-US" b="0" i="1" dirty="0">
                <a:solidFill>
                  <a:srgbClr val="000000"/>
                </a:solidFill>
                <a:effectLst/>
                <a:latin typeface="+mn-lt"/>
              </a:rPr>
              <a:t>P</a:t>
            </a:r>
            <a:r>
              <a:rPr lang="en-US" b="0" i="0" dirty="0">
                <a:solidFill>
                  <a:srgbClr val="000000"/>
                </a:solidFill>
                <a:effectLst/>
                <a:latin typeface="+mn-lt"/>
              </a:rPr>
              <a:t> = </a:t>
            </a:r>
            <a:r>
              <a:rPr lang="en-US" b="0" i="1" dirty="0">
                <a:solidFill>
                  <a:srgbClr val="000000"/>
                </a:solidFill>
                <a:effectLst/>
                <a:latin typeface="+mn-lt"/>
              </a:rPr>
              <a:t>MC</a:t>
            </a:r>
            <a:r>
              <a:rPr lang="en-US" i="1" dirty="0">
                <a:solidFill>
                  <a:srgbClr val="000000"/>
                </a:solidFill>
                <a:latin typeface="+mn-lt"/>
              </a:rPr>
              <a:t>.</a:t>
            </a:r>
            <a:r>
              <a:rPr lang="en-US" b="0" i="0" dirty="0">
                <a:solidFill>
                  <a:srgbClr val="000000"/>
                </a:solidFill>
                <a:effectLst/>
                <a:latin typeface="+mn-lt"/>
              </a:rPr>
              <a:t> Following this rule assures allocative efficiency.</a:t>
            </a:r>
          </a:p>
          <a:p>
            <a:pPr marL="114300" indent="0">
              <a:lnSpc>
                <a:spcPct val="114999"/>
              </a:lnSpc>
              <a:buNone/>
            </a:pPr>
            <a:r>
              <a:rPr lang="en-US" dirty="0">
                <a:solidFill>
                  <a:srgbClr val="000000"/>
                </a:solidFill>
                <a:latin typeface="+mn-lt"/>
              </a:rPr>
              <a:t>In monopoly, allocative efficiency is </a:t>
            </a:r>
            <a:r>
              <a:rPr lang="en-US" b="1" i="1" dirty="0">
                <a:solidFill>
                  <a:srgbClr val="000000"/>
                </a:solidFill>
                <a:latin typeface="+mn-lt"/>
              </a:rPr>
              <a:t>NOT</a:t>
            </a:r>
            <a:r>
              <a:rPr lang="en-US" dirty="0">
                <a:solidFill>
                  <a:srgbClr val="000000"/>
                </a:solidFill>
                <a:latin typeface="+mn-lt"/>
              </a:rPr>
              <a:t> achieved, because P &gt; </a:t>
            </a:r>
            <a:r>
              <a:rPr lang="en-US" i="1" dirty="0">
                <a:solidFill>
                  <a:srgbClr val="000000"/>
                </a:solidFill>
                <a:latin typeface="+mn-lt"/>
              </a:rPr>
              <a:t>MC</a:t>
            </a:r>
            <a:r>
              <a:rPr lang="en-US" dirty="0">
                <a:solidFill>
                  <a:srgbClr val="000000"/>
                </a:solidFill>
                <a:latin typeface="+mn-lt"/>
              </a:rPr>
              <a:t> at the profit maximizing output (as observed from Fig 9.9 above).</a:t>
            </a:r>
          </a:p>
        </p:txBody>
      </p:sp>
    </p:spTree>
    <p:extLst>
      <p:ext uri="{BB962C8B-B14F-4D97-AF65-F5344CB8AC3E}">
        <p14:creationId xmlns:p14="http://schemas.microsoft.com/office/powerpoint/2010/main" val="3303199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9D19-59B1-4DEA-5415-C0D271531AC5}"/>
              </a:ext>
            </a:extLst>
          </p:cNvPr>
          <p:cNvSpPr>
            <a:spLocks noGrp="1"/>
          </p:cNvSpPr>
          <p:nvPr>
            <p:ph type="title"/>
          </p:nvPr>
        </p:nvSpPr>
        <p:spPr/>
        <p:txBody>
          <a:bodyPr>
            <a:normAutofit fontScale="90000"/>
          </a:bodyPr>
          <a:lstStyle/>
          <a:p>
            <a:r>
              <a:rPr lang="en-US" b="1" dirty="0">
                <a:latin typeface="+mj-lt"/>
              </a:rPr>
              <a:t>9.5 Monopoly and Antitrust Policy</a:t>
            </a:r>
          </a:p>
        </p:txBody>
      </p:sp>
      <p:pic>
        <p:nvPicPr>
          <p:cNvPr id="7" name="Picture 6" descr="Graph of Regulated Prices of a Monopoly">
            <a:extLst>
              <a:ext uri="{FF2B5EF4-FFF2-40B4-BE49-F238E27FC236}">
                <a16:creationId xmlns:a16="http://schemas.microsoft.com/office/drawing/2014/main" id="{E6C73EBA-5F32-8C43-5C5C-1D845D8CE144}"/>
              </a:ext>
            </a:extLst>
          </p:cNvPr>
          <p:cNvPicPr>
            <a:picLocks noChangeAspect="1"/>
          </p:cNvPicPr>
          <p:nvPr/>
        </p:nvPicPr>
        <p:blipFill rotWithShape="1">
          <a:blip r:embed="rId2"/>
          <a:srcRect l="7997" t="6614" r="7852" b="14949"/>
          <a:stretch/>
        </p:blipFill>
        <p:spPr>
          <a:xfrm>
            <a:off x="3331242" y="1055803"/>
            <a:ext cx="5308424" cy="3734378"/>
          </a:xfrm>
          <a:prstGeom prst="rect">
            <a:avLst/>
          </a:prstGeom>
        </p:spPr>
      </p:pic>
      <p:sp>
        <p:nvSpPr>
          <p:cNvPr id="8" name="Text Placeholder 2">
            <a:extLst>
              <a:ext uri="{FF2B5EF4-FFF2-40B4-BE49-F238E27FC236}">
                <a16:creationId xmlns:a16="http://schemas.microsoft.com/office/drawing/2014/main" id="{9AFBDAF8-37D9-92EB-5A38-5C3BBB5B1C31}"/>
              </a:ext>
            </a:extLst>
          </p:cNvPr>
          <p:cNvSpPr>
            <a:spLocks noGrp="1"/>
          </p:cNvSpPr>
          <p:nvPr>
            <p:ph type="body" idx="1"/>
          </p:nvPr>
        </p:nvSpPr>
        <p:spPr>
          <a:xfrm>
            <a:off x="311699" y="1229875"/>
            <a:ext cx="2638891" cy="3339000"/>
          </a:xfrm>
        </p:spPr>
        <p:txBody>
          <a:bodyPr/>
          <a:lstStyle/>
          <a:p>
            <a:pPr marL="114300" indent="0">
              <a:buNone/>
            </a:pPr>
            <a:r>
              <a:rPr lang="en-US" b="1" i="0" dirty="0">
                <a:solidFill>
                  <a:srgbClr val="000000"/>
                </a:solidFill>
                <a:effectLst/>
                <a:latin typeface="+mn-lt"/>
              </a:rPr>
              <a:t>P1 = Monopoly Price</a:t>
            </a:r>
          </a:p>
          <a:p>
            <a:pPr marL="114300" indent="0">
              <a:buNone/>
            </a:pPr>
            <a:r>
              <a:rPr lang="en-US" b="1" dirty="0">
                <a:solidFill>
                  <a:srgbClr val="000000"/>
                </a:solidFill>
                <a:latin typeface="+mn-lt"/>
              </a:rPr>
              <a:t>P2 = Regulated Price</a:t>
            </a:r>
          </a:p>
          <a:p>
            <a:pPr marL="114300" indent="0">
              <a:buNone/>
            </a:pPr>
            <a:r>
              <a:rPr lang="en-US" b="1" dirty="0">
                <a:solidFill>
                  <a:srgbClr val="000000"/>
                </a:solidFill>
                <a:latin typeface="+mn-lt"/>
              </a:rPr>
              <a:t>P3 = Efficient Price</a:t>
            </a:r>
          </a:p>
          <a:p>
            <a:pPr marL="114300" indent="0">
              <a:buNone/>
            </a:pPr>
            <a:r>
              <a:rPr lang="en-US" b="1" dirty="0">
                <a:solidFill>
                  <a:srgbClr val="000000"/>
                </a:solidFill>
                <a:latin typeface="+mn-lt"/>
              </a:rPr>
              <a:t>MR = MC</a:t>
            </a:r>
          </a:p>
          <a:p>
            <a:pPr marL="114300" indent="0">
              <a:buNone/>
            </a:pPr>
            <a:r>
              <a:rPr lang="en-US" b="1" dirty="0">
                <a:solidFill>
                  <a:srgbClr val="000000"/>
                </a:solidFill>
                <a:latin typeface="+mn-lt"/>
              </a:rPr>
              <a:t>D = ATC</a:t>
            </a:r>
          </a:p>
          <a:p>
            <a:pPr marL="114300" indent="0">
              <a:buNone/>
            </a:pPr>
            <a:r>
              <a:rPr lang="en-US" b="1" dirty="0">
                <a:solidFill>
                  <a:srgbClr val="000000"/>
                </a:solidFill>
                <a:latin typeface="+mn-lt"/>
              </a:rPr>
              <a:t>D = MC</a:t>
            </a:r>
            <a:endParaRPr lang="en-US" dirty="0">
              <a:solidFill>
                <a:srgbClr val="000000"/>
              </a:solidFill>
              <a:latin typeface="+mn-lt"/>
            </a:endParaRPr>
          </a:p>
        </p:txBody>
      </p:sp>
    </p:spTree>
    <p:extLst>
      <p:ext uri="{BB962C8B-B14F-4D97-AF65-F5344CB8AC3E}">
        <p14:creationId xmlns:p14="http://schemas.microsoft.com/office/powerpoint/2010/main" val="345859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b="1" dirty="0">
                <a:latin typeface="+mj-lt"/>
              </a:rPr>
              <a:t>9.6 Key Terms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110163"/>
            <a:ext cx="8520600" cy="3923655"/>
          </a:xfrm>
        </p:spPr>
        <p:txBody>
          <a:bodyPr>
            <a:normAutofit lnSpcReduction="10000"/>
          </a:bodyPr>
          <a:lstStyle/>
          <a:p>
            <a:r>
              <a:rPr lang="en-US" dirty="0">
                <a:latin typeface="+mn-lt"/>
              </a:rPr>
              <a:t>Allocative Efficiency</a:t>
            </a:r>
          </a:p>
          <a:p>
            <a:pPr>
              <a:lnSpc>
                <a:spcPct val="114999"/>
              </a:lnSpc>
            </a:pPr>
            <a:r>
              <a:rPr lang="en-US" dirty="0">
                <a:latin typeface="+mn-lt"/>
              </a:rPr>
              <a:t>Barriers to Entry</a:t>
            </a:r>
          </a:p>
          <a:p>
            <a:pPr>
              <a:lnSpc>
                <a:spcPct val="114999"/>
              </a:lnSpc>
            </a:pPr>
            <a:r>
              <a:rPr lang="en-US" dirty="0">
                <a:latin typeface="Arial"/>
              </a:rPr>
              <a:t>Bid Rigging</a:t>
            </a:r>
          </a:p>
          <a:p>
            <a:pPr>
              <a:lnSpc>
                <a:spcPct val="114999"/>
              </a:lnSpc>
            </a:pPr>
            <a:r>
              <a:rPr lang="en-US" dirty="0">
                <a:latin typeface="Arial"/>
              </a:rPr>
              <a:t>Copyright</a:t>
            </a:r>
          </a:p>
          <a:p>
            <a:pPr>
              <a:lnSpc>
                <a:spcPct val="114999"/>
              </a:lnSpc>
            </a:pPr>
            <a:r>
              <a:rPr lang="en-US" dirty="0">
                <a:latin typeface="Arial"/>
              </a:rPr>
              <a:t>Intellectual-Property</a:t>
            </a:r>
          </a:p>
          <a:p>
            <a:pPr>
              <a:lnSpc>
                <a:spcPct val="114999"/>
              </a:lnSpc>
            </a:pPr>
            <a:r>
              <a:rPr lang="en-US" dirty="0">
                <a:latin typeface="Arial"/>
              </a:rPr>
              <a:t>Legal Monopoly</a:t>
            </a:r>
          </a:p>
          <a:p>
            <a:pPr>
              <a:lnSpc>
                <a:spcPct val="114999"/>
              </a:lnSpc>
            </a:pPr>
            <a:r>
              <a:rPr lang="en-US" dirty="0">
                <a:latin typeface="Arial"/>
              </a:rPr>
              <a:t>Monopoly</a:t>
            </a:r>
          </a:p>
          <a:p>
            <a:pPr>
              <a:lnSpc>
                <a:spcPct val="114999"/>
              </a:lnSpc>
            </a:pPr>
            <a:r>
              <a:rPr lang="en-US" dirty="0">
                <a:latin typeface="Arial"/>
              </a:rPr>
              <a:t>Natural Monopoly</a:t>
            </a:r>
          </a:p>
          <a:p>
            <a:pPr>
              <a:lnSpc>
                <a:spcPct val="114999"/>
              </a:lnSpc>
            </a:pPr>
            <a:r>
              <a:rPr lang="en-US" dirty="0">
                <a:latin typeface="Arial"/>
              </a:rPr>
              <a:t>Patent</a:t>
            </a:r>
          </a:p>
          <a:p>
            <a:pPr>
              <a:lnSpc>
                <a:spcPct val="114999"/>
              </a:lnSpc>
            </a:pPr>
            <a:r>
              <a:rPr lang="en-US" dirty="0">
                <a:latin typeface="Arial"/>
              </a:rPr>
              <a:t>Predatory Pricing</a:t>
            </a:r>
          </a:p>
          <a:p>
            <a:pPr>
              <a:lnSpc>
                <a:spcPct val="114999"/>
              </a:lnSpc>
            </a:pPr>
            <a:r>
              <a:rPr lang="en-US" dirty="0">
                <a:latin typeface="Arial"/>
              </a:rPr>
              <a:t>Single-Priced Monopoly</a:t>
            </a:r>
          </a:p>
          <a:p>
            <a:pPr>
              <a:lnSpc>
                <a:spcPct val="114999"/>
              </a:lnSpc>
            </a:pPr>
            <a:r>
              <a:rPr lang="en-US" dirty="0">
                <a:latin typeface="Arial"/>
              </a:rPr>
              <a:t>Trademark</a:t>
            </a:r>
          </a:p>
          <a:p>
            <a:pPr marL="114300" indent="0">
              <a:buNone/>
            </a:pPr>
            <a:endParaRPr lang="en-US" dirty="0">
              <a:latin typeface="Arial"/>
            </a:endParaRPr>
          </a:p>
          <a:p>
            <a:endParaRPr lang="en-CA" dirty="0">
              <a:latin typeface="Arial"/>
            </a:endParaRPr>
          </a:p>
        </p:txBody>
      </p:sp>
    </p:spTree>
    <p:extLst>
      <p:ext uri="{BB962C8B-B14F-4D97-AF65-F5344CB8AC3E}">
        <p14:creationId xmlns:p14="http://schemas.microsoft.com/office/powerpoint/2010/main" val="33834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39F9-A391-89EE-F7D3-A6FFCFAFF2C4}"/>
              </a:ext>
            </a:extLst>
          </p:cNvPr>
          <p:cNvSpPr>
            <a:spLocks noGrp="1"/>
          </p:cNvSpPr>
          <p:nvPr>
            <p:ph type="title"/>
          </p:nvPr>
        </p:nvSpPr>
        <p:spPr/>
        <p:txBody>
          <a:bodyPr>
            <a:normAutofit fontScale="90000"/>
          </a:bodyPr>
          <a:lstStyle/>
          <a:p>
            <a:r>
              <a:rPr lang="en-US" b="1" dirty="0">
                <a:latin typeface="+mj-lt"/>
              </a:rPr>
              <a:t>9.1 Monopoly and Barriers to Entry</a:t>
            </a:r>
            <a:endParaRPr lang="en-CA" b="1" dirty="0">
              <a:latin typeface="+mj-lt"/>
            </a:endParaRPr>
          </a:p>
        </p:txBody>
      </p:sp>
      <p:sp>
        <p:nvSpPr>
          <p:cNvPr id="3" name="Text Placeholder 2">
            <a:extLst>
              <a:ext uri="{FF2B5EF4-FFF2-40B4-BE49-F238E27FC236}">
                <a16:creationId xmlns:a16="http://schemas.microsoft.com/office/drawing/2014/main" id="{0A5CD524-4404-3BC8-B2C9-BEE94D30A6B9}"/>
              </a:ext>
            </a:extLst>
          </p:cNvPr>
          <p:cNvSpPr>
            <a:spLocks noGrp="1"/>
          </p:cNvSpPr>
          <p:nvPr>
            <p:ph type="body" idx="1"/>
          </p:nvPr>
        </p:nvSpPr>
        <p:spPr>
          <a:xfrm>
            <a:off x="311700" y="1017800"/>
            <a:ext cx="5230534" cy="3715700"/>
          </a:xfrm>
        </p:spPr>
        <p:txBody>
          <a:bodyPr>
            <a:normAutofit/>
          </a:bodyPr>
          <a:lstStyle/>
          <a:p>
            <a:pPr marL="114300" indent="0">
              <a:buNone/>
            </a:pPr>
            <a:r>
              <a:rPr lang="en-US" b="1" dirty="0">
                <a:latin typeface="+mn-lt"/>
              </a:rPr>
              <a:t>Barriers to entry </a:t>
            </a:r>
            <a:r>
              <a:rPr lang="en-US" dirty="0">
                <a:latin typeface="+mn-lt"/>
              </a:rPr>
              <a:t>are the legal, technological, or market forces that discourage or prevent potential competitors from entering a market. Barriers to entry can range from the simple and easily surmountable, such as the cost of renting retail space, to the extremely restrictive. For example, there are a finite number of radio frequencies available for broadcasting. Once an entrepreneur or firm has purchased the rights to all of them, no new competitors can enter the market.</a:t>
            </a:r>
            <a:endParaRPr lang="en-CA" dirty="0">
              <a:latin typeface="+mn-lt"/>
            </a:endParaRPr>
          </a:p>
        </p:txBody>
      </p:sp>
      <p:pic>
        <p:nvPicPr>
          <p:cNvPr id="4" name="Picture 3">
            <a:extLst>
              <a:ext uri="{FF2B5EF4-FFF2-40B4-BE49-F238E27FC236}">
                <a16:creationId xmlns:a16="http://schemas.microsoft.com/office/drawing/2014/main" id="{61405D5B-4A7E-AAFB-DF12-77CC37ABF9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9379" y="1548634"/>
            <a:ext cx="3290066" cy="2193377"/>
          </a:xfrm>
          <a:prstGeom prst="rect">
            <a:avLst/>
          </a:prstGeom>
        </p:spPr>
      </p:pic>
      <p:sp>
        <p:nvSpPr>
          <p:cNvPr id="6" name="TextBox 5">
            <a:extLst>
              <a:ext uri="{FF2B5EF4-FFF2-40B4-BE49-F238E27FC236}">
                <a16:creationId xmlns:a16="http://schemas.microsoft.com/office/drawing/2014/main" id="{6183DBAC-C54A-2141-4E50-DC7911AEE118}"/>
              </a:ext>
            </a:extLst>
          </p:cNvPr>
          <p:cNvSpPr txBox="1"/>
          <p:nvPr/>
        </p:nvSpPr>
        <p:spPr>
          <a:xfrm>
            <a:off x="5622939" y="3742011"/>
            <a:ext cx="3290066" cy="430887"/>
          </a:xfrm>
          <a:prstGeom prst="rect">
            <a:avLst/>
          </a:prstGeom>
          <a:noFill/>
        </p:spPr>
        <p:txBody>
          <a:bodyPr wrap="square">
            <a:spAutoFit/>
          </a:bodyPr>
          <a:lstStyle/>
          <a:p>
            <a:r>
              <a:rPr lang="en-US" sz="1100" b="0" dirty="0">
                <a:solidFill>
                  <a:srgbClr val="373D3F"/>
                </a:solidFill>
                <a:effectLst/>
                <a:latin typeface="Montserrat" panose="00000500000000000000" pitchFamily="2" charset="0"/>
              </a:rPr>
              <a:t>“</a:t>
            </a:r>
            <a:r>
              <a:rPr lang="en-US" sz="1100" b="0" dirty="0">
                <a:solidFill>
                  <a:srgbClr val="373D3F"/>
                </a:solidFill>
                <a:effectLst/>
                <a:latin typeface="Montserrat" panose="00000500000000000000" pitchFamily="2" charset="0"/>
                <a:hlinkClick r:id="rId4"/>
              </a:rPr>
              <a:t>Monopoly</a:t>
            </a:r>
            <a:r>
              <a:rPr lang="en-US" sz="1100" b="0" dirty="0">
                <a:solidFill>
                  <a:srgbClr val="373D3F"/>
                </a:solidFill>
                <a:effectLst/>
                <a:latin typeface="Montserrat" panose="00000500000000000000" pitchFamily="2" charset="0"/>
              </a:rPr>
              <a:t>” by </a:t>
            </a:r>
            <a:r>
              <a:rPr lang="en-US" sz="1100" b="0" dirty="0">
                <a:solidFill>
                  <a:srgbClr val="373D3F"/>
                </a:solidFill>
                <a:effectLst/>
                <a:latin typeface="Montserrat" panose="00000500000000000000" pitchFamily="2" charset="0"/>
                <a:hlinkClick r:id="rId5"/>
              </a:rPr>
              <a:t>Nick Youngson</a:t>
            </a:r>
            <a:r>
              <a:rPr lang="en-US" sz="1100" b="0" dirty="0">
                <a:solidFill>
                  <a:srgbClr val="373D3F"/>
                </a:solidFill>
                <a:effectLst/>
                <a:latin typeface="Montserrat" panose="00000500000000000000" pitchFamily="2" charset="0"/>
              </a:rPr>
              <a:t>, </a:t>
            </a:r>
            <a:r>
              <a:rPr lang="en-US" sz="1100" b="0" dirty="0">
                <a:solidFill>
                  <a:srgbClr val="373D3F"/>
                </a:solidFill>
                <a:effectLst/>
                <a:latin typeface="Montserrat" panose="00000500000000000000" pitchFamily="2" charset="0"/>
                <a:hlinkClick r:id="rId6"/>
              </a:rPr>
              <a:t>Pix4free</a:t>
            </a:r>
            <a:r>
              <a:rPr lang="en-US" sz="1100" b="0" dirty="0">
                <a:solidFill>
                  <a:srgbClr val="373D3F"/>
                </a:solidFill>
                <a:effectLst/>
                <a:latin typeface="Montserrat" panose="00000500000000000000" pitchFamily="2" charset="0"/>
              </a:rPr>
              <a:t>,  licensed by </a:t>
            </a:r>
            <a:r>
              <a:rPr lang="en-US" sz="1100" b="0" dirty="0">
                <a:solidFill>
                  <a:srgbClr val="373D3F"/>
                </a:solidFill>
                <a:effectLst/>
                <a:latin typeface="Montserrat" panose="00000500000000000000" pitchFamily="2" charset="0"/>
                <a:hlinkClick r:id="rId7"/>
              </a:rPr>
              <a:t>CC BY-SA 3.0</a:t>
            </a:r>
            <a:endParaRPr lang="en-CA" sz="1100" dirty="0"/>
          </a:p>
        </p:txBody>
      </p:sp>
    </p:spTree>
    <p:extLst>
      <p:ext uri="{BB962C8B-B14F-4D97-AF65-F5344CB8AC3E}">
        <p14:creationId xmlns:p14="http://schemas.microsoft.com/office/powerpoint/2010/main" val="110982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B0DC-5D9C-645B-9566-F5EBDC1AAD32}"/>
              </a:ext>
            </a:extLst>
          </p:cNvPr>
          <p:cNvSpPr>
            <a:spLocks noGrp="1"/>
          </p:cNvSpPr>
          <p:nvPr>
            <p:ph type="title"/>
          </p:nvPr>
        </p:nvSpPr>
        <p:spPr/>
        <p:txBody>
          <a:bodyPr>
            <a:normAutofit fontScale="90000"/>
          </a:bodyPr>
          <a:lstStyle/>
          <a:p>
            <a:r>
              <a:rPr lang="en-CA" b="1" dirty="0">
                <a:latin typeface="+mj-lt"/>
              </a:rPr>
              <a:t>9.1 Two Types of Monopoly</a:t>
            </a:r>
          </a:p>
        </p:txBody>
      </p:sp>
      <p:sp>
        <p:nvSpPr>
          <p:cNvPr id="3" name="Text Placeholder 2">
            <a:extLst>
              <a:ext uri="{FF2B5EF4-FFF2-40B4-BE49-F238E27FC236}">
                <a16:creationId xmlns:a16="http://schemas.microsoft.com/office/drawing/2014/main" id="{01D749A5-2A1D-2429-B98C-BC0037050938}"/>
              </a:ext>
            </a:extLst>
          </p:cNvPr>
          <p:cNvSpPr>
            <a:spLocks noGrp="1"/>
          </p:cNvSpPr>
          <p:nvPr>
            <p:ph type="body" idx="1"/>
          </p:nvPr>
        </p:nvSpPr>
        <p:spPr/>
        <p:txBody>
          <a:bodyPr/>
          <a:lstStyle/>
          <a:p>
            <a:pPr marL="114300" indent="0">
              <a:buNone/>
            </a:pPr>
            <a:r>
              <a:rPr lang="en-US" dirty="0">
                <a:latin typeface="+mn-lt"/>
              </a:rPr>
              <a:t>There are two types of monopoly, based on the types of barriers to entry they exploit. </a:t>
            </a:r>
          </a:p>
          <a:p>
            <a:pPr>
              <a:buFont typeface="+mj-lt"/>
              <a:buAutoNum type="arabicPeriod"/>
            </a:pPr>
            <a:r>
              <a:rPr lang="en-US" b="1" dirty="0">
                <a:latin typeface="+mn-lt"/>
              </a:rPr>
              <a:t>Natural monopoly, </a:t>
            </a:r>
            <a:r>
              <a:rPr lang="en-US" dirty="0">
                <a:latin typeface="+mn-lt"/>
              </a:rPr>
              <a:t>where the barriers to entry are something other than legal prohibition. </a:t>
            </a:r>
          </a:p>
          <a:p>
            <a:pPr>
              <a:buFont typeface="+mj-lt"/>
              <a:buAutoNum type="arabicPeriod"/>
            </a:pPr>
            <a:r>
              <a:rPr lang="en-US" b="1" dirty="0">
                <a:latin typeface="+mn-lt"/>
              </a:rPr>
              <a:t>Legal monopoly, </a:t>
            </a:r>
            <a:r>
              <a:rPr lang="en-US" dirty="0">
                <a:latin typeface="+mn-lt"/>
              </a:rPr>
              <a:t>where laws prohibit (or severely limit) competition.</a:t>
            </a:r>
          </a:p>
          <a:p>
            <a:pPr>
              <a:lnSpc>
                <a:spcPct val="114999"/>
              </a:lnSpc>
              <a:buAutoNum type="arabicPeriod"/>
            </a:pPr>
            <a:r>
              <a:rPr lang="en-US" b="1" dirty="0">
                <a:latin typeface="+mn-lt"/>
              </a:rPr>
              <a:t>Ownership Barrier</a:t>
            </a:r>
            <a:r>
              <a:rPr lang="en-US" dirty="0">
                <a:latin typeface="+mn-lt"/>
              </a:rPr>
              <a:t>, where ownership of a key resource prevents other firms from entering the market.</a:t>
            </a:r>
          </a:p>
        </p:txBody>
      </p:sp>
    </p:spTree>
    <p:extLst>
      <p:ext uri="{BB962C8B-B14F-4D97-AF65-F5344CB8AC3E}">
        <p14:creationId xmlns:p14="http://schemas.microsoft.com/office/powerpoint/2010/main" val="110931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6B94-C4E3-4D52-601E-DB443D498F11}"/>
              </a:ext>
            </a:extLst>
          </p:cNvPr>
          <p:cNvSpPr>
            <a:spLocks noGrp="1"/>
          </p:cNvSpPr>
          <p:nvPr>
            <p:ph type="title"/>
          </p:nvPr>
        </p:nvSpPr>
        <p:spPr/>
        <p:txBody>
          <a:bodyPr>
            <a:normAutofit fontScale="90000"/>
          </a:bodyPr>
          <a:lstStyle/>
          <a:p>
            <a:r>
              <a:rPr lang="en-CA" b="1" dirty="0">
                <a:latin typeface="+mj-lt"/>
              </a:rPr>
              <a:t>9.1 Natural Monopoly Example </a:t>
            </a:r>
          </a:p>
        </p:txBody>
      </p:sp>
      <p:pic>
        <p:nvPicPr>
          <p:cNvPr id="4" name="Picture 3">
            <a:extLst>
              <a:ext uri="{FF2B5EF4-FFF2-40B4-BE49-F238E27FC236}">
                <a16:creationId xmlns:a16="http://schemas.microsoft.com/office/drawing/2014/main" id="{3CD26879-F35C-3515-3D9F-3494A5D08C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57055" y="1189996"/>
            <a:ext cx="5077319" cy="3454313"/>
          </a:xfrm>
          <a:prstGeom prst="rect">
            <a:avLst/>
          </a:prstGeom>
        </p:spPr>
      </p:pic>
      <p:sp>
        <p:nvSpPr>
          <p:cNvPr id="6" name="TextBox 5">
            <a:extLst>
              <a:ext uri="{FF2B5EF4-FFF2-40B4-BE49-F238E27FC236}">
                <a16:creationId xmlns:a16="http://schemas.microsoft.com/office/drawing/2014/main" id="{11090DDE-48B1-740A-0AAC-119BDF6B5B6E}"/>
              </a:ext>
            </a:extLst>
          </p:cNvPr>
          <p:cNvSpPr txBox="1"/>
          <p:nvPr/>
        </p:nvSpPr>
        <p:spPr>
          <a:xfrm>
            <a:off x="4318907" y="4602695"/>
            <a:ext cx="718457"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9.1</a:t>
            </a:r>
            <a:endParaRPr lang="en-CA" sz="1100" dirty="0"/>
          </a:p>
        </p:txBody>
      </p:sp>
    </p:spTree>
    <p:extLst>
      <p:ext uri="{BB962C8B-B14F-4D97-AF65-F5344CB8AC3E}">
        <p14:creationId xmlns:p14="http://schemas.microsoft.com/office/powerpoint/2010/main" val="31254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6CB3-6DE3-9597-30A7-FFF6E1A3E8CB}"/>
              </a:ext>
            </a:extLst>
          </p:cNvPr>
          <p:cNvSpPr>
            <a:spLocks noGrp="1"/>
          </p:cNvSpPr>
          <p:nvPr>
            <p:ph type="title"/>
          </p:nvPr>
        </p:nvSpPr>
        <p:spPr/>
        <p:txBody>
          <a:bodyPr>
            <a:normAutofit fontScale="90000"/>
          </a:bodyPr>
          <a:lstStyle/>
          <a:p>
            <a:r>
              <a:rPr lang="en-CA" b="1" dirty="0">
                <a:latin typeface="+mj-lt"/>
              </a:rPr>
              <a:t>9.1 Natural Monopoly Explained </a:t>
            </a:r>
          </a:p>
        </p:txBody>
      </p:sp>
      <p:sp>
        <p:nvSpPr>
          <p:cNvPr id="3" name="Text Placeholder 2">
            <a:extLst>
              <a:ext uri="{FF2B5EF4-FFF2-40B4-BE49-F238E27FC236}">
                <a16:creationId xmlns:a16="http://schemas.microsoft.com/office/drawing/2014/main" id="{90BE0FF3-B9C6-290C-869A-A3E574123668}"/>
              </a:ext>
            </a:extLst>
          </p:cNvPr>
          <p:cNvSpPr>
            <a:spLocks noGrp="1"/>
          </p:cNvSpPr>
          <p:nvPr>
            <p:ph type="body" idx="1"/>
          </p:nvPr>
        </p:nvSpPr>
        <p:spPr/>
        <p:txBody>
          <a:bodyPr>
            <a:normAutofit/>
          </a:bodyPr>
          <a:lstStyle/>
          <a:p>
            <a:r>
              <a:rPr lang="en-US" dirty="0">
                <a:solidFill>
                  <a:srgbClr val="000000"/>
                </a:solidFill>
                <a:latin typeface="+mn-lt"/>
              </a:rPr>
              <a:t>Fig 9.1 presents a long-run average cost curve for the airplane manufacturing industry. It shows economies of scale up to an output of 8,000 planes per year and a price of P0, then constant returns to scale from 8,000 to 20,000 planes per year, and diseconomies of scale at a quantity of production greater than 20,000 planes per year.</a:t>
            </a:r>
          </a:p>
        </p:txBody>
      </p:sp>
    </p:spTree>
    <p:extLst>
      <p:ext uri="{BB962C8B-B14F-4D97-AF65-F5344CB8AC3E}">
        <p14:creationId xmlns:p14="http://schemas.microsoft.com/office/powerpoint/2010/main" val="82457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EE3B-AF6A-BCE8-EBED-34226DB1EBF8}"/>
              </a:ext>
            </a:extLst>
          </p:cNvPr>
          <p:cNvSpPr>
            <a:spLocks noGrp="1"/>
          </p:cNvSpPr>
          <p:nvPr>
            <p:ph type="title"/>
          </p:nvPr>
        </p:nvSpPr>
        <p:spPr/>
        <p:txBody>
          <a:bodyPr>
            <a:normAutofit fontScale="90000"/>
          </a:bodyPr>
          <a:lstStyle/>
          <a:p>
            <a:r>
              <a:rPr lang="en-CA" b="1" dirty="0">
                <a:latin typeface="+mj-lt"/>
              </a:rPr>
              <a:t>9.1 Natural Monopoly Explanation Continued </a:t>
            </a:r>
          </a:p>
        </p:txBody>
      </p:sp>
      <p:sp>
        <p:nvSpPr>
          <p:cNvPr id="3" name="Text Placeholder 2">
            <a:extLst>
              <a:ext uri="{FF2B5EF4-FFF2-40B4-BE49-F238E27FC236}">
                <a16:creationId xmlns:a16="http://schemas.microsoft.com/office/drawing/2014/main" id="{19CA077E-0505-38FC-C355-396DF3D40490}"/>
              </a:ext>
            </a:extLst>
          </p:cNvPr>
          <p:cNvSpPr>
            <a:spLocks noGrp="1"/>
          </p:cNvSpPr>
          <p:nvPr>
            <p:ph type="body" idx="1"/>
          </p:nvPr>
        </p:nvSpPr>
        <p:spPr/>
        <p:txBody>
          <a:bodyPr>
            <a:normAutofit/>
          </a:bodyPr>
          <a:lstStyle/>
          <a:p>
            <a:pPr marL="114300" indent="0">
              <a:buNone/>
            </a:pPr>
            <a:r>
              <a:rPr lang="en-US" dirty="0">
                <a:solidFill>
                  <a:srgbClr val="000000"/>
                </a:solidFill>
                <a:latin typeface="+mn-lt"/>
              </a:rPr>
              <a:t>Now consider the market demand curve in Fig 9.1, which intersects the long-run average cost (LRAC) curve at an output level of 5,000 planes per year and at a price P1, which is higher than P0. In this situation, the market has room for only one producer. If a second firm attempts to enter the market at a smaller size, say by producing a quantity of 4,000 planes, then its average costs will be higher than those of the existing firm, and it will be unable to compete. If the second firm attempts to enter the market at a larger size, like 8,000 planes per year, then it could produce at a lower average cost—but it could not sell all 8,000 planes that it produced because of insufficient demand in the market.</a:t>
            </a:r>
          </a:p>
        </p:txBody>
      </p:sp>
    </p:spTree>
    <p:extLst>
      <p:ext uri="{BB962C8B-B14F-4D97-AF65-F5344CB8AC3E}">
        <p14:creationId xmlns:p14="http://schemas.microsoft.com/office/powerpoint/2010/main" val="290781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990D-DB17-D9A1-5F5D-7E4C3F1E375C}"/>
              </a:ext>
            </a:extLst>
          </p:cNvPr>
          <p:cNvSpPr>
            <a:spLocks noGrp="1"/>
          </p:cNvSpPr>
          <p:nvPr>
            <p:ph type="title"/>
          </p:nvPr>
        </p:nvSpPr>
        <p:spPr/>
        <p:txBody>
          <a:bodyPr>
            <a:normAutofit fontScale="90000"/>
          </a:bodyPr>
          <a:lstStyle/>
          <a:p>
            <a:r>
              <a:rPr lang="en-CA" b="1" dirty="0">
                <a:latin typeface="+mj-lt"/>
              </a:rPr>
              <a:t> 9.1 Natural Monopoly</a:t>
            </a:r>
          </a:p>
        </p:txBody>
      </p:sp>
      <p:sp>
        <p:nvSpPr>
          <p:cNvPr id="3" name="Text Placeholder 2">
            <a:extLst>
              <a:ext uri="{FF2B5EF4-FFF2-40B4-BE49-F238E27FC236}">
                <a16:creationId xmlns:a16="http://schemas.microsoft.com/office/drawing/2014/main" id="{D86A93F3-DE2F-C603-A89D-E9927CB93C4B}"/>
              </a:ext>
            </a:extLst>
          </p:cNvPr>
          <p:cNvSpPr>
            <a:spLocks noGrp="1"/>
          </p:cNvSpPr>
          <p:nvPr>
            <p:ph type="body" idx="1"/>
          </p:nvPr>
        </p:nvSpPr>
        <p:spPr>
          <a:xfrm>
            <a:off x="311699" y="1229875"/>
            <a:ext cx="8520599" cy="3339000"/>
          </a:xfrm>
        </p:spPr>
        <p:txBody>
          <a:bodyPr>
            <a:normAutofit/>
          </a:bodyPr>
          <a:lstStyle/>
          <a:p>
            <a:r>
              <a:rPr lang="en-US" dirty="0">
                <a:latin typeface="+mn-lt"/>
              </a:rPr>
              <a:t>When economies of scale are large relative to the quantity demanded in the market, a natural monopoly arises. </a:t>
            </a:r>
          </a:p>
          <a:p>
            <a:r>
              <a:rPr lang="en-US" dirty="0">
                <a:latin typeface="+mn-lt"/>
              </a:rPr>
              <a:t>Natural monopolies often arise in industries where the marginal cost of adding an additional customer is very low, once the fixed costs of the overall system are in place. </a:t>
            </a:r>
          </a:p>
          <a:p>
            <a:r>
              <a:rPr lang="en-US" dirty="0">
                <a:latin typeface="+mn-lt"/>
              </a:rPr>
              <a:t>This results in situations where there are substantial economies of scale. </a:t>
            </a:r>
            <a:endParaRPr lang="en-CA" dirty="0">
              <a:latin typeface="+mn-lt"/>
            </a:endParaRPr>
          </a:p>
        </p:txBody>
      </p:sp>
    </p:spTree>
    <p:extLst>
      <p:ext uri="{BB962C8B-B14F-4D97-AF65-F5344CB8AC3E}">
        <p14:creationId xmlns:p14="http://schemas.microsoft.com/office/powerpoint/2010/main" val="17757108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http://purl.org/dc/dcmitype/"/>
    <ds:schemaRef ds:uri="94abd359-9534-4d37-9b01-9864deda33e0"/>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2f475e60-e75d-4119-aa30-b65db0d9cc60"/>
  </ds:schemaRefs>
</ds:datastoreItem>
</file>

<file path=customXml/itemProps2.xml><?xml version="1.0" encoding="utf-8"?>
<ds:datastoreItem xmlns:ds="http://schemas.openxmlformats.org/officeDocument/2006/customXml" ds:itemID="{3E08BE86-AEE9-4B23-B667-65CC8CEDF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TotalTime>
  <Words>2857</Words>
  <Application>Microsoft Macintosh PowerPoint</Application>
  <PresentationFormat>On-screen Show (16:9)</PresentationFormat>
  <Paragraphs>124</Paragraphs>
  <Slides>33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Roboto</vt:lpstr>
      <vt:lpstr>Montserrat</vt:lpstr>
      <vt:lpstr>Arial</vt:lpstr>
      <vt:lpstr>Calibri</vt:lpstr>
      <vt:lpstr>Geometric</vt:lpstr>
      <vt:lpstr>Principles of Microeconomics </vt:lpstr>
      <vt:lpstr>Learning Outcomes</vt:lpstr>
      <vt:lpstr>9.0 Monopoly </vt:lpstr>
      <vt:lpstr>9.1 Monopoly and Barriers to Entry</vt:lpstr>
      <vt:lpstr>9.1 Two Types of Monopoly</vt:lpstr>
      <vt:lpstr>9.1 Natural Monopoly Example </vt:lpstr>
      <vt:lpstr>9.1 Natural Monopoly Explained </vt:lpstr>
      <vt:lpstr>9.1 Natural Monopoly Explanation Continued </vt:lpstr>
      <vt:lpstr> 9.1 Natural Monopoly</vt:lpstr>
      <vt:lpstr>9.1 Ownership barrier arising out of control of a physical Resource</vt:lpstr>
      <vt:lpstr>9.1 Legal Monopoly</vt:lpstr>
      <vt:lpstr>9.1 Patent, Trademark, Copyright &amp; Intellectual Property</vt:lpstr>
      <vt:lpstr>9.2 Single Price Monopoly Demand and Marginal Revenue</vt:lpstr>
      <vt:lpstr>9.2 Example: The Sunglass Market</vt:lpstr>
      <vt:lpstr>9.2 Example: The Sunglass Market Continued </vt:lpstr>
      <vt:lpstr>9.2 Fig 9.2 Explained </vt:lpstr>
      <vt:lpstr>9.2 Single-Price Monopolist</vt:lpstr>
      <vt:lpstr>9.2 Single-Price Monopolist Explained </vt:lpstr>
      <vt:lpstr>9.2 Competition vs Monopoly</vt:lpstr>
      <vt:lpstr>9.3 Single Monopoly Price and Output</vt:lpstr>
      <vt:lpstr>9.3 Fig 9.6 Explained </vt:lpstr>
      <vt:lpstr>9.3 Health Pill Example</vt:lpstr>
      <vt:lpstr>9.3 Fig 9.7 Explained </vt:lpstr>
      <vt:lpstr>9.3 Health Pill Table Example</vt:lpstr>
      <vt:lpstr>9.3 Fig 9.8 Explained </vt:lpstr>
      <vt:lpstr> 9.3 The Three-Step Process </vt:lpstr>
      <vt:lpstr>9.3 The Monopolist Determines its Profit-Maximizing Level of Output</vt:lpstr>
      <vt:lpstr>9.3 The Monopolist What Price to Charge</vt:lpstr>
      <vt:lpstr>9.3 Calculate Total Revenue, Total Cost, and Profit</vt:lpstr>
      <vt:lpstr>9.4 Inefficiency of Monopoly</vt:lpstr>
      <vt:lpstr>9.4 Allocative Efficiency</vt:lpstr>
      <vt:lpstr>9.5 Monopoly and Antitrust Policy</vt:lpstr>
      <vt:lpstr>9.6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145</cp:revision>
  <cp:lastPrinted>2021-10-24T15:39:03Z</cp:lastPrinted>
  <dcterms:modified xsi:type="dcterms:W3CDTF">2023-07-20T18:08:30Z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