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5"/>
  </p:notesMasterIdLst>
  <p:sldIdLst>
    <p:sldId id="256" r:id="rId5"/>
    <p:sldId id="258" r:id="rId6"/>
    <p:sldId id="287" r:id="rId7"/>
    <p:sldId id="308" r:id="rId8"/>
    <p:sldId id="288" r:id="rId9"/>
    <p:sldId id="289" r:id="rId10"/>
    <p:sldId id="290" r:id="rId11"/>
    <p:sldId id="291" r:id="rId12"/>
    <p:sldId id="292" r:id="rId13"/>
    <p:sldId id="293" r:id="rId14"/>
    <p:sldId id="310" r:id="rId15"/>
    <p:sldId id="309" r:id="rId16"/>
    <p:sldId id="294" r:id="rId17"/>
    <p:sldId id="295" r:id="rId18"/>
    <p:sldId id="296" r:id="rId19"/>
    <p:sldId id="311" r:id="rId20"/>
    <p:sldId id="297" r:id="rId21"/>
    <p:sldId id="312" r:id="rId22"/>
    <p:sldId id="313" r:id="rId23"/>
    <p:sldId id="299" r:id="rId24"/>
    <p:sldId id="300" r:id="rId25"/>
    <p:sldId id="314" r:id="rId26"/>
    <p:sldId id="315" r:id="rId27"/>
    <p:sldId id="301" r:id="rId28"/>
    <p:sldId id="316" r:id="rId29"/>
    <p:sldId id="317" r:id="rId30"/>
    <p:sldId id="302" r:id="rId31"/>
    <p:sldId id="318" r:id="rId32"/>
    <p:sldId id="303" r:id="rId33"/>
    <p:sldId id="304" r:id="rId34"/>
    <p:sldId id="319" r:id="rId35"/>
    <p:sldId id="305" r:id="rId36"/>
    <p:sldId id="320" r:id="rId37"/>
    <p:sldId id="321" r:id="rId38"/>
    <p:sldId id="306" r:id="rId39"/>
    <p:sldId id="323" r:id="rId40"/>
    <p:sldId id="307" r:id="rId41"/>
    <p:sldId id="322" r:id="rId42"/>
    <p:sldId id="324" r:id="rId43"/>
    <p:sldId id="286" r:id="rId44"/>
  </p:sldIdLst>
  <p:sldSz cx="9144000" cy="5143500" type="screen16x9"/>
  <p:notesSz cx="6858000" cy="9144000"/>
  <p:embeddedFontLst>
    <p:embeddedFont>
      <p:font typeface="Calibri" panose="020F0502020204030204" pitchFamily="34" charset="0"/>
      <p:regular r:id="rId46"/>
      <p:bold r:id="rId47"/>
      <p:italic r:id="rId48"/>
      <p:boldItalic r:id="rId49"/>
    </p:embeddedFont>
    <p:embeddedFont>
      <p:font typeface="Montserrat" pitchFamily="2" charset="77"/>
      <p:regular r:id="rId50"/>
      <p:bold r:id="rId51"/>
      <p:italic r:id="rId52"/>
      <p:boldItalic r:id="rId53"/>
    </p:embeddedFont>
    <p:embeddedFont>
      <p:font typeface="Roboto" panose="020000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40BD2F-4FBC-08CC-DE92-A1B17E4EDE02}" name="Nag, Sharmistha" initials="NS" userId="S::snag@fanshawec.ca::e12ca53e-634b-4d1a-bca9-1fe1ca9d5d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ienzi, Jack" initials="MJ" lastIdx="5" clrIdx="0">
    <p:extLst>
      <p:ext uri="{19B8F6BF-5375-455C-9EA6-DF929625EA0E}">
        <p15:presenceInfo xmlns:p15="http://schemas.microsoft.com/office/powerpoint/2012/main" userId="S-1-5-21-750930478-754930973-930774774-29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6C3A0B-EFD9-E449-9926-31E41C1C891D}" v="12" dt="2023-07-20T17:55:25.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95"/>
    <p:restoredTop sz="94709"/>
  </p:normalViewPr>
  <p:slideViewPr>
    <p:cSldViewPr snapToGrid="0">
      <p:cViewPr varScale="1">
        <p:scale>
          <a:sx n="309" d="100"/>
          <a:sy n="309" d="100"/>
        </p:scale>
        <p:origin x="200" y="6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0" Type="http://schemas.openxmlformats.org/officeDocument/2006/relationships/viewProps" Target="view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mstrong, Robert" userId="5d1a70f8-cd4e-42d2-9722-d99b4b7284a9" providerId="ADAL" clId="{6E6C3A0B-EFD9-E449-9926-31E41C1C891D}"/>
    <pc:docChg chg="undo custSel addSld delSld modSld">
      <pc:chgData name="Armstrong, Robert" userId="5d1a70f8-cd4e-42d2-9722-d99b4b7284a9" providerId="ADAL" clId="{6E6C3A0B-EFD9-E449-9926-31E41C1C891D}" dt="2023-07-20T17:56:10.719" v="291" actId="20577"/>
      <pc:docMkLst>
        <pc:docMk/>
      </pc:docMkLst>
      <pc:sldChg chg="modSp mod">
        <pc:chgData name="Armstrong, Robert" userId="5d1a70f8-cd4e-42d2-9722-d99b4b7284a9" providerId="ADAL" clId="{6E6C3A0B-EFD9-E449-9926-31E41C1C891D}" dt="2023-07-20T17:41:40.175" v="209" actId="20577"/>
        <pc:sldMkLst>
          <pc:docMk/>
          <pc:sldMk cId="3383407317" sldId="286"/>
        </pc:sldMkLst>
        <pc:spChg chg="mod">
          <ac:chgData name="Armstrong, Robert" userId="5d1a70f8-cd4e-42d2-9722-d99b4b7284a9" providerId="ADAL" clId="{6E6C3A0B-EFD9-E449-9926-31E41C1C891D}" dt="2023-07-20T17:41:40.175" v="209" actId="20577"/>
          <ac:spMkLst>
            <pc:docMk/>
            <pc:sldMk cId="3383407317" sldId="286"/>
            <ac:spMk id="155" creationId="{00000000-0000-0000-0000-000000000000}"/>
          </ac:spMkLst>
        </pc:spChg>
      </pc:sldChg>
      <pc:sldChg chg="addSp delSp modSp mod">
        <pc:chgData name="Armstrong, Robert" userId="5d1a70f8-cd4e-42d2-9722-d99b4b7284a9" providerId="ADAL" clId="{6E6C3A0B-EFD9-E449-9926-31E41C1C891D}" dt="2023-07-20T17:55:58.793" v="283" actId="1076"/>
        <pc:sldMkLst>
          <pc:docMk/>
          <pc:sldMk cId="374158589" sldId="297"/>
        </pc:sldMkLst>
        <pc:spChg chg="mod">
          <ac:chgData name="Armstrong, Robert" userId="5d1a70f8-cd4e-42d2-9722-d99b4b7284a9" providerId="ADAL" clId="{6E6C3A0B-EFD9-E449-9926-31E41C1C891D}" dt="2023-07-20T17:55:43.035" v="282" actId="27636"/>
          <ac:spMkLst>
            <pc:docMk/>
            <pc:sldMk cId="374158589" sldId="297"/>
            <ac:spMk id="3" creationId="{3B97A862-26C8-9021-E4B5-58E8F2609844}"/>
          </ac:spMkLst>
        </pc:spChg>
        <pc:spChg chg="mod">
          <ac:chgData name="Armstrong, Robert" userId="5d1a70f8-cd4e-42d2-9722-d99b4b7284a9" providerId="ADAL" clId="{6E6C3A0B-EFD9-E449-9926-31E41C1C891D}" dt="2023-07-20T17:55:58.793" v="283" actId="1076"/>
          <ac:spMkLst>
            <pc:docMk/>
            <pc:sldMk cId="374158589" sldId="297"/>
            <ac:spMk id="6" creationId="{484461FF-3F09-4E21-8BEC-B53871EE6028}"/>
          </ac:spMkLst>
        </pc:spChg>
        <pc:picChg chg="add del mod modCrop">
          <ac:chgData name="Armstrong, Robert" userId="5d1a70f8-cd4e-42d2-9722-d99b4b7284a9" providerId="ADAL" clId="{6E6C3A0B-EFD9-E449-9926-31E41C1C891D}" dt="2023-07-20T17:54:59.861" v="266" actId="478"/>
          <ac:picMkLst>
            <pc:docMk/>
            <pc:sldMk cId="374158589" sldId="297"/>
            <ac:picMk id="5" creationId="{D1A18F7A-3CAD-4191-2419-FB736A30D710}"/>
          </ac:picMkLst>
        </pc:picChg>
        <pc:picChg chg="add mod modCrop">
          <ac:chgData name="Armstrong, Robert" userId="5d1a70f8-cd4e-42d2-9722-d99b4b7284a9" providerId="ADAL" clId="{6E6C3A0B-EFD9-E449-9926-31E41C1C891D}" dt="2023-07-20T17:55:32.515" v="278" actId="12788"/>
          <ac:picMkLst>
            <pc:docMk/>
            <pc:sldMk cId="374158589" sldId="297"/>
            <ac:picMk id="8" creationId="{6CCC61E3-A9B7-71B7-393E-A9490A4E4095}"/>
          </ac:picMkLst>
        </pc:picChg>
        <pc:picChg chg="add del">
          <ac:chgData name="Armstrong, Robert" userId="5d1a70f8-cd4e-42d2-9722-d99b4b7284a9" providerId="ADAL" clId="{6E6C3A0B-EFD9-E449-9926-31E41C1C891D}" dt="2023-07-20T17:46:59.022" v="244" actId="478"/>
          <ac:picMkLst>
            <pc:docMk/>
            <pc:sldMk cId="374158589" sldId="297"/>
            <ac:picMk id="2050" creationId="{B62B1BED-1FDE-4ED1-AB7D-BA8C0986229C}"/>
          </ac:picMkLst>
        </pc:picChg>
      </pc:sldChg>
      <pc:sldChg chg="add del">
        <pc:chgData name="Armstrong, Robert" userId="5d1a70f8-cd4e-42d2-9722-d99b4b7284a9" providerId="ADAL" clId="{6E6C3A0B-EFD9-E449-9926-31E41C1C891D}" dt="2023-07-20T17:46:42.365" v="239" actId="2696"/>
        <pc:sldMkLst>
          <pc:docMk/>
          <pc:sldMk cId="1386156992" sldId="298"/>
        </pc:sldMkLst>
      </pc:sldChg>
      <pc:sldChg chg="addSp modSp mod">
        <pc:chgData name="Armstrong, Robert" userId="5d1a70f8-cd4e-42d2-9722-d99b4b7284a9" providerId="ADAL" clId="{6E6C3A0B-EFD9-E449-9926-31E41C1C891D}" dt="2023-07-20T17:43:57.452" v="236" actId="20577"/>
        <pc:sldMkLst>
          <pc:docMk/>
          <pc:sldMk cId="3607532883" sldId="302"/>
        </pc:sldMkLst>
        <pc:spChg chg="add mod">
          <ac:chgData name="Armstrong, Robert" userId="5d1a70f8-cd4e-42d2-9722-d99b4b7284a9" providerId="ADAL" clId="{6E6C3A0B-EFD9-E449-9926-31E41C1C891D}" dt="2023-07-20T17:43:57.452" v="236" actId="20577"/>
          <ac:spMkLst>
            <pc:docMk/>
            <pc:sldMk cId="3607532883" sldId="302"/>
            <ac:spMk id="3" creationId="{5DDDBEE3-B1DB-AF36-B628-E1927B5FA1AE}"/>
          </ac:spMkLst>
        </pc:spChg>
        <pc:spChg chg="mod">
          <ac:chgData name="Armstrong, Robert" userId="5d1a70f8-cd4e-42d2-9722-d99b4b7284a9" providerId="ADAL" clId="{6E6C3A0B-EFD9-E449-9926-31E41C1C891D}" dt="2023-07-20T17:43:16.509" v="228" actId="1076"/>
          <ac:spMkLst>
            <pc:docMk/>
            <pc:sldMk cId="3607532883" sldId="302"/>
            <ac:spMk id="6" creationId="{8BD2C3DE-027C-4A37-B1E8-65A147DE3076}"/>
          </ac:spMkLst>
        </pc:spChg>
        <pc:picChg chg="mod">
          <ac:chgData name="Armstrong, Robert" userId="5d1a70f8-cd4e-42d2-9722-d99b4b7284a9" providerId="ADAL" clId="{6E6C3A0B-EFD9-E449-9926-31E41C1C891D}" dt="2023-07-20T17:43:07.035" v="225" actId="1076"/>
          <ac:picMkLst>
            <pc:docMk/>
            <pc:sldMk cId="3607532883" sldId="302"/>
            <ac:picMk id="5122" creationId="{307CD904-428A-41EB-8EA2-E1466005C5F0}"/>
          </ac:picMkLst>
        </pc:picChg>
      </pc:sldChg>
      <pc:sldChg chg="modSp mod">
        <pc:chgData name="Armstrong, Robert" userId="5d1a70f8-cd4e-42d2-9722-d99b4b7284a9" providerId="ADAL" clId="{6E6C3A0B-EFD9-E449-9926-31E41C1C891D}" dt="2023-07-20T17:56:10.719" v="291" actId="20577"/>
        <pc:sldMkLst>
          <pc:docMk/>
          <pc:sldMk cId="666243906" sldId="313"/>
        </pc:sldMkLst>
        <pc:spChg chg="mod">
          <ac:chgData name="Armstrong, Robert" userId="5d1a70f8-cd4e-42d2-9722-d99b4b7284a9" providerId="ADAL" clId="{6E6C3A0B-EFD9-E449-9926-31E41C1C891D}" dt="2023-07-20T17:56:10.719" v="291" actId="20577"/>
          <ac:spMkLst>
            <pc:docMk/>
            <pc:sldMk cId="666243906" sldId="313"/>
            <ac:spMk id="2" creationId="{CB3CA65C-2365-F539-1438-2F12A361C27A}"/>
          </ac:spMkLst>
        </pc:spChg>
        <pc:spChg chg="mod">
          <ac:chgData name="Armstrong, Robert" userId="5d1a70f8-cd4e-42d2-9722-d99b4b7284a9" providerId="ADAL" clId="{6E6C3A0B-EFD9-E449-9926-31E41C1C891D}" dt="2023-07-20T17:56:07.171" v="285" actId="20577"/>
          <ac:spMkLst>
            <pc:docMk/>
            <pc:sldMk cId="666243906" sldId="313"/>
            <ac:spMk id="3" creationId="{8C8398D1-B020-CAE6-F635-803826EA33C3}"/>
          </ac:spMkLst>
        </pc:spChg>
      </pc:sldChg>
      <pc:sldChg chg="modSp mod">
        <pc:chgData name="Armstrong, Robert" userId="5d1a70f8-cd4e-42d2-9722-d99b4b7284a9" providerId="ADAL" clId="{6E6C3A0B-EFD9-E449-9926-31E41C1C891D}" dt="2023-07-20T17:42:42.129" v="224" actId="113"/>
        <pc:sldMkLst>
          <pc:docMk/>
          <pc:sldMk cId="1626739973" sldId="323"/>
        </pc:sldMkLst>
        <pc:spChg chg="mod">
          <ac:chgData name="Armstrong, Robert" userId="5d1a70f8-cd4e-42d2-9722-d99b4b7284a9" providerId="ADAL" clId="{6E6C3A0B-EFD9-E449-9926-31E41C1C891D}" dt="2023-07-20T17:42:42.129" v="224" actId="113"/>
          <ac:spMkLst>
            <pc:docMk/>
            <pc:sldMk cId="1626739973" sldId="323"/>
            <ac:spMk id="3" creationId="{2C08F68A-E4B4-875F-AD2E-650D8CF4150A}"/>
          </ac:spMkLst>
        </pc:spChg>
      </pc:sldChg>
      <pc:sldChg chg="addSp delSp modSp add mod">
        <pc:chgData name="Armstrong, Robert" userId="5d1a70f8-cd4e-42d2-9722-d99b4b7284a9" providerId="ADAL" clId="{6E6C3A0B-EFD9-E449-9926-31E41C1C891D}" dt="2023-07-20T17:41:43.445" v="210" actId="20577"/>
        <pc:sldMkLst>
          <pc:docMk/>
          <pc:sldMk cId="874138803" sldId="324"/>
        </pc:sldMkLst>
        <pc:spChg chg="mod">
          <ac:chgData name="Armstrong, Robert" userId="5d1a70f8-cd4e-42d2-9722-d99b4b7284a9" providerId="ADAL" clId="{6E6C3A0B-EFD9-E449-9926-31E41C1C891D}" dt="2023-07-20T17:41:43.445" v="210" actId="20577"/>
          <ac:spMkLst>
            <pc:docMk/>
            <pc:sldMk cId="874138803" sldId="324"/>
            <ac:spMk id="2" creationId="{C2BD4127-8208-D681-5694-27335F42D33D}"/>
          </ac:spMkLst>
        </pc:spChg>
        <pc:spChg chg="add del mod">
          <ac:chgData name="Armstrong, Robert" userId="5d1a70f8-cd4e-42d2-9722-d99b4b7284a9" providerId="ADAL" clId="{6E6C3A0B-EFD9-E449-9926-31E41C1C891D}" dt="2023-07-20T17:40:37.120" v="206" actId="122"/>
          <ac:spMkLst>
            <pc:docMk/>
            <pc:sldMk cId="874138803" sldId="324"/>
            <ac:spMk id="3" creationId="{3428EF1C-A803-6CF9-6C5B-5FE23ECB22C3}"/>
          </ac:spMkLst>
        </pc:spChg>
        <pc:spChg chg="add del mod">
          <ac:chgData name="Armstrong, Robert" userId="5d1a70f8-cd4e-42d2-9722-d99b4b7284a9" providerId="ADAL" clId="{6E6C3A0B-EFD9-E449-9926-31E41C1C891D}" dt="2023-07-20T17:36:06.285" v="14" actId="478"/>
          <ac:spMkLst>
            <pc:docMk/>
            <pc:sldMk cId="874138803" sldId="324"/>
            <ac:spMk id="5" creationId="{32055AC5-83BB-7A25-79D8-4221D1FB8E4E}"/>
          </ac:spMkLst>
        </pc:spChg>
        <pc:picChg chg="add mod modCrop">
          <ac:chgData name="Armstrong, Robert" userId="5d1a70f8-cd4e-42d2-9722-d99b4b7284a9" providerId="ADAL" clId="{6E6C3A0B-EFD9-E449-9926-31E41C1C891D}" dt="2023-07-20T17:39:04.993" v="130" actId="1076"/>
          <ac:picMkLst>
            <pc:docMk/>
            <pc:sldMk cId="874138803" sldId="324"/>
            <ac:picMk id="7" creationId="{F05EE59B-A012-EB70-6942-3F055B9BFD96}"/>
          </ac:picMkLst>
        </pc:picChg>
        <pc:picChg chg="add mod modCrop">
          <ac:chgData name="Armstrong, Robert" userId="5d1a70f8-cd4e-42d2-9722-d99b4b7284a9" providerId="ADAL" clId="{6E6C3A0B-EFD9-E449-9926-31E41C1C891D}" dt="2023-07-20T17:39:06.861" v="131" actId="1076"/>
          <ac:picMkLst>
            <pc:docMk/>
            <pc:sldMk cId="874138803" sldId="324"/>
            <ac:picMk id="9" creationId="{5D396E06-78BC-635B-5506-3DC72E5753A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0" i="0" dirty="0">
                <a:solidFill>
                  <a:srgbClr val="373D3F"/>
                </a:solidFill>
                <a:effectLst/>
                <a:latin typeface="Roboto" panose="02000000000000000000" pitchFamily="2" charset="0"/>
                <a:ea typeface="Roboto" panose="02000000000000000000" pitchFamily="2" charset="0"/>
              </a:rPr>
              <a:t>As mentioned before, a firm in perfect competition faces a perfectly elastic demand curve for its product—that is, the firm’s demand curve is a horizontal line drawn at the market price level. This also means that the firm’s marginal revenue curve is the same as the firm’s demand curve:</a:t>
            </a:r>
          </a:p>
          <a:p>
            <a:pPr marL="158750" indent="0">
              <a:buNone/>
            </a:pPr>
            <a:endParaRPr lang="en-US" b="0" i="0" dirty="0">
              <a:solidFill>
                <a:srgbClr val="373D3F"/>
              </a:solidFill>
              <a:effectLst/>
              <a:latin typeface="Montserrat" panose="00000500000000000000" pitchFamily="2" charset="0"/>
            </a:endParaRPr>
          </a:p>
          <a:p>
            <a:pPr marL="158750" indent="0">
              <a:buNone/>
            </a:pPr>
            <a:r>
              <a:rPr lang="en-US" b="0" i="0" dirty="0">
                <a:solidFill>
                  <a:srgbClr val="373D3F"/>
                </a:solidFill>
                <a:effectLst/>
                <a:latin typeface="Montserrat" panose="00000500000000000000" pitchFamily="2" charset="0"/>
              </a:rPr>
              <a:t>Every time a consumer demands one more unit, the firm sells one more unit and revenue increases by exactly the same amount equal to the market price. In this example, every time the firm sells a pack of frozen raspberries, the firm’s revenue increases by $4. Fig 8.4 shows an example of this. This condition only holds for price-taking firms in a perfect competition where:</a:t>
            </a:r>
            <a:endParaRPr lang="en-CA" dirty="0"/>
          </a:p>
        </p:txBody>
      </p:sp>
    </p:spTree>
    <p:extLst>
      <p:ext uri="{BB962C8B-B14F-4D97-AF65-F5344CB8AC3E}">
        <p14:creationId xmlns:p14="http://schemas.microsoft.com/office/powerpoint/2010/main" val="3869798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551203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091989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Conversely, if the market price is lower than the average cost of production, the profit margin is negative and the firm will suffer losses. You might think that, in this situation, the firm may want to shut down immediately. Remember, however, that the firm has already paid for fixed costs, such as equipment, so it may continue to produce for a while and incur a loss.</a:t>
            </a:r>
            <a:endParaRPr lang="en-CA" dirty="0"/>
          </a:p>
        </p:txBody>
      </p:sp>
    </p:spTree>
    <p:extLst>
      <p:ext uri="{BB962C8B-B14F-4D97-AF65-F5344CB8AC3E}">
        <p14:creationId xmlns:p14="http://schemas.microsoft.com/office/powerpoint/2010/main" val="390623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US" b="0" i="0" dirty="0">
              <a:solidFill>
                <a:srgbClr val="000000"/>
              </a:solidFill>
              <a:effectLst/>
              <a:latin typeface="Montserrat" panose="00000500000000000000" pitchFamily="2" charset="0"/>
            </a:endParaRPr>
          </a:p>
          <a:p>
            <a:pPr marL="158750" indent="0" algn="just">
              <a:buNone/>
            </a:pPr>
            <a:endParaRPr lang="en-CA" dirty="0"/>
          </a:p>
        </p:txBody>
      </p:sp>
    </p:spTree>
    <p:extLst>
      <p:ext uri="{BB962C8B-B14F-4D97-AF65-F5344CB8AC3E}">
        <p14:creationId xmlns:p14="http://schemas.microsoft.com/office/powerpoint/2010/main" val="2068042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just">
              <a:buNone/>
            </a:pPr>
            <a:endParaRPr lang="en-CA" dirty="0"/>
          </a:p>
        </p:txBody>
      </p:sp>
    </p:spTree>
    <p:extLst>
      <p:ext uri="{BB962C8B-B14F-4D97-AF65-F5344CB8AC3E}">
        <p14:creationId xmlns:p14="http://schemas.microsoft.com/office/powerpoint/2010/main" val="1284798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215310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a:solidFill>
                  <a:srgbClr val="373D3F"/>
                </a:solidFill>
                <a:latin typeface="Arial"/>
                <a:ea typeface="Arial"/>
                <a:cs typeface="Arial"/>
                <a:sym typeface="Arial"/>
              </a:rPr>
              <a:t>In other words, the marginal cost curve above the minimum point on the average variable cost curve becomes the firm’s supply curve. The rising portion of the MC curve from the shutdown point becomes the firm’s supply curve in the short run, as shown in fig 8.11</a:t>
            </a:r>
            <a:endParaRPr lang="en-CA" dirty="0"/>
          </a:p>
        </p:txBody>
      </p:sp>
    </p:spTree>
    <p:extLst>
      <p:ext uri="{BB962C8B-B14F-4D97-AF65-F5344CB8AC3E}">
        <p14:creationId xmlns:p14="http://schemas.microsoft.com/office/powerpoint/2010/main" val="2578441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877940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solidFill>
                  <a:srgbClr val="373D3F"/>
                </a:solidFill>
                <a:latin typeface="Montserrat" panose="00000500000000000000" pitchFamily="2" charset="0"/>
              </a:rPr>
              <a:t>As long as there are still profits in the market, entry will continue to shift supply to the right. This will stop whenever the market price is driven down to the zero-profit level at output q2, where no firm is earning positive economic profits. This is the </a:t>
            </a:r>
            <a:r>
              <a:rPr lang="en-US" i="1" dirty="0">
                <a:solidFill>
                  <a:srgbClr val="373D3F"/>
                </a:solidFill>
                <a:latin typeface="Montserrat" panose="00000500000000000000" pitchFamily="2" charset="0"/>
              </a:rPr>
              <a:t>long-run equilibrium</a:t>
            </a:r>
            <a:r>
              <a:rPr lang="en-US" dirty="0">
                <a:solidFill>
                  <a:srgbClr val="373D3F"/>
                </a:solidFill>
                <a:latin typeface="Montserrat" panose="00000500000000000000" pitchFamily="2" charset="0"/>
              </a:rPr>
              <a:t> where the firms continue to produce as long as price </a:t>
            </a:r>
            <a:r>
              <a:rPr lang="en-US" i="1" dirty="0">
                <a:solidFill>
                  <a:srgbClr val="373D3F"/>
                </a:solidFill>
                <a:latin typeface="Montserrat" panose="00000500000000000000" pitchFamily="2" charset="0"/>
              </a:rPr>
              <a:t>equals</a:t>
            </a:r>
            <a:r>
              <a:rPr lang="en-US" dirty="0">
                <a:solidFill>
                  <a:srgbClr val="373D3F"/>
                </a:solidFill>
                <a:latin typeface="Montserrat" panose="00000500000000000000" pitchFamily="2" charset="0"/>
              </a:rPr>
              <a:t> average total cost and end up earning </a:t>
            </a:r>
            <a:r>
              <a:rPr lang="en-US" i="1" dirty="0">
                <a:solidFill>
                  <a:srgbClr val="373D3F"/>
                </a:solidFill>
                <a:latin typeface="Montserrat" panose="00000500000000000000" pitchFamily="2" charset="0"/>
              </a:rPr>
              <a:t>zero</a:t>
            </a:r>
            <a:r>
              <a:rPr lang="en-US" dirty="0">
                <a:solidFill>
                  <a:srgbClr val="373D3F"/>
                </a:solidFill>
                <a:latin typeface="Montserrat" panose="00000500000000000000" pitchFamily="2" charset="0"/>
              </a:rPr>
              <a:t> economic profits. Each firm’s share falls but the market output increases.</a:t>
            </a:r>
            <a:endParaRPr lang="en-CA" dirty="0"/>
          </a:p>
          <a:p>
            <a:endParaRPr lang="en-CA" dirty="0"/>
          </a:p>
        </p:txBody>
      </p:sp>
    </p:spTree>
    <p:extLst>
      <p:ext uri="{BB962C8B-B14F-4D97-AF65-F5344CB8AC3E}">
        <p14:creationId xmlns:p14="http://schemas.microsoft.com/office/powerpoint/2010/main" val="107211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106271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157694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CA" dirty="0"/>
          </a:p>
        </p:txBody>
      </p:sp>
    </p:spTree>
    <p:extLst>
      <p:ext uri="{BB962C8B-B14F-4D97-AF65-F5344CB8AC3E}">
        <p14:creationId xmlns:p14="http://schemas.microsoft.com/office/powerpoint/2010/main" val="49869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751861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396484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ebfbf62896_3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ebfbf62896_3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CA" dirty="0"/>
          </a:p>
          <a:p>
            <a:pPr marL="0" lvl="0" indent="0" algn="l" rtl="0">
              <a:spcBef>
                <a:spcPts val="0"/>
              </a:spcBef>
              <a:spcAft>
                <a:spcPts val="0"/>
              </a:spcAft>
              <a:buNone/>
            </a:pPr>
            <a:endParaRPr lang="en-CA"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10165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b="0" i="0" dirty="0">
                <a:solidFill>
                  <a:srgbClr val="373D3F"/>
                </a:solidFill>
                <a:effectLst/>
                <a:latin typeface="Montserrat" panose="00000500000000000000" pitchFamily="2" charset="0"/>
              </a:rPr>
              <a:t>We will study four market types in more detail where these metrics will be discussed further, but for now, they are described along with the three metrics in Table 8.1.</a:t>
            </a:r>
            <a:endParaRPr lang="en-CA" dirty="0"/>
          </a:p>
        </p:txBody>
      </p:sp>
    </p:spTree>
    <p:extLst>
      <p:ext uri="{BB962C8B-B14F-4D97-AF65-F5344CB8AC3E}">
        <p14:creationId xmlns:p14="http://schemas.microsoft.com/office/powerpoint/2010/main" val="269093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b="1" i="0" dirty="0">
                <a:solidFill>
                  <a:srgbClr val="373D3F"/>
                </a:solidFill>
                <a:effectLst/>
                <a:latin typeface="Montserrat" panose="00000500000000000000" pitchFamily="2" charset="0"/>
              </a:rPr>
              <a:t>Many firms:</a:t>
            </a:r>
            <a:r>
              <a:rPr lang="en-US" b="0" i="0" dirty="0">
                <a:solidFill>
                  <a:srgbClr val="373D3F"/>
                </a:solidFill>
                <a:effectLst/>
                <a:latin typeface="Montserrat" panose="00000500000000000000" pitchFamily="2" charset="0"/>
              </a:rPr>
              <a:t> Many firms, means that from the perspective of one individual firm there is no way to raise or lower the market price for a good. This is because the individual firm’s output is such a small part of the overall market that it does not make a difference in terms of price. </a:t>
            </a:r>
          </a:p>
          <a:p>
            <a:pPr marL="158750" indent="0">
              <a:buNone/>
            </a:pPr>
            <a:endParaRPr lang="en-US" b="0" i="0" dirty="0">
              <a:solidFill>
                <a:srgbClr val="373D3F"/>
              </a:solidFill>
              <a:effectLst/>
              <a:latin typeface="Montserrat" panose="00000500000000000000" pitchFamily="2" charset="0"/>
            </a:endParaRPr>
          </a:p>
          <a:p>
            <a:pPr marL="457200" indent="-298450"/>
            <a:r>
              <a:rPr lang="en-US" b="0" i="0" dirty="0">
                <a:solidFill>
                  <a:srgbClr val="373D3F"/>
                </a:solidFill>
                <a:effectLst/>
                <a:latin typeface="Montserrat" panose="00000500000000000000" pitchFamily="2" charset="0"/>
              </a:rPr>
              <a:t>Firms are, therefore, </a:t>
            </a:r>
            <a:r>
              <a:rPr lang="en-US" b="1" i="0" dirty="0">
                <a:solidFill>
                  <a:srgbClr val="373D3F"/>
                </a:solidFill>
                <a:effectLst/>
                <a:latin typeface="Montserrat" panose="00000500000000000000" pitchFamily="2" charset="0"/>
              </a:rPr>
              <a:t>price takers</a:t>
            </a:r>
            <a:r>
              <a:rPr lang="en-US" b="0" i="0" dirty="0">
                <a:solidFill>
                  <a:srgbClr val="373D3F"/>
                </a:solidFill>
                <a:effectLst/>
                <a:latin typeface="Montserrat" panose="00000500000000000000" pitchFamily="2" charset="0"/>
              </a:rPr>
              <a:t>, meaning that their decision is simply how much to sell at the market price. If they try and sell for a higher price, no one will buy from them, and they could sell for a lower price, but if they did so, they would only be hurting themselves because it would not affect their quantity sold. Thus from an individual firm’s perspective, they face a </a:t>
            </a:r>
            <a:r>
              <a:rPr lang="en-US" b="0" i="1" dirty="0">
                <a:solidFill>
                  <a:srgbClr val="373D3F"/>
                </a:solidFill>
                <a:effectLst/>
                <a:latin typeface="Montserrat" panose="00000500000000000000" pitchFamily="2" charset="0"/>
              </a:rPr>
              <a:t>horizontal</a:t>
            </a:r>
            <a:r>
              <a:rPr lang="en-US" b="0" i="0" dirty="0">
                <a:solidFill>
                  <a:srgbClr val="373D3F"/>
                </a:solidFill>
                <a:effectLst/>
                <a:latin typeface="Montserrat" panose="00000500000000000000" pitchFamily="2" charset="0"/>
              </a:rPr>
              <a:t> demand curve.</a:t>
            </a:r>
            <a:endParaRPr lang="en-CA" dirty="0"/>
          </a:p>
        </p:txBody>
      </p:sp>
    </p:spTree>
    <p:extLst>
      <p:ext uri="{BB962C8B-B14F-4D97-AF65-F5344CB8AC3E}">
        <p14:creationId xmlns:p14="http://schemas.microsoft.com/office/powerpoint/2010/main" val="41081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In general, free entry and exit mean that there are no legal barriers to entry, like needing a special permit only given to a limited number of firms, and no major cost obstacles, like needing to invest millions of dollars in a manufacturing plant as a new car manufacturer would.</a:t>
            </a:r>
          </a:p>
          <a:p>
            <a:r>
              <a:rPr lang="en-US" b="0" i="0" dirty="0">
                <a:solidFill>
                  <a:srgbClr val="373D3F"/>
                </a:solidFill>
                <a:effectLst/>
                <a:latin typeface="Montserrat" panose="00000500000000000000" pitchFamily="2" charset="0"/>
              </a:rPr>
              <a:t>There is an implicit assumption here and that is, buyers and sellers have full information meaning that they know the prices charged by every firm. This is important because without it a firm could possibly charge an uninformed consumer more and this violates the price taker condition.</a:t>
            </a:r>
            <a:endParaRPr lang="en-CA" dirty="0"/>
          </a:p>
        </p:txBody>
      </p:sp>
    </p:spTree>
    <p:extLst>
      <p:ext uri="{BB962C8B-B14F-4D97-AF65-F5344CB8AC3E}">
        <p14:creationId xmlns:p14="http://schemas.microsoft.com/office/powerpoint/2010/main" val="2612281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i="0" dirty="0">
                <a:solidFill>
                  <a:srgbClr val="373D3F"/>
                </a:solidFill>
                <a:effectLst/>
                <a:latin typeface="Montserrat" panose="00000500000000000000" pitchFamily="2" charset="0"/>
              </a:rPr>
              <a:t>Since a perfectly competitive firm must accept the price for its output as determined by the product’s market demand and supply, it cannot choose the price it charges. This is already determined in the profit equation, and so the perfectly competitive firm can sell any number of units at exactly the same price. It implies that the firm faces a </a:t>
            </a:r>
            <a:r>
              <a:rPr lang="en-US" b="0" i="1" dirty="0">
                <a:solidFill>
                  <a:srgbClr val="373D3F"/>
                </a:solidFill>
                <a:effectLst/>
                <a:latin typeface="Montserrat" panose="00000500000000000000" pitchFamily="2" charset="0"/>
              </a:rPr>
              <a:t>perfectly elastic demand curve</a:t>
            </a:r>
            <a:r>
              <a:rPr lang="en-US" b="0" i="0" dirty="0">
                <a:solidFill>
                  <a:srgbClr val="373D3F"/>
                </a:solidFill>
                <a:effectLst/>
                <a:latin typeface="Montserrat" panose="00000500000000000000" pitchFamily="2" charset="0"/>
              </a:rPr>
              <a:t> for its product: buyers are willing to buy any number of units of output from the firm at the market price. When the perfectly competitive firm chooses what quantity to produce, then this quantity — along with the prices prevailing in the market for output and inputs — will determine the firm’s total revenue, total costs, and ultimately, level of profits.</a:t>
            </a:r>
            <a:endParaRPr lang="en-CA" dirty="0"/>
          </a:p>
        </p:txBody>
      </p:sp>
    </p:spTree>
    <p:extLst>
      <p:ext uri="{BB962C8B-B14F-4D97-AF65-F5344CB8AC3E}">
        <p14:creationId xmlns:p14="http://schemas.microsoft.com/office/powerpoint/2010/main" val="2623365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69032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918178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32" name="Google Shape;32;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Ref idx="1001">
        <a:schemeClr val="bg1"/>
      </p:bgRef>
    </p:bg>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sp>
        <p:nvSpPr>
          <p:cNvPr id="52" name="Google Shape;52;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53" name="Google Shape;53;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grpSp>
        <p:nvGrpSpPr>
          <p:cNvPr id="10" name="Google Shape;10;p2">
            <a:extLst>
              <a:ext uri="{FF2B5EF4-FFF2-40B4-BE49-F238E27FC236}">
                <a16:creationId xmlns:a16="http://schemas.microsoft.com/office/drawing/2014/main" id="{94E37FEB-BEE9-48E8-A989-F7B12283B281}"/>
              </a:ext>
            </a:extLst>
          </p:cNvPr>
          <p:cNvGrpSpPr/>
          <p:nvPr userDrawn="1"/>
        </p:nvGrpSpPr>
        <p:grpSpPr>
          <a:xfrm>
            <a:off x="6098378" y="5"/>
            <a:ext cx="3045625" cy="2030570"/>
            <a:chOff x="6098378" y="5"/>
            <a:chExt cx="3045625" cy="2030570"/>
          </a:xfrm>
        </p:grpSpPr>
        <p:sp>
          <p:nvSpPr>
            <p:cNvPr id="11" name="Google Shape;11;p2">
              <a:extLst>
                <a:ext uri="{FF2B5EF4-FFF2-40B4-BE49-F238E27FC236}">
                  <a16:creationId xmlns:a16="http://schemas.microsoft.com/office/drawing/2014/main" id="{0D0EA12B-CAE0-4296-A05C-48E0D20F07C1}"/>
                </a:ext>
              </a:extLst>
            </p:cNvPr>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a:extLst>
                <a:ext uri="{FF2B5EF4-FFF2-40B4-BE49-F238E27FC236}">
                  <a16:creationId xmlns:a16="http://schemas.microsoft.com/office/drawing/2014/main" id="{87BF8844-1E2C-4295-83BB-AB19586BD660}"/>
                </a:ext>
              </a:extLst>
            </p:cNvPr>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13;p2">
              <a:extLst>
                <a:ext uri="{FF2B5EF4-FFF2-40B4-BE49-F238E27FC236}">
                  <a16:creationId xmlns:a16="http://schemas.microsoft.com/office/drawing/2014/main" id="{7C0F9AAE-BC99-479A-9CDC-8FF5E2D3F96B}"/>
                </a:ext>
              </a:extLst>
            </p:cNvPr>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a:extLst>
                <a:ext uri="{FF2B5EF4-FFF2-40B4-BE49-F238E27FC236}">
                  <a16:creationId xmlns:a16="http://schemas.microsoft.com/office/drawing/2014/main" id="{475EDB2B-D528-4134-A70D-E73535193BAB}"/>
                </a:ext>
              </a:extLst>
            </p:cNvPr>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a:extLst>
                <a:ext uri="{FF2B5EF4-FFF2-40B4-BE49-F238E27FC236}">
                  <a16:creationId xmlns:a16="http://schemas.microsoft.com/office/drawing/2014/main" id="{FE335256-2CE6-4DA6-896F-010B1D2E0BB8}"/>
                </a:ext>
              </a:extLst>
            </p:cNvPr>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56" name="Google Shape;56;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9" name="Google Shape;5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60" name="Google Shape;60;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63" name="Google Shape;63;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Ref idx="1001">
        <a:schemeClr val="bg1"/>
      </p:bgRef>
    </p:bg>
    <p:spTree>
      <p:nvGrpSpPr>
        <p:cNvPr id="1" name="Shape 64"/>
        <p:cNvGrpSpPr/>
        <p:nvPr/>
      </p:nvGrpSpPr>
      <p:grpSpPr>
        <a:xfrm>
          <a:off x="0" y="0"/>
          <a:ext cx="0" cy="0"/>
          <a:chOff x="0" y="0"/>
          <a:chExt cx="0" cy="0"/>
        </a:xfrm>
      </p:grpSpPr>
      <p:grpSp>
        <p:nvGrpSpPr>
          <p:cNvPr id="65" name="Google Shape;65;p11"/>
          <p:cNvGrpSpPr/>
          <p:nvPr/>
        </p:nvGrpSpPr>
        <p:grpSpPr>
          <a:xfrm>
            <a:off x="6098378" y="5"/>
            <a:ext cx="3045625" cy="2030570"/>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1" name="Google Shape;71;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rgbClr val="080808"/>
                </a:solidFill>
              </a:defRPr>
            </a:lvl1pPr>
            <a:lvl2pPr lvl="1" algn="ctr" rtl="0">
              <a:spcBef>
                <a:spcPts val="0"/>
              </a:spcBef>
              <a:spcAft>
                <a:spcPts val="0"/>
              </a:spcAft>
              <a:buClr>
                <a:schemeClr val="lt1"/>
              </a:buClr>
              <a:buSzPts val="12000"/>
              <a:buNone/>
              <a:defRPr sz="12000">
                <a:solidFill>
                  <a:schemeClr val="lt1"/>
                </a:solidFill>
              </a:defRPr>
            </a:lvl2pPr>
            <a:lvl3pPr lvl="2" algn="ctr" rtl="0">
              <a:spcBef>
                <a:spcPts val="0"/>
              </a:spcBef>
              <a:spcAft>
                <a:spcPts val="0"/>
              </a:spcAft>
              <a:buClr>
                <a:schemeClr val="lt1"/>
              </a:buClr>
              <a:buSzPts val="12000"/>
              <a:buNone/>
              <a:defRPr sz="12000">
                <a:solidFill>
                  <a:schemeClr val="lt1"/>
                </a:solidFill>
              </a:defRPr>
            </a:lvl3pPr>
            <a:lvl4pPr lvl="3" algn="ctr" rtl="0">
              <a:spcBef>
                <a:spcPts val="0"/>
              </a:spcBef>
              <a:spcAft>
                <a:spcPts val="0"/>
              </a:spcAft>
              <a:buClr>
                <a:schemeClr val="lt1"/>
              </a:buClr>
              <a:buSzPts val="12000"/>
              <a:buNone/>
              <a:defRPr sz="12000">
                <a:solidFill>
                  <a:schemeClr val="lt1"/>
                </a:solidFill>
              </a:defRPr>
            </a:lvl4pPr>
            <a:lvl5pPr lvl="4" algn="ctr" rtl="0">
              <a:spcBef>
                <a:spcPts val="0"/>
              </a:spcBef>
              <a:spcAft>
                <a:spcPts val="0"/>
              </a:spcAft>
              <a:buClr>
                <a:schemeClr val="lt1"/>
              </a:buClr>
              <a:buSzPts val="12000"/>
              <a:buNone/>
              <a:defRPr sz="12000">
                <a:solidFill>
                  <a:schemeClr val="lt1"/>
                </a:solidFill>
              </a:defRPr>
            </a:lvl5pPr>
            <a:lvl6pPr lvl="5" algn="ctr" rtl="0">
              <a:spcBef>
                <a:spcPts val="0"/>
              </a:spcBef>
              <a:spcAft>
                <a:spcPts val="0"/>
              </a:spcAft>
              <a:buClr>
                <a:schemeClr val="lt1"/>
              </a:buClr>
              <a:buSzPts val="12000"/>
              <a:buNone/>
              <a:defRPr sz="12000">
                <a:solidFill>
                  <a:schemeClr val="lt1"/>
                </a:solidFill>
              </a:defRPr>
            </a:lvl6pPr>
            <a:lvl7pPr lvl="6" algn="ctr" rtl="0">
              <a:spcBef>
                <a:spcPts val="0"/>
              </a:spcBef>
              <a:spcAft>
                <a:spcPts val="0"/>
              </a:spcAft>
              <a:buClr>
                <a:schemeClr val="lt1"/>
              </a:buClr>
              <a:buSzPts val="12000"/>
              <a:buNone/>
              <a:defRPr sz="12000">
                <a:solidFill>
                  <a:schemeClr val="lt1"/>
                </a:solidFill>
              </a:defRPr>
            </a:lvl7pPr>
            <a:lvl8pPr lvl="7" algn="ctr" rtl="0">
              <a:spcBef>
                <a:spcPts val="0"/>
              </a:spcBef>
              <a:spcAft>
                <a:spcPts val="0"/>
              </a:spcAft>
              <a:buClr>
                <a:schemeClr val="lt1"/>
              </a:buClr>
              <a:buSzPts val="12000"/>
              <a:buNone/>
              <a:defRPr sz="12000">
                <a:solidFill>
                  <a:schemeClr val="lt1"/>
                </a:solidFill>
              </a:defRPr>
            </a:lvl8pPr>
            <a:lvl9pPr lvl="8" algn="ctr" rtl="0">
              <a:spcBef>
                <a:spcPts val="0"/>
              </a:spcBef>
              <a:spcAft>
                <a:spcPts val="0"/>
              </a:spcAft>
              <a:buClr>
                <a:schemeClr val="lt1"/>
              </a:buClr>
              <a:buSzPts val="12000"/>
              <a:buNone/>
              <a:defRPr sz="12000">
                <a:solidFill>
                  <a:schemeClr val="lt1"/>
                </a:solidFill>
              </a:defRPr>
            </a:lvl9pPr>
          </a:lstStyle>
          <a:p>
            <a:r>
              <a:t>xx%</a:t>
            </a:r>
          </a:p>
        </p:txBody>
      </p:sp>
      <p:sp>
        <p:nvSpPr>
          <p:cNvPr id="72" name="Google Shape;72;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lt1"/>
              </a:buClr>
              <a:buSzPts val="1800"/>
              <a:buChar char="●"/>
              <a:defRPr>
                <a:solidFill>
                  <a:schemeClr val="lt1"/>
                </a:solidFill>
              </a:defRPr>
            </a:lvl1pPr>
            <a:lvl2pPr marL="914400" lvl="1" indent="-317500" algn="ctr" rtl="0">
              <a:spcBef>
                <a:spcPts val="0"/>
              </a:spcBef>
              <a:spcAft>
                <a:spcPts val="0"/>
              </a:spcAft>
              <a:buClr>
                <a:schemeClr val="lt1"/>
              </a:buClr>
              <a:buSzPts val="1400"/>
              <a:buChar char="○"/>
              <a:defRPr>
                <a:solidFill>
                  <a:schemeClr val="lt1"/>
                </a:solidFill>
              </a:defRPr>
            </a:lvl2pPr>
            <a:lvl3pPr marL="1371600" lvl="2" indent="-317500" algn="ctr" rtl="0">
              <a:spcBef>
                <a:spcPts val="0"/>
              </a:spcBef>
              <a:spcAft>
                <a:spcPts val="0"/>
              </a:spcAft>
              <a:buClr>
                <a:schemeClr val="lt1"/>
              </a:buClr>
              <a:buSzPts val="1400"/>
              <a:buChar char="■"/>
              <a:defRPr>
                <a:solidFill>
                  <a:schemeClr val="lt1"/>
                </a:solidFill>
              </a:defRPr>
            </a:lvl3pPr>
            <a:lvl4pPr marL="1828800" lvl="3" indent="-317500" algn="ctr" rtl="0">
              <a:spcBef>
                <a:spcPts val="0"/>
              </a:spcBef>
              <a:spcAft>
                <a:spcPts val="0"/>
              </a:spcAft>
              <a:buClr>
                <a:schemeClr val="lt1"/>
              </a:buClr>
              <a:buSzPts val="1400"/>
              <a:buChar char="●"/>
              <a:defRPr>
                <a:solidFill>
                  <a:schemeClr val="lt1"/>
                </a:solidFill>
              </a:defRPr>
            </a:lvl4pPr>
            <a:lvl5pPr marL="2286000" lvl="4" indent="-317500" algn="ctr" rtl="0">
              <a:spcBef>
                <a:spcPts val="0"/>
              </a:spcBef>
              <a:spcAft>
                <a:spcPts val="0"/>
              </a:spcAft>
              <a:buClr>
                <a:schemeClr val="lt1"/>
              </a:buClr>
              <a:buSzPts val="1400"/>
              <a:buChar char="○"/>
              <a:defRPr>
                <a:solidFill>
                  <a:schemeClr val="lt1"/>
                </a:solidFill>
              </a:defRPr>
            </a:lvl5pPr>
            <a:lvl6pPr marL="2743200" lvl="5" indent="-317500" algn="ctr" rtl="0">
              <a:spcBef>
                <a:spcPts val="0"/>
              </a:spcBef>
              <a:spcAft>
                <a:spcPts val="0"/>
              </a:spcAft>
              <a:buClr>
                <a:schemeClr val="lt1"/>
              </a:buClr>
              <a:buSzPts val="1400"/>
              <a:buChar char="■"/>
              <a:defRPr>
                <a:solidFill>
                  <a:schemeClr val="lt1"/>
                </a:solidFill>
              </a:defRPr>
            </a:lvl6pPr>
            <a:lvl7pPr marL="3200400" lvl="6" indent="-317500" algn="ctr" rtl="0">
              <a:spcBef>
                <a:spcPts val="0"/>
              </a:spcBef>
              <a:spcAft>
                <a:spcPts val="0"/>
              </a:spcAft>
              <a:buClr>
                <a:schemeClr val="lt1"/>
              </a:buClr>
              <a:buSzPts val="1400"/>
              <a:buChar char="●"/>
              <a:defRPr>
                <a:solidFill>
                  <a:schemeClr val="lt1"/>
                </a:solidFill>
              </a:defRPr>
            </a:lvl7pPr>
            <a:lvl8pPr marL="3657600" lvl="7" indent="-317500" algn="ctr" rtl="0">
              <a:spcBef>
                <a:spcPts val="0"/>
              </a:spcBef>
              <a:spcAft>
                <a:spcPts val="0"/>
              </a:spcAft>
              <a:buClr>
                <a:schemeClr val="lt1"/>
              </a:buClr>
              <a:buSzPts val="1400"/>
              <a:buChar char="○"/>
              <a:defRPr>
                <a:solidFill>
                  <a:schemeClr val="lt1"/>
                </a:solidFill>
              </a:defRPr>
            </a:lvl8pPr>
            <a:lvl9pPr marL="4114800" lvl="8" indent="-317500" algn="ctr" rtl="0">
              <a:spcBef>
                <a:spcPts val="0"/>
              </a:spcBef>
              <a:spcAft>
                <a:spcPts val="0"/>
              </a:spcAft>
              <a:buClr>
                <a:schemeClr val="lt1"/>
              </a:buClr>
              <a:buSzPts val="1400"/>
              <a:buChar char="■"/>
              <a:defRPr>
                <a:solidFill>
                  <a:schemeClr val="lt1"/>
                </a:solidFill>
              </a:defRPr>
            </a:lvl9pPr>
          </a:lstStyle>
          <a:p>
            <a:endParaRPr/>
          </a:p>
        </p:txBody>
      </p:sp>
      <p:sp>
        <p:nvSpPr>
          <p:cNvPr id="73" name="Google Shape;73;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Roboto"/>
                <a:ea typeface="Roboto"/>
                <a:cs typeface="Roboto"/>
                <a:sym typeface="Roboto"/>
              </a:defRPr>
            </a:lvl1pPr>
            <a:lvl2pPr lvl="1" algn="r" rtl="0">
              <a:buNone/>
              <a:defRPr sz="1000">
                <a:solidFill>
                  <a:schemeClr val="lt1"/>
                </a:solidFill>
                <a:latin typeface="Roboto"/>
                <a:ea typeface="Roboto"/>
                <a:cs typeface="Roboto"/>
                <a:sym typeface="Roboto"/>
              </a:defRPr>
            </a:lvl2pPr>
            <a:lvl3pPr lvl="2" algn="r" rtl="0">
              <a:buNone/>
              <a:defRPr sz="1000">
                <a:solidFill>
                  <a:schemeClr val="lt1"/>
                </a:solidFill>
                <a:latin typeface="Roboto"/>
                <a:ea typeface="Roboto"/>
                <a:cs typeface="Roboto"/>
                <a:sym typeface="Roboto"/>
              </a:defRPr>
            </a:lvl3pPr>
            <a:lvl4pPr lvl="3" algn="r" rtl="0">
              <a:buNone/>
              <a:defRPr sz="1000">
                <a:solidFill>
                  <a:schemeClr val="lt1"/>
                </a:solidFill>
                <a:latin typeface="Roboto"/>
                <a:ea typeface="Roboto"/>
                <a:cs typeface="Roboto"/>
                <a:sym typeface="Roboto"/>
              </a:defRPr>
            </a:lvl4pPr>
            <a:lvl5pPr lvl="4" algn="r" rtl="0">
              <a:buNone/>
              <a:defRPr sz="1000">
                <a:solidFill>
                  <a:schemeClr val="lt1"/>
                </a:solidFill>
                <a:latin typeface="Roboto"/>
                <a:ea typeface="Roboto"/>
                <a:cs typeface="Roboto"/>
                <a:sym typeface="Roboto"/>
              </a:defRPr>
            </a:lvl5pPr>
            <a:lvl6pPr lvl="5" algn="r" rtl="0">
              <a:buNone/>
              <a:defRPr sz="1000">
                <a:solidFill>
                  <a:schemeClr val="lt1"/>
                </a:solidFill>
                <a:latin typeface="Roboto"/>
                <a:ea typeface="Roboto"/>
                <a:cs typeface="Roboto"/>
                <a:sym typeface="Roboto"/>
              </a:defRPr>
            </a:lvl6pPr>
            <a:lvl7pPr lvl="6" algn="r" rtl="0">
              <a:buNone/>
              <a:defRPr sz="1000">
                <a:solidFill>
                  <a:schemeClr val="lt1"/>
                </a:solidFill>
                <a:latin typeface="Roboto"/>
                <a:ea typeface="Roboto"/>
                <a:cs typeface="Roboto"/>
                <a:sym typeface="Roboto"/>
              </a:defRPr>
            </a:lvl7pPr>
            <a:lvl8pPr lvl="7" algn="r" rtl="0">
              <a:buNone/>
              <a:defRPr sz="1000">
                <a:solidFill>
                  <a:schemeClr val="lt1"/>
                </a:solidFill>
                <a:latin typeface="Roboto"/>
                <a:ea typeface="Roboto"/>
                <a:cs typeface="Roboto"/>
                <a:sym typeface="Roboto"/>
              </a:defRPr>
            </a:lvl8pPr>
            <a:lvl9pPr lvl="8" algn="r" rtl="0">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unsplash.com/photos/Ta3f1ZcCgWg" TargetMode="External"/><Relationship Id="rId4" Type="http://schemas.openxmlformats.org/officeDocument/2006/relationships/hyperlink" Target="https://unsplash.com/@belart84?utm_source=unsplash&amp;utm_medium=referral&amp;utm_content=creditCopyTex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598100" y="2666804"/>
            <a:ext cx="8222100" cy="498794"/>
          </a:xfrm>
          <a:prstGeom prst="rect">
            <a:avLst/>
          </a:prstGeom>
        </p:spPr>
        <p:txBody>
          <a:bodyPr spcFirstLastPara="1" wrap="square" lIns="91425" tIns="91425" rIns="91425" bIns="91425" anchor="b" anchorCtr="0">
            <a:normAutofit/>
          </a:bodyPr>
          <a:lstStyle/>
          <a:p>
            <a:r>
              <a:rPr lang="en" sz="1900" b="1" dirty="0">
                <a:latin typeface="Arial"/>
              </a:rPr>
              <a:t>CHAPTER 8: PERFECT COMPETITION </a:t>
            </a:r>
            <a:endParaRPr lang="en" sz="3000" b="1" dirty="0">
              <a:latin typeface="Arial"/>
            </a:endParaRPr>
          </a:p>
        </p:txBody>
      </p:sp>
      <p:sp>
        <p:nvSpPr>
          <p:cNvPr id="81" name="Google Shape;81;p13"/>
          <p:cNvSpPr txBox="1">
            <a:spLocks noGrp="1"/>
          </p:cNvSpPr>
          <p:nvPr>
            <p:ph type="subTitle" idx="1"/>
          </p:nvPr>
        </p:nvSpPr>
        <p:spPr>
          <a:xfrm>
            <a:off x="598088" y="1901535"/>
            <a:ext cx="8222100" cy="432900"/>
          </a:xfrm>
          <a:prstGeom prst="rect">
            <a:avLst/>
          </a:prstGeom>
        </p:spPr>
        <p:txBody>
          <a:bodyPr spcFirstLastPara="1" wrap="square" lIns="91425" tIns="91425" rIns="91425" bIns="91425" anchor="t" anchorCtr="0">
            <a:noAutofit/>
          </a:bodyPr>
          <a:lstStyle/>
          <a:p>
            <a:pPr marL="0" indent="0">
              <a:lnSpc>
                <a:spcPct val="80000"/>
              </a:lnSpc>
              <a:buSzPts val="1018"/>
            </a:pPr>
            <a:r>
              <a:rPr lang="en-CA" sz="4200" b="1" dirty="0">
                <a:latin typeface="Arial"/>
              </a:rPr>
              <a:t>Principles of Microeconomics</a:t>
            </a:r>
          </a:p>
        </p:txBody>
      </p:sp>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9C25B-196A-40AC-A503-2FB2ECC06AB8}"/>
              </a:ext>
            </a:extLst>
          </p:cNvPr>
          <p:cNvSpPr>
            <a:spLocks noGrp="1"/>
          </p:cNvSpPr>
          <p:nvPr>
            <p:ph type="title"/>
          </p:nvPr>
        </p:nvSpPr>
        <p:spPr/>
        <p:txBody>
          <a:bodyPr>
            <a:normAutofit fontScale="90000"/>
          </a:bodyPr>
          <a:lstStyle/>
          <a:p>
            <a:r>
              <a:rPr lang="en-US" b="1" dirty="0">
                <a:latin typeface="+mn-lt"/>
              </a:rPr>
              <a:t>Determining the Highest Profit by Comparing Total Revenue and Total Cost</a:t>
            </a:r>
            <a:endParaRPr lang="en-CA" b="1" dirty="0">
              <a:latin typeface="+mn-lt"/>
            </a:endParaRPr>
          </a:p>
        </p:txBody>
      </p:sp>
      <p:sp>
        <p:nvSpPr>
          <p:cNvPr id="3" name="Text Placeholder 2">
            <a:extLst>
              <a:ext uri="{FF2B5EF4-FFF2-40B4-BE49-F238E27FC236}">
                <a16:creationId xmlns:a16="http://schemas.microsoft.com/office/drawing/2014/main" id="{0367D577-80FB-EF8A-56F5-0C4F946F3DFC}"/>
              </a:ext>
            </a:extLst>
          </p:cNvPr>
          <p:cNvSpPr>
            <a:spLocks noGrp="1"/>
          </p:cNvSpPr>
          <p:nvPr>
            <p:ph type="body" idx="1"/>
          </p:nvPr>
        </p:nvSpPr>
        <p:spPr>
          <a:xfrm>
            <a:off x="311700" y="1522513"/>
            <a:ext cx="3509186" cy="3128002"/>
          </a:xfrm>
        </p:spPr>
        <p:txBody>
          <a:bodyPr/>
          <a:lstStyle/>
          <a:p>
            <a:pPr marL="114300" indent="0">
              <a:buNone/>
            </a:pPr>
            <a:r>
              <a:rPr lang="en-US" dirty="0">
                <a:solidFill>
                  <a:srgbClr val="373D3F"/>
                </a:solidFill>
                <a:latin typeface="+mn-lt"/>
                <a:ea typeface="Roboto" panose="02000000000000000000" pitchFamily="2" charset="0"/>
              </a:rPr>
              <a:t>Total Cost and Total Revenue at the Raspberry Farm</a:t>
            </a:r>
            <a:endParaRPr lang="en-CA" dirty="0">
              <a:latin typeface="+mn-lt"/>
              <a:ea typeface="Roboto" panose="02000000000000000000" pitchFamily="2" charset="0"/>
            </a:endParaRPr>
          </a:p>
        </p:txBody>
      </p:sp>
      <p:pic>
        <p:nvPicPr>
          <p:cNvPr id="1026" name="Picture 2" descr="Total revenue for a perfectly competitive firm is a straight line sloping up. The slope is equal to the price of the good. Total cost also slopes up, but with some curvature. At higher levels of output, total cost begins to slope upward more steeply because of diminishing marginal returns. The maximum profit will occur at the quantity where the difference between total revenue and total cost is largest.">
            <a:extLst>
              <a:ext uri="{FF2B5EF4-FFF2-40B4-BE49-F238E27FC236}">
                <a16:creationId xmlns:a16="http://schemas.microsoft.com/office/drawing/2014/main" id="{EBFB4D5A-8880-4EBF-A150-CAF6633B6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0354" y="1575938"/>
            <a:ext cx="4285078" cy="28946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355D28D-5F77-1991-7942-EB6EADF71202}"/>
              </a:ext>
            </a:extLst>
          </p:cNvPr>
          <p:cNvSpPr txBox="1"/>
          <p:nvPr/>
        </p:nvSpPr>
        <p:spPr>
          <a:xfrm>
            <a:off x="6274858" y="4371975"/>
            <a:ext cx="12573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t>Fig 8.2</a:t>
            </a:r>
          </a:p>
        </p:txBody>
      </p:sp>
    </p:spTree>
    <p:extLst>
      <p:ext uri="{BB962C8B-B14F-4D97-AF65-F5344CB8AC3E}">
        <p14:creationId xmlns:p14="http://schemas.microsoft.com/office/powerpoint/2010/main" val="323325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7E635-A5D6-6875-A3CE-6DB90077EB41}"/>
              </a:ext>
            </a:extLst>
          </p:cNvPr>
          <p:cNvSpPr>
            <a:spLocks noGrp="1"/>
          </p:cNvSpPr>
          <p:nvPr>
            <p:ph type="title"/>
          </p:nvPr>
        </p:nvSpPr>
        <p:spPr/>
        <p:txBody>
          <a:bodyPr>
            <a:normAutofit fontScale="90000"/>
          </a:bodyPr>
          <a:lstStyle/>
          <a:p>
            <a:r>
              <a:rPr lang="en-CA" b="1" dirty="0">
                <a:latin typeface="+mj-lt"/>
              </a:rPr>
              <a:t>8.2 Fig 8.2 Explained </a:t>
            </a:r>
          </a:p>
        </p:txBody>
      </p:sp>
      <p:sp>
        <p:nvSpPr>
          <p:cNvPr id="3" name="Text Placeholder 2">
            <a:extLst>
              <a:ext uri="{FF2B5EF4-FFF2-40B4-BE49-F238E27FC236}">
                <a16:creationId xmlns:a16="http://schemas.microsoft.com/office/drawing/2014/main" id="{72D3243B-1F22-E996-6A8A-ADBE302421D6}"/>
              </a:ext>
            </a:extLst>
          </p:cNvPr>
          <p:cNvSpPr>
            <a:spLocks noGrp="1"/>
          </p:cNvSpPr>
          <p:nvPr>
            <p:ph type="body" idx="1"/>
          </p:nvPr>
        </p:nvSpPr>
        <p:spPr>
          <a:xfrm>
            <a:off x="311700" y="1017799"/>
            <a:ext cx="8520600" cy="3831291"/>
          </a:xfrm>
        </p:spPr>
        <p:txBody>
          <a:bodyPr>
            <a:normAutofit fontScale="92500" lnSpcReduction="20000"/>
          </a:bodyPr>
          <a:lstStyle/>
          <a:p>
            <a:pPr algn="just"/>
            <a:r>
              <a:rPr lang="en-US" sz="1900" dirty="0">
                <a:solidFill>
                  <a:srgbClr val="373D3F"/>
                </a:solidFill>
                <a:latin typeface="+mn-lt"/>
              </a:rPr>
              <a:t>From Fig 8.2, the vertical gap between total revenue and the total cost is profit, for example, at Q = 60, TR = 240 and TC = 165. The difference is 75, which is the height of the profit curve at that output level. The firm doesn’t make a profit at every level of output. In this example, total costs will exceed total revenues at output levels from 0 to approximately 30, and so over this range of output, the firm will be making losses. At output levels from 40 to 100, total revenues exceed total costs, so the firm is earning profits. However, at any output greater than 100, total costs again exceed total revenues and the firm is making increasing losses.</a:t>
            </a:r>
          </a:p>
          <a:p>
            <a:pPr algn="just"/>
            <a:r>
              <a:rPr lang="en-US" sz="1900" dirty="0">
                <a:solidFill>
                  <a:srgbClr val="373D3F"/>
                </a:solidFill>
                <a:latin typeface="+mn-lt"/>
              </a:rPr>
              <a:t>From the table in Fig 8.3, we can calculate the economic profit by subtracting total costs from total revenue. Total profits appear in the final column of Fig 8.3. Maximum profit occurs at an output between 70 and 80 when profit equals $90.</a:t>
            </a:r>
          </a:p>
        </p:txBody>
      </p:sp>
    </p:spTree>
    <p:extLst>
      <p:ext uri="{BB962C8B-B14F-4D97-AF65-F5344CB8AC3E}">
        <p14:creationId xmlns:p14="http://schemas.microsoft.com/office/powerpoint/2010/main" val="350001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04D98-84D5-A688-8185-43EF4400DD56}"/>
              </a:ext>
            </a:extLst>
          </p:cNvPr>
          <p:cNvSpPr>
            <a:spLocks noGrp="1"/>
          </p:cNvSpPr>
          <p:nvPr>
            <p:ph type="title"/>
          </p:nvPr>
        </p:nvSpPr>
        <p:spPr/>
        <p:txBody>
          <a:bodyPr>
            <a:normAutofit fontScale="90000"/>
          </a:bodyPr>
          <a:lstStyle/>
          <a:p>
            <a:r>
              <a:rPr lang="en-CA" b="1" dirty="0">
                <a:latin typeface="+mj-lt"/>
              </a:rPr>
              <a:t>8.2 Explained </a:t>
            </a:r>
          </a:p>
        </p:txBody>
      </p:sp>
      <p:sp>
        <p:nvSpPr>
          <p:cNvPr id="3" name="Text Placeholder 2">
            <a:extLst>
              <a:ext uri="{FF2B5EF4-FFF2-40B4-BE49-F238E27FC236}">
                <a16:creationId xmlns:a16="http://schemas.microsoft.com/office/drawing/2014/main" id="{D0A04253-B537-18DD-B458-74AB7BB84193}"/>
              </a:ext>
            </a:extLst>
          </p:cNvPr>
          <p:cNvSpPr>
            <a:spLocks noGrp="1"/>
          </p:cNvSpPr>
          <p:nvPr>
            <p:ph type="body" idx="1"/>
          </p:nvPr>
        </p:nvSpPr>
        <p:spPr>
          <a:xfrm>
            <a:off x="311700" y="902249"/>
            <a:ext cx="8520600" cy="3937605"/>
          </a:xfrm>
        </p:spPr>
        <p:txBody>
          <a:bodyPr>
            <a:normAutofit fontScale="85000" lnSpcReduction="10000"/>
          </a:bodyPr>
          <a:lstStyle/>
          <a:p>
            <a:pPr algn="just"/>
            <a:r>
              <a:rPr lang="en-US" sz="2100" dirty="0">
                <a:solidFill>
                  <a:srgbClr val="373D3F"/>
                </a:solidFill>
                <a:latin typeface="+mn-lt"/>
              </a:rPr>
              <a:t>A perfectly competitive firm can sell as large a quantity as it wishes, as long as it accepts the prevailing market price. The formula above shows that total revenue depends on the quantity sold and the price charged. If the firm sells a higher quantity of output, then total revenue will increase. If the market price of the product increases, then total revenue also increases whatever the quantity of output sold.</a:t>
            </a:r>
          </a:p>
          <a:p>
            <a:pPr algn="just"/>
            <a:r>
              <a:rPr lang="en-US" sz="2100" dirty="0">
                <a:solidFill>
                  <a:srgbClr val="373D3F"/>
                </a:solidFill>
                <a:latin typeface="+mn-lt"/>
              </a:rPr>
              <a:t>The table in 8.3 is represented graphically in Fig 8.2 which shows the total revenue and total costs for the raspberry farm. The horizontal axis shows the quantity of frozen raspberries produced in packs. The vertical axis shows both total revenue and total costs, measured in dollars. The total cost curve intersects with the vertical axis at a value that shows the level of fixed costs and then slopes upward. All these cost curves follow the same characteristics as the curves that we covered in the chapter on Production and Cost.</a:t>
            </a:r>
          </a:p>
        </p:txBody>
      </p:sp>
    </p:spTree>
    <p:extLst>
      <p:ext uri="{BB962C8B-B14F-4D97-AF65-F5344CB8AC3E}">
        <p14:creationId xmlns:p14="http://schemas.microsoft.com/office/powerpoint/2010/main" val="386658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 8.2 ">
            <a:extLst>
              <a:ext uri="{FF2B5EF4-FFF2-40B4-BE49-F238E27FC236}">
                <a16:creationId xmlns:a16="http://schemas.microsoft.com/office/drawing/2014/main" id="{A71CFC66-53EB-4BC9-8A32-F36813737810}"/>
              </a:ext>
            </a:extLst>
          </p:cNvPr>
          <p:cNvSpPr>
            <a:spLocks noGrp="1"/>
          </p:cNvSpPr>
          <p:nvPr>
            <p:ph type="title"/>
          </p:nvPr>
        </p:nvSpPr>
        <p:spPr/>
        <p:txBody>
          <a:bodyPr>
            <a:normAutofit fontScale="90000"/>
          </a:bodyPr>
          <a:lstStyle/>
          <a:p>
            <a:r>
              <a:rPr lang="en-US" b="1" dirty="0">
                <a:latin typeface="+mj-lt"/>
              </a:rPr>
              <a:t>8.2 Vertical Gap Between Total Revenue and Total Cost</a:t>
            </a:r>
            <a:endParaRPr lang="en-CA" b="1" dirty="0">
              <a:latin typeface="+mj-lt"/>
            </a:endParaRPr>
          </a:p>
        </p:txBody>
      </p:sp>
      <p:pic>
        <p:nvPicPr>
          <p:cNvPr id="5" name="Picture 4" descr="Table showing vertical gap between total revenue and total cost.&#10;Price remains at $4. Revenue increases with quantity.  Marginal revenue is $4 with quantities higher than 1">
            <a:extLst>
              <a:ext uri="{FF2B5EF4-FFF2-40B4-BE49-F238E27FC236}">
                <a16:creationId xmlns:a16="http://schemas.microsoft.com/office/drawing/2014/main" id="{E0F74E89-7558-49AE-8557-B251F2403D85}"/>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80721" y="1825596"/>
            <a:ext cx="7582557" cy="2091398"/>
          </a:xfrm>
          <a:prstGeom prst="rect">
            <a:avLst/>
          </a:prstGeom>
        </p:spPr>
      </p:pic>
    </p:spTree>
    <p:extLst>
      <p:ext uri="{BB962C8B-B14F-4D97-AF65-F5344CB8AC3E}">
        <p14:creationId xmlns:p14="http://schemas.microsoft.com/office/powerpoint/2010/main" val="76332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A379A-3143-4BF1-B2A5-A334410B07B7}"/>
              </a:ext>
            </a:extLst>
          </p:cNvPr>
          <p:cNvSpPr>
            <a:spLocks noGrp="1"/>
          </p:cNvSpPr>
          <p:nvPr>
            <p:ph type="title"/>
          </p:nvPr>
        </p:nvSpPr>
        <p:spPr/>
        <p:txBody>
          <a:bodyPr>
            <a:normAutofit fontScale="90000"/>
          </a:bodyPr>
          <a:lstStyle/>
          <a:p>
            <a:r>
              <a:rPr lang="en-US" b="1" dirty="0">
                <a:latin typeface="+mj-lt"/>
              </a:rPr>
              <a:t>8.3 Comparing Marginal Revenue and Marginal Costs</a:t>
            </a:r>
            <a:endParaRPr lang="en-CA" b="1" dirty="0">
              <a:latin typeface="+mj-lt"/>
            </a:endParaRPr>
          </a:p>
        </p:txBody>
      </p:sp>
      <p:sp>
        <p:nvSpPr>
          <p:cNvPr id="3" name="Text Placeholder 2">
            <a:extLst>
              <a:ext uri="{FF2B5EF4-FFF2-40B4-BE49-F238E27FC236}">
                <a16:creationId xmlns:a16="http://schemas.microsoft.com/office/drawing/2014/main" id="{A3A4704B-26C3-4E89-BDEA-26DF69DC3573}"/>
              </a:ext>
            </a:extLst>
          </p:cNvPr>
          <p:cNvSpPr>
            <a:spLocks noGrp="1"/>
          </p:cNvSpPr>
          <p:nvPr>
            <p:ph type="body" idx="1"/>
          </p:nvPr>
        </p:nvSpPr>
        <p:spPr/>
        <p:txBody>
          <a:bodyPr/>
          <a:lstStyle/>
          <a:p>
            <a:pPr marL="114300" indent="0">
              <a:buNone/>
            </a:pPr>
            <a:r>
              <a:rPr lang="en-US" b="0" i="0" dirty="0">
                <a:solidFill>
                  <a:srgbClr val="373D3F"/>
                </a:solidFill>
                <a:effectLst/>
                <a:latin typeface="+mn-lt"/>
              </a:rPr>
              <a:t>The </a:t>
            </a:r>
            <a:r>
              <a:rPr lang="en-US" b="1" i="0" dirty="0">
                <a:solidFill>
                  <a:srgbClr val="373D3F"/>
                </a:solidFill>
                <a:effectLst/>
                <a:latin typeface="+mn-lt"/>
              </a:rPr>
              <a:t>marginal revenue</a:t>
            </a:r>
            <a:r>
              <a:rPr lang="en-US" b="0" i="0" dirty="0">
                <a:solidFill>
                  <a:srgbClr val="373D3F"/>
                </a:solidFill>
                <a:effectLst/>
                <a:latin typeface="+mn-lt"/>
              </a:rPr>
              <a:t> curve shows the additional revenue gained from selling one more unit.</a:t>
            </a:r>
            <a:r>
              <a:rPr lang="en-US" dirty="0">
                <a:solidFill>
                  <a:srgbClr val="373D3F"/>
                </a:solidFill>
                <a:latin typeface="+mn-lt"/>
              </a:rPr>
              <a:t> </a:t>
            </a:r>
            <a:endParaRPr lang="en-US" dirty="0">
              <a:solidFill>
                <a:srgbClr val="373D3F"/>
              </a:solidFill>
              <a:latin typeface="+mn-lt"/>
              <a:ea typeface="Roboto" panose="02000000000000000000" pitchFamily="2" charset="0"/>
            </a:endParaRPr>
          </a:p>
          <a:p>
            <a:pPr marL="114300" indent="0" algn="ctr">
              <a:buNone/>
            </a:pPr>
            <a:r>
              <a:rPr lang="en-CA" b="1" i="1" dirty="0">
                <a:solidFill>
                  <a:srgbClr val="373D3F"/>
                </a:solidFill>
                <a:effectLst/>
                <a:latin typeface="+mn-lt"/>
              </a:rPr>
              <a:t>Marginal Revenue = Price</a:t>
            </a:r>
          </a:p>
          <a:p>
            <a:pPr marL="114300" indent="0" algn="l">
              <a:buNone/>
            </a:pPr>
            <a:r>
              <a:rPr lang="en-CA" b="0" i="0" dirty="0">
                <a:solidFill>
                  <a:srgbClr val="373D3F"/>
                </a:solidFill>
                <a:effectLst/>
                <a:latin typeface="+mn-lt"/>
              </a:rPr>
              <a:t>The formula for marginal revenue is:</a:t>
            </a:r>
          </a:p>
          <a:p>
            <a:pPr marL="114300" indent="0" algn="ctr">
              <a:buNone/>
            </a:pPr>
            <a:r>
              <a:rPr lang="en-CA" b="1" i="1" dirty="0">
                <a:solidFill>
                  <a:srgbClr val="373D3F"/>
                </a:solidFill>
                <a:effectLst/>
                <a:latin typeface="+mn-lt"/>
              </a:rPr>
              <a:t>Marginal Revenue = change in total revenue</a:t>
            </a:r>
            <a:r>
              <a:rPr lang="en-CA" b="1" i="1" dirty="0">
                <a:solidFill>
                  <a:srgbClr val="373D3F"/>
                </a:solidFill>
                <a:latin typeface="+mn-lt"/>
              </a:rPr>
              <a:t> ÷ </a:t>
            </a:r>
            <a:r>
              <a:rPr lang="en-CA" b="1" i="1" dirty="0">
                <a:solidFill>
                  <a:srgbClr val="373D3F"/>
                </a:solidFill>
                <a:effectLst/>
                <a:latin typeface="+mn-lt"/>
              </a:rPr>
              <a:t>change in quantity</a:t>
            </a:r>
            <a:endParaRPr lang="en-CA" b="0" i="0" dirty="0">
              <a:solidFill>
                <a:srgbClr val="373D3F"/>
              </a:solidFill>
              <a:effectLst/>
              <a:latin typeface="+mn-lt"/>
            </a:endParaRPr>
          </a:p>
        </p:txBody>
      </p:sp>
    </p:spTree>
    <p:extLst>
      <p:ext uri="{BB962C8B-B14F-4D97-AF65-F5344CB8AC3E}">
        <p14:creationId xmlns:p14="http://schemas.microsoft.com/office/powerpoint/2010/main" val="30773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0983E-906C-4449-9D19-A30F2583DE52}"/>
              </a:ext>
            </a:extLst>
          </p:cNvPr>
          <p:cNvSpPr>
            <a:spLocks noGrp="1"/>
          </p:cNvSpPr>
          <p:nvPr>
            <p:ph type="title"/>
          </p:nvPr>
        </p:nvSpPr>
        <p:spPr/>
        <p:txBody>
          <a:bodyPr>
            <a:normAutofit fontScale="90000"/>
          </a:bodyPr>
          <a:lstStyle/>
          <a:p>
            <a:r>
              <a:rPr lang="en-US" b="1" dirty="0">
                <a:latin typeface="+mj-lt"/>
              </a:rPr>
              <a:t>8.3 Marginal Revenue and Marginal Cost Curves </a:t>
            </a:r>
            <a:endParaRPr lang="en-CA" b="1" dirty="0">
              <a:latin typeface="+mj-lt"/>
            </a:endParaRPr>
          </a:p>
        </p:txBody>
      </p:sp>
      <p:pic>
        <p:nvPicPr>
          <p:cNvPr id="5" name="Picture 4" descr="Table showing marginal revenue and marginal cost curves.&#10;Price = $4. Revenue increases with quantity. Marginal revenue is $4 with a quantity over 1.">
            <a:extLst>
              <a:ext uri="{FF2B5EF4-FFF2-40B4-BE49-F238E27FC236}">
                <a16:creationId xmlns:a16="http://schemas.microsoft.com/office/drawing/2014/main" id="{810E853E-E710-4D73-A19D-435DE77E333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11700" y="1705361"/>
            <a:ext cx="8739834" cy="2239799"/>
          </a:xfrm>
          <a:prstGeom prst="rect">
            <a:avLst/>
          </a:prstGeom>
        </p:spPr>
      </p:pic>
    </p:spTree>
    <p:extLst>
      <p:ext uri="{BB962C8B-B14F-4D97-AF65-F5344CB8AC3E}">
        <p14:creationId xmlns:p14="http://schemas.microsoft.com/office/powerpoint/2010/main" val="183770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80BCE-2DB3-3CFE-9CE8-955A64898380}"/>
              </a:ext>
            </a:extLst>
          </p:cNvPr>
          <p:cNvSpPr>
            <a:spLocks noGrp="1"/>
          </p:cNvSpPr>
          <p:nvPr>
            <p:ph type="title"/>
          </p:nvPr>
        </p:nvSpPr>
        <p:spPr/>
        <p:txBody>
          <a:bodyPr>
            <a:normAutofit fontScale="90000"/>
          </a:bodyPr>
          <a:lstStyle/>
          <a:p>
            <a:r>
              <a:rPr lang="en-CA" b="1" dirty="0">
                <a:latin typeface="+mj-lt"/>
              </a:rPr>
              <a:t>8.3 Fig 8.4 Explained </a:t>
            </a:r>
          </a:p>
        </p:txBody>
      </p:sp>
      <p:sp>
        <p:nvSpPr>
          <p:cNvPr id="3" name="Text Placeholder 2">
            <a:extLst>
              <a:ext uri="{FF2B5EF4-FFF2-40B4-BE49-F238E27FC236}">
                <a16:creationId xmlns:a16="http://schemas.microsoft.com/office/drawing/2014/main" id="{1C9D8051-B829-9890-FAC3-CB9335957673}"/>
              </a:ext>
            </a:extLst>
          </p:cNvPr>
          <p:cNvSpPr>
            <a:spLocks noGrp="1"/>
          </p:cNvSpPr>
          <p:nvPr>
            <p:ph type="body" idx="1"/>
          </p:nvPr>
        </p:nvSpPr>
        <p:spPr/>
        <p:txBody>
          <a:bodyPr/>
          <a:lstStyle/>
          <a:p>
            <a:pPr marL="444500" indent="-285750"/>
            <a:r>
              <a:rPr lang="en-US" dirty="0">
                <a:solidFill>
                  <a:srgbClr val="373D3F"/>
                </a:solidFill>
                <a:latin typeface="+mn-lt"/>
              </a:rPr>
              <a:t>Fig 8.4 presents the marginal revenue based on the total revenue and total cost in Fig 8.2.</a:t>
            </a:r>
            <a:endParaRPr lang="en-US" dirty="0"/>
          </a:p>
          <a:p>
            <a:pPr marL="444500" indent="-285750"/>
            <a:r>
              <a:rPr lang="en-US" dirty="0">
                <a:solidFill>
                  <a:srgbClr val="373D3F"/>
                </a:solidFill>
                <a:latin typeface="+mn-lt"/>
              </a:rPr>
              <a:t>Firms often do not have the necessary data they need to draw a complete total cost curve for all levels of production. They cannot be sure of what total costs would look like if they, say, doubled production or cut production in half because they have not tried it. Instead, firms experiment. They produce a slightly greater or lower quantity and observe how it affects profits. In economic terms, this practical approach to maximizing profits means examining how changes in production affect marginal revenue and marginal cost.</a:t>
            </a:r>
            <a:endParaRPr lang="en-CA" dirty="0">
              <a:latin typeface="+mn-lt"/>
            </a:endParaRPr>
          </a:p>
        </p:txBody>
      </p:sp>
    </p:spTree>
    <p:extLst>
      <p:ext uri="{BB962C8B-B14F-4D97-AF65-F5344CB8AC3E}">
        <p14:creationId xmlns:p14="http://schemas.microsoft.com/office/powerpoint/2010/main" val="132478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profit and loss&#10;&#10;Description automatically generated">
            <a:extLst>
              <a:ext uri="{FF2B5EF4-FFF2-40B4-BE49-F238E27FC236}">
                <a16:creationId xmlns:a16="http://schemas.microsoft.com/office/drawing/2014/main" id="{6CCC61E3-A9B7-71B7-393E-A9490A4E4095}"/>
              </a:ext>
            </a:extLst>
          </p:cNvPr>
          <p:cNvPicPr>
            <a:picLocks noChangeAspect="1"/>
          </p:cNvPicPr>
          <p:nvPr/>
        </p:nvPicPr>
        <p:blipFill rotWithShape="1">
          <a:blip r:embed="rId3"/>
          <a:srcRect l="3074" t="1770" r="5616" b="9923"/>
          <a:stretch/>
        </p:blipFill>
        <p:spPr>
          <a:xfrm>
            <a:off x="566351" y="1653493"/>
            <a:ext cx="8011298" cy="3143145"/>
          </a:xfrm>
          <a:prstGeom prst="rect">
            <a:avLst/>
          </a:prstGeom>
        </p:spPr>
      </p:pic>
      <p:sp>
        <p:nvSpPr>
          <p:cNvPr id="2" name="Title 1">
            <a:extLst>
              <a:ext uri="{FF2B5EF4-FFF2-40B4-BE49-F238E27FC236}">
                <a16:creationId xmlns:a16="http://schemas.microsoft.com/office/drawing/2014/main" id="{3FBCA261-A71C-4671-AA02-4C615BE836EE}"/>
              </a:ext>
            </a:extLst>
          </p:cNvPr>
          <p:cNvSpPr>
            <a:spLocks noGrp="1"/>
          </p:cNvSpPr>
          <p:nvPr>
            <p:ph type="title"/>
          </p:nvPr>
        </p:nvSpPr>
        <p:spPr/>
        <p:txBody>
          <a:bodyPr>
            <a:normAutofit fontScale="90000"/>
          </a:bodyPr>
          <a:lstStyle/>
          <a:p>
            <a:r>
              <a:rPr lang="en-CA" b="1" dirty="0">
                <a:latin typeface="+mj-lt"/>
              </a:rPr>
              <a:t>8.3 Market Quantity </a:t>
            </a:r>
          </a:p>
        </p:txBody>
      </p:sp>
      <p:sp>
        <p:nvSpPr>
          <p:cNvPr id="3" name="Text Placeholder 2">
            <a:extLst>
              <a:ext uri="{FF2B5EF4-FFF2-40B4-BE49-F238E27FC236}">
                <a16:creationId xmlns:a16="http://schemas.microsoft.com/office/drawing/2014/main" id="{3B97A862-26C8-9021-E4B5-58E8F2609844}"/>
              </a:ext>
            </a:extLst>
          </p:cNvPr>
          <p:cNvSpPr>
            <a:spLocks noGrp="1"/>
          </p:cNvSpPr>
          <p:nvPr>
            <p:ph type="body" idx="1"/>
          </p:nvPr>
        </p:nvSpPr>
        <p:spPr>
          <a:xfrm>
            <a:off x="4709969" y="346863"/>
            <a:ext cx="3909318" cy="1168900"/>
          </a:xfrm>
        </p:spPr>
        <p:txBody>
          <a:bodyPr>
            <a:normAutofit lnSpcReduction="10000"/>
          </a:bodyPr>
          <a:lstStyle/>
          <a:p>
            <a:pPr marL="114300" indent="0">
              <a:lnSpc>
                <a:spcPct val="150000"/>
              </a:lnSpc>
              <a:buNone/>
            </a:pPr>
            <a:r>
              <a:rPr lang="en-US" dirty="0">
                <a:solidFill>
                  <a:srgbClr val="373D3F"/>
                </a:solidFill>
                <a:latin typeface="+mn-lt"/>
              </a:rPr>
              <a:t>The formula for marginal cost is:</a:t>
            </a:r>
          </a:p>
          <a:p>
            <a:pPr marL="114300" indent="0" algn="ctr">
              <a:lnSpc>
                <a:spcPct val="110000"/>
              </a:lnSpc>
              <a:buNone/>
            </a:pPr>
            <a:r>
              <a:rPr lang="en-US" b="1" i="1" dirty="0">
                <a:solidFill>
                  <a:srgbClr val="373D3F"/>
                </a:solidFill>
                <a:latin typeface="+mn-lt"/>
              </a:rPr>
              <a:t>Marginal cost = change in total cost ÷ change in quantity</a:t>
            </a:r>
            <a:endParaRPr lang="en-US" dirty="0">
              <a:solidFill>
                <a:srgbClr val="373D3F"/>
              </a:solidFill>
              <a:latin typeface="+mn-lt"/>
            </a:endParaRPr>
          </a:p>
        </p:txBody>
      </p:sp>
      <p:sp>
        <p:nvSpPr>
          <p:cNvPr id="6" name="TextBox 5">
            <a:extLst>
              <a:ext uri="{FF2B5EF4-FFF2-40B4-BE49-F238E27FC236}">
                <a16:creationId xmlns:a16="http://schemas.microsoft.com/office/drawing/2014/main" id="{484461FF-3F09-4E21-8BEC-B53871EE6028}"/>
              </a:ext>
            </a:extLst>
          </p:cNvPr>
          <p:cNvSpPr txBox="1"/>
          <p:nvPr/>
        </p:nvSpPr>
        <p:spPr>
          <a:xfrm>
            <a:off x="0" y="4535028"/>
            <a:ext cx="747467"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8.5</a:t>
            </a:r>
            <a:endParaRPr lang="en-CA" sz="1100" dirty="0"/>
          </a:p>
        </p:txBody>
      </p:sp>
    </p:spTree>
    <p:extLst>
      <p:ext uri="{BB962C8B-B14F-4D97-AF65-F5344CB8AC3E}">
        <p14:creationId xmlns:p14="http://schemas.microsoft.com/office/powerpoint/2010/main" val="37415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79DA8-60D8-8922-C609-1F9B37E09D26}"/>
              </a:ext>
            </a:extLst>
          </p:cNvPr>
          <p:cNvSpPr>
            <a:spLocks noGrp="1"/>
          </p:cNvSpPr>
          <p:nvPr>
            <p:ph type="title"/>
          </p:nvPr>
        </p:nvSpPr>
        <p:spPr/>
        <p:txBody>
          <a:bodyPr>
            <a:normAutofit fontScale="90000"/>
          </a:bodyPr>
          <a:lstStyle/>
          <a:p>
            <a:r>
              <a:rPr lang="en-CA" b="1" dirty="0">
                <a:latin typeface="+mj-lt"/>
              </a:rPr>
              <a:t>8.3 Fig 8.5 Explained </a:t>
            </a:r>
          </a:p>
        </p:txBody>
      </p:sp>
      <p:sp>
        <p:nvSpPr>
          <p:cNvPr id="3" name="Text Placeholder 2">
            <a:extLst>
              <a:ext uri="{FF2B5EF4-FFF2-40B4-BE49-F238E27FC236}">
                <a16:creationId xmlns:a16="http://schemas.microsoft.com/office/drawing/2014/main" id="{F07CE169-8B02-AF85-5915-2F73B0BBECB6}"/>
              </a:ext>
            </a:extLst>
          </p:cNvPr>
          <p:cNvSpPr>
            <a:spLocks noGrp="1"/>
          </p:cNvSpPr>
          <p:nvPr>
            <p:ph type="body" idx="1"/>
          </p:nvPr>
        </p:nvSpPr>
        <p:spPr/>
        <p:txBody>
          <a:bodyPr/>
          <a:lstStyle/>
          <a:p>
            <a:pPr marL="444500" indent="-285750"/>
            <a:r>
              <a:rPr lang="en-US" dirty="0">
                <a:solidFill>
                  <a:srgbClr val="373D3F"/>
                </a:solidFill>
                <a:latin typeface="+mn-lt"/>
              </a:rPr>
              <a:t>Notice that marginal revenue does not change as the firm produces more output. That is because, under perfect competition, the price is determined through the interaction of supply and demand in the market as shown in Fig 8.5 and does not change as the farmer produces more.</a:t>
            </a:r>
          </a:p>
          <a:p>
            <a:pPr marL="444500" indent="-285750"/>
            <a:r>
              <a:rPr lang="en-US" dirty="0">
                <a:solidFill>
                  <a:srgbClr val="373D3F"/>
                </a:solidFill>
                <a:latin typeface="+mn-lt"/>
              </a:rPr>
              <a:t>Since a perfectly competitive firm is a price taker, it can sell whatever quantity it wishes at the market-determined price. We calculate marginal cost, the cost per additional unit sold, by dividing the change in total cost by the change in quantity.</a:t>
            </a:r>
            <a:endParaRPr lang="en-CA" dirty="0">
              <a:latin typeface="+mn-lt"/>
            </a:endParaRPr>
          </a:p>
        </p:txBody>
      </p:sp>
    </p:spTree>
    <p:extLst>
      <p:ext uri="{BB962C8B-B14F-4D97-AF65-F5344CB8AC3E}">
        <p14:creationId xmlns:p14="http://schemas.microsoft.com/office/powerpoint/2010/main" val="3999658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CA65C-2365-F539-1438-2F12A361C27A}"/>
              </a:ext>
            </a:extLst>
          </p:cNvPr>
          <p:cNvSpPr>
            <a:spLocks noGrp="1"/>
          </p:cNvSpPr>
          <p:nvPr>
            <p:ph type="title"/>
          </p:nvPr>
        </p:nvSpPr>
        <p:spPr/>
        <p:txBody>
          <a:bodyPr>
            <a:normAutofit fontScale="90000"/>
          </a:bodyPr>
          <a:lstStyle/>
          <a:p>
            <a:r>
              <a:rPr lang="en-CA" b="1" dirty="0">
                <a:latin typeface="+mj-lt"/>
              </a:rPr>
              <a:t>8.3 Fig 8.5 </a:t>
            </a:r>
            <a:r>
              <a:rPr lang="en-CA" b="1">
                <a:latin typeface="+mj-lt"/>
              </a:rPr>
              <a:t>Explained Cont. </a:t>
            </a:r>
            <a:endParaRPr lang="en-CA" b="1" dirty="0">
              <a:latin typeface="+mj-lt"/>
            </a:endParaRPr>
          </a:p>
        </p:txBody>
      </p:sp>
      <p:sp>
        <p:nvSpPr>
          <p:cNvPr id="3" name="Text Placeholder 2">
            <a:extLst>
              <a:ext uri="{FF2B5EF4-FFF2-40B4-BE49-F238E27FC236}">
                <a16:creationId xmlns:a16="http://schemas.microsoft.com/office/drawing/2014/main" id="{8C8398D1-B020-CAE6-F635-803826EA33C3}"/>
              </a:ext>
            </a:extLst>
          </p:cNvPr>
          <p:cNvSpPr>
            <a:spLocks noGrp="1"/>
          </p:cNvSpPr>
          <p:nvPr>
            <p:ph type="body" idx="1"/>
          </p:nvPr>
        </p:nvSpPr>
        <p:spPr>
          <a:xfrm>
            <a:off x="311700" y="1056545"/>
            <a:ext cx="8520600" cy="3526491"/>
          </a:xfrm>
        </p:spPr>
        <p:txBody>
          <a:bodyPr>
            <a:normAutofit/>
          </a:bodyPr>
          <a:lstStyle/>
          <a:p>
            <a:pPr marL="114300" indent="0">
              <a:buNone/>
            </a:pPr>
            <a:r>
              <a:rPr lang="en-US" dirty="0">
                <a:solidFill>
                  <a:srgbClr val="000000"/>
                </a:solidFill>
                <a:latin typeface="+mn-lt"/>
              </a:rPr>
              <a:t>From Fig 8.5, if the firm is producing at a quantity where MR &gt; MC, like 60 packs of raspberries, then it can increase profit by increasing output because the marginal revenue is exceeding the marginal cost. The revenue from the 60th pack more than compensates for the cost of producing the 60th pack of raspberry. If the firm is producing at a quantity where MC &gt; MR, like 100 packs, then it can increase profit by reducing output because the cost of producing the 100th pack exceeds the revenue obtained from selling the 100th pack. The firm’s </a:t>
            </a:r>
            <a:r>
              <a:rPr lang="en-US" i="1" dirty="0">
                <a:solidFill>
                  <a:srgbClr val="000000"/>
                </a:solidFill>
                <a:latin typeface="+mn-lt"/>
              </a:rPr>
              <a:t>profit-maximizing choice of output</a:t>
            </a:r>
            <a:r>
              <a:rPr lang="en-US" dirty="0">
                <a:solidFill>
                  <a:srgbClr val="000000"/>
                </a:solidFill>
                <a:latin typeface="+mn-lt"/>
              </a:rPr>
              <a:t> will occur where </a:t>
            </a:r>
            <a:r>
              <a:rPr lang="en-US" i="1" dirty="0">
                <a:solidFill>
                  <a:srgbClr val="000000"/>
                </a:solidFill>
                <a:latin typeface="+mn-lt"/>
              </a:rPr>
              <a:t>MR = MC</a:t>
            </a:r>
            <a:r>
              <a:rPr lang="en-US" dirty="0">
                <a:solidFill>
                  <a:srgbClr val="000000"/>
                </a:solidFill>
                <a:latin typeface="+mn-lt"/>
              </a:rPr>
              <a:t> (i.e. at a quantity of 80 packs). The revenue obtained from selling the 80th pack of raspberry just compensates for the cost of producing the 80th pack.</a:t>
            </a:r>
            <a:endParaRPr lang="en-CA" dirty="0">
              <a:latin typeface="+mn-lt"/>
            </a:endParaRPr>
          </a:p>
        </p:txBody>
      </p:sp>
    </p:spTree>
    <p:extLst>
      <p:ext uri="{BB962C8B-B14F-4D97-AF65-F5344CB8AC3E}">
        <p14:creationId xmlns:p14="http://schemas.microsoft.com/office/powerpoint/2010/main" val="66624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prstGeom prst="rect">
            <a:avLst/>
          </a:prstGeom>
        </p:spPr>
        <p:txBody>
          <a:bodyPr spcFirstLastPara="1" wrap="square" lIns="91425" tIns="91425" rIns="91425" bIns="91425" anchor="t" anchorCtr="0">
            <a:noAutofit/>
          </a:bodyPr>
          <a:lstStyle/>
          <a:p>
            <a:r>
              <a:rPr lang="en-CA" sz="2700" b="1" dirty="0">
                <a:latin typeface="+mj-lt"/>
              </a:rPr>
              <a:t>Learning Outcomes</a:t>
            </a:r>
            <a:endParaRPr lang="en-CA" sz="2700" b="1" dirty="0">
              <a:latin typeface="Arial"/>
            </a:endParaRPr>
          </a:p>
        </p:txBody>
      </p:sp>
      <p:sp>
        <p:nvSpPr>
          <p:cNvPr id="2" name="Text Placeholder 1">
            <a:extLst>
              <a:ext uri="{FF2B5EF4-FFF2-40B4-BE49-F238E27FC236}">
                <a16:creationId xmlns:a16="http://schemas.microsoft.com/office/drawing/2014/main" id="{752444B8-550C-4A92-B17C-5FB38A07A14F}"/>
              </a:ext>
            </a:extLst>
          </p:cNvPr>
          <p:cNvSpPr>
            <a:spLocks noGrp="1"/>
          </p:cNvSpPr>
          <p:nvPr>
            <p:ph type="body" idx="1"/>
          </p:nvPr>
        </p:nvSpPr>
        <p:spPr/>
        <p:txBody>
          <a:bodyPr/>
          <a:lstStyle/>
          <a:p>
            <a:pPr marL="114300" indent="0" algn="l">
              <a:buNone/>
            </a:pPr>
            <a:r>
              <a:rPr lang="en-US" b="0" i="0" dirty="0">
                <a:solidFill>
                  <a:srgbClr val="000000"/>
                </a:solidFill>
                <a:effectLst/>
                <a:latin typeface="+mn-lt"/>
              </a:rPr>
              <a:t>At the end of this chapter, learners will be able to:</a:t>
            </a:r>
          </a:p>
          <a:p>
            <a:r>
              <a:rPr lang="en-US" b="0" i="0" dirty="0">
                <a:solidFill>
                  <a:srgbClr val="000000"/>
                </a:solidFill>
                <a:effectLst/>
                <a:latin typeface="+mn-lt"/>
              </a:rPr>
              <a:t>Describe the characteristics of a market</a:t>
            </a:r>
          </a:p>
          <a:p>
            <a:r>
              <a:rPr lang="en-US" b="0" i="0" dirty="0">
                <a:solidFill>
                  <a:srgbClr val="000000"/>
                </a:solidFill>
                <a:effectLst/>
                <a:latin typeface="+mn-lt"/>
              </a:rPr>
              <a:t>Explain profit or loss in graphs</a:t>
            </a:r>
          </a:p>
          <a:p>
            <a:r>
              <a:rPr lang="en-US" b="0" i="0" dirty="0">
                <a:solidFill>
                  <a:srgbClr val="000000"/>
                </a:solidFill>
                <a:effectLst/>
                <a:latin typeface="+mn-lt"/>
              </a:rPr>
              <a:t>Discuss shut down decision</a:t>
            </a:r>
          </a:p>
          <a:p>
            <a:r>
              <a:rPr lang="en-US" b="0" i="0" dirty="0">
                <a:solidFill>
                  <a:srgbClr val="000000"/>
                </a:solidFill>
                <a:effectLst/>
                <a:latin typeface="+mn-lt"/>
              </a:rPr>
              <a:t>Identify what is entry and exit</a:t>
            </a:r>
          </a:p>
          <a:p>
            <a:r>
              <a:rPr lang="en-US" b="0" i="0" dirty="0">
                <a:solidFill>
                  <a:srgbClr val="000000"/>
                </a:solidFill>
                <a:effectLst/>
                <a:latin typeface="+mn-lt"/>
              </a:rPr>
              <a:t>Elaborate perfect competition and economic efficiency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D08A7-7952-4BB8-905C-95D0DAC3F43A}"/>
              </a:ext>
            </a:extLst>
          </p:cNvPr>
          <p:cNvSpPr>
            <a:spLocks noGrp="1"/>
          </p:cNvSpPr>
          <p:nvPr>
            <p:ph type="title"/>
          </p:nvPr>
        </p:nvSpPr>
        <p:spPr/>
        <p:txBody>
          <a:bodyPr>
            <a:normAutofit fontScale="90000"/>
          </a:bodyPr>
          <a:lstStyle/>
          <a:p>
            <a:r>
              <a:rPr lang="en-US" b="1" dirty="0">
                <a:latin typeface="+mj-lt"/>
              </a:rPr>
              <a:t> 8.4 Profits and Losses in Perfect Competition</a:t>
            </a:r>
            <a:endParaRPr lang="en-CA" b="1" dirty="0">
              <a:latin typeface="+mj-lt"/>
            </a:endParaRPr>
          </a:p>
        </p:txBody>
      </p:sp>
      <p:sp>
        <p:nvSpPr>
          <p:cNvPr id="4" name="Text Placeholder 3">
            <a:extLst>
              <a:ext uri="{FF2B5EF4-FFF2-40B4-BE49-F238E27FC236}">
                <a16:creationId xmlns:a16="http://schemas.microsoft.com/office/drawing/2014/main" id="{9F53B105-F4A6-D1B7-2E5F-3EA9C0E5C703}"/>
              </a:ext>
            </a:extLst>
          </p:cNvPr>
          <p:cNvSpPr>
            <a:spLocks noGrp="1"/>
          </p:cNvSpPr>
          <p:nvPr>
            <p:ph type="body" idx="1"/>
          </p:nvPr>
        </p:nvSpPr>
        <p:spPr/>
        <p:txBody>
          <a:bodyPr/>
          <a:lstStyle/>
          <a:p>
            <a:r>
              <a:rPr lang="en-US" dirty="0">
                <a:solidFill>
                  <a:srgbClr val="373D3F"/>
                </a:solidFill>
                <a:latin typeface="+mn-lt"/>
              </a:rPr>
              <a:t>Does maximizing profit (producing where </a:t>
            </a:r>
            <a:r>
              <a:rPr lang="en-US" b="1" dirty="0">
                <a:solidFill>
                  <a:srgbClr val="373D3F"/>
                </a:solidFill>
                <a:latin typeface="+mn-lt"/>
              </a:rPr>
              <a:t>MR = MC</a:t>
            </a:r>
            <a:r>
              <a:rPr lang="en-US" dirty="0">
                <a:solidFill>
                  <a:srgbClr val="373D3F"/>
                </a:solidFill>
                <a:latin typeface="+mn-lt"/>
              </a:rPr>
              <a:t>) imply an actual economic profit?</a:t>
            </a:r>
          </a:p>
          <a:p>
            <a:r>
              <a:rPr lang="en-US" dirty="0">
                <a:solidFill>
                  <a:srgbClr val="373D3F"/>
                </a:solidFill>
                <a:latin typeface="+mn-lt"/>
                <a:ea typeface="Roboto" panose="02000000000000000000" pitchFamily="2" charset="0"/>
              </a:rPr>
              <a:t>The answer depends on the relationship between price and average total cost, which is the average profit or </a:t>
            </a:r>
            <a:r>
              <a:rPr lang="en-US" b="1" dirty="0">
                <a:solidFill>
                  <a:srgbClr val="373D3F"/>
                </a:solidFill>
                <a:latin typeface="+mn-lt"/>
                <a:ea typeface="Roboto" panose="02000000000000000000" pitchFamily="2" charset="0"/>
              </a:rPr>
              <a:t>profit margin</a:t>
            </a:r>
            <a:r>
              <a:rPr lang="en-US" dirty="0">
                <a:solidFill>
                  <a:srgbClr val="373D3F"/>
                </a:solidFill>
                <a:latin typeface="+mn-lt"/>
                <a:ea typeface="Roboto" panose="02000000000000000000" pitchFamily="2" charset="0"/>
              </a:rPr>
              <a:t>.</a:t>
            </a:r>
          </a:p>
          <a:p>
            <a:r>
              <a:rPr lang="en-US" dirty="0">
                <a:solidFill>
                  <a:srgbClr val="373D3F"/>
                </a:solidFill>
                <a:latin typeface="+mn-lt"/>
              </a:rPr>
              <a:t>If the market price is higher than the firm’s average cost of production for that quantity produced, then the profit margin is positive, and the firm will earn profits. </a:t>
            </a:r>
            <a:endParaRPr lang="en-CA" dirty="0">
              <a:latin typeface="+mn-lt"/>
              <a:ea typeface="Roboto" panose="02000000000000000000" pitchFamily="2" charset="0"/>
            </a:endParaRPr>
          </a:p>
        </p:txBody>
      </p:sp>
    </p:spTree>
    <p:extLst>
      <p:ext uri="{BB962C8B-B14F-4D97-AF65-F5344CB8AC3E}">
        <p14:creationId xmlns:p14="http://schemas.microsoft.com/office/powerpoint/2010/main" val="216362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5323E-BF9D-4228-BF71-F9CF21488D39}"/>
              </a:ext>
            </a:extLst>
          </p:cNvPr>
          <p:cNvSpPr>
            <a:spLocks noGrp="1"/>
          </p:cNvSpPr>
          <p:nvPr>
            <p:ph type="title"/>
          </p:nvPr>
        </p:nvSpPr>
        <p:spPr/>
        <p:txBody>
          <a:bodyPr>
            <a:normAutofit fontScale="90000"/>
          </a:bodyPr>
          <a:lstStyle/>
          <a:p>
            <a:r>
              <a:rPr lang="en-CA" b="1" dirty="0">
                <a:latin typeface="+mj-lt"/>
              </a:rPr>
              <a:t>8.4 Three Economic Profit Scenario 1  </a:t>
            </a:r>
          </a:p>
        </p:txBody>
      </p:sp>
      <p:sp>
        <p:nvSpPr>
          <p:cNvPr id="8" name="TextBox 7">
            <a:extLst>
              <a:ext uri="{FF2B5EF4-FFF2-40B4-BE49-F238E27FC236}">
                <a16:creationId xmlns:a16="http://schemas.microsoft.com/office/drawing/2014/main" id="{05CA32B4-DBC5-9C28-69C0-AFD8798E5951}"/>
              </a:ext>
            </a:extLst>
          </p:cNvPr>
          <p:cNvSpPr txBox="1"/>
          <p:nvPr/>
        </p:nvSpPr>
        <p:spPr>
          <a:xfrm>
            <a:off x="1796144" y="4280807"/>
            <a:ext cx="800100" cy="477054"/>
          </a:xfrm>
          <a:prstGeom prst="rect">
            <a:avLst/>
          </a:prstGeom>
          <a:noFill/>
        </p:spPr>
        <p:txBody>
          <a:bodyPr wrap="square" rtlCol="0">
            <a:spAutoFit/>
          </a:bodyPr>
          <a:lstStyle/>
          <a:p>
            <a:r>
              <a:rPr lang="en-US" sz="1100" dirty="0">
                <a:latin typeface="Montserrat" panose="00000500000000000000" pitchFamily="2" charset="0"/>
              </a:rPr>
              <a:t>Fig 8.8 A</a:t>
            </a:r>
          </a:p>
          <a:p>
            <a:endParaRPr lang="en-CA" dirty="0"/>
          </a:p>
        </p:txBody>
      </p:sp>
      <p:sp>
        <p:nvSpPr>
          <p:cNvPr id="3" name="Text Placeholder 2">
            <a:extLst>
              <a:ext uri="{FF2B5EF4-FFF2-40B4-BE49-F238E27FC236}">
                <a16:creationId xmlns:a16="http://schemas.microsoft.com/office/drawing/2014/main" id="{EDA50D5E-4785-7792-15F0-0C659F1DCBCD}"/>
              </a:ext>
            </a:extLst>
          </p:cNvPr>
          <p:cNvSpPr>
            <a:spLocks noGrp="1"/>
          </p:cNvSpPr>
          <p:nvPr>
            <p:ph type="body" idx="1"/>
          </p:nvPr>
        </p:nvSpPr>
        <p:spPr>
          <a:xfrm>
            <a:off x="4378036" y="1229875"/>
            <a:ext cx="4454263" cy="3339000"/>
          </a:xfrm>
        </p:spPr>
        <p:txBody>
          <a:bodyPr/>
          <a:lstStyle/>
          <a:p>
            <a:r>
              <a:rPr lang="en-US" dirty="0">
                <a:solidFill>
                  <a:srgbClr val="000000"/>
                </a:solidFill>
                <a:latin typeface="+mn-lt"/>
              </a:rPr>
              <a:t>Where price intersects marginal cost at a level above the average cost curve.</a:t>
            </a:r>
            <a:endParaRPr lang="en-CA" dirty="0">
              <a:solidFill>
                <a:srgbClr val="000000"/>
              </a:solidFill>
              <a:latin typeface="+mn-lt"/>
            </a:endParaRPr>
          </a:p>
          <a:p>
            <a:r>
              <a:rPr lang="en-US" dirty="0">
                <a:solidFill>
                  <a:srgbClr val="000000"/>
                </a:solidFill>
                <a:latin typeface="+mn-lt"/>
              </a:rPr>
              <a:t>Economic Profit = Total Revenue – Total Cost = 5 × 85 – 3.50</a:t>
            </a:r>
            <a:r>
              <a:rPr lang="en-US" dirty="0">
                <a:solidFill>
                  <a:srgbClr val="000000"/>
                </a:solidFill>
                <a:latin typeface="+mn-lt"/>
                <a:cs typeface="Arial"/>
              </a:rPr>
              <a:t>× </a:t>
            </a:r>
            <a:r>
              <a:rPr lang="en-US" dirty="0">
                <a:solidFill>
                  <a:srgbClr val="000000"/>
                </a:solidFill>
                <a:latin typeface="+mn-lt"/>
              </a:rPr>
              <a:t>85 = $127.50</a:t>
            </a:r>
          </a:p>
          <a:p>
            <a:pPr marL="114300" indent="0">
              <a:buNone/>
            </a:pPr>
            <a:r>
              <a:rPr lang="en-US" dirty="0">
                <a:solidFill>
                  <a:srgbClr val="000000"/>
                </a:solidFill>
                <a:latin typeface="+mn-lt"/>
              </a:rPr>
              <a:t>      (POSITIVE ECONOMIC PROFIT)</a:t>
            </a:r>
          </a:p>
        </p:txBody>
      </p:sp>
      <p:pic>
        <p:nvPicPr>
          <p:cNvPr id="6" name="Picture 5">
            <a:extLst>
              <a:ext uri="{FF2B5EF4-FFF2-40B4-BE49-F238E27FC236}">
                <a16:creationId xmlns:a16="http://schemas.microsoft.com/office/drawing/2014/main" id="{1C7DAEFA-4B6A-C65F-2AE7-0D20D28B807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17546" y="1229875"/>
            <a:ext cx="3695262" cy="3037325"/>
          </a:xfrm>
          <a:prstGeom prst="rect">
            <a:avLst/>
          </a:prstGeom>
        </p:spPr>
      </p:pic>
    </p:spTree>
    <p:extLst>
      <p:ext uri="{BB962C8B-B14F-4D97-AF65-F5344CB8AC3E}">
        <p14:creationId xmlns:p14="http://schemas.microsoft.com/office/powerpoint/2010/main" val="4075339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6C17F-1431-645A-0A07-8734936FA357}"/>
              </a:ext>
            </a:extLst>
          </p:cNvPr>
          <p:cNvSpPr>
            <a:spLocks noGrp="1"/>
          </p:cNvSpPr>
          <p:nvPr>
            <p:ph type="title"/>
          </p:nvPr>
        </p:nvSpPr>
        <p:spPr/>
        <p:txBody>
          <a:bodyPr>
            <a:normAutofit fontScale="90000"/>
          </a:bodyPr>
          <a:lstStyle/>
          <a:p>
            <a:r>
              <a:rPr lang="en-CA" b="1" dirty="0">
                <a:latin typeface="+mj-lt"/>
              </a:rPr>
              <a:t>Three Economic Profit Scenario 2</a:t>
            </a:r>
            <a:endParaRPr lang="en-CA" dirty="0">
              <a:latin typeface="+mj-lt"/>
            </a:endParaRPr>
          </a:p>
        </p:txBody>
      </p:sp>
      <p:sp>
        <p:nvSpPr>
          <p:cNvPr id="6" name="TextBox 5">
            <a:extLst>
              <a:ext uri="{FF2B5EF4-FFF2-40B4-BE49-F238E27FC236}">
                <a16:creationId xmlns:a16="http://schemas.microsoft.com/office/drawing/2014/main" id="{DE33F2B9-C849-8DAC-888C-848FC9668AEE}"/>
              </a:ext>
            </a:extLst>
          </p:cNvPr>
          <p:cNvSpPr txBox="1"/>
          <p:nvPr/>
        </p:nvSpPr>
        <p:spPr>
          <a:xfrm>
            <a:off x="1698440" y="4175348"/>
            <a:ext cx="809007" cy="261610"/>
          </a:xfrm>
          <a:prstGeom prst="rect">
            <a:avLst/>
          </a:prstGeom>
          <a:noFill/>
        </p:spPr>
        <p:txBody>
          <a:bodyPr wrap="square" rtlCol="0">
            <a:spAutoFit/>
          </a:bodyPr>
          <a:lstStyle/>
          <a:p>
            <a:r>
              <a:rPr lang="en-CA" sz="1100" dirty="0">
                <a:latin typeface="Montserrat" panose="020B0604020202020204" charset="0"/>
              </a:rPr>
              <a:t>Fig 8.8B</a:t>
            </a:r>
          </a:p>
        </p:txBody>
      </p:sp>
      <p:sp>
        <p:nvSpPr>
          <p:cNvPr id="3" name="Text Placeholder 2">
            <a:extLst>
              <a:ext uri="{FF2B5EF4-FFF2-40B4-BE49-F238E27FC236}">
                <a16:creationId xmlns:a16="http://schemas.microsoft.com/office/drawing/2014/main" id="{6B8CBDB7-F791-EB39-6777-25EC1247BBD6}"/>
              </a:ext>
            </a:extLst>
          </p:cNvPr>
          <p:cNvSpPr>
            <a:spLocks noGrp="1"/>
          </p:cNvSpPr>
          <p:nvPr>
            <p:ph type="body" idx="1"/>
          </p:nvPr>
        </p:nvSpPr>
        <p:spPr>
          <a:xfrm>
            <a:off x="3897745" y="1229875"/>
            <a:ext cx="4934555" cy="3339000"/>
          </a:xfrm>
        </p:spPr>
        <p:txBody>
          <a:bodyPr/>
          <a:lstStyle/>
          <a:p>
            <a:r>
              <a:rPr lang="en-US" dirty="0">
                <a:solidFill>
                  <a:srgbClr val="000000"/>
                </a:solidFill>
                <a:latin typeface="+mn-lt"/>
              </a:rPr>
              <a:t>Where price intersects marginal cost at a level equal to the average cost curve </a:t>
            </a:r>
          </a:p>
          <a:p>
            <a:r>
              <a:rPr lang="en-US" dirty="0">
                <a:solidFill>
                  <a:srgbClr val="000000"/>
                </a:solidFill>
                <a:latin typeface="+mn-lt"/>
              </a:rPr>
              <a:t>Economic Profit = Total Revenue – Total Cost = 2.75 </a:t>
            </a:r>
            <a:r>
              <a:rPr lang="en-US" dirty="0">
                <a:solidFill>
                  <a:srgbClr val="000000"/>
                </a:solidFill>
                <a:latin typeface="+mn-lt"/>
                <a:cs typeface="Arial"/>
              </a:rPr>
              <a:t>× </a:t>
            </a:r>
            <a:r>
              <a:rPr lang="en-US" dirty="0">
                <a:solidFill>
                  <a:srgbClr val="000000"/>
                </a:solidFill>
                <a:latin typeface="+mn-lt"/>
              </a:rPr>
              <a:t>75 – 2.75 </a:t>
            </a:r>
            <a:r>
              <a:rPr lang="en-US" dirty="0">
                <a:solidFill>
                  <a:srgbClr val="000000"/>
                </a:solidFill>
                <a:latin typeface="+mn-lt"/>
                <a:cs typeface="Arial"/>
              </a:rPr>
              <a:t>× </a:t>
            </a:r>
            <a:r>
              <a:rPr lang="en-US" dirty="0">
                <a:solidFill>
                  <a:srgbClr val="000000"/>
                </a:solidFill>
                <a:latin typeface="+mn-lt"/>
              </a:rPr>
              <a:t>75 = $0</a:t>
            </a:r>
          </a:p>
          <a:p>
            <a:pPr marL="114300" indent="0">
              <a:buNone/>
            </a:pPr>
            <a:r>
              <a:rPr lang="en-US" dirty="0">
                <a:solidFill>
                  <a:srgbClr val="000000"/>
                </a:solidFill>
                <a:latin typeface="+mn-lt"/>
              </a:rPr>
              <a:t>         (ZERO ECONOMIC PROFIT)</a:t>
            </a:r>
          </a:p>
        </p:txBody>
      </p:sp>
      <p:pic>
        <p:nvPicPr>
          <p:cNvPr id="5" name="Picture 4">
            <a:extLst>
              <a:ext uri="{FF2B5EF4-FFF2-40B4-BE49-F238E27FC236}">
                <a16:creationId xmlns:a16="http://schemas.microsoft.com/office/drawing/2014/main" id="{E247DE7C-7A5B-3047-703F-2187765E024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02106" y="1229875"/>
            <a:ext cx="3201676" cy="2864203"/>
          </a:xfrm>
          <a:prstGeom prst="rect">
            <a:avLst/>
          </a:prstGeom>
        </p:spPr>
      </p:pic>
    </p:spTree>
    <p:extLst>
      <p:ext uri="{BB962C8B-B14F-4D97-AF65-F5344CB8AC3E}">
        <p14:creationId xmlns:p14="http://schemas.microsoft.com/office/powerpoint/2010/main" val="2166431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8C77-7CE9-F28B-12F7-806E90123D01}"/>
              </a:ext>
            </a:extLst>
          </p:cNvPr>
          <p:cNvSpPr>
            <a:spLocks noGrp="1"/>
          </p:cNvSpPr>
          <p:nvPr>
            <p:ph type="title"/>
          </p:nvPr>
        </p:nvSpPr>
        <p:spPr/>
        <p:txBody>
          <a:bodyPr>
            <a:normAutofit fontScale="90000"/>
          </a:bodyPr>
          <a:lstStyle/>
          <a:p>
            <a:r>
              <a:rPr lang="en-CA" b="1" dirty="0">
                <a:latin typeface="+mj-lt"/>
              </a:rPr>
              <a:t>8.4 Three Economic Profit Scenario 3</a:t>
            </a:r>
            <a:endParaRPr lang="en-CA" dirty="0">
              <a:latin typeface="+mj-lt"/>
            </a:endParaRPr>
          </a:p>
        </p:txBody>
      </p:sp>
      <p:sp>
        <p:nvSpPr>
          <p:cNvPr id="3" name="Text Placeholder 2">
            <a:extLst>
              <a:ext uri="{FF2B5EF4-FFF2-40B4-BE49-F238E27FC236}">
                <a16:creationId xmlns:a16="http://schemas.microsoft.com/office/drawing/2014/main" id="{C0290B96-84C3-A135-F6B8-BB91B9EF872B}"/>
              </a:ext>
            </a:extLst>
          </p:cNvPr>
          <p:cNvSpPr>
            <a:spLocks noGrp="1"/>
          </p:cNvSpPr>
          <p:nvPr>
            <p:ph type="body" idx="1"/>
          </p:nvPr>
        </p:nvSpPr>
        <p:spPr>
          <a:xfrm>
            <a:off x="4119418" y="1229875"/>
            <a:ext cx="4712881" cy="3339000"/>
          </a:xfrm>
        </p:spPr>
        <p:txBody>
          <a:bodyPr/>
          <a:lstStyle/>
          <a:p>
            <a:pPr marL="444500" indent="-285750"/>
            <a:r>
              <a:rPr lang="en-US" dirty="0">
                <a:solidFill>
                  <a:srgbClr val="000000"/>
                </a:solidFill>
                <a:latin typeface="+mn-lt"/>
              </a:rPr>
              <a:t>Where price intersects marginal cost at a level below the average cost curve.</a:t>
            </a:r>
          </a:p>
          <a:p>
            <a:pPr marL="444500" indent="-285750"/>
            <a:r>
              <a:rPr lang="en-US" dirty="0">
                <a:solidFill>
                  <a:srgbClr val="000000"/>
                </a:solidFill>
                <a:latin typeface="+mn-lt"/>
              </a:rPr>
              <a:t>Economic Profit = Total Revenue – Total Cost = 2 </a:t>
            </a:r>
            <a:r>
              <a:rPr lang="en-US" dirty="0">
                <a:solidFill>
                  <a:srgbClr val="000000"/>
                </a:solidFill>
                <a:latin typeface="+mn-lt"/>
                <a:cs typeface="Arial"/>
              </a:rPr>
              <a:t>× </a:t>
            </a:r>
            <a:r>
              <a:rPr lang="en-US" dirty="0">
                <a:solidFill>
                  <a:srgbClr val="000000"/>
                </a:solidFill>
                <a:latin typeface="+mn-lt"/>
              </a:rPr>
              <a:t>65 – 2.73 </a:t>
            </a:r>
            <a:r>
              <a:rPr lang="en-US" dirty="0">
                <a:solidFill>
                  <a:srgbClr val="000000"/>
                </a:solidFill>
                <a:latin typeface="+mn-lt"/>
                <a:cs typeface="Arial"/>
              </a:rPr>
              <a:t>× </a:t>
            </a:r>
            <a:r>
              <a:rPr lang="en-US" dirty="0">
                <a:solidFill>
                  <a:srgbClr val="000000"/>
                </a:solidFill>
                <a:latin typeface="+mn-lt"/>
              </a:rPr>
              <a:t>65 = – $47.45</a:t>
            </a:r>
          </a:p>
          <a:p>
            <a:pPr marL="158750" indent="0">
              <a:buNone/>
            </a:pPr>
            <a:r>
              <a:rPr lang="en-US" dirty="0">
                <a:solidFill>
                  <a:srgbClr val="000000"/>
                </a:solidFill>
                <a:latin typeface="+mn-lt"/>
              </a:rPr>
              <a:t>     (NEGATIVE ECONOMIC PROFIT OR        ECONOMIC LOSS)</a:t>
            </a:r>
          </a:p>
        </p:txBody>
      </p:sp>
      <p:pic>
        <p:nvPicPr>
          <p:cNvPr id="5" name="Picture 4">
            <a:extLst>
              <a:ext uri="{FF2B5EF4-FFF2-40B4-BE49-F238E27FC236}">
                <a16:creationId xmlns:a16="http://schemas.microsoft.com/office/drawing/2014/main" id="{CE6DCB81-BF95-6AB5-1C86-B517E353FE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76011" y="1302923"/>
            <a:ext cx="3410554" cy="3117173"/>
          </a:xfrm>
          <a:prstGeom prst="rect">
            <a:avLst/>
          </a:prstGeom>
        </p:spPr>
      </p:pic>
      <p:sp>
        <p:nvSpPr>
          <p:cNvPr id="6" name="TextBox 5">
            <a:extLst>
              <a:ext uri="{FF2B5EF4-FFF2-40B4-BE49-F238E27FC236}">
                <a16:creationId xmlns:a16="http://schemas.microsoft.com/office/drawing/2014/main" id="{38931D1F-2F75-0EB2-3A43-612972698FD1}"/>
              </a:ext>
            </a:extLst>
          </p:cNvPr>
          <p:cNvSpPr txBox="1"/>
          <p:nvPr/>
        </p:nvSpPr>
        <p:spPr>
          <a:xfrm>
            <a:off x="1786561" y="4501422"/>
            <a:ext cx="789453" cy="261610"/>
          </a:xfrm>
          <a:prstGeom prst="rect">
            <a:avLst/>
          </a:prstGeom>
          <a:noFill/>
        </p:spPr>
        <p:txBody>
          <a:bodyPr wrap="square" rtlCol="0">
            <a:spAutoFit/>
          </a:bodyPr>
          <a:lstStyle/>
          <a:p>
            <a:r>
              <a:rPr lang="en-CA" sz="1100" dirty="0">
                <a:latin typeface="Montserrat" panose="020B0604020202020204" charset="0"/>
              </a:rPr>
              <a:t>Fig 8.8 C</a:t>
            </a:r>
          </a:p>
        </p:txBody>
      </p:sp>
    </p:spTree>
    <p:extLst>
      <p:ext uri="{BB962C8B-B14F-4D97-AF65-F5344CB8AC3E}">
        <p14:creationId xmlns:p14="http://schemas.microsoft.com/office/powerpoint/2010/main" val="326729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282FB-B786-4F4C-BD7D-B92B98C96313}"/>
              </a:ext>
            </a:extLst>
          </p:cNvPr>
          <p:cNvSpPr>
            <a:spLocks noGrp="1"/>
          </p:cNvSpPr>
          <p:nvPr>
            <p:ph type="title"/>
          </p:nvPr>
        </p:nvSpPr>
        <p:spPr/>
        <p:txBody>
          <a:bodyPr>
            <a:normAutofit fontScale="90000"/>
          </a:bodyPr>
          <a:lstStyle/>
          <a:p>
            <a:r>
              <a:rPr lang="en-US" b="1" dirty="0">
                <a:latin typeface="+mj-lt"/>
              </a:rPr>
              <a:t>8.5 Economic Loss and Shut Down in the Short Run</a:t>
            </a:r>
            <a:endParaRPr lang="en-CA" b="1" dirty="0">
              <a:latin typeface="+mj-lt"/>
            </a:endParaRPr>
          </a:p>
        </p:txBody>
      </p:sp>
      <p:pic>
        <p:nvPicPr>
          <p:cNvPr id="4098" name="Picture 2">
            <a:extLst>
              <a:ext uri="{FF2B5EF4-FFF2-40B4-BE49-F238E27FC236}">
                <a16:creationId xmlns:a16="http://schemas.microsoft.com/office/drawing/2014/main" id="{9697D1E7-B78C-463C-89FF-E12C6E3236B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302" y="1017800"/>
            <a:ext cx="4669086" cy="38191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2CDA6BA-1EC3-42F4-9008-4240E24D0B99}"/>
              </a:ext>
            </a:extLst>
          </p:cNvPr>
          <p:cNvSpPr txBox="1"/>
          <p:nvPr/>
        </p:nvSpPr>
        <p:spPr>
          <a:xfrm>
            <a:off x="3555061" y="4645028"/>
            <a:ext cx="722117"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8.10</a:t>
            </a:r>
            <a:endParaRPr lang="en-CA" sz="1100" dirty="0"/>
          </a:p>
        </p:txBody>
      </p:sp>
    </p:spTree>
    <p:extLst>
      <p:ext uri="{BB962C8B-B14F-4D97-AF65-F5344CB8AC3E}">
        <p14:creationId xmlns:p14="http://schemas.microsoft.com/office/powerpoint/2010/main" val="3524080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B4BC-CE2A-0302-F42C-A8CF55E29220}"/>
              </a:ext>
            </a:extLst>
          </p:cNvPr>
          <p:cNvSpPr>
            <a:spLocks noGrp="1"/>
          </p:cNvSpPr>
          <p:nvPr>
            <p:ph type="title"/>
          </p:nvPr>
        </p:nvSpPr>
        <p:spPr/>
        <p:txBody>
          <a:bodyPr>
            <a:normAutofit fontScale="90000"/>
          </a:bodyPr>
          <a:lstStyle/>
          <a:p>
            <a:r>
              <a:rPr lang="en-CA" b="1" dirty="0">
                <a:latin typeface="+mj-lt"/>
              </a:rPr>
              <a:t>8.5 Fig 8.10 Explained </a:t>
            </a:r>
          </a:p>
        </p:txBody>
      </p:sp>
      <p:sp>
        <p:nvSpPr>
          <p:cNvPr id="3" name="Text Placeholder 2">
            <a:extLst>
              <a:ext uri="{FF2B5EF4-FFF2-40B4-BE49-F238E27FC236}">
                <a16:creationId xmlns:a16="http://schemas.microsoft.com/office/drawing/2014/main" id="{77783BD8-7A59-CEF2-1B50-38336C4DF12C}"/>
              </a:ext>
            </a:extLst>
          </p:cNvPr>
          <p:cNvSpPr>
            <a:spLocks noGrp="1"/>
          </p:cNvSpPr>
          <p:nvPr>
            <p:ph type="body" idx="1"/>
          </p:nvPr>
        </p:nvSpPr>
        <p:spPr/>
        <p:txBody>
          <a:bodyPr>
            <a:normAutofit/>
          </a:bodyPr>
          <a:lstStyle/>
          <a:p>
            <a:pPr marL="114300" indent="0">
              <a:buNone/>
            </a:pPr>
            <a:r>
              <a:rPr lang="en-US" dirty="0">
                <a:solidFill>
                  <a:srgbClr val="373D3F"/>
                </a:solidFill>
                <a:latin typeface="+mn-lt"/>
              </a:rPr>
              <a:t>Shows the loss minimizing output of 65. The marginal revenue or price received from selling each pack is $2 and the average variable cost of producing 65 packs is also $2. The price just covers the average variable cost of production, which implies the farmer will still be able to manage and continue production because labour cost and raw material cost for producing each pack are paid for by the price received. However, if the firm decides to shut down temporarily and stop production, it still has to incur an economic loss of $47.45 (fixed cost paid out of its own pocket).</a:t>
            </a:r>
          </a:p>
        </p:txBody>
      </p:sp>
    </p:spTree>
    <p:extLst>
      <p:ext uri="{BB962C8B-B14F-4D97-AF65-F5344CB8AC3E}">
        <p14:creationId xmlns:p14="http://schemas.microsoft.com/office/powerpoint/2010/main" val="3576041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470D-52DE-A585-C15D-79255FF05B20}"/>
              </a:ext>
            </a:extLst>
          </p:cNvPr>
          <p:cNvSpPr>
            <a:spLocks noGrp="1"/>
          </p:cNvSpPr>
          <p:nvPr>
            <p:ph type="title"/>
          </p:nvPr>
        </p:nvSpPr>
        <p:spPr/>
        <p:txBody>
          <a:bodyPr>
            <a:normAutofit fontScale="90000"/>
          </a:bodyPr>
          <a:lstStyle/>
          <a:p>
            <a:r>
              <a:rPr lang="en-CA" b="1" dirty="0">
                <a:latin typeface="+mj-lt"/>
              </a:rPr>
              <a:t>8.5 Fig 8.10 Explanation Continued </a:t>
            </a:r>
          </a:p>
        </p:txBody>
      </p:sp>
      <p:sp>
        <p:nvSpPr>
          <p:cNvPr id="3" name="Text Placeholder 2">
            <a:extLst>
              <a:ext uri="{FF2B5EF4-FFF2-40B4-BE49-F238E27FC236}">
                <a16:creationId xmlns:a16="http://schemas.microsoft.com/office/drawing/2014/main" id="{7143F040-F28E-FF4C-82CA-6AA26513841C}"/>
              </a:ext>
            </a:extLst>
          </p:cNvPr>
          <p:cNvSpPr>
            <a:spLocks noGrp="1"/>
          </p:cNvSpPr>
          <p:nvPr>
            <p:ph type="body" idx="1"/>
          </p:nvPr>
        </p:nvSpPr>
        <p:spPr/>
        <p:txBody>
          <a:bodyPr/>
          <a:lstStyle/>
          <a:p>
            <a:pPr algn="just"/>
            <a:r>
              <a:rPr lang="en-US" dirty="0">
                <a:solidFill>
                  <a:srgbClr val="373D3F"/>
                </a:solidFill>
                <a:latin typeface="+mn-lt"/>
              </a:rPr>
              <a:t>Therefore, P = AVC is called the </a:t>
            </a:r>
            <a:r>
              <a:rPr lang="en-US" i="1" dirty="0">
                <a:solidFill>
                  <a:srgbClr val="373D3F"/>
                </a:solidFill>
                <a:latin typeface="+mn-lt"/>
              </a:rPr>
              <a:t>shutdown point</a:t>
            </a:r>
            <a:r>
              <a:rPr lang="en-US" dirty="0">
                <a:solidFill>
                  <a:srgbClr val="373D3F"/>
                </a:solidFill>
                <a:latin typeface="+mn-lt"/>
              </a:rPr>
              <a:t>, at which level the firm is indifferent between producing the loss minimizing output or shutting down. Shut down is a temporary phenomenon where the firm stays in the business but could stop production for a while until market conditions improve. If P &gt; AVC but P &lt; ATC, then the firm continues to produce in the short-run, making economic losses.</a:t>
            </a:r>
          </a:p>
          <a:p>
            <a:pPr algn="just"/>
            <a:r>
              <a:rPr lang="en-US" dirty="0">
                <a:solidFill>
                  <a:srgbClr val="373D3F"/>
                </a:solidFill>
                <a:latin typeface="+mn-lt"/>
              </a:rPr>
              <a:t>However, if P &lt; AVC, then the firm stops producing as the price is not sufficient enough to cover the variable cost and the firm incurs its fixed costs.</a:t>
            </a:r>
          </a:p>
        </p:txBody>
      </p:sp>
    </p:spTree>
    <p:extLst>
      <p:ext uri="{BB962C8B-B14F-4D97-AF65-F5344CB8AC3E}">
        <p14:creationId xmlns:p14="http://schemas.microsoft.com/office/powerpoint/2010/main" val="1799013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75D99-5F30-44C7-ACC7-C483B0E5AC90}"/>
              </a:ext>
            </a:extLst>
          </p:cNvPr>
          <p:cNvSpPr>
            <a:spLocks noGrp="1"/>
          </p:cNvSpPr>
          <p:nvPr>
            <p:ph type="title"/>
          </p:nvPr>
        </p:nvSpPr>
        <p:spPr/>
        <p:txBody>
          <a:bodyPr>
            <a:normAutofit fontScale="90000"/>
          </a:bodyPr>
          <a:lstStyle/>
          <a:p>
            <a:r>
              <a:rPr lang="en-US" b="1" dirty="0">
                <a:latin typeface="+mj-lt"/>
              </a:rPr>
              <a:t>8.5 Marginal Cost and the Firm’s Supply Curve</a:t>
            </a:r>
            <a:endParaRPr lang="en-CA" b="1" dirty="0">
              <a:latin typeface="+mj-lt"/>
            </a:endParaRPr>
          </a:p>
        </p:txBody>
      </p:sp>
      <p:pic>
        <p:nvPicPr>
          <p:cNvPr id="5122" name="Picture 2" descr="Profit, Loss, Shutdown We can divide marginal cost curve into three zones, based on where it is crossed by the average cost and average variable cost curves. We call the point where MC crosses AC the break even point. If the firm is operating where the market price is at a level higher than the break even point, then price will be greater than average cost and the firm is earning profits. If the price is exactly at the break even point, then the firm is making zero profits. If price falls in the zone between the shutdown point and the break even point, then the firm is making losses but will continue to operate in the short run, since it is covering its variable costs, and more if price is above the shutdown-point price. However, if price falls below the price at the shutdown point, then the firm will shut down immediately, since it is not even covering its variable costs.">
            <a:extLst>
              <a:ext uri="{FF2B5EF4-FFF2-40B4-BE49-F238E27FC236}">
                <a16:creationId xmlns:a16="http://schemas.microsoft.com/office/drawing/2014/main" id="{307CD904-428A-41EB-8EA2-E1466005C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4122" y="1133905"/>
            <a:ext cx="3974553" cy="3599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D2C3DE-027C-4A37-B1E8-65A147DE3076}"/>
              </a:ext>
            </a:extLst>
          </p:cNvPr>
          <p:cNvSpPr txBox="1"/>
          <p:nvPr/>
        </p:nvSpPr>
        <p:spPr>
          <a:xfrm>
            <a:off x="4364122" y="4541828"/>
            <a:ext cx="1139897" cy="261610"/>
          </a:xfrm>
          <a:prstGeom prst="rect">
            <a:avLst/>
          </a:prstGeom>
          <a:noFill/>
        </p:spPr>
        <p:txBody>
          <a:bodyPr wrap="square">
            <a:spAutoFit/>
          </a:bodyPr>
          <a:lstStyle/>
          <a:p>
            <a:pPr algn="ctr"/>
            <a:r>
              <a:rPr lang="en-CA" sz="1100" b="0" dirty="0">
                <a:solidFill>
                  <a:srgbClr val="373D3F"/>
                </a:solidFill>
                <a:effectLst/>
                <a:latin typeface="Montserrat" panose="00000500000000000000" pitchFamily="2" charset="0"/>
              </a:rPr>
              <a:t>Fig 8.11</a:t>
            </a:r>
            <a:endParaRPr lang="en-CA" sz="1100" dirty="0"/>
          </a:p>
        </p:txBody>
      </p:sp>
      <p:sp>
        <p:nvSpPr>
          <p:cNvPr id="3" name="Text Placeholder 2">
            <a:extLst>
              <a:ext uri="{FF2B5EF4-FFF2-40B4-BE49-F238E27FC236}">
                <a16:creationId xmlns:a16="http://schemas.microsoft.com/office/drawing/2014/main" id="{5DDDBEE3-B1DB-AF36-B628-E1927B5FA1AE}"/>
              </a:ext>
            </a:extLst>
          </p:cNvPr>
          <p:cNvSpPr>
            <a:spLocks noGrp="1"/>
          </p:cNvSpPr>
          <p:nvPr>
            <p:ph type="body" idx="1"/>
          </p:nvPr>
        </p:nvSpPr>
        <p:spPr>
          <a:xfrm>
            <a:off x="311700" y="1229875"/>
            <a:ext cx="3867232" cy="3339000"/>
          </a:xfrm>
        </p:spPr>
        <p:txBody>
          <a:bodyPr>
            <a:noAutofit/>
          </a:bodyPr>
          <a:lstStyle/>
          <a:p>
            <a:pPr marL="342900">
              <a:lnSpc>
                <a:spcPct val="107000"/>
              </a:lnSpc>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MC above Minimum AVC is Firms Short Run Supply Curve</a:t>
            </a:r>
          </a:p>
          <a:p>
            <a:pPr marL="342900">
              <a:lnSpc>
                <a:spcPct val="107000"/>
              </a:lnSpc>
            </a:pP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342900">
              <a:lnSpc>
                <a:spcPct val="107000"/>
              </a:lnSpc>
              <a:spcAft>
                <a:spcPts val="800"/>
              </a:spcAft>
            </a:pP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MC above Minimum ATC is Firms Long Run Supply Curve</a:t>
            </a:r>
            <a:endParaRPr lang="en-CA" sz="1800" kern="100" dirty="0">
              <a:effectLst/>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7532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60B44-F82F-E62F-9AE8-86408369656B}"/>
              </a:ext>
            </a:extLst>
          </p:cNvPr>
          <p:cNvSpPr>
            <a:spLocks noGrp="1"/>
          </p:cNvSpPr>
          <p:nvPr>
            <p:ph type="title"/>
          </p:nvPr>
        </p:nvSpPr>
        <p:spPr/>
        <p:txBody>
          <a:bodyPr>
            <a:normAutofit fontScale="90000"/>
          </a:bodyPr>
          <a:lstStyle/>
          <a:p>
            <a:r>
              <a:rPr lang="en-CA" b="1" dirty="0">
                <a:latin typeface="+mj-lt"/>
              </a:rPr>
              <a:t>8.5 Fig 8.11 Explained </a:t>
            </a:r>
          </a:p>
        </p:txBody>
      </p:sp>
      <p:sp>
        <p:nvSpPr>
          <p:cNvPr id="3" name="Text Placeholder 2">
            <a:extLst>
              <a:ext uri="{FF2B5EF4-FFF2-40B4-BE49-F238E27FC236}">
                <a16:creationId xmlns:a16="http://schemas.microsoft.com/office/drawing/2014/main" id="{16473F93-4071-8232-ECF0-F26C72A8C20C}"/>
              </a:ext>
            </a:extLst>
          </p:cNvPr>
          <p:cNvSpPr>
            <a:spLocks noGrp="1"/>
          </p:cNvSpPr>
          <p:nvPr>
            <p:ph type="body" idx="1"/>
          </p:nvPr>
        </p:nvSpPr>
        <p:spPr>
          <a:xfrm>
            <a:off x="311700" y="1017800"/>
            <a:ext cx="8520600" cy="3715699"/>
          </a:xfrm>
        </p:spPr>
        <p:txBody>
          <a:bodyPr>
            <a:normAutofit/>
          </a:bodyPr>
          <a:lstStyle/>
          <a:p>
            <a:r>
              <a:rPr lang="en-US" dirty="0">
                <a:solidFill>
                  <a:srgbClr val="373D3F"/>
                </a:solidFill>
                <a:latin typeface="+mn-lt"/>
              </a:rPr>
              <a:t>For a perfectly competitive firm, the marginal cost curve is identical to the firm’s supply curve starting from the minimum point on the average variable cost curve. </a:t>
            </a:r>
          </a:p>
          <a:p>
            <a:r>
              <a:rPr lang="en-US" dirty="0">
                <a:solidFill>
                  <a:srgbClr val="373D3F"/>
                </a:solidFill>
                <a:latin typeface="+mn-lt"/>
              </a:rPr>
              <a:t>A firm checks the market price and then looks at its supply curve to decide what quantity to produce. </a:t>
            </a:r>
          </a:p>
          <a:p>
            <a:r>
              <a:rPr lang="en-US" dirty="0">
                <a:solidFill>
                  <a:srgbClr val="373D3F"/>
                </a:solidFill>
                <a:latin typeface="+mn-lt"/>
              </a:rPr>
              <a:t>Now, think about what it means to say that a firm will maximize its profits by producing at the quantity where P = MC. </a:t>
            </a:r>
          </a:p>
          <a:p>
            <a:r>
              <a:rPr lang="en-US" dirty="0">
                <a:solidFill>
                  <a:srgbClr val="373D3F"/>
                </a:solidFill>
                <a:latin typeface="+mn-lt"/>
              </a:rPr>
              <a:t>This rule means that the firm checks the market price, and then looks at its marginal cost to determine the quantity to produce—and makes sure that the price is at least equal to the minimum average variable cost. </a:t>
            </a:r>
            <a:endParaRPr lang="en-CA" dirty="0"/>
          </a:p>
        </p:txBody>
      </p:sp>
    </p:spTree>
    <p:extLst>
      <p:ext uri="{BB962C8B-B14F-4D97-AF65-F5344CB8AC3E}">
        <p14:creationId xmlns:p14="http://schemas.microsoft.com/office/powerpoint/2010/main" val="199653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51444-852F-43DF-BB24-E22963B4F673}"/>
              </a:ext>
            </a:extLst>
          </p:cNvPr>
          <p:cNvSpPr>
            <a:spLocks noGrp="1"/>
          </p:cNvSpPr>
          <p:nvPr>
            <p:ph type="title"/>
          </p:nvPr>
        </p:nvSpPr>
        <p:spPr/>
        <p:txBody>
          <a:bodyPr>
            <a:normAutofit fontScale="90000"/>
          </a:bodyPr>
          <a:lstStyle/>
          <a:p>
            <a:r>
              <a:rPr lang="en-US" b="1" dirty="0">
                <a:latin typeface="+mn-lt"/>
              </a:rPr>
              <a:t>8.6 How Entry and Exit Lead to Zero Profits in the Long Run</a:t>
            </a:r>
            <a:endParaRPr lang="en-CA" b="1" dirty="0">
              <a:latin typeface="+mn-lt"/>
            </a:endParaRPr>
          </a:p>
        </p:txBody>
      </p:sp>
      <p:sp>
        <p:nvSpPr>
          <p:cNvPr id="3" name="Text Placeholder 2">
            <a:extLst>
              <a:ext uri="{FF2B5EF4-FFF2-40B4-BE49-F238E27FC236}">
                <a16:creationId xmlns:a16="http://schemas.microsoft.com/office/drawing/2014/main" id="{C7150260-A164-4359-9D13-468E2B3972A7}"/>
              </a:ext>
            </a:extLst>
          </p:cNvPr>
          <p:cNvSpPr>
            <a:spLocks noGrp="1"/>
          </p:cNvSpPr>
          <p:nvPr>
            <p:ph type="body" idx="1"/>
          </p:nvPr>
        </p:nvSpPr>
        <p:spPr>
          <a:xfrm>
            <a:off x="311700" y="1418897"/>
            <a:ext cx="8520600" cy="3149978"/>
          </a:xfrm>
        </p:spPr>
        <p:txBody>
          <a:bodyPr/>
          <a:lstStyle/>
          <a:p>
            <a:pPr marL="114300" indent="0">
              <a:buNone/>
            </a:pPr>
            <a:r>
              <a:rPr lang="en-US" b="0" i="0" dirty="0">
                <a:solidFill>
                  <a:srgbClr val="373D3F"/>
                </a:solidFill>
                <a:effectLst/>
                <a:latin typeface="+mn-lt"/>
                <a:ea typeface="Roboto" panose="02000000000000000000" pitchFamily="2" charset="0"/>
              </a:rPr>
              <a:t>No perfectly competitive firm acting alone can affect the market price. However, the combination of many firms entering or exiting the market will affect the overall supply in the market. In turn, a shift in supply for the market will affect the market price. Entry and exit to and from the market are the driving forces behind a process that, in the long run, pushes the price down to minimum average total costs so that all firms are earning zero profit.</a:t>
            </a:r>
            <a:endParaRPr lang="en-CA" dirty="0">
              <a:latin typeface="+mn-lt"/>
              <a:ea typeface="Roboto" panose="02000000000000000000" pitchFamily="2" charset="0"/>
            </a:endParaRPr>
          </a:p>
        </p:txBody>
      </p:sp>
    </p:spTree>
    <p:extLst>
      <p:ext uri="{BB962C8B-B14F-4D97-AF65-F5344CB8AC3E}">
        <p14:creationId xmlns:p14="http://schemas.microsoft.com/office/powerpoint/2010/main" val="39837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68869-53C2-4C28-90A0-F0D2CEF3F214}"/>
              </a:ext>
            </a:extLst>
          </p:cNvPr>
          <p:cNvSpPr>
            <a:spLocks noGrp="1"/>
          </p:cNvSpPr>
          <p:nvPr>
            <p:ph type="title"/>
          </p:nvPr>
        </p:nvSpPr>
        <p:spPr/>
        <p:txBody>
          <a:bodyPr>
            <a:normAutofit fontScale="90000"/>
          </a:bodyPr>
          <a:lstStyle/>
          <a:p>
            <a:r>
              <a:rPr lang="en-CA" b="1" dirty="0">
                <a:latin typeface="+mj-lt"/>
              </a:rPr>
              <a:t>8.0 Three Main Metrics to Measure Market’s Structure</a:t>
            </a:r>
          </a:p>
        </p:txBody>
      </p:sp>
      <p:sp>
        <p:nvSpPr>
          <p:cNvPr id="3" name="Text Placeholder 2">
            <a:extLst>
              <a:ext uri="{FF2B5EF4-FFF2-40B4-BE49-F238E27FC236}">
                <a16:creationId xmlns:a16="http://schemas.microsoft.com/office/drawing/2014/main" id="{205B3852-F52A-4512-9F20-5E6B8AC26B46}"/>
              </a:ext>
            </a:extLst>
          </p:cNvPr>
          <p:cNvSpPr>
            <a:spLocks noGrp="1"/>
          </p:cNvSpPr>
          <p:nvPr>
            <p:ph type="body" idx="1"/>
          </p:nvPr>
        </p:nvSpPr>
        <p:spPr/>
        <p:txBody>
          <a:bodyPr>
            <a:normAutofit/>
          </a:bodyPr>
          <a:lstStyle/>
          <a:p>
            <a:pPr>
              <a:buFont typeface="+mj-lt"/>
              <a:buAutoNum type="arabicPeriod"/>
            </a:pPr>
            <a:r>
              <a:rPr lang="en-US" b="1" i="0" dirty="0">
                <a:solidFill>
                  <a:srgbClr val="373D3F"/>
                </a:solidFill>
                <a:effectLst/>
                <a:latin typeface="+mn-lt"/>
              </a:rPr>
              <a:t>The number of firms.</a:t>
            </a:r>
            <a:r>
              <a:rPr lang="en-US" b="0" i="0" dirty="0">
                <a:solidFill>
                  <a:srgbClr val="373D3F"/>
                </a:solidFill>
                <a:effectLst/>
                <a:latin typeface="+mn-lt"/>
              </a:rPr>
              <a:t> More firms mean more competition and more places to which consumers can turn to purchase a good.</a:t>
            </a:r>
          </a:p>
          <a:p>
            <a:pPr>
              <a:buFont typeface="+mj-lt"/>
              <a:buAutoNum type="arabicPeriod"/>
            </a:pPr>
            <a:r>
              <a:rPr lang="en-US" b="1" dirty="0">
                <a:solidFill>
                  <a:srgbClr val="373D3F"/>
                </a:solidFill>
                <a:latin typeface="+mn-lt"/>
              </a:rPr>
              <a:t>T</a:t>
            </a:r>
            <a:r>
              <a:rPr lang="en-US" b="1" i="0" dirty="0">
                <a:solidFill>
                  <a:srgbClr val="373D3F"/>
                </a:solidFill>
                <a:effectLst/>
                <a:latin typeface="+mn-lt"/>
              </a:rPr>
              <a:t>he similarity of goods:</a:t>
            </a:r>
            <a:r>
              <a:rPr lang="en-US" b="0" i="0" dirty="0">
                <a:solidFill>
                  <a:srgbClr val="373D3F"/>
                </a:solidFill>
                <a:effectLst/>
                <a:latin typeface="+mn-lt"/>
              </a:rPr>
              <a:t> The more similar the goods sold in the market the more easily consumers can switch firms and the more competitive the market is.</a:t>
            </a:r>
          </a:p>
          <a:p>
            <a:pPr>
              <a:buFont typeface="+mj-lt"/>
              <a:buAutoNum type="arabicPeriod"/>
            </a:pPr>
            <a:r>
              <a:rPr lang="en-US" b="1" i="0" dirty="0">
                <a:solidFill>
                  <a:srgbClr val="373D3F"/>
                </a:solidFill>
                <a:effectLst/>
                <a:latin typeface="+mn-lt"/>
              </a:rPr>
              <a:t>The barriers to entry</a:t>
            </a:r>
            <a:r>
              <a:rPr lang="en-US" b="0" i="0" dirty="0">
                <a:solidFill>
                  <a:srgbClr val="373D3F"/>
                </a:solidFill>
                <a:effectLst/>
                <a:latin typeface="+mn-lt"/>
              </a:rPr>
              <a:t>: The more difficult is it to enter a market for a new firm, the less competitive it is.</a:t>
            </a:r>
          </a:p>
        </p:txBody>
      </p:sp>
    </p:spTree>
    <p:extLst>
      <p:ext uri="{BB962C8B-B14F-4D97-AF65-F5344CB8AC3E}">
        <p14:creationId xmlns:p14="http://schemas.microsoft.com/office/powerpoint/2010/main" val="385650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F4F70-D72F-4CA5-B38B-B53E187E4762}"/>
              </a:ext>
            </a:extLst>
          </p:cNvPr>
          <p:cNvSpPr>
            <a:spLocks noGrp="1"/>
          </p:cNvSpPr>
          <p:nvPr>
            <p:ph type="title"/>
          </p:nvPr>
        </p:nvSpPr>
        <p:spPr/>
        <p:txBody>
          <a:bodyPr>
            <a:normAutofit fontScale="90000"/>
          </a:bodyPr>
          <a:lstStyle/>
          <a:p>
            <a:r>
              <a:rPr lang="en-CA" b="1" dirty="0">
                <a:latin typeface="+mj-lt"/>
              </a:rPr>
              <a:t>8.6 Entry of New Firms</a:t>
            </a:r>
          </a:p>
        </p:txBody>
      </p:sp>
      <p:pic>
        <p:nvPicPr>
          <p:cNvPr id="6146" name="Picture 2">
            <a:extLst>
              <a:ext uri="{FF2B5EF4-FFF2-40B4-BE49-F238E27FC236}">
                <a16:creationId xmlns:a16="http://schemas.microsoft.com/office/drawing/2014/main" id="{A28A8871-0EBC-4F55-A4FB-CC4F86C4C6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17800"/>
            <a:ext cx="9144000" cy="3671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5AF60F7-C821-4C6C-AD1B-77D78FC9BBCC}"/>
              </a:ext>
            </a:extLst>
          </p:cNvPr>
          <p:cNvSpPr txBox="1"/>
          <p:nvPr/>
        </p:nvSpPr>
        <p:spPr>
          <a:xfrm>
            <a:off x="4004441" y="457961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8.12</a:t>
            </a:r>
            <a:endParaRPr lang="en-CA" sz="1100" dirty="0"/>
          </a:p>
        </p:txBody>
      </p:sp>
    </p:spTree>
    <p:extLst>
      <p:ext uri="{BB962C8B-B14F-4D97-AF65-F5344CB8AC3E}">
        <p14:creationId xmlns:p14="http://schemas.microsoft.com/office/powerpoint/2010/main" val="1306913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5554E-46FE-DDC8-1D0C-C61557CF70D2}"/>
              </a:ext>
            </a:extLst>
          </p:cNvPr>
          <p:cNvSpPr>
            <a:spLocks noGrp="1"/>
          </p:cNvSpPr>
          <p:nvPr>
            <p:ph type="title"/>
          </p:nvPr>
        </p:nvSpPr>
        <p:spPr/>
        <p:txBody>
          <a:bodyPr>
            <a:normAutofit fontScale="90000"/>
          </a:bodyPr>
          <a:lstStyle/>
          <a:p>
            <a:r>
              <a:rPr lang="en-CA" b="1" dirty="0">
                <a:latin typeface="+mj-lt"/>
              </a:rPr>
              <a:t>8.6 Entry of New Firms Explained </a:t>
            </a:r>
          </a:p>
        </p:txBody>
      </p:sp>
      <p:sp>
        <p:nvSpPr>
          <p:cNvPr id="3" name="Text Placeholder 2">
            <a:extLst>
              <a:ext uri="{FF2B5EF4-FFF2-40B4-BE49-F238E27FC236}">
                <a16:creationId xmlns:a16="http://schemas.microsoft.com/office/drawing/2014/main" id="{BBE332E8-318C-2270-8317-C7839424A269}"/>
              </a:ext>
            </a:extLst>
          </p:cNvPr>
          <p:cNvSpPr>
            <a:spLocks noGrp="1"/>
          </p:cNvSpPr>
          <p:nvPr>
            <p:ph type="body" idx="1"/>
          </p:nvPr>
        </p:nvSpPr>
        <p:spPr/>
        <p:txBody>
          <a:bodyPr>
            <a:normAutofit/>
          </a:bodyPr>
          <a:lstStyle/>
          <a:p>
            <a:r>
              <a:rPr lang="en-US" dirty="0">
                <a:solidFill>
                  <a:srgbClr val="373D3F"/>
                </a:solidFill>
                <a:latin typeface="+mn-lt"/>
              </a:rPr>
              <a:t>Let’s say that the product’s demand increases, and with that, the market price goes up. </a:t>
            </a:r>
          </a:p>
          <a:p>
            <a:r>
              <a:rPr lang="en-US" dirty="0">
                <a:solidFill>
                  <a:srgbClr val="373D3F"/>
                </a:solidFill>
                <a:latin typeface="+mn-lt"/>
              </a:rPr>
              <a:t>The existing firms in the industry are now facing a higher price than before, so they will increase production to the new output level where P = MR = MC. Now the existing firms make a positive economic profit at output q1 (Fig 8.12 A). </a:t>
            </a:r>
          </a:p>
          <a:p>
            <a:r>
              <a:rPr lang="en-US" dirty="0">
                <a:solidFill>
                  <a:srgbClr val="373D3F"/>
                </a:solidFill>
                <a:latin typeface="+mn-lt"/>
              </a:rPr>
              <a:t>This induces new firms to enter the market. As new firms enter, market supply increases and shifts the supply curve to the right to S* (Fig 8.12 B). </a:t>
            </a:r>
          </a:p>
          <a:p>
            <a:r>
              <a:rPr lang="en-US" dirty="0">
                <a:solidFill>
                  <a:srgbClr val="373D3F"/>
                </a:solidFill>
                <a:latin typeface="+mn-lt"/>
              </a:rPr>
              <a:t>As the supply curve shifts to the right, the market price starts falling, and with that, economic profits fall for new and existing firms. </a:t>
            </a:r>
            <a:endParaRPr lang="en-CA" dirty="0">
              <a:latin typeface="+mn-lt"/>
            </a:endParaRPr>
          </a:p>
        </p:txBody>
      </p:sp>
    </p:spTree>
    <p:extLst>
      <p:ext uri="{BB962C8B-B14F-4D97-AF65-F5344CB8AC3E}">
        <p14:creationId xmlns:p14="http://schemas.microsoft.com/office/powerpoint/2010/main" val="2768465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AF85-0EFE-4E3F-B315-428C1BF2E819}"/>
              </a:ext>
            </a:extLst>
          </p:cNvPr>
          <p:cNvSpPr>
            <a:spLocks noGrp="1"/>
          </p:cNvSpPr>
          <p:nvPr>
            <p:ph type="title"/>
          </p:nvPr>
        </p:nvSpPr>
        <p:spPr/>
        <p:txBody>
          <a:bodyPr>
            <a:normAutofit fontScale="90000"/>
          </a:bodyPr>
          <a:lstStyle/>
          <a:p>
            <a:r>
              <a:rPr lang="en-CA" b="1" dirty="0">
                <a:solidFill>
                  <a:srgbClr val="000080"/>
                </a:solidFill>
                <a:latin typeface="Arial"/>
              </a:rPr>
              <a:t>8.6 Exit</a:t>
            </a:r>
            <a:r>
              <a:rPr lang="en-CA" b="1" i="0" dirty="0">
                <a:solidFill>
                  <a:srgbClr val="000080"/>
                </a:solidFill>
                <a:effectLst/>
                <a:latin typeface="Arial"/>
              </a:rPr>
              <a:t> of Firms</a:t>
            </a:r>
            <a:endParaRPr lang="en-CA" dirty="0">
              <a:latin typeface="Arial"/>
            </a:endParaRPr>
          </a:p>
        </p:txBody>
      </p:sp>
      <p:pic>
        <p:nvPicPr>
          <p:cNvPr id="7170" name="Picture 2">
            <a:extLst>
              <a:ext uri="{FF2B5EF4-FFF2-40B4-BE49-F238E27FC236}">
                <a16:creationId xmlns:a16="http://schemas.microsoft.com/office/drawing/2014/main" id="{D97A7840-4066-4D80-B096-34432E4A665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1613"/>
            <a:ext cx="9144000" cy="3671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5BC8F8-105C-426D-8D33-7E4EAF73592B}"/>
              </a:ext>
            </a:extLst>
          </p:cNvPr>
          <p:cNvSpPr txBox="1"/>
          <p:nvPr/>
        </p:nvSpPr>
        <p:spPr>
          <a:xfrm>
            <a:off x="4020207" y="457961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8.13</a:t>
            </a:r>
            <a:endParaRPr lang="en-CA" sz="1100" dirty="0"/>
          </a:p>
        </p:txBody>
      </p:sp>
    </p:spTree>
    <p:extLst>
      <p:ext uri="{BB962C8B-B14F-4D97-AF65-F5344CB8AC3E}">
        <p14:creationId xmlns:p14="http://schemas.microsoft.com/office/powerpoint/2010/main" val="3161435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761D0-F2DE-3804-D835-9C69D5D8AEAF}"/>
              </a:ext>
            </a:extLst>
          </p:cNvPr>
          <p:cNvSpPr>
            <a:spLocks noGrp="1"/>
          </p:cNvSpPr>
          <p:nvPr>
            <p:ph type="title"/>
          </p:nvPr>
        </p:nvSpPr>
        <p:spPr/>
        <p:txBody>
          <a:bodyPr>
            <a:normAutofit fontScale="90000"/>
          </a:bodyPr>
          <a:lstStyle/>
          <a:p>
            <a:r>
              <a:rPr lang="en-CA" b="1" dirty="0">
                <a:latin typeface="+mj-lt"/>
              </a:rPr>
              <a:t>8.6 Exit Of Firms Explained </a:t>
            </a:r>
          </a:p>
        </p:txBody>
      </p:sp>
      <p:sp>
        <p:nvSpPr>
          <p:cNvPr id="3" name="Text Placeholder 2">
            <a:extLst>
              <a:ext uri="{FF2B5EF4-FFF2-40B4-BE49-F238E27FC236}">
                <a16:creationId xmlns:a16="http://schemas.microsoft.com/office/drawing/2014/main" id="{D7716B73-B03F-0144-2795-A3CF70D2A791}"/>
              </a:ext>
            </a:extLst>
          </p:cNvPr>
          <p:cNvSpPr>
            <a:spLocks noGrp="1"/>
          </p:cNvSpPr>
          <p:nvPr>
            <p:ph type="body" idx="1"/>
          </p:nvPr>
        </p:nvSpPr>
        <p:spPr>
          <a:xfrm>
            <a:off x="311700" y="1128636"/>
            <a:ext cx="8520600" cy="3339000"/>
          </a:xfrm>
        </p:spPr>
        <p:txBody>
          <a:bodyPr>
            <a:noAutofit/>
          </a:bodyPr>
          <a:lstStyle/>
          <a:p>
            <a:r>
              <a:rPr lang="en-US" dirty="0">
                <a:solidFill>
                  <a:srgbClr val="373D3F"/>
                </a:solidFill>
                <a:latin typeface="+mn-lt"/>
              </a:rPr>
              <a:t>Short-run losses reverse this process as demand decreases market price starts falling. </a:t>
            </a:r>
          </a:p>
          <a:p>
            <a:r>
              <a:rPr lang="en-US" dirty="0">
                <a:solidFill>
                  <a:srgbClr val="373D3F"/>
                </a:solidFill>
                <a:latin typeface="+mn-lt"/>
              </a:rPr>
              <a:t>Existing firms are facing a lower price, it will be below the average cost curve, and they will be making economic losses at output q1 (Fig 8.13 A).</a:t>
            </a:r>
          </a:p>
          <a:p>
            <a:r>
              <a:rPr lang="en-US" dirty="0">
                <a:solidFill>
                  <a:srgbClr val="373D3F"/>
                </a:solidFill>
                <a:latin typeface="+mn-lt"/>
              </a:rPr>
              <a:t>Some firms will continue producing where the new P = MR = MC, if they are able to cover their average variable costs. Other firms will have to shut down as they will not be able to cover their average variable costs. </a:t>
            </a:r>
            <a:endParaRPr lang="en-CA" dirty="0">
              <a:latin typeface="+mn-lt"/>
            </a:endParaRPr>
          </a:p>
        </p:txBody>
      </p:sp>
    </p:spTree>
    <p:extLst>
      <p:ext uri="{BB962C8B-B14F-4D97-AF65-F5344CB8AC3E}">
        <p14:creationId xmlns:p14="http://schemas.microsoft.com/office/powerpoint/2010/main" val="49516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29B2C-C49E-8673-106B-A75D15722E60}"/>
              </a:ext>
            </a:extLst>
          </p:cNvPr>
          <p:cNvSpPr>
            <a:spLocks noGrp="1"/>
          </p:cNvSpPr>
          <p:nvPr>
            <p:ph type="title"/>
          </p:nvPr>
        </p:nvSpPr>
        <p:spPr/>
        <p:txBody>
          <a:bodyPr>
            <a:normAutofit fontScale="90000"/>
          </a:bodyPr>
          <a:lstStyle/>
          <a:p>
            <a:r>
              <a:rPr lang="en-CA" b="1" dirty="0">
                <a:latin typeface="+mj-lt"/>
              </a:rPr>
              <a:t>8.6 Exit Firms Explanation Continued </a:t>
            </a:r>
          </a:p>
        </p:txBody>
      </p:sp>
      <p:sp>
        <p:nvSpPr>
          <p:cNvPr id="3" name="Text Placeholder 2">
            <a:extLst>
              <a:ext uri="{FF2B5EF4-FFF2-40B4-BE49-F238E27FC236}">
                <a16:creationId xmlns:a16="http://schemas.microsoft.com/office/drawing/2014/main" id="{FBE81782-1257-09BC-E7B4-FC45EB1B4278}"/>
              </a:ext>
            </a:extLst>
          </p:cNvPr>
          <p:cNvSpPr>
            <a:spLocks noGrp="1"/>
          </p:cNvSpPr>
          <p:nvPr>
            <p:ph type="body" idx="1"/>
          </p:nvPr>
        </p:nvSpPr>
        <p:spPr/>
        <p:txBody>
          <a:bodyPr/>
          <a:lstStyle/>
          <a:p>
            <a:r>
              <a:rPr lang="en-US" dirty="0">
                <a:solidFill>
                  <a:srgbClr val="373D3F"/>
                </a:solidFill>
                <a:latin typeface="+mn-lt"/>
              </a:rPr>
              <a:t>Many firms exiting causes the market supply curve to shift to the left to S* (Fig 8.13 B). </a:t>
            </a:r>
          </a:p>
          <a:p>
            <a:pPr>
              <a:lnSpc>
                <a:spcPct val="114999"/>
              </a:lnSpc>
            </a:pPr>
            <a:r>
              <a:rPr lang="en-US" dirty="0">
                <a:solidFill>
                  <a:srgbClr val="373D3F"/>
                </a:solidFill>
                <a:latin typeface="+mn-lt"/>
              </a:rPr>
              <a:t>As the supply curve shifts to the left, the market price starts rising, and economic losses start to be lower. </a:t>
            </a:r>
          </a:p>
          <a:p>
            <a:r>
              <a:rPr lang="en-US" dirty="0">
                <a:solidFill>
                  <a:srgbClr val="373D3F"/>
                </a:solidFill>
                <a:latin typeface="+mn-lt"/>
              </a:rPr>
              <a:t>The process ends whenever the market price rises to the zero-profit level at output q2, where the existing firms are at </a:t>
            </a:r>
            <a:r>
              <a:rPr lang="en-US" i="1" dirty="0">
                <a:solidFill>
                  <a:srgbClr val="373D3F"/>
                </a:solidFill>
                <a:latin typeface="+mn-lt"/>
              </a:rPr>
              <a:t>zero</a:t>
            </a:r>
            <a:r>
              <a:rPr lang="en-US" dirty="0">
                <a:solidFill>
                  <a:srgbClr val="373D3F"/>
                </a:solidFill>
                <a:latin typeface="+mn-lt"/>
              </a:rPr>
              <a:t> profits again. </a:t>
            </a:r>
          </a:p>
          <a:p>
            <a:r>
              <a:rPr lang="en-US" dirty="0">
                <a:solidFill>
                  <a:srgbClr val="373D3F"/>
                </a:solidFill>
                <a:latin typeface="+mn-lt"/>
              </a:rPr>
              <a:t>Each firm’s share rises but the market output decreases</a:t>
            </a:r>
            <a:endParaRPr lang="en-CA" dirty="0">
              <a:latin typeface="+mn-lt"/>
            </a:endParaRPr>
          </a:p>
        </p:txBody>
      </p:sp>
    </p:spTree>
    <p:extLst>
      <p:ext uri="{BB962C8B-B14F-4D97-AF65-F5344CB8AC3E}">
        <p14:creationId xmlns:p14="http://schemas.microsoft.com/office/powerpoint/2010/main" val="473069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0F0A-2F10-4F32-9F0F-94417F827F1E}"/>
              </a:ext>
            </a:extLst>
          </p:cNvPr>
          <p:cNvSpPr>
            <a:spLocks noGrp="1"/>
          </p:cNvSpPr>
          <p:nvPr>
            <p:ph type="title"/>
          </p:nvPr>
        </p:nvSpPr>
        <p:spPr/>
        <p:txBody>
          <a:bodyPr>
            <a:normAutofit fontScale="90000"/>
          </a:bodyPr>
          <a:lstStyle/>
          <a:p>
            <a:r>
              <a:rPr lang="en-CA" b="1" dirty="0">
                <a:latin typeface="+mj-lt"/>
              </a:rPr>
              <a:t>8.7 Perfect Competition and Efficiency</a:t>
            </a:r>
          </a:p>
        </p:txBody>
      </p:sp>
      <p:pic>
        <p:nvPicPr>
          <p:cNvPr id="8194" name="Picture 2" descr="Profit-maximizing firms in perfectly competitive demonstrate both productive and allocative efficiency. In the long run in a perfectly competitive market, because of the process of entry and exit, the price in the market is equal to the minimum of the long-run average cost curve. In other words, firms produce and sell goods at the lowest possible average cost, as shown in Fig 8.14 &#10;">
            <a:extLst>
              <a:ext uri="{FF2B5EF4-FFF2-40B4-BE49-F238E27FC236}">
                <a16:creationId xmlns:a16="http://schemas.microsoft.com/office/drawing/2014/main" id="{4CAA1A54-3598-46BD-BBC3-4AA6824A95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932" y="791456"/>
            <a:ext cx="5816600" cy="42378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E0552F6-D7E5-4050-A505-03855146F963}"/>
              </a:ext>
            </a:extLst>
          </p:cNvPr>
          <p:cNvSpPr txBox="1"/>
          <p:nvPr/>
        </p:nvSpPr>
        <p:spPr>
          <a:xfrm>
            <a:off x="4054388" y="4602695"/>
            <a:ext cx="770705"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8.14</a:t>
            </a:r>
            <a:endParaRPr lang="en-CA" sz="1100" dirty="0"/>
          </a:p>
        </p:txBody>
      </p:sp>
    </p:spTree>
    <p:extLst>
      <p:ext uri="{BB962C8B-B14F-4D97-AF65-F5344CB8AC3E}">
        <p14:creationId xmlns:p14="http://schemas.microsoft.com/office/powerpoint/2010/main" val="2223136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C7D8-6FD5-4D99-A7CB-14D9CF5C608C}"/>
              </a:ext>
            </a:extLst>
          </p:cNvPr>
          <p:cNvSpPr>
            <a:spLocks noGrp="1"/>
          </p:cNvSpPr>
          <p:nvPr>
            <p:ph type="title"/>
          </p:nvPr>
        </p:nvSpPr>
        <p:spPr/>
        <p:txBody>
          <a:bodyPr>
            <a:normAutofit fontScale="90000"/>
          </a:bodyPr>
          <a:lstStyle/>
          <a:p>
            <a:r>
              <a:rPr lang="en-CA" b="1" dirty="0">
                <a:latin typeface="+mn-lt"/>
              </a:rPr>
              <a:t>8.7 Fig 8.14 Explained </a:t>
            </a:r>
          </a:p>
        </p:txBody>
      </p:sp>
      <p:sp>
        <p:nvSpPr>
          <p:cNvPr id="3" name="Text Placeholder 2">
            <a:extLst>
              <a:ext uri="{FF2B5EF4-FFF2-40B4-BE49-F238E27FC236}">
                <a16:creationId xmlns:a16="http://schemas.microsoft.com/office/drawing/2014/main" id="{2C08F68A-E4B4-875F-AD2E-650D8CF4150A}"/>
              </a:ext>
            </a:extLst>
          </p:cNvPr>
          <p:cNvSpPr>
            <a:spLocks noGrp="1"/>
          </p:cNvSpPr>
          <p:nvPr>
            <p:ph type="body" idx="1"/>
          </p:nvPr>
        </p:nvSpPr>
        <p:spPr/>
        <p:txBody>
          <a:bodyPr>
            <a:normAutofit/>
          </a:bodyPr>
          <a:lstStyle/>
          <a:p>
            <a:r>
              <a:rPr lang="en-US" sz="2000" dirty="0">
                <a:solidFill>
                  <a:srgbClr val="373D3F"/>
                </a:solidFill>
                <a:latin typeface="+mn-lt"/>
              </a:rPr>
              <a:t>Profit-maximizing firms in perfectly competitive demonstrate both productive and allocative efficiency. </a:t>
            </a:r>
          </a:p>
          <a:p>
            <a:r>
              <a:rPr lang="en-US" sz="2000" dirty="0">
                <a:solidFill>
                  <a:srgbClr val="373D3F"/>
                </a:solidFill>
                <a:latin typeface="+mn-lt"/>
              </a:rPr>
              <a:t>In the long run in a perfectly competitive market, because of the process of entry and exit, the price in the market is equal to the minimum of the long-run average cost curve. In other words, firms produce and sell goods at the lowest possible average cost, as shown in Fig 8.14.</a:t>
            </a:r>
          </a:p>
          <a:p>
            <a:r>
              <a:rPr lang="en-US" sz="2000" b="1" dirty="0">
                <a:effectLst/>
                <a:latin typeface="+mn-lt"/>
                <a:ea typeface="DengXian" panose="02010600030101010101" pitchFamily="2" charset="-122"/>
                <a:cs typeface="Times New Roman" panose="02020603050405020304" pitchFamily="18" charset="0"/>
              </a:rPr>
              <a:t>Productive Efficiency</a:t>
            </a:r>
            <a:r>
              <a:rPr lang="en-US" sz="2000" dirty="0">
                <a:effectLst/>
                <a:latin typeface="+mn-lt"/>
                <a:ea typeface="DengXian" panose="02010600030101010101" pitchFamily="2" charset="-122"/>
                <a:cs typeface="Times New Roman" panose="02020603050405020304" pitchFamily="18" charset="0"/>
              </a:rPr>
              <a:t>: Firm is producing at lowest point on ATC</a:t>
            </a:r>
          </a:p>
          <a:p>
            <a:r>
              <a:rPr lang="en-US" sz="2000" b="1" dirty="0">
                <a:effectLst/>
                <a:latin typeface="+mn-lt"/>
                <a:ea typeface="DengXian" panose="02010600030101010101" pitchFamily="2" charset="-122"/>
                <a:cs typeface="Times New Roman" panose="02020603050405020304" pitchFamily="18" charset="0"/>
              </a:rPr>
              <a:t>Allocative Efficiency</a:t>
            </a:r>
            <a:r>
              <a:rPr lang="en-US" sz="2000" dirty="0">
                <a:effectLst/>
                <a:latin typeface="+mn-lt"/>
                <a:ea typeface="DengXian" panose="02010600030101010101" pitchFamily="2" charset="-122"/>
                <a:cs typeface="Times New Roman" panose="02020603050405020304" pitchFamily="18" charset="0"/>
              </a:rPr>
              <a:t>: Firm is producing where MB = MC</a:t>
            </a:r>
            <a:r>
              <a:rPr lang="en-CA" sz="2000" dirty="0">
                <a:effectLst/>
                <a:latin typeface="+mn-lt"/>
              </a:rPr>
              <a:t> </a:t>
            </a:r>
            <a:endParaRPr lang="en-CA" sz="2000" dirty="0">
              <a:latin typeface="+mn-lt"/>
            </a:endParaRPr>
          </a:p>
        </p:txBody>
      </p:sp>
    </p:spTree>
    <p:extLst>
      <p:ext uri="{BB962C8B-B14F-4D97-AF65-F5344CB8AC3E}">
        <p14:creationId xmlns:p14="http://schemas.microsoft.com/office/powerpoint/2010/main" val="1626739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ACE6-FB59-4B0D-88E7-FC846AD7237D}"/>
              </a:ext>
            </a:extLst>
          </p:cNvPr>
          <p:cNvSpPr>
            <a:spLocks noGrp="1"/>
          </p:cNvSpPr>
          <p:nvPr>
            <p:ph type="title"/>
          </p:nvPr>
        </p:nvSpPr>
        <p:spPr/>
        <p:txBody>
          <a:bodyPr>
            <a:normAutofit fontScale="90000"/>
          </a:bodyPr>
          <a:lstStyle/>
          <a:p>
            <a:r>
              <a:rPr lang="en-CA" b="1" dirty="0">
                <a:latin typeface="+mj-lt"/>
              </a:rPr>
              <a:t>8.7 Perfectly Competitive Market</a:t>
            </a:r>
          </a:p>
        </p:txBody>
      </p:sp>
      <p:pic>
        <p:nvPicPr>
          <p:cNvPr id="4" name="Picture 3">
            <a:extLst>
              <a:ext uri="{FF2B5EF4-FFF2-40B4-BE49-F238E27FC236}">
                <a16:creationId xmlns:a16="http://schemas.microsoft.com/office/drawing/2014/main" id="{BDB1AC6E-4074-4FBE-BE45-791650C2F04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498390" y="665180"/>
            <a:ext cx="6147219" cy="4478320"/>
          </a:xfrm>
          <a:prstGeom prst="rect">
            <a:avLst/>
          </a:prstGeom>
        </p:spPr>
      </p:pic>
      <p:sp>
        <p:nvSpPr>
          <p:cNvPr id="6" name="TextBox 5">
            <a:extLst>
              <a:ext uri="{FF2B5EF4-FFF2-40B4-BE49-F238E27FC236}">
                <a16:creationId xmlns:a16="http://schemas.microsoft.com/office/drawing/2014/main" id="{FCC76F2F-88A7-4025-991B-C4DEB47A281A}"/>
              </a:ext>
            </a:extLst>
          </p:cNvPr>
          <p:cNvSpPr txBox="1"/>
          <p:nvPr/>
        </p:nvSpPr>
        <p:spPr>
          <a:xfrm>
            <a:off x="2790496" y="4579611"/>
            <a:ext cx="4572000" cy="261610"/>
          </a:xfrm>
          <a:prstGeom prst="rect">
            <a:avLst/>
          </a:prstGeom>
          <a:noFill/>
        </p:spPr>
        <p:txBody>
          <a:bodyPr wrap="square">
            <a:spAutoFit/>
          </a:bodyPr>
          <a:lstStyle/>
          <a:p>
            <a:r>
              <a:rPr lang="en-CA" sz="1100" b="0" dirty="0">
                <a:solidFill>
                  <a:srgbClr val="373D3F"/>
                </a:solidFill>
                <a:effectLst/>
                <a:latin typeface="Montserrat" panose="00000500000000000000" pitchFamily="2" charset="0"/>
              </a:rPr>
              <a:t>Fig 8.15</a:t>
            </a:r>
            <a:endParaRPr lang="en-CA" sz="1100" dirty="0"/>
          </a:p>
        </p:txBody>
      </p:sp>
    </p:spTree>
    <p:extLst>
      <p:ext uri="{BB962C8B-B14F-4D97-AF65-F5344CB8AC3E}">
        <p14:creationId xmlns:p14="http://schemas.microsoft.com/office/powerpoint/2010/main" val="22301826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4127-8208-D681-5694-27335F42D33D}"/>
              </a:ext>
            </a:extLst>
          </p:cNvPr>
          <p:cNvSpPr>
            <a:spLocks noGrp="1"/>
          </p:cNvSpPr>
          <p:nvPr>
            <p:ph type="title"/>
          </p:nvPr>
        </p:nvSpPr>
        <p:spPr>
          <a:xfrm>
            <a:off x="311700" y="106100"/>
            <a:ext cx="8520600" cy="607800"/>
          </a:xfrm>
        </p:spPr>
        <p:txBody>
          <a:bodyPr>
            <a:normAutofit fontScale="90000"/>
          </a:bodyPr>
          <a:lstStyle/>
          <a:p>
            <a:r>
              <a:rPr lang="en-CA" b="1" dirty="0">
                <a:latin typeface="+mj-lt"/>
              </a:rPr>
              <a:t>8.7 Fig 8.15 Explained </a:t>
            </a:r>
          </a:p>
        </p:txBody>
      </p:sp>
      <p:sp>
        <p:nvSpPr>
          <p:cNvPr id="3" name="Text Placeholder 2">
            <a:extLst>
              <a:ext uri="{FF2B5EF4-FFF2-40B4-BE49-F238E27FC236}">
                <a16:creationId xmlns:a16="http://schemas.microsoft.com/office/drawing/2014/main" id="{3428EF1C-A803-6CF9-6C5B-5FE23ECB22C3}"/>
              </a:ext>
            </a:extLst>
          </p:cNvPr>
          <p:cNvSpPr>
            <a:spLocks noGrp="1"/>
          </p:cNvSpPr>
          <p:nvPr>
            <p:ph type="body" idx="1"/>
          </p:nvPr>
        </p:nvSpPr>
        <p:spPr>
          <a:xfrm>
            <a:off x="311700" y="713900"/>
            <a:ext cx="8520600" cy="3339000"/>
          </a:xfrm>
        </p:spPr>
        <p:txBody>
          <a:bodyPr>
            <a:noAutofit/>
          </a:bodyPr>
          <a:lstStyle/>
          <a:p>
            <a:r>
              <a:rPr lang="en-US" dirty="0">
                <a:solidFill>
                  <a:srgbClr val="373D3F"/>
                </a:solidFill>
                <a:latin typeface="+mn-lt"/>
              </a:rPr>
              <a:t>In a perfectly competitive market, the price will be equal to the marginal cost of production. </a:t>
            </a:r>
            <a:endParaRPr lang="en-CA" dirty="0">
              <a:solidFill>
                <a:srgbClr val="434343"/>
              </a:solidFill>
              <a:latin typeface="+mn-lt"/>
            </a:endParaRPr>
          </a:p>
          <a:p>
            <a:pPr>
              <a:lnSpc>
                <a:spcPct val="114999"/>
              </a:lnSpc>
            </a:pPr>
            <a:r>
              <a:rPr lang="en-US" dirty="0">
                <a:solidFill>
                  <a:srgbClr val="373D3F"/>
                </a:solidFill>
                <a:latin typeface="+mn-lt"/>
              </a:rPr>
              <a:t>Marginal cost of producing the good represents not just the cost, but also the social cost of producing the good. </a:t>
            </a:r>
            <a:endParaRPr lang="en-CA" dirty="0">
              <a:solidFill>
                <a:srgbClr val="434343"/>
              </a:solidFill>
              <a:latin typeface="+mn-lt"/>
            </a:endParaRPr>
          </a:p>
          <a:p>
            <a:pPr>
              <a:lnSpc>
                <a:spcPct val="114999"/>
              </a:lnSpc>
            </a:pPr>
            <a:r>
              <a:rPr lang="en-US" dirty="0">
                <a:solidFill>
                  <a:srgbClr val="373D3F"/>
                </a:solidFill>
                <a:latin typeface="+mn-lt"/>
              </a:rPr>
              <a:t>Perfectly competitive firms following the rule that profits are maximized by producing the quantity where price is equal to marginal cost, are ensuring that the social benefits from production are equal to the social costs of production. </a:t>
            </a:r>
            <a:endParaRPr lang="en-CA" dirty="0">
              <a:solidFill>
                <a:srgbClr val="434343"/>
              </a:solidFill>
              <a:latin typeface="+mn-lt"/>
            </a:endParaRPr>
          </a:p>
          <a:p>
            <a:pPr>
              <a:lnSpc>
                <a:spcPct val="114999"/>
              </a:lnSpc>
            </a:pPr>
            <a:r>
              <a:rPr lang="en-US" dirty="0">
                <a:solidFill>
                  <a:srgbClr val="373D3F"/>
                </a:solidFill>
                <a:latin typeface="+mn-lt"/>
              </a:rPr>
              <a:t>Perfectly competitive markets maximize consumer and producer surpluses resulting in no deadweight or efficiency loss, shown in Fig 8.15.</a:t>
            </a:r>
            <a:endParaRPr lang="en-CA" dirty="0">
              <a:latin typeface="+mn-lt"/>
            </a:endParaRPr>
          </a:p>
        </p:txBody>
      </p:sp>
    </p:spTree>
    <p:extLst>
      <p:ext uri="{BB962C8B-B14F-4D97-AF65-F5344CB8AC3E}">
        <p14:creationId xmlns:p14="http://schemas.microsoft.com/office/powerpoint/2010/main" val="369737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4127-8208-D681-5694-27335F42D33D}"/>
              </a:ext>
            </a:extLst>
          </p:cNvPr>
          <p:cNvSpPr>
            <a:spLocks noGrp="1"/>
          </p:cNvSpPr>
          <p:nvPr>
            <p:ph type="title"/>
          </p:nvPr>
        </p:nvSpPr>
        <p:spPr>
          <a:xfrm>
            <a:off x="311700" y="106100"/>
            <a:ext cx="8520600" cy="607800"/>
          </a:xfrm>
        </p:spPr>
        <p:txBody>
          <a:bodyPr>
            <a:normAutofit fontScale="90000"/>
          </a:bodyPr>
          <a:lstStyle/>
          <a:p>
            <a:r>
              <a:rPr lang="en-CA" b="1" dirty="0">
                <a:latin typeface="+mj-lt"/>
              </a:rPr>
              <a:t>8.7 Demand Shock</a:t>
            </a:r>
          </a:p>
        </p:txBody>
      </p:sp>
      <p:sp>
        <p:nvSpPr>
          <p:cNvPr id="3" name="Text Placeholder 2">
            <a:extLst>
              <a:ext uri="{FF2B5EF4-FFF2-40B4-BE49-F238E27FC236}">
                <a16:creationId xmlns:a16="http://schemas.microsoft.com/office/drawing/2014/main" id="{3428EF1C-A803-6CF9-6C5B-5FE23ECB22C3}"/>
              </a:ext>
            </a:extLst>
          </p:cNvPr>
          <p:cNvSpPr>
            <a:spLocks noGrp="1"/>
          </p:cNvSpPr>
          <p:nvPr>
            <p:ph type="body" idx="1"/>
          </p:nvPr>
        </p:nvSpPr>
        <p:spPr>
          <a:xfrm>
            <a:off x="311700" y="3415724"/>
            <a:ext cx="8520600" cy="1375566"/>
          </a:xfrm>
        </p:spPr>
        <p:txBody>
          <a:bodyPr numCol="2">
            <a:noAutofit/>
          </a:bodyPr>
          <a:lstStyle/>
          <a:p>
            <a:pPr marL="114300" indent="0" algn="ctr">
              <a:buNone/>
            </a:pPr>
            <a:r>
              <a:rPr lang="en-CA" sz="1200" b="1" dirty="0">
                <a:solidFill>
                  <a:srgbClr val="373D3F"/>
                </a:solidFill>
                <a:latin typeface="+mn-lt"/>
              </a:rPr>
              <a:t>Positive Demand Shock</a:t>
            </a:r>
          </a:p>
          <a:p>
            <a:pPr marL="114300" indent="0">
              <a:buNone/>
            </a:pPr>
            <a:r>
              <a:rPr lang="en-US" sz="1200" kern="100" dirty="0">
                <a:effectLst/>
                <a:latin typeface="+mn-lt"/>
                <a:ea typeface="DengXian" panose="02010600030101010101" pitchFamily="2" charset="-122"/>
                <a:cs typeface="Times New Roman" panose="02020603050405020304" pitchFamily="18" charset="0"/>
              </a:rPr>
              <a:t>Event happens that causes demand to shift to the right.  This raises the equilibrium price above the long run breakeven price.  Profit is now being made so new firms enter. This pushes Short Run Supply to the right and back to long run equilibrium.</a:t>
            </a:r>
          </a:p>
          <a:p>
            <a:pPr marL="114300" indent="0" algn="ctr">
              <a:buNone/>
            </a:pPr>
            <a:r>
              <a:rPr lang="en-US" sz="1200" b="1" kern="100" dirty="0">
                <a:effectLst/>
                <a:latin typeface="+mn-lt"/>
                <a:ea typeface="DengXian" panose="02010600030101010101" pitchFamily="2" charset="-122"/>
                <a:cs typeface="Times New Roman" panose="02020603050405020304" pitchFamily="18" charset="0"/>
              </a:rPr>
              <a:t>Negative Demand Shock</a:t>
            </a:r>
          </a:p>
          <a:p>
            <a:pPr marL="114300" indent="0">
              <a:buNone/>
            </a:pPr>
            <a:r>
              <a:rPr lang="en-US" sz="1200" dirty="0">
                <a:effectLst/>
                <a:latin typeface="+mn-lt"/>
                <a:ea typeface="DengXian" panose="02010600030101010101" pitchFamily="2" charset="-122"/>
                <a:cs typeface="Times New Roman" panose="02020603050405020304" pitchFamily="18" charset="0"/>
              </a:rPr>
              <a:t>Event happens that causes demand to shift to the left.  This lowers the equilibrium price below the long run breakeven price.  Losses are now being taken so existing firms leave. This pushes Short Run Supply to the left and back to long run equilibrium</a:t>
            </a:r>
            <a:r>
              <a:rPr lang="en-CA" sz="1200" dirty="0">
                <a:latin typeface="+mn-lt"/>
                <a:ea typeface="DengXian" panose="02010600030101010101" pitchFamily="2" charset="-122"/>
                <a:cs typeface="Times New Roman" panose="02020603050405020304" pitchFamily="18" charset="0"/>
              </a:rPr>
              <a:t>.</a:t>
            </a:r>
            <a:endParaRPr lang="en-CA" sz="1200" dirty="0">
              <a:latin typeface="+mn-lt"/>
            </a:endParaRPr>
          </a:p>
        </p:txBody>
      </p:sp>
      <p:pic>
        <p:nvPicPr>
          <p:cNvPr id="7" name="Picture 6" descr="Positive Demand Shock.">
            <a:extLst>
              <a:ext uri="{FF2B5EF4-FFF2-40B4-BE49-F238E27FC236}">
                <a16:creationId xmlns:a16="http://schemas.microsoft.com/office/drawing/2014/main" id="{F05EE59B-A012-EB70-6942-3F055B9BFD96}"/>
              </a:ext>
            </a:extLst>
          </p:cNvPr>
          <p:cNvPicPr>
            <a:picLocks noChangeAspect="1"/>
          </p:cNvPicPr>
          <p:nvPr/>
        </p:nvPicPr>
        <p:blipFill rotWithShape="1">
          <a:blip r:embed="rId3"/>
          <a:srcRect l="8589" t="12040" r="4278" b="12373"/>
          <a:stretch/>
        </p:blipFill>
        <p:spPr>
          <a:xfrm>
            <a:off x="935087" y="755944"/>
            <a:ext cx="3376966" cy="2520000"/>
          </a:xfrm>
          <a:prstGeom prst="rect">
            <a:avLst/>
          </a:prstGeom>
        </p:spPr>
      </p:pic>
      <p:pic>
        <p:nvPicPr>
          <p:cNvPr id="9" name="Picture 8" descr="Negative Demand Shock.">
            <a:extLst>
              <a:ext uri="{FF2B5EF4-FFF2-40B4-BE49-F238E27FC236}">
                <a16:creationId xmlns:a16="http://schemas.microsoft.com/office/drawing/2014/main" id="{5D396E06-78BC-635B-5506-3DC72E5753AF}"/>
              </a:ext>
            </a:extLst>
          </p:cNvPr>
          <p:cNvPicPr>
            <a:picLocks noChangeAspect="1"/>
          </p:cNvPicPr>
          <p:nvPr/>
        </p:nvPicPr>
        <p:blipFill rotWithShape="1">
          <a:blip r:embed="rId4"/>
          <a:srcRect l="5833" t="12900" r="4894" b="13184"/>
          <a:stretch/>
        </p:blipFill>
        <p:spPr>
          <a:xfrm>
            <a:off x="5006445" y="713900"/>
            <a:ext cx="3043561" cy="2520000"/>
          </a:xfrm>
          <a:prstGeom prst="rect">
            <a:avLst/>
          </a:prstGeom>
        </p:spPr>
      </p:pic>
    </p:spTree>
    <p:extLst>
      <p:ext uri="{BB962C8B-B14F-4D97-AF65-F5344CB8AC3E}">
        <p14:creationId xmlns:p14="http://schemas.microsoft.com/office/powerpoint/2010/main" val="87413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BD41-6AA9-C302-6079-688B741FF1E0}"/>
              </a:ext>
            </a:extLst>
          </p:cNvPr>
          <p:cNvSpPr>
            <a:spLocks noGrp="1"/>
          </p:cNvSpPr>
          <p:nvPr>
            <p:ph type="title"/>
          </p:nvPr>
        </p:nvSpPr>
        <p:spPr/>
        <p:txBody>
          <a:bodyPr>
            <a:normAutofit fontScale="90000"/>
          </a:bodyPr>
          <a:lstStyle/>
          <a:p>
            <a:r>
              <a:rPr lang="en-US" b="1" dirty="0">
                <a:latin typeface="+mj-lt"/>
              </a:rPr>
              <a:t> 8.0 Market Structure </a:t>
            </a:r>
            <a:endParaRPr lang="en-CA" b="1" dirty="0">
              <a:latin typeface="+mj-lt"/>
            </a:endParaRPr>
          </a:p>
        </p:txBody>
      </p:sp>
      <p:sp>
        <p:nvSpPr>
          <p:cNvPr id="3" name="Text Placeholder 2">
            <a:extLst>
              <a:ext uri="{FF2B5EF4-FFF2-40B4-BE49-F238E27FC236}">
                <a16:creationId xmlns:a16="http://schemas.microsoft.com/office/drawing/2014/main" id="{DDE63148-0A60-A59D-A519-8E96F59E4AA3}"/>
              </a:ext>
            </a:extLst>
          </p:cNvPr>
          <p:cNvSpPr>
            <a:spLocks noGrp="1"/>
          </p:cNvSpPr>
          <p:nvPr>
            <p:ph type="body" idx="1"/>
          </p:nvPr>
        </p:nvSpPr>
        <p:spPr>
          <a:xfrm>
            <a:off x="311700" y="1017800"/>
            <a:ext cx="8520600" cy="3339000"/>
          </a:xfrm>
        </p:spPr>
        <p:txBody>
          <a:bodyPr>
            <a:noAutofit/>
          </a:bodyPr>
          <a:lstStyle/>
          <a:p>
            <a:pPr marL="114300" indent="0">
              <a:buNone/>
            </a:pPr>
            <a:r>
              <a:rPr lang="en-US" dirty="0">
                <a:solidFill>
                  <a:srgbClr val="373D3F"/>
                </a:solidFill>
                <a:latin typeface="+mn-lt"/>
              </a:rPr>
              <a:t>How we categorize </a:t>
            </a:r>
            <a:r>
              <a:rPr lang="en-US" b="1" dirty="0">
                <a:solidFill>
                  <a:srgbClr val="373D3F"/>
                </a:solidFill>
                <a:latin typeface="+mn-lt"/>
              </a:rPr>
              <a:t>market structure</a:t>
            </a:r>
            <a:r>
              <a:rPr lang="en-US" dirty="0">
                <a:solidFill>
                  <a:srgbClr val="373D3F"/>
                </a:solidFill>
                <a:latin typeface="+mn-lt"/>
              </a:rPr>
              <a:t> and the competitive environments in which firms and consumers interact</a:t>
            </a:r>
          </a:p>
          <a:p>
            <a:pPr marL="387350" indent="-228600">
              <a:buFont typeface="+mj-lt"/>
              <a:buAutoNum type="arabicPeriod"/>
            </a:pPr>
            <a:r>
              <a:rPr lang="en-US" dirty="0">
                <a:solidFill>
                  <a:srgbClr val="373D3F"/>
                </a:solidFill>
                <a:latin typeface="+mn-lt"/>
              </a:rPr>
              <a:t>The first is relatively straightforward; more firms mean more competition in the sense that it is hard to charge more for a product that consumes can find easily from other sellers. </a:t>
            </a:r>
          </a:p>
          <a:p>
            <a:pPr marL="387350" indent="-228600">
              <a:buFont typeface="+mj-lt"/>
              <a:buAutoNum type="arabicPeriod"/>
            </a:pPr>
            <a:r>
              <a:rPr lang="en-US" dirty="0">
                <a:solidFill>
                  <a:srgbClr val="373D3F"/>
                </a:solidFill>
                <a:latin typeface="+mn-lt"/>
              </a:rPr>
              <a:t>The second is a little subtler because products can be differentiated by something as simple as a brand or more tangible aspects like colours, features and other characteristics. </a:t>
            </a:r>
          </a:p>
          <a:p>
            <a:pPr marL="387350" indent="-228600">
              <a:buFont typeface="+mj-lt"/>
              <a:buAutoNum type="arabicPeriod"/>
            </a:pPr>
            <a:r>
              <a:rPr lang="en-US" dirty="0">
                <a:solidFill>
                  <a:srgbClr val="373D3F"/>
                </a:solidFill>
                <a:latin typeface="+mn-lt"/>
              </a:rPr>
              <a:t>Finally, the third can be barriers of law like patents, or technology even if not covered by legal patent protection, or more natural barriers like a very high cost of starting up a firm that is not justified by the expected revenue.</a:t>
            </a:r>
            <a:endParaRPr lang="en-CA" dirty="0">
              <a:latin typeface="+mn-lt"/>
            </a:endParaRPr>
          </a:p>
        </p:txBody>
      </p:sp>
    </p:spTree>
    <p:extLst>
      <p:ext uri="{BB962C8B-B14F-4D97-AF65-F5344CB8AC3E}">
        <p14:creationId xmlns:p14="http://schemas.microsoft.com/office/powerpoint/2010/main" val="27184284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prstGeom prst="rect">
            <a:avLst/>
          </a:prstGeom>
        </p:spPr>
        <p:txBody>
          <a:bodyPr spcFirstLastPara="1" wrap="square" lIns="91425" tIns="91425" rIns="91425" bIns="91425" anchor="t" anchorCtr="0">
            <a:normAutofit fontScale="90000"/>
          </a:bodyPr>
          <a:lstStyle/>
          <a:p>
            <a:r>
              <a:rPr lang="en" b="1" dirty="0">
                <a:latin typeface="+mj-lt"/>
              </a:rPr>
              <a:t>8.8 Key Terms</a:t>
            </a:r>
            <a:endParaRPr b="1" dirty="0">
              <a:latin typeface="+mj-lt"/>
            </a:endParaRPr>
          </a:p>
        </p:txBody>
      </p:sp>
      <p:sp>
        <p:nvSpPr>
          <p:cNvPr id="2" name="Text Placeholder 1">
            <a:extLst>
              <a:ext uri="{FF2B5EF4-FFF2-40B4-BE49-F238E27FC236}">
                <a16:creationId xmlns:a16="http://schemas.microsoft.com/office/drawing/2014/main" id="{45E36CF7-9553-4107-A078-F6BCD517234E}"/>
              </a:ext>
            </a:extLst>
          </p:cNvPr>
          <p:cNvSpPr>
            <a:spLocks noGrp="1"/>
          </p:cNvSpPr>
          <p:nvPr>
            <p:ph type="body" idx="1"/>
          </p:nvPr>
        </p:nvSpPr>
        <p:spPr>
          <a:xfrm>
            <a:off x="311700" y="1017800"/>
            <a:ext cx="8520600" cy="3339000"/>
          </a:xfrm>
        </p:spPr>
        <p:txBody>
          <a:bodyPr>
            <a:noAutofit/>
          </a:bodyPr>
          <a:lstStyle/>
          <a:p>
            <a:pPr>
              <a:lnSpc>
                <a:spcPct val="114999"/>
              </a:lnSpc>
            </a:pPr>
            <a:r>
              <a:rPr lang="en-US" dirty="0">
                <a:latin typeface="+mn-lt"/>
              </a:rPr>
              <a:t>Barriers to Entry</a:t>
            </a:r>
          </a:p>
          <a:p>
            <a:pPr>
              <a:lnSpc>
                <a:spcPct val="114999"/>
              </a:lnSpc>
            </a:pPr>
            <a:r>
              <a:rPr lang="en-US" dirty="0">
                <a:latin typeface="Arial"/>
              </a:rPr>
              <a:t>Identical Goods</a:t>
            </a:r>
          </a:p>
          <a:p>
            <a:pPr>
              <a:lnSpc>
                <a:spcPct val="114999"/>
              </a:lnSpc>
            </a:pPr>
            <a:r>
              <a:rPr lang="en-US" dirty="0">
                <a:latin typeface="Arial"/>
              </a:rPr>
              <a:t>Long Run Equilibrium</a:t>
            </a:r>
          </a:p>
          <a:p>
            <a:pPr>
              <a:lnSpc>
                <a:spcPct val="114999"/>
              </a:lnSpc>
            </a:pPr>
            <a:r>
              <a:rPr lang="en-US" dirty="0">
                <a:latin typeface="Arial"/>
              </a:rPr>
              <a:t>Many Firms</a:t>
            </a:r>
          </a:p>
          <a:p>
            <a:pPr>
              <a:lnSpc>
                <a:spcPct val="114999"/>
              </a:lnSpc>
            </a:pPr>
            <a:r>
              <a:rPr lang="en-US" dirty="0">
                <a:latin typeface="Arial"/>
              </a:rPr>
              <a:t>Marginal Revenue Curve</a:t>
            </a:r>
          </a:p>
          <a:p>
            <a:pPr>
              <a:lnSpc>
                <a:spcPct val="114999"/>
              </a:lnSpc>
            </a:pPr>
            <a:r>
              <a:rPr lang="en-US" dirty="0">
                <a:latin typeface="Arial"/>
              </a:rPr>
              <a:t>Market Structure and The Competitive Environments</a:t>
            </a:r>
          </a:p>
          <a:p>
            <a:pPr>
              <a:lnSpc>
                <a:spcPct val="114999"/>
              </a:lnSpc>
            </a:pPr>
            <a:r>
              <a:rPr lang="en-US" dirty="0">
                <a:latin typeface="Arial"/>
              </a:rPr>
              <a:t>Price Takers</a:t>
            </a:r>
          </a:p>
          <a:p>
            <a:pPr>
              <a:lnSpc>
                <a:spcPct val="114999"/>
              </a:lnSpc>
            </a:pPr>
            <a:r>
              <a:rPr lang="en-US" dirty="0">
                <a:latin typeface="Arial"/>
              </a:rPr>
              <a:t>Shutdown Point</a:t>
            </a:r>
          </a:p>
        </p:txBody>
      </p:sp>
    </p:spTree>
    <p:extLst>
      <p:ext uri="{BB962C8B-B14F-4D97-AF65-F5344CB8AC3E}">
        <p14:creationId xmlns:p14="http://schemas.microsoft.com/office/powerpoint/2010/main" val="3383407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7CB-7A52-43B1-87ED-FB86D8FD2931}"/>
              </a:ext>
            </a:extLst>
          </p:cNvPr>
          <p:cNvSpPr>
            <a:spLocks noGrp="1"/>
          </p:cNvSpPr>
          <p:nvPr>
            <p:ph type="title"/>
          </p:nvPr>
        </p:nvSpPr>
        <p:spPr/>
        <p:txBody>
          <a:bodyPr>
            <a:normAutofit fontScale="90000"/>
          </a:bodyPr>
          <a:lstStyle/>
          <a:p>
            <a:r>
              <a:rPr lang="en-US" b="1" dirty="0">
                <a:latin typeface="+mj-lt"/>
              </a:rPr>
              <a:t>8.0 Three Metrics</a:t>
            </a:r>
            <a:endParaRPr lang="en-CA" b="1" dirty="0">
              <a:latin typeface="+mj-lt"/>
            </a:endParaRPr>
          </a:p>
        </p:txBody>
      </p:sp>
      <p:pic>
        <p:nvPicPr>
          <p:cNvPr id="5" name="Picture 4" descr="A table outlining perfect competition, monopolistic competition, oligopoly and monopoly in relation to the number of firms, similarity of good and barriers to entry.">
            <a:extLst>
              <a:ext uri="{FF2B5EF4-FFF2-40B4-BE49-F238E27FC236}">
                <a16:creationId xmlns:a16="http://schemas.microsoft.com/office/drawing/2014/main" id="{FBB8DB58-2819-4B94-B2BD-F87C1AD41855}"/>
              </a:ext>
            </a:extLst>
          </p:cNvPr>
          <p:cNvPicPr>
            <a:picLocks noChangeAspect="1"/>
          </p:cNvPicPr>
          <p:nvPr/>
        </p:nvPicPr>
        <p:blipFill>
          <a:blip r:embed="rId3"/>
          <a:stretch>
            <a:fillRect/>
          </a:stretch>
        </p:blipFill>
        <p:spPr>
          <a:xfrm>
            <a:off x="1151296" y="1017800"/>
            <a:ext cx="6841407" cy="3806913"/>
          </a:xfrm>
          <a:prstGeom prst="rect">
            <a:avLst/>
          </a:prstGeom>
        </p:spPr>
      </p:pic>
    </p:spTree>
    <p:extLst>
      <p:ext uri="{BB962C8B-B14F-4D97-AF65-F5344CB8AC3E}">
        <p14:creationId xmlns:p14="http://schemas.microsoft.com/office/powerpoint/2010/main" val="215095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80E1613-6B9A-4C80-B68D-15EB6139C68F}"/>
              </a:ext>
            </a:extLst>
          </p:cNvPr>
          <p:cNvSpPr>
            <a:spLocks noGrp="1"/>
          </p:cNvSpPr>
          <p:nvPr>
            <p:ph type="title"/>
          </p:nvPr>
        </p:nvSpPr>
        <p:spPr/>
        <p:txBody>
          <a:bodyPr>
            <a:normAutofit fontScale="90000"/>
          </a:bodyPr>
          <a:lstStyle/>
          <a:p>
            <a:r>
              <a:rPr lang="en-CA" b="1" dirty="0">
                <a:latin typeface="+mj-lt"/>
              </a:rPr>
              <a:t>Characteristics of Perfect Competition</a:t>
            </a:r>
          </a:p>
        </p:txBody>
      </p:sp>
      <p:sp>
        <p:nvSpPr>
          <p:cNvPr id="3" name="Text Placeholder 2">
            <a:extLst>
              <a:ext uri="{FF2B5EF4-FFF2-40B4-BE49-F238E27FC236}">
                <a16:creationId xmlns:a16="http://schemas.microsoft.com/office/drawing/2014/main" id="{FE4D4521-C77A-492C-8DA7-8FF78655185F}"/>
              </a:ext>
            </a:extLst>
          </p:cNvPr>
          <p:cNvSpPr>
            <a:spLocks noGrp="1"/>
          </p:cNvSpPr>
          <p:nvPr>
            <p:ph type="body" idx="1"/>
          </p:nvPr>
        </p:nvSpPr>
        <p:spPr>
          <a:xfrm>
            <a:off x="311700" y="1229875"/>
            <a:ext cx="4583685" cy="3339000"/>
          </a:xfrm>
        </p:spPr>
        <p:txBody>
          <a:bodyPr/>
          <a:lstStyle/>
          <a:p>
            <a:r>
              <a:rPr lang="en-US" dirty="0">
                <a:latin typeface="+mn-lt"/>
              </a:rPr>
              <a:t>Many firms, means that from the perspective of one individual firm there is no way to raise or lower the market price for a good. </a:t>
            </a:r>
          </a:p>
          <a:p>
            <a:r>
              <a:rPr lang="en-US" b="1" dirty="0">
                <a:latin typeface="+mn-lt"/>
              </a:rPr>
              <a:t>Price Takers</a:t>
            </a:r>
            <a:r>
              <a:rPr lang="en-US" dirty="0">
                <a:latin typeface="+mn-lt"/>
              </a:rPr>
              <a:t>: Meaning that their decision is simply how much to sell at the market price.</a:t>
            </a:r>
            <a:endParaRPr lang="en-CA" dirty="0">
              <a:latin typeface="+mn-lt"/>
            </a:endParaRPr>
          </a:p>
        </p:txBody>
      </p:sp>
      <p:pic>
        <p:nvPicPr>
          <p:cNvPr id="5" name="Picture 4">
            <a:extLst>
              <a:ext uri="{FF2B5EF4-FFF2-40B4-BE49-F238E27FC236}">
                <a16:creationId xmlns:a16="http://schemas.microsoft.com/office/drawing/2014/main" id="{14AA3373-DF16-4798-A77A-4D0218F21C30}"/>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4675" y="1229875"/>
            <a:ext cx="3857625" cy="2571750"/>
          </a:xfrm>
          <a:prstGeom prst="rect">
            <a:avLst/>
          </a:prstGeom>
        </p:spPr>
      </p:pic>
      <p:sp>
        <p:nvSpPr>
          <p:cNvPr id="7" name="TextBox 6">
            <a:extLst>
              <a:ext uri="{FF2B5EF4-FFF2-40B4-BE49-F238E27FC236}">
                <a16:creationId xmlns:a16="http://schemas.microsoft.com/office/drawing/2014/main" id="{9812A019-E36B-4B5C-AA44-385DC453093A}"/>
              </a:ext>
              <a:ext uri="{C183D7F6-B498-43B3-948B-1728B52AA6E4}">
                <adec:decorative xmlns:adec="http://schemas.microsoft.com/office/drawing/2017/decorative" val="1"/>
              </a:ext>
            </a:extLst>
          </p:cNvPr>
          <p:cNvSpPr txBox="1"/>
          <p:nvPr/>
        </p:nvSpPr>
        <p:spPr>
          <a:xfrm>
            <a:off x="4895385" y="3775173"/>
            <a:ext cx="4572000" cy="477054"/>
          </a:xfrm>
          <a:prstGeom prst="rect">
            <a:avLst/>
          </a:prstGeom>
          <a:noFill/>
        </p:spPr>
        <p:txBody>
          <a:bodyPr wrap="square">
            <a:spAutoFit/>
          </a:bodyPr>
          <a:lstStyle/>
          <a:p>
            <a:r>
              <a:rPr lang="en-US" sz="1100" dirty="0"/>
              <a:t>Photo by </a:t>
            </a:r>
            <a:r>
              <a:rPr lang="en-US" sz="1100" dirty="0">
                <a:solidFill>
                  <a:schemeClr val="tx1"/>
                </a:solidFill>
                <a:hlinkClick r:id="rId4">
                  <a:extLst>
                    <a:ext uri="{A12FA001-AC4F-418D-AE19-62706E023703}">
                      <ahyp:hlinkClr xmlns:ahyp="http://schemas.microsoft.com/office/drawing/2018/hyperlinkcolor" val="tx"/>
                    </a:ext>
                  </a:extLst>
                </a:hlinkClick>
              </a:rPr>
              <a:t>Artem Beliaikin</a:t>
            </a:r>
            <a:r>
              <a:rPr lang="en-US" sz="1100" dirty="0">
                <a:solidFill>
                  <a:schemeClr val="tx1"/>
                </a:solidFill>
              </a:rPr>
              <a:t>, </a:t>
            </a:r>
            <a:r>
              <a:rPr lang="en-US" sz="1100" dirty="0"/>
              <a:t>licensed under the </a:t>
            </a:r>
            <a:r>
              <a:rPr lang="en-US" sz="1100" dirty="0">
                <a:solidFill>
                  <a:schemeClr val="tx1"/>
                </a:solidFill>
                <a:hlinkClick r:id="rId5">
                  <a:extLst>
                    <a:ext uri="{A12FA001-AC4F-418D-AE19-62706E023703}">
                      <ahyp:hlinkClr xmlns:ahyp="http://schemas.microsoft.com/office/drawing/2018/hyperlinkcolor" val="tx"/>
                    </a:ext>
                  </a:extLst>
                </a:hlinkClick>
              </a:rPr>
              <a:t>Unsplit License</a:t>
            </a:r>
            <a:endParaRPr lang="en-CA" sz="1100" dirty="0">
              <a:solidFill>
                <a:schemeClr val="tx1"/>
              </a:solidFill>
            </a:endParaRPr>
          </a:p>
          <a:p>
            <a:endParaRPr lang="en-CA" dirty="0"/>
          </a:p>
        </p:txBody>
      </p:sp>
      <p:sp>
        <p:nvSpPr>
          <p:cNvPr id="8" name="Title 1">
            <a:extLst>
              <a:ext uri="{FF2B5EF4-FFF2-40B4-BE49-F238E27FC236}">
                <a16:creationId xmlns:a16="http://schemas.microsoft.com/office/drawing/2014/main" id="{3B665104-5853-5C8B-3298-D50EC3AE3C09}"/>
              </a:ext>
            </a:extLst>
          </p:cNvPr>
          <p:cNvSpPr txBox="1">
            <a:spLocks/>
          </p:cNvSpPr>
          <p:nvPr/>
        </p:nvSpPr>
        <p:spPr>
          <a:xfrm>
            <a:off x="405485" y="196054"/>
            <a:ext cx="8520600" cy="607800"/>
          </a:xfrm>
          <a:prstGeom prst="rect">
            <a:avLst/>
          </a:prstGeom>
          <a:noFill/>
          <a:ln>
            <a:noFill/>
          </a:ln>
        </p:spPr>
        <p:txBody>
          <a:bodyPr spcFirstLastPara="1" wrap="square" lIns="91425" tIns="91425" rIns="91425" bIns="91425" anchor="t" anchorCtr="0">
            <a:normAutofit fontScale="97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r>
              <a:rPr lang="en-CA" b="1" dirty="0">
                <a:latin typeface="+mj-lt"/>
              </a:rPr>
              <a:t>8.1 Many Firms</a:t>
            </a:r>
          </a:p>
        </p:txBody>
      </p:sp>
    </p:spTree>
    <p:extLst>
      <p:ext uri="{BB962C8B-B14F-4D97-AF65-F5344CB8AC3E}">
        <p14:creationId xmlns:p14="http://schemas.microsoft.com/office/powerpoint/2010/main" val="47231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04F9E-A7EF-42D0-AC11-DDC7B03A1530}"/>
              </a:ext>
            </a:extLst>
          </p:cNvPr>
          <p:cNvSpPr>
            <a:spLocks noGrp="1"/>
          </p:cNvSpPr>
          <p:nvPr>
            <p:ph type="title"/>
          </p:nvPr>
        </p:nvSpPr>
        <p:spPr/>
        <p:txBody>
          <a:bodyPr>
            <a:normAutofit fontScale="90000"/>
          </a:bodyPr>
          <a:lstStyle/>
          <a:p>
            <a:r>
              <a:rPr lang="en-CA" b="1" dirty="0">
                <a:latin typeface="+mj-lt"/>
              </a:rPr>
              <a:t>8.1 Identical Goods </a:t>
            </a:r>
          </a:p>
        </p:txBody>
      </p:sp>
      <p:sp>
        <p:nvSpPr>
          <p:cNvPr id="3" name="Text Placeholder 2">
            <a:extLst>
              <a:ext uri="{FF2B5EF4-FFF2-40B4-BE49-F238E27FC236}">
                <a16:creationId xmlns:a16="http://schemas.microsoft.com/office/drawing/2014/main" id="{9FE1FF1D-916D-45D0-9A86-55B6CF6B26B4}"/>
              </a:ext>
            </a:extLst>
          </p:cNvPr>
          <p:cNvSpPr>
            <a:spLocks noGrp="1"/>
          </p:cNvSpPr>
          <p:nvPr>
            <p:ph type="body" idx="1"/>
          </p:nvPr>
        </p:nvSpPr>
        <p:spPr/>
        <p:txBody>
          <a:bodyPr/>
          <a:lstStyle/>
          <a:p>
            <a:r>
              <a:rPr lang="en-US" b="0" i="0" dirty="0">
                <a:solidFill>
                  <a:srgbClr val="373D3F"/>
                </a:solidFill>
                <a:effectLst/>
                <a:latin typeface="+mn-lt"/>
                <a:ea typeface="Roboto" panose="02000000000000000000" pitchFamily="2" charset="0"/>
              </a:rPr>
              <a:t>Identical goods mean there is nothing to distinguish one firm’s goods from another.</a:t>
            </a:r>
          </a:p>
          <a:p>
            <a:r>
              <a:rPr lang="en-US" b="0" i="0" dirty="0">
                <a:solidFill>
                  <a:srgbClr val="373D3F"/>
                </a:solidFill>
                <a:effectLst/>
                <a:latin typeface="+mn-lt"/>
                <a:ea typeface="Roboto" panose="02000000000000000000" pitchFamily="2" charset="0"/>
              </a:rPr>
              <a:t>For example, corn – once all the corn is dumped into the grain elevator there is absolutely no way to tell from which farm a particular kernel of corn came. </a:t>
            </a:r>
          </a:p>
          <a:p>
            <a:r>
              <a:rPr lang="en-US" b="0" i="0" dirty="0">
                <a:solidFill>
                  <a:srgbClr val="373D3F"/>
                </a:solidFill>
                <a:effectLst/>
                <a:latin typeface="+mn-lt"/>
                <a:ea typeface="Roboto" panose="02000000000000000000" pitchFamily="2" charset="0"/>
              </a:rPr>
              <a:t>This means there is no way for one seller to differentiate their output to try and sell it at a different price on the premise that it is different.</a:t>
            </a:r>
            <a:endParaRPr lang="en-CA" dirty="0">
              <a:latin typeface="+mn-lt"/>
              <a:ea typeface="Roboto" panose="02000000000000000000" pitchFamily="2" charset="0"/>
            </a:endParaRPr>
          </a:p>
        </p:txBody>
      </p:sp>
    </p:spTree>
    <p:extLst>
      <p:ext uri="{BB962C8B-B14F-4D97-AF65-F5344CB8AC3E}">
        <p14:creationId xmlns:p14="http://schemas.microsoft.com/office/powerpoint/2010/main" val="872846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459D-2B8E-44E8-B076-45E057C3E340}"/>
              </a:ext>
            </a:extLst>
          </p:cNvPr>
          <p:cNvSpPr>
            <a:spLocks noGrp="1"/>
          </p:cNvSpPr>
          <p:nvPr>
            <p:ph type="title"/>
          </p:nvPr>
        </p:nvSpPr>
        <p:spPr/>
        <p:txBody>
          <a:bodyPr>
            <a:normAutofit fontScale="90000"/>
          </a:bodyPr>
          <a:lstStyle/>
          <a:p>
            <a:r>
              <a:rPr lang="en-CA" b="1" dirty="0">
                <a:latin typeface="+mj-lt"/>
              </a:rPr>
              <a:t>8.1 Barriers to Entry</a:t>
            </a:r>
          </a:p>
        </p:txBody>
      </p:sp>
      <p:sp>
        <p:nvSpPr>
          <p:cNvPr id="3" name="Text Placeholder 2">
            <a:extLst>
              <a:ext uri="{FF2B5EF4-FFF2-40B4-BE49-F238E27FC236}">
                <a16:creationId xmlns:a16="http://schemas.microsoft.com/office/drawing/2014/main" id="{1C055B52-7AEA-4D6C-9343-8B627CB72F4A}"/>
              </a:ext>
            </a:extLst>
          </p:cNvPr>
          <p:cNvSpPr>
            <a:spLocks noGrp="1"/>
          </p:cNvSpPr>
          <p:nvPr>
            <p:ph type="body" idx="1"/>
          </p:nvPr>
        </p:nvSpPr>
        <p:spPr/>
        <p:txBody>
          <a:bodyPr/>
          <a:lstStyle/>
          <a:p>
            <a:r>
              <a:rPr lang="en-US" b="0" i="0" dirty="0">
                <a:solidFill>
                  <a:srgbClr val="373D3F"/>
                </a:solidFill>
                <a:effectLst/>
                <a:latin typeface="+mn-lt"/>
                <a:ea typeface="Roboto" panose="02000000000000000000" pitchFamily="2" charset="0"/>
              </a:rPr>
              <a:t>It is very easy for firms to start and stop selling in this market. </a:t>
            </a:r>
          </a:p>
          <a:p>
            <a:r>
              <a:rPr lang="en-US" b="0" i="0" dirty="0">
                <a:solidFill>
                  <a:srgbClr val="373D3F"/>
                </a:solidFill>
                <a:effectLst/>
                <a:latin typeface="+mn-lt"/>
                <a:ea typeface="Roboto" panose="02000000000000000000" pitchFamily="2" charset="0"/>
              </a:rPr>
              <a:t>For example, if a farmer decides to plant corn instead of soybeans, there is nothing preventing them from doing so. </a:t>
            </a:r>
          </a:p>
          <a:p>
            <a:r>
              <a:rPr lang="en-US" b="0" i="0" dirty="0">
                <a:solidFill>
                  <a:srgbClr val="373D3F"/>
                </a:solidFill>
                <a:effectLst/>
                <a:latin typeface="+mn-lt"/>
                <a:ea typeface="Roboto" panose="02000000000000000000" pitchFamily="2" charset="0"/>
              </a:rPr>
              <a:t>Likewise, a farmer who wishes to plant soybeans instead of corn faces no barriers. </a:t>
            </a:r>
            <a:endParaRPr lang="en-CA" dirty="0">
              <a:latin typeface="+mn-lt"/>
              <a:ea typeface="Roboto" panose="02000000000000000000" pitchFamily="2" charset="0"/>
            </a:endParaRPr>
          </a:p>
        </p:txBody>
      </p:sp>
    </p:spTree>
    <p:extLst>
      <p:ext uri="{BB962C8B-B14F-4D97-AF65-F5344CB8AC3E}">
        <p14:creationId xmlns:p14="http://schemas.microsoft.com/office/powerpoint/2010/main" val="1340288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24E97-35CD-4EEF-B8F2-BA9D781BA9AE}"/>
              </a:ext>
            </a:extLst>
          </p:cNvPr>
          <p:cNvSpPr>
            <a:spLocks noGrp="1"/>
          </p:cNvSpPr>
          <p:nvPr>
            <p:ph type="title"/>
          </p:nvPr>
        </p:nvSpPr>
        <p:spPr/>
        <p:txBody>
          <a:bodyPr>
            <a:normAutofit fontScale="90000"/>
          </a:bodyPr>
          <a:lstStyle/>
          <a:p>
            <a:r>
              <a:rPr lang="en-US" b="1" dirty="0">
                <a:latin typeface="+mj-lt"/>
              </a:rPr>
              <a:t>8.2 Price and Quantity in Perfect Competition</a:t>
            </a:r>
            <a:endParaRPr lang="en-CA" b="1" dirty="0">
              <a:latin typeface="+mj-lt"/>
            </a:endParaRPr>
          </a:p>
        </p:txBody>
      </p:sp>
      <p:sp>
        <p:nvSpPr>
          <p:cNvPr id="3" name="Text Placeholder 2">
            <a:extLst>
              <a:ext uri="{FF2B5EF4-FFF2-40B4-BE49-F238E27FC236}">
                <a16:creationId xmlns:a16="http://schemas.microsoft.com/office/drawing/2014/main" id="{094AE783-30C4-4000-A8AF-8BB72D2A139C}"/>
              </a:ext>
            </a:extLst>
          </p:cNvPr>
          <p:cNvSpPr>
            <a:spLocks noGrp="1"/>
          </p:cNvSpPr>
          <p:nvPr>
            <p:ph type="body" idx="1"/>
          </p:nvPr>
        </p:nvSpPr>
        <p:spPr/>
        <p:txBody>
          <a:bodyPr/>
          <a:lstStyle/>
          <a:p>
            <a:pPr marL="114300" indent="0">
              <a:buNone/>
            </a:pPr>
            <a:r>
              <a:rPr lang="en-US" dirty="0">
                <a:latin typeface="+mn-lt"/>
              </a:rPr>
              <a:t>A perfectly competitive firm has only one major decision to make — namely, what quantity to produce. To understand this, consider a different way of writing out the basic definition of profit:</a:t>
            </a:r>
          </a:p>
          <a:p>
            <a:pPr marL="114300" indent="0" algn="ctr">
              <a:buNone/>
            </a:pPr>
            <a:r>
              <a:rPr lang="en-CA" b="1" i="1" dirty="0">
                <a:solidFill>
                  <a:srgbClr val="373D3F"/>
                </a:solidFill>
                <a:effectLst/>
                <a:latin typeface="+mn-lt"/>
              </a:rPr>
              <a:t>Profit = Total Revenue – Total Cost</a:t>
            </a:r>
            <a:endParaRPr lang="en-CA" b="0" i="0" dirty="0">
              <a:solidFill>
                <a:srgbClr val="373D3F"/>
              </a:solidFill>
              <a:effectLst/>
              <a:latin typeface="+mn-lt"/>
            </a:endParaRPr>
          </a:p>
          <a:p>
            <a:pPr marL="114300" indent="0" algn="ctr">
              <a:buNone/>
            </a:pPr>
            <a:r>
              <a:rPr lang="en-CA" b="1" i="1" dirty="0">
                <a:solidFill>
                  <a:srgbClr val="373D3F"/>
                </a:solidFill>
                <a:effectLst/>
                <a:latin typeface="+mn-lt"/>
              </a:rPr>
              <a:t>= Price</a:t>
            </a:r>
            <a:r>
              <a:rPr lang="en-CA" b="1" i="1" dirty="0">
                <a:solidFill>
                  <a:srgbClr val="373D3F"/>
                </a:solidFill>
                <a:latin typeface="+mn-lt"/>
              </a:rPr>
              <a:t> × </a:t>
            </a:r>
            <a:r>
              <a:rPr lang="en-CA" b="1" i="1" dirty="0">
                <a:solidFill>
                  <a:srgbClr val="373D3F"/>
                </a:solidFill>
                <a:effectLst/>
                <a:latin typeface="+mn-lt"/>
              </a:rPr>
              <a:t>Quantity – Average Total Cost</a:t>
            </a:r>
            <a:r>
              <a:rPr lang="en-CA" b="1" i="1" dirty="0">
                <a:solidFill>
                  <a:srgbClr val="373D3F"/>
                </a:solidFill>
                <a:latin typeface="+mn-lt"/>
              </a:rPr>
              <a:t> × </a:t>
            </a:r>
            <a:r>
              <a:rPr lang="en-CA" b="1" i="1" dirty="0">
                <a:solidFill>
                  <a:srgbClr val="373D3F"/>
                </a:solidFill>
                <a:effectLst/>
                <a:latin typeface="+mn-lt"/>
              </a:rPr>
              <a:t>Quantity</a:t>
            </a:r>
            <a:endParaRPr lang="en-CA" b="0" i="0" dirty="0">
              <a:solidFill>
                <a:srgbClr val="373D3F"/>
              </a:solidFill>
              <a:effectLst/>
              <a:latin typeface="+mn-lt"/>
            </a:endParaRPr>
          </a:p>
        </p:txBody>
      </p:sp>
    </p:spTree>
    <p:extLst>
      <p:ext uri="{BB962C8B-B14F-4D97-AF65-F5344CB8AC3E}">
        <p14:creationId xmlns:p14="http://schemas.microsoft.com/office/powerpoint/2010/main" val="4231409664"/>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1992FA13D54949BA7BE9556CF459E4" ma:contentTypeVersion="13" ma:contentTypeDescription="Create a new document." ma:contentTypeScope="" ma:versionID="b2284a8a2e7d82e044674c60fce8f1c2">
  <xsd:schema xmlns:xsd="http://www.w3.org/2001/XMLSchema" xmlns:xs="http://www.w3.org/2001/XMLSchema" xmlns:p="http://schemas.microsoft.com/office/2006/metadata/properties" xmlns:ns3="94abd359-9534-4d37-9b01-9864deda33e0" xmlns:ns4="2f475e60-e75d-4119-aa30-b65db0d9cc60" targetNamespace="http://schemas.microsoft.com/office/2006/metadata/properties" ma:root="true" ma:fieldsID="2c49960e186019dc344ec8bccc9417d4" ns3:_="" ns4:_="">
    <xsd:import namespace="94abd359-9534-4d37-9b01-9864deda33e0"/>
    <xsd:import namespace="2f475e60-e75d-4119-aa30-b65db0d9cc6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bd359-9534-4d37-9b01-9864deda33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f475e60-e75d-4119-aa30-b65db0d9cc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76663F-D626-4EB6-972F-5694147281A6}">
  <ds:schemaRefs>
    <ds:schemaRef ds:uri="2f475e60-e75d-4119-aa30-b65db0d9cc60"/>
    <ds:schemaRef ds:uri="94abd359-9534-4d37-9b01-9864deda33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F15BBAD-F7F2-401E-AF05-5688830EE446}">
  <ds:schemaRefs>
    <ds:schemaRef ds:uri="http://schemas.microsoft.com/office/infopath/2007/PartnerControls"/>
    <ds:schemaRef ds:uri="http://schemas.microsoft.com/office/2006/documentManagement/types"/>
    <ds:schemaRef ds:uri="http://purl.org/dc/elements/1.1/"/>
    <ds:schemaRef ds:uri="94abd359-9534-4d37-9b01-9864deda33e0"/>
    <ds:schemaRef ds:uri="http://purl.org/dc/dcmitype/"/>
    <ds:schemaRef ds:uri="http://schemas.microsoft.com/office/2006/metadata/properties"/>
    <ds:schemaRef ds:uri="http://schemas.openxmlformats.org/package/2006/metadata/core-properties"/>
    <ds:schemaRef ds:uri="2f475e60-e75d-4119-aa30-b65db0d9cc60"/>
    <ds:schemaRef ds:uri="http://www.w3.org/XML/1998/namespace"/>
    <ds:schemaRef ds:uri="http://purl.org/dc/terms/"/>
  </ds:schemaRefs>
</ds:datastoreItem>
</file>

<file path=customXml/itemProps3.xml><?xml version="1.0" encoding="utf-8"?>
<ds:datastoreItem xmlns:ds="http://schemas.openxmlformats.org/officeDocument/2006/customXml" ds:itemID="{76D928B5-2415-41A4-8404-9F146EBB67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TotalTime>
  <Words>3558</Words>
  <Application>Microsoft Macintosh PowerPoint</Application>
  <PresentationFormat>On-screen Show (16:9)</PresentationFormat>
  <Paragraphs>163</Paragraphs>
  <Slides>40</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Roboto</vt:lpstr>
      <vt:lpstr>Montserrat</vt:lpstr>
      <vt:lpstr>Arial</vt:lpstr>
      <vt:lpstr>Calibri</vt:lpstr>
      <vt:lpstr>Geometric</vt:lpstr>
      <vt:lpstr>CHAPTER 8: PERFECT COMPETITION </vt:lpstr>
      <vt:lpstr>Learning Outcomes</vt:lpstr>
      <vt:lpstr>8.0 Three Main Metrics to Measure Market’s Structure</vt:lpstr>
      <vt:lpstr> 8.0 Market Structure </vt:lpstr>
      <vt:lpstr>8.0 Three Metrics</vt:lpstr>
      <vt:lpstr>Characteristics of Perfect Competition</vt:lpstr>
      <vt:lpstr>8.1 Identical Goods </vt:lpstr>
      <vt:lpstr>8.1 Barriers to Entry</vt:lpstr>
      <vt:lpstr>8.2 Price and Quantity in Perfect Competition</vt:lpstr>
      <vt:lpstr>Determining the Highest Profit by Comparing Total Revenue and Total Cost</vt:lpstr>
      <vt:lpstr>8.2 Fig 8.2 Explained </vt:lpstr>
      <vt:lpstr>8.2 Explained </vt:lpstr>
      <vt:lpstr>8.2 Vertical Gap Between Total Revenue and Total Cost</vt:lpstr>
      <vt:lpstr>8.3 Comparing Marginal Revenue and Marginal Costs</vt:lpstr>
      <vt:lpstr>8.3 Marginal Revenue and Marginal Cost Curves </vt:lpstr>
      <vt:lpstr>8.3 Fig 8.4 Explained </vt:lpstr>
      <vt:lpstr>8.3 Market Quantity </vt:lpstr>
      <vt:lpstr>8.3 Fig 8.5 Explained </vt:lpstr>
      <vt:lpstr>8.3 Fig 8.5 Explained Cont. </vt:lpstr>
      <vt:lpstr> 8.4 Profits and Losses in Perfect Competition</vt:lpstr>
      <vt:lpstr>8.4 Three Economic Profit Scenario 1  </vt:lpstr>
      <vt:lpstr>Three Economic Profit Scenario 2</vt:lpstr>
      <vt:lpstr>8.4 Three Economic Profit Scenario 3</vt:lpstr>
      <vt:lpstr>8.5 Economic Loss and Shut Down in the Short Run</vt:lpstr>
      <vt:lpstr>8.5 Fig 8.10 Explained </vt:lpstr>
      <vt:lpstr>8.5 Fig 8.10 Explanation Continued </vt:lpstr>
      <vt:lpstr>8.5 Marginal Cost and the Firm’s Supply Curve</vt:lpstr>
      <vt:lpstr>8.5 Fig 8.11 Explained </vt:lpstr>
      <vt:lpstr>8.6 How Entry and Exit Lead to Zero Profits in the Long Run</vt:lpstr>
      <vt:lpstr>8.6 Entry of New Firms</vt:lpstr>
      <vt:lpstr>8.6 Entry of New Firms Explained </vt:lpstr>
      <vt:lpstr>8.6 Exit of Firms</vt:lpstr>
      <vt:lpstr>8.6 Exit Of Firms Explained </vt:lpstr>
      <vt:lpstr>8.6 Exit Firms Explanation Continued </vt:lpstr>
      <vt:lpstr>8.7 Perfect Competition and Efficiency</vt:lpstr>
      <vt:lpstr>8.7 Fig 8.14 Explained </vt:lpstr>
      <vt:lpstr>8.7 Perfectly Competitive Market</vt:lpstr>
      <vt:lpstr>8.7 Fig 8.15 Explained </vt:lpstr>
      <vt:lpstr>8.7 Demand Shock</vt:lpstr>
      <vt:lpstr>8.8 Key Terms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Marketing</dc:title>
  <dc:creator>HOME-USER</dc:creator>
  <cp:lastModifiedBy>Armstrong, Robert</cp:lastModifiedBy>
  <cp:revision>76</cp:revision>
  <cp:lastPrinted>2021-10-24T15:39:03Z</cp:lastPrinted>
  <dcterms:modified xsi:type="dcterms:W3CDTF">2023-07-20T17:56:12Z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0x010100D11992FA13D54949BA7BE9556CF459E4</vt:lpwstr>
  </property>
</Properties>
</file>