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3"/>
  </p:notesMasterIdLst>
  <p:sldIdLst>
    <p:sldId id="256" r:id="rId5"/>
    <p:sldId id="258" r:id="rId6"/>
    <p:sldId id="287" r:id="rId7"/>
    <p:sldId id="288" r:id="rId8"/>
    <p:sldId id="289" r:id="rId9"/>
    <p:sldId id="322" r:id="rId10"/>
    <p:sldId id="290" r:id="rId11"/>
    <p:sldId id="311" r:id="rId12"/>
    <p:sldId id="312" r:id="rId13"/>
    <p:sldId id="313" r:id="rId14"/>
    <p:sldId id="291" r:id="rId15"/>
    <p:sldId id="292" r:id="rId16"/>
    <p:sldId id="293" r:id="rId17"/>
    <p:sldId id="294" r:id="rId18"/>
    <p:sldId id="295" r:id="rId19"/>
    <p:sldId id="296" r:id="rId20"/>
    <p:sldId id="314" r:id="rId21"/>
    <p:sldId id="321" r:id="rId22"/>
    <p:sldId id="297" r:id="rId23"/>
    <p:sldId id="298" r:id="rId24"/>
    <p:sldId id="299" r:id="rId25"/>
    <p:sldId id="300" r:id="rId26"/>
    <p:sldId id="318" r:id="rId27"/>
    <p:sldId id="301" r:id="rId28"/>
    <p:sldId id="302" r:id="rId29"/>
    <p:sldId id="303" r:id="rId30"/>
    <p:sldId id="317" r:id="rId31"/>
    <p:sldId id="304" r:id="rId32"/>
    <p:sldId id="316" r:id="rId33"/>
    <p:sldId id="320" r:id="rId34"/>
    <p:sldId id="305" r:id="rId35"/>
    <p:sldId id="306" r:id="rId36"/>
    <p:sldId id="307" r:id="rId37"/>
    <p:sldId id="315" r:id="rId38"/>
    <p:sldId id="308" r:id="rId39"/>
    <p:sldId id="309" r:id="rId40"/>
    <p:sldId id="310" r:id="rId41"/>
    <p:sldId id="286"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Montserrat" pitchFamily="2" charset="77"/>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30E7F-7D08-D244-88FF-20EAF2D02A52}" v="6" dt="2023-07-19T19:16:52.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8" autoAdjust="0"/>
    <p:restoredTop sz="95066" autoAdjust="0"/>
  </p:normalViewPr>
  <p:slideViewPr>
    <p:cSldViewPr snapToGrid="0">
      <p:cViewPr varScale="1">
        <p:scale>
          <a:sx n="244" d="100"/>
          <a:sy n="244" d="100"/>
        </p:scale>
        <p:origin x="208" y="1128"/>
      </p:cViewPr>
      <p:guideLst>
        <p:guide orient="horz" pos="1620"/>
        <p:guide pos="2880"/>
      </p:guideLst>
    </p:cSldViewPr>
  </p:slideViewPr>
  <p:outlineViewPr>
    <p:cViewPr>
      <p:scale>
        <a:sx n="33" d="100"/>
        <a:sy n="33" d="100"/>
      </p:scale>
      <p:origin x="0" y="-2260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AE430E7F-7D08-D244-88FF-20EAF2D02A52}"/>
    <pc:docChg chg="undo custSel addSld delSld modSld">
      <pc:chgData name="Armstrong, Robert" userId="5d1a70f8-cd4e-42d2-9722-d99b4b7284a9" providerId="ADAL" clId="{AE430E7F-7D08-D244-88FF-20EAF2D02A52}" dt="2023-07-19T19:20:22.158" v="399" actId="14100"/>
      <pc:docMkLst>
        <pc:docMk/>
      </pc:docMkLst>
      <pc:sldChg chg="addSp delSp modSp mod">
        <pc:chgData name="Armstrong, Robert" userId="5d1a70f8-cd4e-42d2-9722-d99b4b7284a9" providerId="ADAL" clId="{AE430E7F-7D08-D244-88FF-20EAF2D02A52}" dt="2023-07-19T19:13:54.828" v="33" actId="12788"/>
        <pc:sldMkLst>
          <pc:docMk/>
          <pc:sldMk cId="1583285417" sldId="303"/>
        </pc:sldMkLst>
        <pc:picChg chg="del mod">
          <ac:chgData name="Armstrong, Robert" userId="5d1a70f8-cd4e-42d2-9722-d99b4b7284a9" providerId="ADAL" clId="{AE430E7F-7D08-D244-88FF-20EAF2D02A52}" dt="2023-07-19T19:13:13.564" v="26" actId="478"/>
          <ac:picMkLst>
            <pc:docMk/>
            <pc:sldMk cId="1583285417" sldId="303"/>
            <ac:picMk id="4" creationId="{A663CB09-B5CB-46B3-A45A-92B0492329ED}"/>
          </ac:picMkLst>
        </pc:picChg>
        <pc:picChg chg="add mod modCrop">
          <ac:chgData name="Armstrong, Robert" userId="5d1a70f8-cd4e-42d2-9722-d99b4b7284a9" providerId="ADAL" clId="{AE430E7F-7D08-D244-88FF-20EAF2D02A52}" dt="2023-07-19T19:13:54.828" v="33" actId="12788"/>
          <ac:picMkLst>
            <pc:docMk/>
            <pc:sldMk cId="1583285417" sldId="303"/>
            <ac:picMk id="5" creationId="{D8301079-F921-DF77-CF93-F63C0F259F49}"/>
          </ac:picMkLst>
        </pc:picChg>
      </pc:sldChg>
      <pc:sldChg chg="del">
        <pc:chgData name="Armstrong, Robert" userId="5d1a70f8-cd4e-42d2-9722-d99b4b7284a9" providerId="ADAL" clId="{AE430E7F-7D08-D244-88FF-20EAF2D02A52}" dt="2023-07-19T19:14:05.720" v="34" actId="2696"/>
        <pc:sldMkLst>
          <pc:docMk/>
          <pc:sldMk cId="48077668" sldId="319"/>
        </pc:sldMkLst>
      </pc:sldChg>
      <pc:sldChg chg="addSp delSp modSp add mod modNotesTx">
        <pc:chgData name="Armstrong, Robert" userId="5d1a70f8-cd4e-42d2-9722-d99b4b7284a9" providerId="ADAL" clId="{AE430E7F-7D08-D244-88FF-20EAF2D02A52}" dt="2023-07-19T19:12:22.746" v="23" actId="165"/>
        <pc:sldMkLst>
          <pc:docMk/>
          <pc:sldMk cId="3438961255" sldId="320"/>
        </pc:sldMkLst>
        <pc:spChg chg="mod">
          <ac:chgData name="Armstrong, Robert" userId="5d1a70f8-cd4e-42d2-9722-d99b4b7284a9" providerId="ADAL" clId="{AE430E7F-7D08-D244-88FF-20EAF2D02A52}" dt="2023-07-19T19:00:34.838" v="6" actId="6549"/>
          <ac:spMkLst>
            <pc:docMk/>
            <pc:sldMk cId="3438961255" sldId="320"/>
            <ac:spMk id="2" creationId="{D7D0F447-0EB7-F42D-34B2-0BFB5E109580}"/>
          </ac:spMkLst>
        </pc:spChg>
        <pc:spChg chg="del">
          <ac:chgData name="Armstrong, Robert" userId="5d1a70f8-cd4e-42d2-9722-d99b4b7284a9" providerId="ADAL" clId="{AE430E7F-7D08-D244-88FF-20EAF2D02A52}" dt="2023-07-19T19:00:24.735" v="1" actId="478"/>
          <ac:spMkLst>
            <pc:docMk/>
            <pc:sldMk cId="3438961255" sldId="320"/>
            <ac:spMk id="3" creationId="{22EC57B5-B4E9-5C8C-01C1-1CF1DB18192D}"/>
          </ac:spMkLst>
        </pc:spChg>
        <pc:spChg chg="del">
          <ac:chgData name="Armstrong, Robert" userId="5d1a70f8-cd4e-42d2-9722-d99b4b7284a9" providerId="ADAL" clId="{AE430E7F-7D08-D244-88FF-20EAF2D02A52}" dt="2023-07-19T19:00:36.041" v="7" actId="478"/>
          <ac:spMkLst>
            <pc:docMk/>
            <pc:sldMk cId="3438961255" sldId="320"/>
            <ac:spMk id="6" creationId="{BAB24117-9DC4-C35F-FEC5-BB4351DA43CF}"/>
          </ac:spMkLst>
        </pc:spChg>
        <pc:spChg chg="add del mod">
          <ac:chgData name="Armstrong, Robert" userId="5d1a70f8-cd4e-42d2-9722-d99b4b7284a9" providerId="ADAL" clId="{AE430E7F-7D08-D244-88FF-20EAF2D02A52}" dt="2023-07-19T19:00:26.977" v="2" actId="478"/>
          <ac:spMkLst>
            <pc:docMk/>
            <pc:sldMk cId="3438961255" sldId="320"/>
            <ac:spMk id="7" creationId="{7A4A355B-D6BE-D419-5D6E-95E3BD20978D}"/>
          </ac:spMkLst>
        </pc:spChg>
        <pc:grpChg chg="add del mod">
          <ac:chgData name="Armstrong, Robert" userId="5d1a70f8-cd4e-42d2-9722-d99b4b7284a9" providerId="ADAL" clId="{AE430E7F-7D08-D244-88FF-20EAF2D02A52}" dt="2023-07-19T19:12:22.746" v="23" actId="165"/>
          <ac:grpSpMkLst>
            <pc:docMk/>
            <pc:sldMk cId="3438961255" sldId="320"/>
            <ac:grpSpMk id="12" creationId="{15CB733E-B004-7E5B-D37F-9DCC42DBF479}"/>
          </ac:grpSpMkLst>
        </pc:grpChg>
        <pc:picChg chg="del">
          <ac:chgData name="Armstrong, Robert" userId="5d1a70f8-cd4e-42d2-9722-d99b4b7284a9" providerId="ADAL" clId="{AE430E7F-7D08-D244-88FF-20EAF2D02A52}" dt="2023-07-19T19:00:27.857" v="3" actId="478"/>
          <ac:picMkLst>
            <pc:docMk/>
            <pc:sldMk cId="3438961255" sldId="320"/>
            <ac:picMk id="5" creationId="{3A220690-A5EC-70CD-28E4-3B4E5168893C}"/>
          </ac:picMkLst>
        </pc:picChg>
        <pc:picChg chg="add mod topLvl">
          <ac:chgData name="Armstrong, Robert" userId="5d1a70f8-cd4e-42d2-9722-d99b4b7284a9" providerId="ADAL" clId="{AE430E7F-7D08-D244-88FF-20EAF2D02A52}" dt="2023-07-19T19:12:22.746" v="23" actId="165"/>
          <ac:picMkLst>
            <pc:docMk/>
            <pc:sldMk cId="3438961255" sldId="320"/>
            <ac:picMk id="9" creationId="{48598A3F-166D-149B-6449-0A9A4CE1F237}"/>
          </ac:picMkLst>
        </pc:picChg>
        <pc:picChg chg="add mod topLvl">
          <ac:chgData name="Armstrong, Robert" userId="5d1a70f8-cd4e-42d2-9722-d99b4b7284a9" providerId="ADAL" clId="{AE430E7F-7D08-D244-88FF-20EAF2D02A52}" dt="2023-07-19T19:12:22.746" v="23" actId="165"/>
          <ac:picMkLst>
            <pc:docMk/>
            <pc:sldMk cId="3438961255" sldId="320"/>
            <ac:picMk id="11" creationId="{BA2BF0A5-8552-C031-71D7-2C7C903C178D}"/>
          </ac:picMkLst>
        </pc:picChg>
      </pc:sldChg>
      <pc:sldChg chg="addSp delSp modSp add mod">
        <pc:chgData name="Armstrong, Robert" userId="5d1a70f8-cd4e-42d2-9722-d99b4b7284a9" providerId="ADAL" clId="{AE430E7F-7D08-D244-88FF-20EAF2D02A52}" dt="2023-07-19T19:17:04.921" v="105" actId="12788"/>
        <pc:sldMkLst>
          <pc:docMk/>
          <pc:sldMk cId="4146483931" sldId="321"/>
        </pc:sldMkLst>
        <pc:spChg chg="mod">
          <ac:chgData name="Armstrong, Robert" userId="5d1a70f8-cd4e-42d2-9722-d99b4b7284a9" providerId="ADAL" clId="{AE430E7F-7D08-D244-88FF-20EAF2D02A52}" dt="2023-07-19T19:15:23.199" v="92" actId="20577"/>
          <ac:spMkLst>
            <pc:docMk/>
            <pc:sldMk cId="4146483931" sldId="321"/>
            <ac:spMk id="2" creationId="{3212BA8B-6676-962C-084B-D4D32B7C0E1A}"/>
          </ac:spMkLst>
        </pc:spChg>
        <pc:spChg chg="del">
          <ac:chgData name="Armstrong, Robert" userId="5d1a70f8-cd4e-42d2-9722-d99b4b7284a9" providerId="ADAL" clId="{AE430E7F-7D08-D244-88FF-20EAF2D02A52}" dt="2023-07-19T19:15:25.500" v="93" actId="478"/>
          <ac:spMkLst>
            <pc:docMk/>
            <pc:sldMk cId="4146483931" sldId="321"/>
            <ac:spMk id="3" creationId="{C3D5FCB9-9085-A867-90E8-8BD1AEA2FC91}"/>
          </ac:spMkLst>
        </pc:spChg>
        <pc:spChg chg="add del mod">
          <ac:chgData name="Armstrong, Robert" userId="5d1a70f8-cd4e-42d2-9722-d99b4b7284a9" providerId="ADAL" clId="{AE430E7F-7D08-D244-88FF-20EAF2D02A52}" dt="2023-07-19T19:15:26.737" v="94" actId="478"/>
          <ac:spMkLst>
            <pc:docMk/>
            <pc:sldMk cId="4146483931" sldId="321"/>
            <ac:spMk id="5" creationId="{5AC728EB-E2CB-DBAF-2794-70CC307856AA}"/>
          </ac:spMkLst>
        </pc:spChg>
        <pc:picChg chg="add mod modCrop">
          <ac:chgData name="Armstrong, Robert" userId="5d1a70f8-cd4e-42d2-9722-d99b4b7284a9" providerId="ADAL" clId="{AE430E7F-7D08-D244-88FF-20EAF2D02A52}" dt="2023-07-19T19:17:04.921" v="105" actId="12788"/>
          <ac:picMkLst>
            <pc:docMk/>
            <pc:sldMk cId="4146483931" sldId="321"/>
            <ac:picMk id="7" creationId="{B212CE79-30AC-F34B-0962-9F1FAA4D6948}"/>
          </ac:picMkLst>
        </pc:picChg>
      </pc:sldChg>
      <pc:sldChg chg="modSp add mod">
        <pc:chgData name="Armstrong, Robert" userId="5d1a70f8-cd4e-42d2-9722-d99b4b7284a9" providerId="ADAL" clId="{AE430E7F-7D08-D244-88FF-20EAF2D02A52}" dt="2023-07-19T19:20:22.158" v="399" actId="14100"/>
        <pc:sldMkLst>
          <pc:docMk/>
          <pc:sldMk cId="2679476900" sldId="322"/>
        </pc:sldMkLst>
        <pc:spChg chg="mod">
          <ac:chgData name="Armstrong, Robert" userId="5d1a70f8-cd4e-42d2-9722-d99b4b7284a9" providerId="ADAL" clId="{AE430E7F-7D08-D244-88FF-20EAF2D02A52}" dt="2023-07-19T19:17:41.218" v="107" actId="6549"/>
          <ac:spMkLst>
            <pc:docMk/>
            <pc:sldMk cId="2679476900" sldId="322"/>
            <ac:spMk id="2" creationId="{043EF360-D6A6-413A-9355-1DDC701369A0}"/>
          </ac:spMkLst>
        </pc:spChg>
        <pc:spChg chg="mod">
          <ac:chgData name="Armstrong, Robert" userId="5d1a70f8-cd4e-42d2-9722-d99b4b7284a9" providerId="ADAL" clId="{AE430E7F-7D08-D244-88FF-20EAF2D02A52}" dt="2023-07-19T19:20:22.158" v="399" actId="14100"/>
          <ac:spMkLst>
            <pc:docMk/>
            <pc:sldMk cId="2679476900" sldId="322"/>
            <ac:spMk id="3" creationId="{96A68ED4-1695-4B60-88BD-9EBA479235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133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1446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2667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Fixed costs can take many other forms: for example, the cost of equipment such as scissors, hairdryers, mirrors, chairs, and clippers to offer haircuts, and even an expense like advertising to popularize a brand name.</a:t>
            </a:r>
            <a:endParaRPr lang="en-CA" dirty="0"/>
          </a:p>
        </p:txBody>
      </p:sp>
    </p:spTree>
    <p:extLst>
      <p:ext uri="{BB962C8B-B14F-4D97-AF65-F5344CB8AC3E}">
        <p14:creationId xmlns:p14="http://schemas.microsoft.com/office/powerpoint/2010/main" val="385852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5092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table  above (Fig 7.4) shows us the fixed cost and the variable cost of production for haircuts, as the manager keeps hiring more barbers to offer more haircut services each day.</a:t>
            </a:r>
          </a:p>
          <a:p>
            <a:pPr marL="158750" indent="0">
              <a:buNone/>
            </a:pPr>
            <a:endParaRPr lang="en-US" dirty="0"/>
          </a:p>
          <a:p>
            <a:pPr marL="158750" indent="0">
              <a:buNone/>
            </a:pPr>
            <a:r>
              <a:rPr lang="en-US" dirty="0"/>
              <a:t>Note when the total output is zero the firm still incurs a fixed cost of $60 as rental cost per day.</a:t>
            </a:r>
          </a:p>
          <a:p>
            <a:pPr marL="457200" indent="-298450"/>
            <a:r>
              <a:rPr lang="en-US" dirty="0"/>
              <a:t>The fifth column shows the total cost of production which is the sum of TFC and TVC.</a:t>
            </a:r>
          </a:p>
          <a:p>
            <a:pPr marL="457200" indent="-298450"/>
            <a:r>
              <a:rPr lang="en-US" b="1" dirty="0"/>
              <a:t>TC = TFC + TVC</a:t>
            </a:r>
            <a:endParaRPr lang="en-CA" b="1" dirty="0"/>
          </a:p>
        </p:txBody>
      </p:sp>
    </p:spTree>
    <p:extLst>
      <p:ext uri="{BB962C8B-B14F-4D97-AF65-F5344CB8AC3E}">
        <p14:creationId xmlns:p14="http://schemas.microsoft.com/office/powerpoint/2010/main" val="110685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8270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seen from the numbers in the above table Fig 7.6, marginal cost initially falls and then starts rising. The average fixed cost keeps decreasing as the quantity of output (the number of haircuts) increases. Both average variable cost and average total cost initially decrease and then start increasing.</a:t>
            </a:r>
            <a:endParaRPr lang="en-CA" dirty="0"/>
          </a:p>
        </p:txBody>
      </p:sp>
    </p:spTree>
    <p:extLst>
      <p:ext uri="{BB962C8B-B14F-4D97-AF65-F5344CB8AC3E}">
        <p14:creationId xmlns:p14="http://schemas.microsoft.com/office/powerpoint/2010/main" val="4239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graph in Fig 7.7 Above shows the marginal and the average cost curves. The marginal cost and the average cost curves emphasize the division of labor, which we will discuss in the next section.</a:t>
            </a:r>
            <a:endParaRPr lang="en-CA" dirty="0"/>
          </a:p>
          <a:p>
            <a:pPr marL="158750" indent="0">
              <a:buNone/>
            </a:pPr>
            <a:endParaRPr lang="en-CA" dirty="0"/>
          </a:p>
          <a:p>
            <a:pPr marL="457200" indent="-298450"/>
            <a:r>
              <a:rPr lang="en-US" b="0" i="0" dirty="0">
                <a:solidFill>
                  <a:srgbClr val="373D3F"/>
                </a:solidFill>
                <a:effectLst/>
                <a:latin typeface="Montserrat" panose="00000500000000000000" pitchFamily="2" charset="0"/>
              </a:rPr>
              <a:t>Notice from Fig 7.7 that the marginal cost curve intersects the average cost curve exactly at the bottom of the average cost curve. This is where the average cost reaches its minimum. The reason why the intersection occurs at this point is built into the economic meaning of marginal and average costs. If the marginal cost of production is below the average cost of producing previous units, as it is for the points to the left of where MC crosses AVC, then producing one additional unit will reduce average costs overall—and the AVC curve will be downward-sloping in this zone. Conversely, if the marginal cost of production for producing an additional unit is above the average cost of producing units, as it is for points to the right of where MC crosses AVC, then producing a marginal unit will increase average costs overall—and the AVC curve must be upward-sloping in this zone. The point of transition, between where MC is pulling AVC down and where it is pulling it up, must occur at the </a:t>
            </a:r>
            <a:r>
              <a:rPr lang="en-US" b="0" i="1" dirty="0">
                <a:solidFill>
                  <a:srgbClr val="373D3F"/>
                </a:solidFill>
                <a:effectLst/>
                <a:latin typeface="Montserrat" panose="00000500000000000000" pitchFamily="2" charset="0"/>
              </a:rPr>
              <a:t>minimum point</a:t>
            </a:r>
            <a:r>
              <a:rPr lang="en-US" b="0" i="0" dirty="0">
                <a:solidFill>
                  <a:srgbClr val="373D3F"/>
                </a:solidFill>
                <a:effectLst/>
                <a:latin typeface="Montserrat" panose="00000500000000000000" pitchFamily="2" charset="0"/>
              </a:rPr>
              <a:t> of the AVC curve. As long as marginal cost is below average cost, it causes AVC to decrease. When MC intercepts AVC and begins to rise, it causes AVC to increase. As we will see, AVCmin is very important in the short run.</a:t>
            </a:r>
            <a:endParaRPr lang="en-CA" dirty="0"/>
          </a:p>
        </p:txBody>
      </p:sp>
    </p:spTree>
    <p:extLst>
      <p:ext uri="{BB962C8B-B14F-4D97-AF65-F5344CB8AC3E}">
        <p14:creationId xmlns:p14="http://schemas.microsoft.com/office/powerpoint/2010/main" val="91099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373D3F"/>
                </a:solidFill>
                <a:latin typeface="Montserrat" panose="00000500000000000000" pitchFamily="2" charset="0"/>
              </a:rPr>
              <a:t>Conversely, if the marginal cost of production for producing an additional unit is above the average cost of producing units, as it is for points to the right of where MC crosses AVC, then producing a marginal unit will increase average costs overall—and the AVC curve must be upward-sloping in this zone. The point of transition, between where MC is pulling AVC down and where it is pulling it up, must occur at the </a:t>
            </a:r>
            <a:r>
              <a:rPr lang="en-US" i="1" dirty="0">
                <a:solidFill>
                  <a:srgbClr val="373D3F"/>
                </a:solidFill>
                <a:latin typeface="Montserrat" panose="00000500000000000000" pitchFamily="2" charset="0"/>
              </a:rPr>
              <a:t>minimum point</a:t>
            </a:r>
            <a:r>
              <a:rPr lang="en-US" dirty="0">
                <a:solidFill>
                  <a:srgbClr val="373D3F"/>
                </a:solidFill>
                <a:latin typeface="Montserrat" panose="00000500000000000000" pitchFamily="2" charset="0"/>
              </a:rPr>
              <a:t> of the AVC curve. As long as marginal cost is below average cost, it causes AVC to decrease. When MC intercepts AVC and begins to rise, it causes AVC to increase. As we will see, AVCmin is very important in the short run.</a:t>
            </a:r>
            <a:endParaRPr lang="en-CA" dirty="0"/>
          </a:p>
        </p:txBody>
      </p:sp>
    </p:spTree>
    <p:extLst>
      <p:ext uri="{BB962C8B-B14F-4D97-AF65-F5344CB8AC3E}">
        <p14:creationId xmlns:p14="http://schemas.microsoft.com/office/powerpoint/2010/main" val="334759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Now notice the bottom Panel which shows the marginal and average cost curves. Looking at both panels, we find that when the average product (AP) increases, the average cost (ATC and AVC) decreases. AP increases when each additional labor adds significantly to the business, such as in our example, the number of haircuts offered by the second barber is greater than that of the first due to division of labor and specialization. The second barber’s greater productivity pulls up the salon’s total product (TP) faster than the total cost (TC). When TP rises faster as each worker is more productive, then a relatively less amount of such labor results in TC rising less faster (relatively less labor, so less wage cost) than TP. Therefore, the average cost falls (</a:t>
            </a:r>
            <a:r>
              <a:rPr lang="en-US" sz="1100" b="0" i="1" u="none" strike="noStrike" cap="none" dirty="0">
                <a:solidFill>
                  <a:srgbClr val="000000"/>
                </a:solidFill>
                <a:effectLst/>
                <a:latin typeface="Arial"/>
                <a:ea typeface="Arial"/>
                <a:cs typeface="Arial"/>
                <a:sym typeface="Arial"/>
              </a:rPr>
              <a:t>Recall</a:t>
            </a:r>
            <a:r>
              <a:rPr lang="en-US" sz="1100" b="0" i="0" u="none" strike="noStrike" cap="none" dirty="0">
                <a:solidFill>
                  <a:srgbClr val="000000"/>
                </a:solidFill>
                <a:effectLst/>
                <a:latin typeface="Arial"/>
                <a:ea typeface="Arial"/>
                <a:cs typeface="Arial"/>
                <a:sym typeface="Arial"/>
              </a:rPr>
              <a:t>, ATC = TC/TP; AP = TP/Labor) as long as the average product increases.</a:t>
            </a:r>
            <a:endParaRPr lang="en-CA" dirty="0"/>
          </a:p>
        </p:txBody>
      </p:sp>
    </p:spTree>
    <p:extLst>
      <p:ext uri="{BB962C8B-B14F-4D97-AF65-F5344CB8AC3E}">
        <p14:creationId xmlns:p14="http://schemas.microsoft.com/office/powerpoint/2010/main" val="70901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In our example, adding the third, fourth, or fifth barber lowers the marginal productivity of each worker due to the salon’s manager’s inability to offer his barbers more capital. Falling productivity lowers the rate of increase in TP and lowers the average productivity of the business. Therefore, TP rises less fast while relatively greater quantities of labor result in TC rising faster than TP. Therefore, the average cost starts increasing as the average product begins to decrease. When the average productivity of the firm reaches its maximum (AP-max), the average cost gets to a minimum (ATC-min or AVC-min).</a:t>
            </a:r>
            <a:endParaRPr lang="en-CA" dirty="0"/>
          </a:p>
        </p:txBody>
      </p:sp>
    </p:spTree>
    <p:extLst>
      <p:ext uri="{BB962C8B-B14F-4D97-AF65-F5344CB8AC3E}">
        <p14:creationId xmlns:p14="http://schemas.microsoft.com/office/powerpoint/2010/main" val="3223236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474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4217233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p:txBody>
      </p:sp>
    </p:spTree>
    <p:extLst>
      <p:ext uri="{BB962C8B-B14F-4D97-AF65-F5344CB8AC3E}">
        <p14:creationId xmlns:p14="http://schemas.microsoft.com/office/powerpoint/2010/main" val="67223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Arial"/>
                <a:ea typeface="Arial"/>
                <a:cs typeface="Arial"/>
                <a:sym typeface="Arial"/>
              </a:rPr>
              <a:t>Think of this family of short-run average cost curves as representing different choices for a firm that is planning its level of investment in fixed cost physical capital—knowing that different choices about capital investment in the present will cause it to end up with different short-run average cost curves in the future.</a:t>
            </a:r>
            <a:endParaRPr lang="en-CA" sz="1100" b="0" i="0" u="none" strike="noStrike" cap="none" dirty="0">
              <a:solidFill>
                <a:srgbClr val="000000"/>
              </a:solidFill>
              <a:latin typeface="Arial"/>
              <a:ea typeface="Arial"/>
              <a:cs typeface="Arial"/>
              <a:sym typeface="Arial"/>
            </a:endParaRPr>
          </a:p>
          <a:p>
            <a:pPr marL="158750" indent="0">
              <a:buNone/>
            </a:pPr>
            <a:endParaRPr lang="en-CA" dirty="0"/>
          </a:p>
        </p:txBody>
      </p:sp>
    </p:spTree>
    <p:extLst>
      <p:ext uri="{BB962C8B-B14F-4D97-AF65-F5344CB8AC3E}">
        <p14:creationId xmlns:p14="http://schemas.microsoft.com/office/powerpoint/2010/main" val="1346194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08955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Constant returns to scale (Fig 7.10)</a:t>
            </a:r>
          </a:p>
          <a:p>
            <a:r>
              <a:rPr lang="en-CA" b="0" i="0" dirty="0">
                <a:solidFill>
                  <a:srgbClr val="373D3F"/>
                </a:solidFill>
                <a:effectLst/>
                <a:latin typeface="Montserrat" panose="00000500000000000000" pitchFamily="2" charset="0"/>
              </a:rPr>
              <a:t> Figure 7.11 illustrates these points.</a:t>
            </a:r>
            <a:endParaRPr lang="en-CA" dirty="0"/>
          </a:p>
        </p:txBody>
      </p:sp>
    </p:spTree>
    <p:extLst>
      <p:ext uri="{BB962C8B-B14F-4D97-AF65-F5344CB8AC3E}">
        <p14:creationId xmlns:p14="http://schemas.microsoft.com/office/powerpoint/2010/main" val="332671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Total cost is what the firm pays for producing and selling its products. Production involves the firm converting inputs to outputs. Each of those inputs has a cost to the firm. The sum of all those costs is the total cost. We will learn in this chapter that short-run costs are different from long-run costs.</a:t>
            </a:r>
            <a:endParaRPr lang="en-CA" dirty="0"/>
          </a:p>
        </p:txBody>
      </p:sp>
    </p:spTree>
    <p:extLst>
      <p:ext uri="{BB962C8B-B14F-4D97-AF65-F5344CB8AC3E}">
        <p14:creationId xmlns:p14="http://schemas.microsoft.com/office/powerpoint/2010/main" val="26870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For example, working in the business while not earning a formal salary, or using the ground floor of a home as a retail store are both implicit costs. Implicit costs also include the depreciation of goods, materials, and equipment that are necessary for a company to operate. Depreciation is the decline in the value of any capital due to its constant usage. These two definitions of cost are important for distinguishing between two conceptions of profit, accounting profit, and economic profit.</a:t>
            </a:r>
            <a:endParaRPr lang="en-CA" dirty="0"/>
          </a:p>
        </p:txBody>
      </p:sp>
    </p:spTree>
    <p:extLst>
      <p:ext uri="{BB962C8B-B14F-4D97-AF65-F5344CB8AC3E}">
        <p14:creationId xmlns:p14="http://schemas.microsoft.com/office/powerpoint/2010/main" val="399876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3225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9173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US" b="0" i="0" dirty="0">
              <a:solidFill>
                <a:srgbClr val="000000"/>
              </a:solidFill>
              <a:effectLst/>
              <a:latin typeface="Montserrat" panose="00000500000000000000" pitchFamily="2" charset="0"/>
            </a:endParaRPr>
          </a:p>
          <a:p>
            <a:pPr marL="158750" indent="0">
              <a:buNone/>
            </a:pPr>
            <a:endParaRPr lang="en-CA" dirty="0"/>
          </a:p>
        </p:txBody>
      </p:sp>
    </p:spTree>
    <p:extLst>
      <p:ext uri="{BB962C8B-B14F-4D97-AF65-F5344CB8AC3E}">
        <p14:creationId xmlns:p14="http://schemas.microsoft.com/office/powerpoint/2010/main" val="402880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000000"/>
                </a:solidFill>
                <a:effectLst/>
                <a:latin typeface="Montserrat" panose="00000500000000000000" pitchFamily="2" charset="0"/>
              </a:rPr>
              <a:t>Consider pizza making. The pizzaiolo (pizza maker) takes flour, water, and yeast to make dough. Similarly, the pizzaiolo may take tomatoes, spices, and water to make pizza sauce. The cook rolls out the dough, brushes on the pizza sauce, and adds cheese and other toppings. The pizzaiolo uses a peel—the shovel-like wooden tool—to put the pizza into the oven to cook. Once baked, the pizza goes into a box (if it’s for takeout) and the customer pays for the goods.</a:t>
            </a:r>
            <a:endParaRPr lang="en-CA" dirty="0"/>
          </a:p>
        </p:txBody>
      </p:sp>
    </p:spTree>
    <p:extLst>
      <p:ext uri="{BB962C8B-B14F-4D97-AF65-F5344CB8AC3E}">
        <p14:creationId xmlns:p14="http://schemas.microsoft.com/office/powerpoint/2010/main" val="294010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6870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photos/magnifying-glass-flexibility-2884240/" TargetMode="External"/><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users/geralt-9301/"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b="1" dirty="0">
                <a:latin typeface="Arial"/>
              </a:rPr>
              <a:t>Principles of Microeconomics</a:t>
            </a: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1900" b="1" dirty="0">
                <a:latin typeface="+mj-lt"/>
              </a:rPr>
              <a:t>CHAPTER 7: PRODUCTION AND COST</a:t>
            </a:r>
          </a:p>
        </p:txBody>
      </p:sp>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7B0F-DD52-87F4-A499-85D8D6EBC4F0}"/>
              </a:ext>
            </a:extLst>
          </p:cNvPr>
          <p:cNvSpPr>
            <a:spLocks noGrp="1"/>
          </p:cNvSpPr>
          <p:nvPr>
            <p:ph type="title"/>
          </p:nvPr>
        </p:nvSpPr>
        <p:spPr/>
        <p:txBody>
          <a:bodyPr>
            <a:normAutofit fontScale="90000"/>
          </a:bodyPr>
          <a:lstStyle/>
          <a:p>
            <a:r>
              <a:rPr lang="en-US" b="1" dirty="0">
                <a:latin typeface="+mj-lt"/>
              </a:rPr>
              <a:t>7.1 Calculating Implicit and Explicit Costs Step 3</a:t>
            </a:r>
            <a:endParaRPr lang="en-CA" dirty="0">
              <a:latin typeface="+mj-lt"/>
            </a:endParaRPr>
          </a:p>
        </p:txBody>
      </p:sp>
      <p:sp>
        <p:nvSpPr>
          <p:cNvPr id="3" name="Text Placeholder 2">
            <a:extLst>
              <a:ext uri="{FF2B5EF4-FFF2-40B4-BE49-F238E27FC236}">
                <a16:creationId xmlns:a16="http://schemas.microsoft.com/office/drawing/2014/main" id="{7B88023B-4D6A-FA3C-4F2A-9773E7318458}"/>
              </a:ext>
            </a:extLst>
          </p:cNvPr>
          <p:cNvSpPr>
            <a:spLocks noGrp="1"/>
          </p:cNvSpPr>
          <p:nvPr>
            <p:ph type="body" idx="1"/>
          </p:nvPr>
        </p:nvSpPr>
        <p:spPr>
          <a:xfrm>
            <a:off x="311700" y="1139014"/>
            <a:ext cx="8520600" cy="4004486"/>
          </a:xfrm>
        </p:spPr>
        <p:txBody>
          <a:bodyPr>
            <a:normAutofit fontScale="92500"/>
          </a:bodyPr>
          <a:lstStyle/>
          <a:p>
            <a:pPr marL="158750" indent="0" algn="just">
              <a:buNone/>
            </a:pPr>
            <a:r>
              <a:rPr lang="en-US" sz="1900" b="1" dirty="0">
                <a:solidFill>
                  <a:srgbClr val="000000"/>
                </a:solidFill>
                <a:latin typeface="+mn-lt"/>
              </a:rPr>
              <a:t>Step 3.</a:t>
            </a:r>
            <a:r>
              <a:rPr lang="en-US" sz="1900" dirty="0">
                <a:solidFill>
                  <a:srgbClr val="000000"/>
                </a:solidFill>
                <a:latin typeface="+mn-lt"/>
              </a:rPr>
              <a:t> You need to subtract both the explicit and implicit costs to determine the true economic profit:</a:t>
            </a:r>
          </a:p>
          <a:p>
            <a:pPr lvl="1" algn="just"/>
            <a:r>
              <a:rPr lang="en-US" sz="1900" b="1" i="1" dirty="0">
                <a:solidFill>
                  <a:srgbClr val="000000"/>
                </a:solidFill>
                <a:latin typeface="+mn-lt"/>
              </a:rPr>
              <a:t>Economic profit = total revenues – explicit costs – implicit costs</a:t>
            </a:r>
            <a:r>
              <a:rPr lang="en-US" sz="1900" dirty="0">
                <a:solidFill>
                  <a:srgbClr val="000000"/>
                </a:solidFill>
                <a:latin typeface="+mn-lt"/>
              </a:rPr>
              <a:t> = $200,000 – $85,000 – $125,000 = – $10,000 per year</a:t>
            </a:r>
          </a:p>
          <a:p>
            <a:pPr lvl="1" algn="just"/>
            <a:r>
              <a:rPr lang="en-US" sz="1900" dirty="0">
                <a:solidFill>
                  <a:srgbClr val="000000"/>
                </a:solidFill>
                <a:latin typeface="+mn-lt"/>
              </a:rPr>
              <a:t>Fred would be losing $10,000 per year. That does not mean he would not want to open his own business, but it does mean he would be earning $10,000 less than if he worked for the corporate firm.</a:t>
            </a:r>
          </a:p>
          <a:p>
            <a:pPr lvl="1" algn="just"/>
            <a:r>
              <a:rPr lang="en-US" sz="1900" dirty="0">
                <a:solidFill>
                  <a:srgbClr val="000000"/>
                </a:solidFill>
                <a:latin typeface="+mn-lt"/>
              </a:rPr>
              <a:t>Implicit costs can include other things as well. Maybe Fred values his leisure time and starting his own firm would require him to put in more hours than at the corporate firm. In this case, the lost leisure would also be an implicit cost that would subtract from economic profits.</a:t>
            </a:r>
          </a:p>
        </p:txBody>
      </p:sp>
    </p:spTree>
    <p:extLst>
      <p:ext uri="{BB962C8B-B14F-4D97-AF65-F5344CB8AC3E}">
        <p14:creationId xmlns:p14="http://schemas.microsoft.com/office/powerpoint/2010/main" val="411517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FD66-EF95-4B21-868C-AC2043266D51}"/>
              </a:ext>
            </a:extLst>
          </p:cNvPr>
          <p:cNvSpPr>
            <a:spLocks noGrp="1"/>
          </p:cNvSpPr>
          <p:nvPr>
            <p:ph type="title"/>
          </p:nvPr>
        </p:nvSpPr>
        <p:spPr/>
        <p:txBody>
          <a:bodyPr>
            <a:normAutofit fontScale="90000"/>
          </a:bodyPr>
          <a:lstStyle/>
          <a:p>
            <a:r>
              <a:rPr lang="en-CA" b="1" dirty="0">
                <a:latin typeface="+mj-lt"/>
              </a:rPr>
              <a:t>7.2 Production</a:t>
            </a:r>
          </a:p>
        </p:txBody>
      </p:sp>
      <p:sp>
        <p:nvSpPr>
          <p:cNvPr id="3" name="Text Placeholder 2">
            <a:extLst>
              <a:ext uri="{FF2B5EF4-FFF2-40B4-BE49-F238E27FC236}">
                <a16:creationId xmlns:a16="http://schemas.microsoft.com/office/drawing/2014/main" id="{B4721288-DCEE-45D1-BA8A-FF4EBB4AB4BB}"/>
              </a:ext>
            </a:extLst>
          </p:cNvPr>
          <p:cNvSpPr>
            <a:spLocks noGrp="1"/>
          </p:cNvSpPr>
          <p:nvPr>
            <p:ph type="body" idx="1"/>
          </p:nvPr>
        </p:nvSpPr>
        <p:spPr/>
        <p:txBody>
          <a:bodyPr/>
          <a:lstStyle/>
          <a:p>
            <a:r>
              <a:rPr lang="en-US" b="1" dirty="0">
                <a:latin typeface="+mn-lt"/>
                <a:ea typeface="Roboto" panose="02000000000000000000" pitchFamily="2" charset="0"/>
              </a:rPr>
              <a:t>Production</a:t>
            </a:r>
            <a:r>
              <a:rPr lang="en-US" dirty="0">
                <a:latin typeface="+mn-lt"/>
                <a:ea typeface="Roboto" panose="02000000000000000000" pitchFamily="2" charset="0"/>
              </a:rPr>
              <a:t> is the process (or processes) a firm uses to transform inputs (e.g., labour, capital, raw materials) into outputs, i.e., the goods or services the firm wishes to sell.</a:t>
            </a:r>
          </a:p>
          <a:p>
            <a:r>
              <a:rPr lang="en-US" b="0" i="0" dirty="0">
                <a:solidFill>
                  <a:srgbClr val="373D3F"/>
                </a:solidFill>
                <a:effectLst/>
                <a:latin typeface="+mn-lt"/>
                <a:ea typeface="Roboto" panose="02000000000000000000" pitchFamily="2" charset="0"/>
              </a:rPr>
              <a:t>We can summarize the ideas so far in terms of a </a:t>
            </a:r>
            <a:r>
              <a:rPr lang="en-US" b="1" i="0" dirty="0">
                <a:solidFill>
                  <a:srgbClr val="373D3F"/>
                </a:solidFill>
                <a:effectLst/>
                <a:latin typeface="+mn-lt"/>
                <a:ea typeface="Roboto" panose="02000000000000000000" pitchFamily="2" charset="0"/>
              </a:rPr>
              <a:t>production function</a:t>
            </a:r>
            <a:r>
              <a:rPr lang="en-US" b="0" i="0" dirty="0">
                <a:solidFill>
                  <a:srgbClr val="373D3F"/>
                </a:solidFill>
                <a:effectLst/>
                <a:latin typeface="+mn-lt"/>
                <a:ea typeface="Roboto" panose="02000000000000000000" pitchFamily="2" charset="0"/>
              </a:rPr>
              <a:t>, a mathematical expression or equation that explains the engineering relationship between inputs and outputs.</a:t>
            </a:r>
            <a:endParaRPr lang="en-US" dirty="0">
              <a:latin typeface="+mn-lt"/>
              <a:ea typeface="Roboto" panose="02000000000000000000" pitchFamily="2" charset="0"/>
            </a:endParaRPr>
          </a:p>
        </p:txBody>
      </p:sp>
    </p:spTree>
    <p:extLst>
      <p:ext uri="{BB962C8B-B14F-4D97-AF65-F5344CB8AC3E}">
        <p14:creationId xmlns:p14="http://schemas.microsoft.com/office/powerpoint/2010/main" val="368998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6F41-137A-4984-AF70-0AEFBEEB076B}"/>
              </a:ext>
            </a:extLst>
          </p:cNvPr>
          <p:cNvSpPr>
            <a:spLocks noGrp="1"/>
          </p:cNvSpPr>
          <p:nvPr>
            <p:ph type="title"/>
          </p:nvPr>
        </p:nvSpPr>
        <p:spPr/>
        <p:txBody>
          <a:bodyPr>
            <a:normAutofit fontScale="90000"/>
          </a:bodyPr>
          <a:lstStyle/>
          <a:p>
            <a:r>
              <a:rPr lang="en-US" b="1" dirty="0">
                <a:latin typeface="+mj-lt"/>
              </a:rPr>
              <a:t>7.2 Assuming labour (L) and capital (K)</a:t>
            </a:r>
            <a:endParaRPr lang="en-CA" b="1" dirty="0">
              <a:latin typeface="+mj-lt"/>
            </a:endParaRPr>
          </a:p>
        </p:txBody>
      </p:sp>
      <p:sp>
        <p:nvSpPr>
          <p:cNvPr id="3" name="Text Placeholder 2">
            <a:extLst>
              <a:ext uri="{FF2B5EF4-FFF2-40B4-BE49-F238E27FC236}">
                <a16:creationId xmlns:a16="http://schemas.microsoft.com/office/drawing/2014/main" id="{F4F2E7A0-A14E-4362-BEF1-4CD625E865EB}"/>
              </a:ext>
            </a:extLst>
          </p:cNvPr>
          <p:cNvSpPr>
            <a:spLocks noGrp="1"/>
          </p:cNvSpPr>
          <p:nvPr>
            <p:ph type="body" idx="1"/>
          </p:nvPr>
        </p:nvSpPr>
        <p:spPr>
          <a:xfrm>
            <a:off x="311700" y="1229875"/>
            <a:ext cx="8128915" cy="3339000"/>
          </a:xfrm>
        </p:spPr>
        <p:txBody>
          <a:bodyPr/>
          <a:lstStyle/>
          <a:p>
            <a:pPr marL="114300" indent="0">
              <a:buNone/>
            </a:pPr>
            <a:r>
              <a:rPr lang="en-US" dirty="0">
                <a:latin typeface="+mn-lt"/>
              </a:rPr>
              <a:t>Assuming labour (L) and capital (K) are the two main inputs used in the production, we can write the production function as:</a:t>
            </a:r>
          </a:p>
          <a:p>
            <a:pPr marL="114300" indent="0">
              <a:buNone/>
            </a:pPr>
            <a:r>
              <a:rPr lang="en-US" b="1" dirty="0">
                <a:latin typeface="+mn-lt"/>
              </a:rPr>
              <a:t> Q = f [L, K]</a:t>
            </a:r>
            <a:endParaRPr lang="en-CA" b="1" dirty="0">
              <a:latin typeface="+mn-lt"/>
            </a:endParaRPr>
          </a:p>
        </p:txBody>
      </p:sp>
    </p:spTree>
    <p:extLst>
      <p:ext uri="{BB962C8B-B14F-4D97-AF65-F5344CB8AC3E}">
        <p14:creationId xmlns:p14="http://schemas.microsoft.com/office/powerpoint/2010/main" val="297539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54BB-D515-432E-856E-8A6F159DB1A3}"/>
              </a:ext>
            </a:extLst>
          </p:cNvPr>
          <p:cNvSpPr>
            <a:spLocks noGrp="1"/>
          </p:cNvSpPr>
          <p:nvPr>
            <p:ph type="title"/>
          </p:nvPr>
        </p:nvSpPr>
        <p:spPr/>
        <p:txBody>
          <a:bodyPr>
            <a:normAutofit fontScale="90000"/>
          </a:bodyPr>
          <a:lstStyle/>
          <a:p>
            <a:r>
              <a:rPr lang="en-US" b="1" dirty="0">
                <a:latin typeface="+mj-lt"/>
              </a:rPr>
              <a:t> 7.2 Fixed Inputs and Variable Inputs</a:t>
            </a:r>
            <a:endParaRPr lang="en-CA" b="1" dirty="0">
              <a:latin typeface="+mj-lt"/>
            </a:endParaRPr>
          </a:p>
        </p:txBody>
      </p:sp>
      <p:sp>
        <p:nvSpPr>
          <p:cNvPr id="3" name="Text Placeholder 2">
            <a:extLst>
              <a:ext uri="{FF2B5EF4-FFF2-40B4-BE49-F238E27FC236}">
                <a16:creationId xmlns:a16="http://schemas.microsoft.com/office/drawing/2014/main" id="{C297E734-6DFE-4188-81FD-40FF3C324C19}"/>
              </a:ext>
            </a:extLst>
          </p:cNvPr>
          <p:cNvSpPr>
            <a:spLocks noGrp="1"/>
          </p:cNvSpPr>
          <p:nvPr>
            <p:ph type="body" idx="1"/>
          </p:nvPr>
        </p:nvSpPr>
        <p:spPr/>
        <p:txBody>
          <a:bodyPr/>
          <a:lstStyle/>
          <a:p>
            <a:r>
              <a:rPr lang="en-US" b="1" dirty="0">
                <a:latin typeface="+mn-lt"/>
              </a:rPr>
              <a:t>Fixed inputs: </a:t>
            </a:r>
            <a:r>
              <a:rPr lang="en-US" dirty="0">
                <a:latin typeface="+mn-lt"/>
              </a:rPr>
              <a:t>Are those that can’t easily be increased or decreased in a short period of time. In the pizza example, the building is a fixed input. Once the entrepreneur signs the lease, he or she is stuck in the building until the lease expires. Fixed inputs define the firm’s maximum output capacity.</a:t>
            </a:r>
          </a:p>
          <a:p>
            <a:r>
              <a:rPr lang="en-US" b="1" dirty="0">
                <a:latin typeface="+mn-lt"/>
              </a:rPr>
              <a:t>Variable inputs: </a:t>
            </a:r>
            <a:r>
              <a:rPr lang="en-US" dirty="0">
                <a:latin typeface="+mn-lt"/>
              </a:rPr>
              <a:t>Are those that can easily be increased or decreased in a short period of time. The pizzaiolo can order more ingredients with a phone call, so ingredients would be variable inputs. The owner could hire a new person to work the counter pretty quickly as well. So labour is a variable input.</a:t>
            </a:r>
            <a:endParaRPr lang="en-CA" dirty="0">
              <a:latin typeface="+mn-lt"/>
            </a:endParaRPr>
          </a:p>
        </p:txBody>
      </p:sp>
    </p:spTree>
    <p:extLst>
      <p:ext uri="{BB962C8B-B14F-4D97-AF65-F5344CB8AC3E}">
        <p14:creationId xmlns:p14="http://schemas.microsoft.com/office/powerpoint/2010/main" val="392908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5278-20F0-4246-8F07-D18C31A070DD}"/>
              </a:ext>
            </a:extLst>
          </p:cNvPr>
          <p:cNvSpPr>
            <a:spLocks noGrp="1"/>
          </p:cNvSpPr>
          <p:nvPr>
            <p:ph type="title"/>
          </p:nvPr>
        </p:nvSpPr>
        <p:spPr/>
        <p:txBody>
          <a:bodyPr>
            <a:normAutofit fontScale="90000"/>
          </a:bodyPr>
          <a:lstStyle/>
          <a:p>
            <a:r>
              <a:rPr lang="en-CA" b="1" dirty="0">
                <a:latin typeface="+mj-lt"/>
              </a:rPr>
              <a:t>7.2 Short and Long-Run Production</a:t>
            </a:r>
          </a:p>
        </p:txBody>
      </p:sp>
      <p:sp>
        <p:nvSpPr>
          <p:cNvPr id="3" name="Text Placeholder 2">
            <a:extLst>
              <a:ext uri="{FF2B5EF4-FFF2-40B4-BE49-F238E27FC236}">
                <a16:creationId xmlns:a16="http://schemas.microsoft.com/office/drawing/2014/main" id="{35BCD187-7BFE-4996-850A-0DD9ECBD4E3B}"/>
              </a:ext>
            </a:extLst>
          </p:cNvPr>
          <p:cNvSpPr>
            <a:spLocks noGrp="1"/>
          </p:cNvSpPr>
          <p:nvPr>
            <p:ph type="body" idx="1"/>
          </p:nvPr>
        </p:nvSpPr>
        <p:spPr/>
        <p:txBody>
          <a:bodyPr/>
          <a:lstStyle/>
          <a:p>
            <a:r>
              <a:rPr lang="en-US" b="1" dirty="0">
                <a:latin typeface="+mn-lt"/>
              </a:rPr>
              <a:t>The Short-Run: </a:t>
            </a:r>
            <a:r>
              <a:rPr lang="en-US" dirty="0">
                <a:latin typeface="+mn-lt"/>
              </a:rPr>
              <a:t>Is the period of time during which at least one or more factors of production are fixed. During the period of the pizza restaurant lease, the pizza restaurant is operating in the short run, because it is limited to using the current building (an example of capital) —the owner can’t choose a larger or smaller building. Plant size or capital is a fixed factor of production in the short run.</a:t>
            </a:r>
          </a:p>
          <a:p>
            <a:r>
              <a:rPr lang="en-US" b="1" dirty="0">
                <a:latin typeface="+mn-lt"/>
              </a:rPr>
              <a:t>The Long Run: </a:t>
            </a:r>
            <a:r>
              <a:rPr lang="en-US" dirty="0">
                <a:latin typeface="+mn-lt"/>
              </a:rPr>
              <a:t>Is the period of time during which all factors are variable. Once the lease expires for the pizza restaurant, the shop owner can move to a larger or smaller place.</a:t>
            </a:r>
            <a:endParaRPr lang="en-CA" dirty="0">
              <a:latin typeface="+mn-lt"/>
            </a:endParaRPr>
          </a:p>
        </p:txBody>
      </p:sp>
    </p:spTree>
    <p:extLst>
      <p:ext uri="{BB962C8B-B14F-4D97-AF65-F5344CB8AC3E}">
        <p14:creationId xmlns:p14="http://schemas.microsoft.com/office/powerpoint/2010/main" val="224896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E7AB-4BDE-4991-8BAB-F7776DE18CCA}"/>
              </a:ext>
            </a:extLst>
          </p:cNvPr>
          <p:cNvSpPr>
            <a:spLocks noGrp="1"/>
          </p:cNvSpPr>
          <p:nvPr>
            <p:ph type="title"/>
          </p:nvPr>
        </p:nvSpPr>
        <p:spPr/>
        <p:txBody>
          <a:bodyPr>
            <a:normAutofit fontScale="90000"/>
          </a:bodyPr>
          <a:lstStyle/>
          <a:p>
            <a:r>
              <a:rPr lang="en-CA" b="1" dirty="0">
                <a:latin typeface="+mj-lt"/>
              </a:rPr>
              <a:t>7.2 Total product and Marginal Product</a:t>
            </a:r>
          </a:p>
        </p:txBody>
      </p:sp>
      <p:sp>
        <p:nvSpPr>
          <p:cNvPr id="3" name="Text Placeholder 2">
            <a:extLst>
              <a:ext uri="{FF2B5EF4-FFF2-40B4-BE49-F238E27FC236}">
                <a16:creationId xmlns:a16="http://schemas.microsoft.com/office/drawing/2014/main" id="{E0C21811-5A67-424D-A3CF-6CA2A1C22987}"/>
              </a:ext>
            </a:extLst>
          </p:cNvPr>
          <p:cNvSpPr>
            <a:spLocks noGrp="1"/>
          </p:cNvSpPr>
          <p:nvPr>
            <p:ph type="body" idx="1"/>
          </p:nvPr>
        </p:nvSpPr>
        <p:spPr>
          <a:xfrm>
            <a:off x="311700" y="1229875"/>
            <a:ext cx="8421992" cy="3339000"/>
          </a:xfrm>
        </p:spPr>
        <p:txBody>
          <a:bodyPr>
            <a:normAutofit/>
          </a:bodyPr>
          <a:lstStyle/>
          <a:p>
            <a:r>
              <a:rPr lang="en-US" b="1" dirty="0">
                <a:latin typeface="+mn-lt"/>
              </a:rPr>
              <a:t>Output (Q) as Total Product (TP): </a:t>
            </a:r>
            <a:r>
              <a:rPr lang="en-US" dirty="0">
                <a:latin typeface="+mn-lt"/>
              </a:rPr>
              <a:t>TP is the amount of output produced with a given number of labors and a fixed amount of capital. In this example, one barber can give 8 haircuts in a day. Two barbers can produce 22 haircuts in a day and so on.</a:t>
            </a:r>
          </a:p>
          <a:p>
            <a:r>
              <a:rPr lang="en-US" b="1" dirty="0">
                <a:solidFill>
                  <a:srgbClr val="373D3F"/>
                </a:solidFill>
                <a:latin typeface="+mn-lt"/>
              </a:rPr>
              <a:t>Marginal Product:</a:t>
            </a:r>
            <a:r>
              <a:rPr lang="en-US" b="0" i="0" dirty="0">
                <a:solidFill>
                  <a:srgbClr val="373D3F"/>
                </a:solidFill>
                <a:effectLst/>
                <a:latin typeface="+mn-lt"/>
              </a:rPr>
              <a:t> Marginal product is the additional output of one more worker. Mathematically, Marginal Product is the change in total product divided by the change in labour: MP=ΔTP</a:t>
            </a:r>
            <a:r>
              <a:rPr lang="en-US" dirty="0">
                <a:solidFill>
                  <a:srgbClr val="373D3F"/>
                </a:solidFill>
                <a:latin typeface="+mn-lt"/>
              </a:rPr>
              <a:t>÷</a:t>
            </a:r>
            <a:r>
              <a:rPr lang="en-US" b="0" i="0" dirty="0">
                <a:solidFill>
                  <a:srgbClr val="373D3F"/>
                </a:solidFill>
                <a:effectLst/>
                <a:latin typeface="+mn-lt"/>
              </a:rPr>
              <a:t>ΔL</a:t>
            </a:r>
            <a:endParaRPr lang="en-CA" dirty="0">
              <a:latin typeface="+mn-lt"/>
            </a:endParaRPr>
          </a:p>
        </p:txBody>
      </p:sp>
    </p:spTree>
    <p:extLst>
      <p:ext uri="{BB962C8B-B14F-4D97-AF65-F5344CB8AC3E}">
        <p14:creationId xmlns:p14="http://schemas.microsoft.com/office/powerpoint/2010/main" val="336668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F43F-5640-4DF9-8BCD-96AA320E677C}"/>
              </a:ext>
            </a:extLst>
          </p:cNvPr>
          <p:cNvSpPr>
            <a:spLocks noGrp="1"/>
          </p:cNvSpPr>
          <p:nvPr>
            <p:ph type="title"/>
          </p:nvPr>
        </p:nvSpPr>
        <p:spPr/>
        <p:txBody>
          <a:bodyPr>
            <a:normAutofit fontScale="90000"/>
          </a:bodyPr>
          <a:lstStyle/>
          <a:p>
            <a:r>
              <a:rPr lang="en-CA" b="1" dirty="0">
                <a:latin typeface="+mj-lt"/>
              </a:rPr>
              <a:t>7.2 The Average Product </a:t>
            </a:r>
          </a:p>
        </p:txBody>
      </p:sp>
      <p:sp>
        <p:nvSpPr>
          <p:cNvPr id="3" name="Text Placeholder 2">
            <a:extLst>
              <a:ext uri="{FF2B5EF4-FFF2-40B4-BE49-F238E27FC236}">
                <a16:creationId xmlns:a16="http://schemas.microsoft.com/office/drawing/2014/main" id="{A5DB7D2B-6B79-4210-A0CF-AA3C132FEEB2}"/>
              </a:ext>
            </a:extLst>
          </p:cNvPr>
          <p:cNvSpPr>
            <a:spLocks noGrp="1"/>
          </p:cNvSpPr>
          <p:nvPr>
            <p:ph type="body" idx="1"/>
          </p:nvPr>
        </p:nvSpPr>
        <p:spPr/>
        <p:txBody>
          <a:bodyPr/>
          <a:lstStyle/>
          <a:p>
            <a:r>
              <a:rPr lang="en-US" b="1" dirty="0">
                <a:latin typeface="+mn-lt"/>
              </a:rPr>
              <a:t>The Average Product </a:t>
            </a:r>
            <a:r>
              <a:rPr lang="en-US" dirty="0">
                <a:latin typeface="+mn-lt"/>
              </a:rPr>
              <a:t>of labour is the total product divided by the quantity of labour. AP=TP</a:t>
            </a:r>
            <a:r>
              <a:rPr lang="en-US" dirty="0">
                <a:solidFill>
                  <a:srgbClr val="373D3F"/>
                </a:solidFill>
                <a:latin typeface="+mn-lt"/>
                <a:cs typeface="Arial"/>
              </a:rPr>
              <a:t>÷</a:t>
            </a:r>
            <a:r>
              <a:rPr lang="en-US" dirty="0">
                <a:latin typeface="+mn-lt"/>
              </a:rPr>
              <a:t>L. </a:t>
            </a:r>
            <a:endParaRPr lang="en-US" dirty="0">
              <a:latin typeface="+mn-lt"/>
              <a:ea typeface="Roboto" panose="02000000000000000000" pitchFamily="2" charset="0"/>
            </a:endParaRPr>
          </a:p>
          <a:p>
            <a:r>
              <a:rPr lang="en-US" dirty="0">
                <a:latin typeface="+mn-lt"/>
                <a:ea typeface="Roboto" panose="02000000000000000000" pitchFamily="2" charset="0"/>
              </a:rPr>
              <a:t>As the marginal product rises, so does the average product, and as the marginal product starts to diminish, the average product starts falling too. </a:t>
            </a:r>
          </a:p>
          <a:p>
            <a:r>
              <a:rPr lang="en-US" dirty="0">
                <a:latin typeface="+mn-lt"/>
              </a:rPr>
              <a:t>Generally, as long as:</a:t>
            </a:r>
          </a:p>
          <a:p>
            <a:pPr lvl="1"/>
            <a:r>
              <a:rPr lang="en-US" sz="1800" b="1" i="0" dirty="0">
                <a:solidFill>
                  <a:srgbClr val="373D3F"/>
                </a:solidFill>
                <a:effectLst/>
                <a:latin typeface="+mn-lt"/>
                <a:ea typeface="Roboto" panose="02000000000000000000" pitchFamily="2" charset="0"/>
              </a:rPr>
              <a:t>MP &gt; AP, AP rises</a:t>
            </a:r>
            <a:endParaRPr lang="en-US" sz="1800" b="0" i="0" dirty="0">
              <a:solidFill>
                <a:srgbClr val="373D3F"/>
              </a:solidFill>
              <a:effectLst/>
              <a:latin typeface="+mn-lt"/>
              <a:ea typeface="Roboto" panose="02000000000000000000" pitchFamily="2" charset="0"/>
            </a:endParaRPr>
          </a:p>
          <a:p>
            <a:pPr lvl="1"/>
            <a:r>
              <a:rPr lang="en-US" sz="1800" b="1" i="0" dirty="0">
                <a:solidFill>
                  <a:srgbClr val="373D3F"/>
                </a:solidFill>
                <a:effectLst/>
                <a:latin typeface="+mn-lt"/>
                <a:ea typeface="Roboto" panose="02000000000000000000" pitchFamily="2" charset="0"/>
              </a:rPr>
              <a:t>MP &lt; AP, AP falls</a:t>
            </a:r>
            <a:endParaRPr lang="en-US" sz="1800" b="0" i="0" dirty="0">
              <a:solidFill>
                <a:srgbClr val="373D3F"/>
              </a:solidFill>
              <a:effectLst/>
              <a:latin typeface="+mn-lt"/>
              <a:ea typeface="Roboto" panose="02000000000000000000" pitchFamily="2" charset="0"/>
            </a:endParaRPr>
          </a:p>
          <a:p>
            <a:pPr lvl="1"/>
            <a:r>
              <a:rPr lang="en-US" sz="1800" b="1" i="0" dirty="0">
                <a:solidFill>
                  <a:srgbClr val="373D3F"/>
                </a:solidFill>
                <a:effectLst/>
                <a:latin typeface="+mn-lt"/>
                <a:ea typeface="Roboto" panose="02000000000000000000" pitchFamily="2" charset="0"/>
              </a:rPr>
              <a:t>MP = AP</a:t>
            </a:r>
            <a:r>
              <a:rPr lang="en-US" sz="1800" b="0" i="0" dirty="0">
                <a:solidFill>
                  <a:srgbClr val="373D3F"/>
                </a:solidFill>
                <a:effectLst/>
                <a:latin typeface="+mn-lt"/>
                <a:ea typeface="Roboto" panose="02000000000000000000" pitchFamily="2" charset="0"/>
              </a:rPr>
              <a:t>, AP is maximum (maximum productivity of the business)</a:t>
            </a:r>
          </a:p>
        </p:txBody>
      </p:sp>
    </p:spTree>
    <p:extLst>
      <p:ext uri="{BB962C8B-B14F-4D97-AF65-F5344CB8AC3E}">
        <p14:creationId xmlns:p14="http://schemas.microsoft.com/office/powerpoint/2010/main" val="18930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BA8B-6676-962C-084B-D4D32B7C0E1A}"/>
              </a:ext>
            </a:extLst>
          </p:cNvPr>
          <p:cNvSpPr>
            <a:spLocks noGrp="1"/>
          </p:cNvSpPr>
          <p:nvPr>
            <p:ph type="title"/>
          </p:nvPr>
        </p:nvSpPr>
        <p:spPr/>
        <p:txBody>
          <a:bodyPr>
            <a:normAutofit fontScale="90000"/>
          </a:bodyPr>
          <a:lstStyle/>
          <a:p>
            <a:r>
              <a:rPr lang="en-US" b="1" dirty="0">
                <a:latin typeface="+mj-lt"/>
              </a:rPr>
              <a:t>7.2 Relationship Between MP and AP</a:t>
            </a:r>
            <a:endParaRPr lang="en-CA" b="1" dirty="0">
              <a:latin typeface="+mj-lt"/>
            </a:endParaRPr>
          </a:p>
        </p:txBody>
      </p:sp>
      <p:sp>
        <p:nvSpPr>
          <p:cNvPr id="3" name="Text Placeholder 2">
            <a:extLst>
              <a:ext uri="{FF2B5EF4-FFF2-40B4-BE49-F238E27FC236}">
                <a16:creationId xmlns:a16="http://schemas.microsoft.com/office/drawing/2014/main" id="{C3D5FCB9-9085-A867-90E8-8BD1AEA2FC91}"/>
              </a:ext>
            </a:extLst>
          </p:cNvPr>
          <p:cNvSpPr>
            <a:spLocks noGrp="1"/>
          </p:cNvSpPr>
          <p:nvPr>
            <p:ph type="body" idx="1"/>
          </p:nvPr>
        </p:nvSpPr>
        <p:spPr>
          <a:xfrm>
            <a:off x="311700" y="1017799"/>
            <a:ext cx="8520600" cy="3513379"/>
          </a:xfrm>
        </p:spPr>
        <p:txBody>
          <a:bodyPr>
            <a:normAutofit fontScale="92500" lnSpcReduction="10000"/>
          </a:bodyPr>
          <a:lstStyle/>
          <a:p>
            <a:pPr marL="114300" indent="0">
              <a:buNone/>
            </a:pPr>
            <a:r>
              <a:rPr lang="en-US" sz="1900" dirty="0">
                <a:latin typeface="+mn-lt"/>
              </a:rPr>
              <a:t>This relationship between MP and AP is mathematically true. Suppose, 5 friends plan to go for dinner, each carrying $20. In that case, the average amount that each friend is carrying is $20*5/5 = $20. Now suppose a sixth friend joins in for dinner who is carrying $25. Then the average rises to approximately $21. So the amount carried by the sixth friend is like the marginal product in our example, which is greater than the average product of $20, and that pulls up the average to about $21. Conversely, if the sixth friend carries $16, then the average changes to $19. Therefore, we find when the marginal ($16) falls below the average ($20), that pulls the average product down ($19). And when the sixth friend carries the same amount of $20 as the five others, the marginal and average both remain the same at $20.</a:t>
            </a:r>
          </a:p>
        </p:txBody>
      </p:sp>
    </p:spTree>
    <p:extLst>
      <p:ext uri="{BB962C8B-B14F-4D97-AF65-F5344CB8AC3E}">
        <p14:creationId xmlns:p14="http://schemas.microsoft.com/office/powerpoint/2010/main" val="2715296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product curve&#10;&#10;Description automatically generated">
            <a:extLst>
              <a:ext uri="{FF2B5EF4-FFF2-40B4-BE49-F238E27FC236}">
                <a16:creationId xmlns:a16="http://schemas.microsoft.com/office/drawing/2014/main" id="{B212CE79-30AC-F34B-0962-9F1FAA4D6948}"/>
              </a:ext>
            </a:extLst>
          </p:cNvPr>
          <p:cNvPicPr>
            <a:picLocks noChangeAspect="1"/>
          </p:cNvPicPr>
          <p:nvPr/>
        </p:nvPicPr>
        <p:blipFill rotWithShape="1">
          <a:blip r:embed="rId2"/>
          <a:srcRect l="2067" t="7971" r="6000" b="5219"/>
          <a:stretch/>
        </p:blipFill>
        <p:spPr>
          <a:xfrm>
            <a:off x="3155987" y="969001"/>
            <a:ext cx="2832027" cy="3835278"/>
          </a:xfrm>
          <a:prstGeom prst="rect">
            <a:avLst/>
          </a:prstGeom>
        </p:spPr>
      </p:pic>
      <p:sp>
        <p:nvSpPr>
          <p:cNvPr id="2" name="Title 1">
            <a:extLst>
              <a:ext uri="{FF2B5EF4-FFF2-40B4-BE49-F238E27FC236}">
                <a16:creationId xmlns:a16="http://schemas.microsoft.com/office/drawing/2014/main" id="{3212BA8B-6676-962C-084B-D4D32B7C0E1A}"/>
              </a:ext>
            </a:extLst>
          </p:cNvPr>
          <p:cNvSpPr>
            <a:spLocks noGrp="1"/>
          </p:cNvSpPr>
          <p:nvPr>
            <p:ph type="title"/>
          </p:nvPr>
        </p:nvSpPr>
        <p:spPr/>
        <p:txBody>
          <a:bodyPr>
            <a:normAutofit fontScale="90000"/>
          </a:bodyPr>
          <a:lstStyle/>
          <a:p>
            <a:r>
              <a:rPr lang="en-US" b="1" dirty="0">
                <a:latin typeface="+mj-lt"/>
              </a:rPr>
              <a:t>7.2 Total, Marginal and Average Product Curves</a:t>
            </a:r>
            <a:endParaRPr lang="en-CA" b="1" dirty="0">
              <a:latin typeface="+mj-lt"/>
            </a:endParaRPr>
          </a:p>
        </p:txBody>
      </p:sp>
    </p:spTree>
    <p:extLst>
      <p:ext uri="{BB962C8B-B14F-4D97-AF65-F5344CB8AC3E}">
        <p14:creationId xmlns:p14="http://schemas.microsoft.com/office/powerpoint/2010/main" val="414648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154F-EBE4-461B-8031-FC021D1FCE03}"/>
              </a:ext>
            </a:extLst>
          </p:cNvPr>
          <p:cNvSpPr>
            <a:spLocks noGrp="1"/>
          </p:cNvSpPr>
          <p:nvPr>
            <p:ph type="title"/>
          </p:nvPr>
        </p:nvSpPr>
        <p:spPr/>
        <p:txBody>
          <a:bodyPr>
            <a:normAutofit fontScale="90000"/>
          </a:bodyPr>
          <a:lstStyle/>
          <a:p>
            <a:r>
              <a:rPr lang="en-CA" b="1" dirty="0">
                <a:latin typeface="+mj-lt"/>
              </a:rPr>
              <a:t>7.3 Costs of Production</a:t>
            </a:r>
          </a:p>
        </p:txBody>
      </p:sp>
      <p:sp>
        <p:nvSpPr>
          <p:cNvPr id="3" name="Text Placeholder 2">
            <a:extLst>
              <a:ext uri="{FF2B5EF4-FFF2-40B4-BE49-F238E27FC236}">
                <a16:creationId xmlns:a16="http://schemas.microsoft.com/office/drawing/2014/main" id="{2A93094D-38DA-4446-A29A-237EA67106A4}"/>
              </a:ext>
            </a:extLst>
          </p:cNvPr>
          <p:cNvSpPr>
            <a:spLocks noGrp="1"/>
          </p:cNvSpPr>
          <p:nvPr>
            <p:ph type="body" idx="1"/>
          </p:nvPr>
        </p:nvSpPr>
        <p:spPr/>
        <p:txBody>
          <a:bodyPr/>
          <a:lstStyle/>
          <a:p>
            <a:pPr marL="114300" indent="0">
              <a:buNone/>
            </a:pPr>
            <a:r>
              <a:rPr lang="en-US" b="1" dirty="0">
                <a:latin typeface="+mn-lt"/>
              </a:rPr>
              <a:t>Total Costs (TC) </a:t>
            </a:r>
            <a:r>
              <a:rPr lang="en-US" dirty="0">
                <a:latin typeface="+mn-lt"/>
              </a:rPr>
              <a:t>of production in the short run, a useful starting point is to divide total costs into two categories: </a:t>
            </a:r>
          </a:p>
          <a:p>
            <a:pPr>
              <a:buFont typeface="+mj-lt"/>
              <a:buAutoNum type="arabicPeriod"/>
            </a:pPr>
            <a:r>
              <a:rPr lang="en-US" b="1" dirty="0">
                <a:latin typeface="+mn-lt"/>
              </a:rPr>
              <a:t>Fixed Cost </a:t>
            </a:r>
            <a:r>
              <a:rPr lang="en-US" dirty="0">
                <a:latin typeface="+mn-lt"/>
              </a:rPr>
              <a:t>of production is the cost that does not change as output changes.</a:t>
            </a:r>
          </a:p>
          <a:p>
            <a:pPr>
              <a:buFont typeface="+mj-lt"/>
              <a:buAutoNum type="arabicPeriod"/>
            </a:pPr>
            <a:r>
              <a:rPr lang="en-US" b="1" dirty="0">
                <a:latin typeface="+mn-lt"/>
              </a:rPr>
              <a:t>Variable Cost </a:t>
            </a:r>
            <a:r>
              <a:rPr lang="en-US" dirty="0">
                <a:latin typeface="+mn-lt"/>
              </a:rPr>
              <a:t>is the cost that changes as output changes</a:t>
            </a:r>
            <a:r>
              <a:rPr lang="en-US" dirty="0"/>
              <a:t>.</a:t>
            </a:r>
            <a:endParaRPr lang="en-CA" dirty="0"/>
          </a:p>
        </p:txBody>
      </p:sp>
    </p:spTree>
    <p:extLst>
      <p:ext uri="{BB962C8B-B14F-4D97-AF65-F5344CB8AC3E}">
        <p14:creationId xmlns:p14="http://schemas.microsoft.com/office/powerpoint/2010/main" val="124518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a:lnSpc>
                <a:spcPct val="114999"/>
              </a:lnSpc>
              <a:buNone/>
            </a:pPr>
            <a:r>
              <a:rPr lang="en-US" dirty="0"/>
              <a:t>At the end of this chapter, you will be able to:</a:t>
            </a:r>
          </a:p>
          <a:p>
            <a:pPr>
              <a:lnSpc>
                <a:spcPct val="114999"/>
              </a:lnSpc>
            </a:pPr>
            <a:r>
              <a:rPr lang="en-US" dirty="0">
                <a:latin typeface="+mn-lt"/>
              </a:rPr>
              <a:t>Describe technology and examples</a:t>
            </a:r>
            <a:endParaRPr lang="en-US" dirty="0"/>
          </a:p>
          <a:p>
            <a:r>
              <a:rPr lang="en-US" dirty="0">
                <a:latin typeface="+mn-lt"/>
              </a:rPr>
              <a:t>Explain short-run and long-run</a:t>
            </a:r>
          </a:p>
          <a:p>
            <a:r>
              <a:rPr lang="en-US" dirty="0">
                <a:latin typeface="+mn-lt"/>
              </a:rPr>
              <a:t>Describe marginal and average products of labor</a:t>
            </a:r>
          </a:p>
          <a:p>
            <a:r>
              <a:rPr lang="en-US" dirty="0">
                <a:latin typeface="+mn-lt"/>
              </a:rPr>
              <a:t>Elaborate marginal and average costs</a:t>
            </a:r>
          </a:p>
          <a:p>
            <a:r>
              <a:rPr lang="en-US" dirty="0">
                <a:latin typeface="+mn-lt"/>
              </a:rPr>
              <a:t>Recognize average costs and marginal costs graphs</a:t>
            </a:r>
          </a:p>
          <a:p>
            <a:r>
              <a:rPr lang="en-US" dirty="0">
                <a:latin typeface="+mn-lt"/>
              </a:rPr>
              <a:t>Identify firms long-run decisions</a:t>
            </a:r>
            <a:endParaRPr lang="en-CA"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17C5-C7F3-4784-83C8-4131833C3D5F}"/>
              </a:ext>
            </a:extLst>
          </p:cNvPr>
          <p:cNvSpPr>
            <a:spLocks noGrp="1"/>
          </p:cNvSpPr>
          <p:nvPr>
            <p:ph type="title"/>
          </p:nvPr>
        </p:nvSpPr>
        <p:spPr/>
        <p:txBody>
          <a:bodyPr>
            <a:normAutofit fontScale="90000"/>
          </a:bodyPr>
          <a:lstStyle/>
          <a:p>
            <a:r>
              <a:rPr lang="en-CA" b="1" dirty="0">
                <a:latin typeface="+mj-lt"/>
              </a:rPr>
              <a:t>7.3 Total Fixed Costs Example </a:t>
            </a:r>
          </a:p>
        </p:txBody>
      </p:sp>
      <p:sp>
        <p:nvSpPr>
          <p:cNvPr id="3" name="Text Placeholder 2">
            <a:extLst>
              <a:ext uri="{FF2B5EF4-FFF2-40B4-BE49-F238E27FC236}">
                <a16:creationId xmlns:a16="http://schemas.microsoft.com/office/drawing/2014/main" id="{F0F22169-6D64-47C9-B4C9-9B23B1DAB459}"/>
              </a:ext>
            </a:extLst>
          </p:cNvPr>
          <p:cNvSpPr>
            <a:spLocks noGrp="1"/>
          </p:cNvSpPr>
          <p:nvPr>
            <p:ph type="body" idx="1"/>
          </p:nvPr>
        </p:nvSpPr>
        <p:spPr/>
        <p:txBody>
          <a:bodyPr/>
          <a:lstStyle/>
          <a:p>
            <a:r>
              <a:rPr lang="en-US" dirty="0">
                <a:latin typeface="+mn-lt"/>
              </a:rPr>
              <a:t>A salon manager’s </a:t>
            </a:r>
            <a:r>
              <a:rPr lang="en-US" b="1" dirty="0">
                <a:latin typeface="+mn-lt"/>
              </a:rPr>
              <a:t>total fixed costs </a:t>
            </a:r>
            <a:r>
              <a:rPr lang="en-US" dirty="0">
                <a:latin typeface="+mn-lt"/>
              </a:rPr>
              <a:t>are his expenditures that do not change regardless of the number of haircuts offered. Whether he gets a lot or a few customers, his fixed costs are the same. </a:t>
            </a:r>
          </a:p>
          <a:p>
            <a:r>
              <a:rPr lang="en-US" dirty="0">
                <a:latin typeface="+mn-lt"/>
              </a:rPr>
              <a:t>When the manager signs the lease to rent the salon space, the rent costs him $60 a day, regardless of the number of haircuts given. This lease has now become a </a:t>
            </a:r>
            <a:r>
              <a:rPr lang="en-US" b="1" dirty="0">
                <a:latin typeface="+mn-lt"/>
              </a:rPr>
              <a:t>sunk cost </a:t>
            </a:r>
            <a:r>
              <a:rPr lang="en-US" dirty="0">
                <a:latin typeface="+mn-lt"/>
              </a:rPr>
              <a:t>since there is nothing the manager can do to get his money back.</a:t>
            </a:r>
            <a:endParaRPr lang="en-CA" dirty="0">
              <a:latin typeface="+mn-lt"/>
            </a:endParaRPr>
          </a:p>
        </p:txBody>
      </p:sp>
    </p:spTree>
    <p:extLst>
      <p:ext uri="{BB962C8B-B14F-4D97-AF65-F5344CB8AC3E}">
        <p14:creationId xmlns:p14="http://schemas.microsoft.com/office/powerpoint/2010/main" val="367520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B1B3-4DEB-4544-B813-1A6776287099}"/>
              </a:ext>
            </a:extLst>
          </p:cNvPr>
          <p:cNvSpPr>
            <a:spLocks noGrp="1"/>
          </p:cNvSpPr>
          <p:nvPr>
            <p:ph type="title"/>
          </p:nvPr>
        </p:nvSpPr>
        <p:spPr/>
        <p:txBody>
          <a:bodyPr>
            <a:normAutofit fontScale="90000"/>
          </a:bodyPr>
          <a:lstStyle/>
          <a:p>
            <a:r>
              <a:rPr lang="en-CA" b="1" dirty="0">
                <a:latin typeface="+mj-lt"/>
              </a:rPr>
              <a:t>7.3 Total Variable Costs Example </a:t>
            </a:r>
          </a:p>
        </p:txBody>
      </p:sp>
      <p:sp>
        <p:nvSpPr>
          <p:cNvPr id="3" name="Text Placeholder 2">
            <a:extLst>
              <a:ext uri="{FF2B5EF4-FFF2-40B4-BE49-F238E27FC236}">
                <a16:creationId xmlns:a16="http://schemas.microsoft.com/office/drawing/2014/main" id="{04CF766A-2604-425D-A4A4-D4A20AD51F3F}"/>
              </a:ext>
            </a:extLst>
          </p:cNvPr>
          <p:cNvSpPr>
            <a:spLocks noGrp="1"/>
          </p:cNvSpPr>
          <p:nvPr>
            <p:ph type="body" idx="1"/>
          </p:nvPr>
        </p:nvSpPr>
        <p:spPr/>
        <p:txBody>
          <a:bodyPr/>
          <a:lstStyle/>
          <a:p>
            <a:r>
              <a:rPr lang="en-US" dirty="0">
                <a:latin typeface="+mn-lt"/>
              </a:rPr>
              <a:t>The salon manager’s </a:t>
            </a:r>
            <a:r>
              <a:rPr lang="en-US" b="1" dirty="0">
                <a:latin typeface="+mn-lt"/>
              </a:rPr>
              <a:t>total variable costs </a:t>
            </a:r>
            <a:r>
              <a:rPr lang="en-US" dirty="0">
                <a:latin typeface="+mn-lt"/>
              </a:rPr>
              <a:t>are incurred in the act of producing—the more he produces, the greater the variable cost.</a:t>
            </a:r>
          </a:p>
          <a:p>
            <a:r>
              <a:rPr lang="en-US" dirty="0">
                <a:latin typeface="+mn-lt"/>
              </a:rPr>
              <a:t>After signing the lease for the salon and purchasing the required hair cutting equipment, the manager now has to find workers to offer haircuts. The more haircuts he wants to offer every hour, the more workers he needs to hire. For this reason, his variable costs are increasing as his production (or service) increases. Assuming the wage cost for each labour is $80/day.</a:t>
            </a:r>
            <a:endParaRPr lang="en-CA" dirty="0">
              <a:latin typeface="+mn-lt"/>
            </a:endParaRPr>
          </a:p>
        </p:txBody>
      </p:sp>
    </p:spTree>
    <p:extLst>
      <p:ext uri="{BB962C8B-B14F-4D97-AF65-F5344CB8AC3E}">
        <p14:creationId xmlns:p14="http://schemas.microsoft.com/office/powerpoint/2010/main" val="110302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8D39-8082-415A-9E53-E1F0D620FEB1}"/>
              </a:ext>
            </a:extLst>
          </p:cNvPr>
          <p:cNvSpPr>
            <a:spLocks noGrp="1"/>
          </p:cNvSpPr>
          <p:nvPr>
            <p:ph type="title"/>
          </p:nvPr>
        </p:nvSpPr>
        <p:spPr/>
        <p:txBody>
          <a:bodyPr>
            <a:normAutofit fontScale="90000"/>
          </a:bodyPr>
          <a:lstStyle/>
          <a:p>
            <a:r>
              <a:rPr lang="en-CA" b="1" dirty="0">
                <a:latin typeface="Arial"/>
              </a:rPr>
              <a:t>7.3 Example Continued ...</a:t>
            </a:r>
          </a:p>
        </p:txBody>
      </p:sp>
      <p:pic>
        <p:nvPicPr>
          <p:cNvPr id="5" name="Picture 4" descr="A table that shows the fixed cost and the variable cost of production for haircuts, as the manager keeps hiring more barbers to offer more haircut services each day.">
            <a:extLst>
              <a:ext uri="{FF2B5EF4-FFF2-40B4-BE49-F238E27FC236}">
                <a16:creationId xmlns:a16="http://schemas.microsoft.com/office/drawing/2014/main" id="{B2469118-5487-4BB4-899C-6A10DD8B6098}"/>
              </a:ext>
            </a:extLst>
          </p:cNvPr>
          <p:cNvPicPr>
            <a:picLocks noChangeAspect="1"/>
          </p:cNvPicPr>
          <p:nvPr/>
        </p:nvPicPr>
        <p:blipFill>
          <a:blip r:embed="rId3"/>
          <a:stretch>
            <a:fillRect/>
          </a:stretch>
        </p:blipFill>
        <p:spPr>
          <a:xfrm>
            <a:off x="458025" y="1167160"/>
            <a:ext cx="8016935" cy="3290610"/>
          </a:xfrm>
          <a:prstGeom prst="rect">
            <a:avLst/>
          </a:prstGeom>
        </p:spPr>
      </p:pic>
    </p:spTree>
    <p:extLst>
      <p:ext uri="{BB962C8B-B14F-4D97-AF65-F5344CB8AC3E}">
        <p14:creationId xmlns:p14="http://schemas.microsoft.com/office/powerpoint/2010/main" val="4029224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88E8-54CC-CF41-A360-D8FE22F89E05}"/>
              </a:ext>
            </a:extLst>
          </p:cNvPr>
          <p:cNvSpPr>
            <a:spLocks noGrp="1"/>
          </p:cNvSpPr>
          <p:nvPr>
            <p:ph type="title"/>
          </p:nvPr>
        </p:nvSpPr>
        <p:spPr/>
        <p:txBody>
          <a:bodyPr>
            <a:normAutofit fontScale="90000"/>
          </a:bodyPr>
          <a:lstStyle/>
          <a:p>
            <a:r>
              <a:rPr lang="en-CA" b="1" dirty="0">
                <a:latin typeface="+mj-lt"/>
              </a:rPr>
              <a:t>7.3 Fig 7.5 Explained </a:t>
            </a:r>
          </a:p>
        </p:txBody>
      </p:sp>
      <p:sp>
        <p:nvSpPr>
          <p:cNvPr id="3" name="Text Placeholder 2">
            <a:extLst>
              <a:ext uri="{FF2B5EF4-FFF2-40B4-BE49-F238E27FC236}">
                <a16:creationId xmlns:a16="http://schemas.microsoft.com/office/drawing/2014/main" id="{56EF422D-5DB4-9C22-A7BE-C12B51BE46DA}"/>
              </a:ext>
            </a:extLst>
          </p:cNvPr>
          <p:cNvSpPr>
            <a:spLocks noGrp="1"/>
          </p:cNvSpPr>
          <p:nvPr>
            <p:ph type="body" idx="1"/>
          </p:nvPr>
        </p:nvSpPr>
        <p:spPr/>
        <p:txBody>
          <a:bodyPr/>
          <a:lstStyle/>
          <a:p>
            <a:pPr marL="158750" indent="0">
              <a:buNone/>
            </a:pPr>
            <a:r>
              <a:rPr lang="en-US" dirty="0">
                <a:latin typeface="+mn-lt"/>
              </a:rPr>
              <a:t>The table  above (Fig 7.5) shows us the fixed cost and the variable cost of production for haircuts, as the manager keeps hiring more barbers to offer more haircut services each day.</a:t>
            </a:r>
          </a:p>
          <a:p>
            <a:pPr marL="158750" indent="0">
              <a:buNone/>
            </a:pPr>
            <a:endParaRPr lang="en-US" dirty="0">
              <a:latin typeface="+mn-lt"/>
            </a:endParaRPr>
          </a:p>
          <a:p>
            <a:pPr marL="158750" indent="0">
              <a:buNone/>
            </a:pPr>
            <a:r>
              <a:rPr lang="en-US" dirty="0">
                <a:latin typeface="+mn-lt"/>
              </a:rPr>
              <a:t>Note when the total output is zero the firm still incurs a fixed cost of $60 as rental cost per day.</a:t>
            </a:r>
          </a:p>
          <a:p>
            <a:pPr indent="-298450"/>
            <a:r>
              <a:rPr lang="en-US" dirty="0">
                <a:latin typeface="+mn-lt"/>
              </a:rPr>
              <a:t>The fifth column shows the total cost of production which is the sum of TFC and TVC.</a:t>
            </a:r>
          </a:p>
          <a:p>
            <a:pPr indent="-298450"/>
            <a:r>
              <a:rPr lang="en-US" b="1" dirty="0">
                <a:latin typeface="+mn-lt"/>
              </a:rPr>
              <a:t>TC = TFC + TVC</a:t>
            </a:r>
            <a:endParaRPr lang="en-CA" b="1" dirty="0">
              <a:latin typeface="+mn-lt"/>
            </a:endParaRPr>
          </a:p>
          <a:p>
            <a:pPr marL="114300" indent="0">
              <a:buNone/>
            </a:pPr>
            <a:endParaRPr lang="en-CA" dirty="0"/>
          </a:p>
        </p:txBody>
      </p:sp>
    </p:spTree>
    <p:extLst>
      <p:ext uri="{BB962C8B-B14F-4D97-AF65-F5344CB8AC3E}">
        <p14:creationId xmlns:p14="http://schemas.microsoft.com/office/powerpoint/2010/main" val="1418226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D775-77C7-4938-9664-FC66BB0C808D}"/>
              </a:ext>
            </a:extLst>
          </p:cNvPr>
          <p:cNvSpPr>
            <a:spLocks noGrp="1"/>
          </p:cNvSpPr>
          <p:nvPr>
            <p:ph type="title"/>
          </p:nvPr>
        </p:nvSpPr>
        <p:spPr/>
        <p:txBody>
          <a:bodyPr>
            <a:normAutofit fontScale="90000"/>
          </a:bodyPr>
          <a:lstStyle/>
          <a:p>
            <a:r>
              <a:rPr lang="en-US" b="1" dirty="0">
                <a:latin typeface="+mj-lt"/>
              </a:rPr>
              <a:t>7.3 Marginal Cost and Average Total Cost</a:t>
            </a:r>
            <a:endParaRPr lang="en-CA" b="1" dirty="0">
              <a:latin typeface="+mj-lt"/>
            </a:endParaRPr>
          </a:p>
        </p:txBody>
      </p:sp>
      <p:sp>
        <p:nvSpPr>
          <p:cNvPr id="3" name="Text Placeholder 2">
            <a:extLst>
              <a:ext uri="{FF2B5EF4-FFF2-40B4-BE49-F238E27FC236}">
                <a16:creationId xmlns:a16="http://schemas.microsoft.com/office/drawing/2014/main" id="{AFC567D5-D8AB-4629-846D-AA1E68F1C3BD}"/>
              </a:ext>
            </a:extLst>
          </p:cNvPr>
          <p:cNvSpPr>
            <a:spLocks noGrp="1"/>
          </p:cNvSpPr>
          <p:nvPr>
            <p:ph type="body" idx="1"/>
          </p:nvPr>
        </p:nvSpPr>
        <p:spPr/>
        <p:txBody>
          <a:bodyPr>
            <a:normAutofit/>
          </a:bodyPr>
          <a:lstStyle/>
          <a:p>
            <a:pPr marL="114300" indent="0">
              <a:buNone/>
            </a:pPr>
            <a:r>
              <a:rPr lang="en-US" b="1" dirty="0">
                <a:latin typeface="+mn-lt"/>
              </a:rPr>
              <a:t>Marginal Cost (MC): </a:t>
            </a:r>
            <a:r>
              <a:rPr lang="en-US" dirty="0">
                <a:latin typeface="+mn-lt"/>
              </a:rPr>
              <a:t>Is the change in total cost divided by the change in total output or TP.      </a:t>
            </a:r>
          </a:p>
          <a:p>
            <a:pPr lvl="1"/>
            <a:r>
              <a:rPr lang="en-US" sz="1800" b="1" dirty="0">
                <a:latin typeface="+mn-lt"/>
              </a:rPr>
              <a:t>MC =ΔTC÷ΔTP</a:t>
            </a:r>
            <a:endParaRPr lang="en-US" sz="1800" dirty="0">
              <a:latin typeface="+mn-lt"/>
            </a:endParaRPr>
          </a:p>
          <a:p>
            <a:pPr marL="114300" indent="0">
              <a:buNone/>
            </a:pPr>
            <a:r>
              <a:rPr lang="en-US" b="1" dirty="0">
                <a:latin typeface="+mn-lt"/>
              </a:rPr>
              <a:t>Average Total Cost (ATC): </a:t>
            </a:r>
            <a:r>
              <a:rPr lang="en-US" dirty="0">
                <a:latin typeface="+mn-lt"/>
              </a:rPr>
              <a:t>Is the total cost divided by total output.</a:t>
            </a:r>
          </a:p>
          <a:p>
            <a:pPr lvl="1"/>
            <a:r>
              <a:rPr lang="en-US" sz="1800" b="1" dirty="0">
                <a:latin typeface="+mn-lt"/>
              </a:rPr>
              <a:t>TC = TFC + TVC</a:t>
            </a:r>
          </a:p>
          <a:p>
            <a:pPr lvl="1"/>
            <a:r>
              <a:rPr lang="en-US" sz="1800" b="1" dirty="0">
                <a:latin typeface="+mn-lt"/>
              </a:rPr>
              <a:t>TC</a:t>
            </a:r>
            <a:r>
              <a:rPr lang="en-US" sz="1800" b="1" dirty="0">
                <a:latin typeface="+mn-lt"/>
                <a:cs typeface="Arial"/>
              </a:rPr>
              <a:t>÷</a:t>
            </a:r>
            <a:r>
              <a:rPr lang="en-US" sz="1800" b="1" dirty="0">
                <a:latin typeface="+mn-lt"/>
              </a:rPr>
              <a:t>TP = TFC</a:t>
            </a:r>
            <a:r>
              <a:rPr lang="en-US" sz="1800" b="1" dirty="0">
                <a:latin typeface="+mn-lt"/>
                <a:cs typeface="Arial"/>
              </a:rPr>
              <a:t>÷</a:t>
            </a:r>
            <a:r>
              <a:rPr lang="en-US" sz="1800" b="1" dirty="0">
                <a:latin typeface="+mn-lt"/>
              </a:rPr>
              <a:t>TP + TVC</a:t>
            </a:r>
            <a:r>
              <a:rPr lang="en-US" sz="1800" b="1" dirty="0">
                <a:latin typeface="+mn-lt"/>
                <a:cs typeface="Arial"/>
              </a:rPr>
              <a:t>÷</a:t>
            </a:r>
            <a:r>
              <a:rPr lang="en-US" sz="1800" b="1" dirty="0">
                <a:latin typeface="+mn-lt"/>
              </a:rPr>
              <a:t>TP (dividing all three expressions by TP)</a:t>
            </a:r>
          </a:p>
          <a:p>
            <a:pPr lvl="1"/>
            <a:r>
              <a:rPr lang="en-US" sz="1800" b="1" dirty="0">
                <a:latin typeface="+mn-lt"/>
              </a:rPr>
              <a:t>ATC = AFC + AVC where, AFC = TFC</a:t>
            </a:r>
            <a:r>
              <a:rPr lang="en-US" sz="1800" b="1" dirty="0">
                <a:latin typeface="+mn-lt"/>
                <a:cs typeface="Arial"/>
              </a:rPr>
              <a:t>÷</a:t>
            </a:r>
            <a:r>
              <a:rPr lang="en-US" sz="1800" b="1" dirty="0">
                <a:latin typeface="+mn-lt"/>
              </a:rPr>
              <a:t>TP and AVC = TVC</a:t>
            </a:r>
            <a:r>
              <a:rPr lang="en-US" sz="1800" b="1" dirty="0">
                <a:latin typeface="+mn-lt"/>
                <a:cs typeface="Arial"/>
              </a:rPr>
              <a:t>÷</a:t>
            </a:r>
            <a:r>
              <a:rPr lang="en-US" sz="1800" b="1" dirty="0">
                <a:latin typeface="+mn-lt"/>
              </a:rPr>
              <a:t>TP</a:t>
            </a:r>
            <a:endParaRPr lang="en-CA" sz="1800" b="1" dirty="0">
              <a:latin typeface="+mn-lt"/>
            </a:endParaRPr>
          </a:p>
        </p:txBody>
      </p:sp>
    </p:spTree>
    <p:extLst>
      <p:ext uri="{BB962C8B-B14F-4D97-AF65-F5344CB8AC3E}">
        <p14:creationId xmlns:p14="http://schemas.microsoft.com/office/powerpoint/2010/main" val="656890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109C-11AE-478B-A40F-0CA25364BF2A}"/>
              </a:ext>
            </a:extLst>
          </p:cNvPr>
          <p:cNvSpPr>
            <a:spLocks noGrp="1"/>
          </p:cNvSpPr>
          <p:nvPr>
            <p:ph type="title"/>
          </p:nvPr>
        </p:nvSpPr>
        <p:spPr/>
        <p:txBody>
          <a:bodyPr>
            <a:normAutofit fontScale="90000"/>
          </a:bodyPr>
          <a:lstStyle/>
          <a:p>
            <a:r>
              <a:rPr lang="en-US" b="1" dirty="0">
                <a:latin typeface="+mj-lt"/>
              </a:rPr>
              <a:t>7.3 Different Short Run Cost Concepts:</a:t>
            </a:r>
            <a:endParaRPr lang="en-CA" b="1" dirty="0">
              <a:latin typeface="+mj-lt"/>
            </a:endParaRPr>
          </a:p>
        </p:txBody>
      </p:sp>
      <p:pic>
        <p:nvPicPr>
          <p:cNvPr id="5" name="Picture 4" descr="This table shows that marginal cost initially falls and then starts rising. The average fixed cost keeps decreasing as the quantity of output (the number of haircuts) increases. Both average variable cost and average total cost initially decrease and then start increasing.">
            <a:extLst>
              <a:ext uri="{FF2B5EF4-FFF2-40B4-BE49-F238E27FC236}">
                <a16:creationId xmlns:a16="http://schemas.microsoft.com/office/drawing/2014/main" id="{4421F54F-C8E8-4F99-8785-5DFB56680704}"/>
              </a:ext>
            </a:extLst>
          </p:cNvPr>
          <p:cNvPicPr>
            <a:picLocks noChangeAspect="1"/>
          </p:cNvPicPr>
          <p:nvPr/>
        </p:nvPicPr>
        <p:blipFill>
          <a:blip r:embed="rId3"/>
          <a:stretch>
            <a:fillRect/>
          </a:stretch>
        </p:blipFill>
        <p:spPr>
          <a:xfrm>
            <a:off x="543230" y="1087370"/>
            <a:ext cx="7052670" cy="3618166"/>
          </a:xfrm>
          <a:prstGeom prst="rect">
            <a:avLst/>
          </a:prstGeom>
        </p:spPr>
      </p:pic>
    </p:spTree>
    <p:extLst>
      <p:ext uri="{BB962C8B-B14F-4D97-AF65-F5344CB8AC3E}">
        <p14:creationId xmlns:p14="http://schemas.microsoft.com/office/powerpoint/2010/main" val="6248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2142-128E-4285-A761-EE6A7C1E271A}"/>
              </a:ext>
            </a:extLst>
          </p:cNvPr>
          <p:cNvSpPr>
            <a:spLocks noGrp="1"/>
          </p:cNvSpPr>
          <p:nvPr>
            <p:ph type="title"/>
          </p:nvPr>
        </p:nvSpPr>
        <p:spPr/>
        <p:txBody>
          <a:bodyPr>
            <a:normAutofit fontScale="90000"/>
          </a:bodyPr>
          <a:lstStyle/>
          <a:p>
            <a:r>
              <a:rPr lang="en-US" b="1" dirty="0">
                <a:latin typeface="+mj-lt"/>
              </a:rPr>
              <a:t>7.3 Marginal and Average Cost Curves</a:t>
            </a:r>
            <a:endParaRPr lang="en-CA" b="1" dirty="0">
              <a:latin typeface="+mj-lt"/>
            </a:endParaRPr>
          </a:p>
        </p:txBody>
      </p:sp>
      <p:sp>
        <p:nvSpPr>
          <p:cNvPr id="7" name="TextBox 6">
            <a:extLst>
              <a:ext uri="{FF2B5EF4-FFF2-40B4-BE49-F238E27FC236}">
                <a16:creationId xmlns:a16="http://schemas.microsoft.com/office/drawing/2014/main" id="{70C412A8-9E32-4E1F-AB99-9A76A230970E}"/>
              </a:ext>
            </a:extLst>
          </p:cNvPr>
          <p:cNvSpPr txBox="1"/>
          <p:nvPr/>
        </p:nvSpPr>
        <p:spPr>
          <a:xfrm>
            <a:off x="4242619" y="4887421"/>
            <a:ext cx="675968" cy="261610"/>
          </a:xfrm>
          <a:prstGeom prst="rect">
            <a:avLst/>
          </a:prstGeom>
          <a:noFill/>
        </p:spPr>
        <p:txBody>
          <a:bodyPr wrap="square" lIns="91440" tIns="45720" rIns="91440" bIns="45720" rtlCol="0" anchor="t">
            <a:spAutoFit/>
          </a:bodyPr>
          <a:lstStyle/>
          <a:p>
            <a:r>
              <a:rPr lang="en-CA" sz="1100" dirty="0">
                <a:solidFill>
                  <a:schemeClr val="bg1"/>
                </a:solidFill>
                <a:latin typeface="Montserrat"/>
              </a:rPr>
              <a:t>Fig 7.8</a:t>
            </a:r>
            <a:endParaRPr lang="en-CA" sz="1100" dirty="0">
              <a:solidFill>
                <a:schemeClr val="bg1"/>
              </a:solidFill>
              <a:latin typeface="Montserrat" panose="020B0604020202020204" charset="0"/>
            </a:endParaRPr>
          </a:p>
        </p:txBody>
      </p:sp>
      <p:pic>
        <p:nvPicPr>
          <p:cNvPr id="5" name="Picture 4" descr="The graph that shows the marginal and the average cost curves. Marginal cost and the average cost curves emphasize the division of labor.">
            <a:extLst>
              <a:ext uri="{FF2B5EF4-FFF2-40B4-BE49-F238E27FC236}">
                <a16:creationId xmlns:a16="http://schemas.microsoft.com/office/drawing/2014/main" id="{D8301079-F921-DF77-CF93-F63C0F259F49}"/>
              </a:ext>
            </a:extLst>
          </p:cNvPr>
          <p:cNvPicPr>
            <a:picLocks noChangeAspect="1"/>
          </p:cNvPicPr>
          <p:nvPr/>
        </p:nvPicPr>
        <p:blipFill rotWithShape="1">
          <a:blip r:embed="rId3"/>
          <a:srcRect l="7739" t="16153" r="7842" b="11720"/>
          <a:stretch/>
        </p:blipFill>
        <p:spPr>
          <a:xfrm>
            <a:off x="2400953" y="1017800"/>
            <a:ext cx="4342094" cy="3709851"/>
          </a:xfrm>
          <a:prstGeom prst="rect">
            <a:avLst/>
          </a:prstGeom>
        </p:spPr>
      </p:pic>
    </p:spTree>
    <p:extLst>
      <p:ext uri="{BB962C8B-B14F-4D97-AF65-F5344CB8AC3E}">
        <p14:creationId xmlns:p14="http://schemas.microsoft.com/office/powerpoint/2010/main" val="158328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323D-4A65-CBFD-3954-4551776C58A1}"/>
              </a:ext>
            </a:extLst>
          </p:cNvPr>
          <p:cNvSpPr>
            <a:spLocks noGrp="1"/>
          </p:cNvSpPr>
          <p:nvPr>
            <p:ph type="title"/>
          </p:nvPr>
        </p:nvSpPr>
        <p:spPr/>
        <p:txBody>
          <a:bodyPr>
            <a:normAutofit fontScale="90000"/>
          </a:bodyPr>
          <a:lstStyle/>
          <a:p>
            <a:r>
              <a:rPr lang="en-CA" b="1" dirty="0">
                <a:latin typeface="+mj-lt"/>
              </a:rPr>
              <a:t>7.3 Fig 7.8 Explained </a:t>
            </a:r>
          </a:p>
        </p:txBody>
      </p:sp>
      <p:sp>
        <p:nvSpPr>
          <p:cNvPr id="3" name="Text Placeholder 2">
            <a:extLst>
              <a:ext uri="{FF2B5EF4-FFF2-40B4-BE49-F238E27FC236}">
                <a16:creationId xmlns:a16="http://schemas.microsoft.com/office/drawing/2014/main" id="{7F7D9235-84EE-F9E4-7D41-8BC523DD56B9}"/>
              </a:ext>
            </a:extLst>
          </p:cNvPr>
          <p:cNvSpPr>
            <a:spLocks noGrp="1"/>
          </p:cNvSpPr>
          <p:nvPr>
            <p:ph type="body" idx="1"/>
          </p:nvPr>
        </p:nvSpPr>
        <p:spPr/>
        <p:txBody>
          <a:bodyPr>
            <a:normAutofit/>
          </a:bodyPr>
          <a:lstStyle/>
          <a:p>
            <a:r>
              <a:rPr lang="en-US" dirty="0">
                <a:solidFill>
                  <a:srgbClr val="373D3F"/>
                </a:solidFill>
                <a:latin typeface="+mn-lt"/>
              </a:rPr>
              <a:t>The marginal cost curve intersects the average cost curve exactly at the bottom of the average cost curve. </a:t>
            </a:r>
          </a:p>
          <a:p>
            <a:r>
              <a:rPr lang="en-US" dirty="0">
                <a:solidFill>
                  <a:srgbClr val="373D3F"/>
                </a:solidFill>
                <a:latin typeface="+mn-lt"/>
              </a:rPr>
              <a:t>This is where the average cost reaches its minimum. The reason why the intersection occurs at this point is built into the economic meaning of marginal and average costs. </a:t>
            </a:r>
          </a:p>
          <a:p>
            <a:r>
              <a:rPr lang="en-US" dirty="0">
                <a:solidFill>
                  <a:srgbClr val="373D3F"/>
                </a:solidFill>
                <a:latin typeface="+mn-lt"/>
              </a:rPr>
              <a:t>If the marginal cost of production is below the average cost of producing previous units, as it is for the points to the left of where MC crosses AVC, then producing one additional unit will reduce average costs overall—and the AVC curve will be downward-sloping in this zone. </a:t>
            </a:r>
            <a:endParaRPr lang="en-CA" dirty="0">
              <a:latin typeface="+mn-lt"/>
            </a:endParaRPr>
          </a:p>
          <a:p>
            <a:endParaRPr lang="en-CA" dirty="0"/>
          </a:p>
        </p:txBody>
      </p:sp>
    </p:spTree>
    <p:extLst>
      <p:ext uri="{BB962C8B-B14F-4D97-AF65-F5344CB8AC3E}">
        <p14:creationId xmlns:p14="http://schemas.microsoft.com/office/powerpoint/2010/main" val="4047455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C69E-FAF8-4FD7-B550-B7DBE5E18D77}"/>
              </a:ext>
            </a:extLst>
          </p:cNvPr>
          <p:cNvSpPr>
            <a:spLocks noGrp="1"/>
          </p:cNvSpPr>
          <p:nvPr>
            <p:ph type="title"/>
          </p:nvPr>
        </p:nvSpPr>
        <p:spPr/>
        <p:txBody>
          <a:bodyPr>
            <a:normAutofit fontScale="90000"/>
          </a:bodyPr>
          <a:lstStyle/>
          <a:p>
            <a:r>
              <a:rPr lang="en-US" b="1" dirty="0">
                <a:latin typeface="Arial"/>
              </a:rPr>
              <a:t>7.4 Relationship between Production and Costs Part 1 </a:t>
            </a:r>
            <a:endParaRPr lang="en-CA" b="1" dirty="0">
              <a:latin typeface="Arial"/>
            </a:endParaRPr>
          </a:p>
        </p:txBody>
      </p:sp>
      <p:sp>
        <p:nvSpPr>
          <p:cNvPr id="3" name="TextBox 2">
            <a:extLst>
              <a:ext uri="{FF2B5EF4-FFF2-40B4-BE49-F238E27FC236}">
                <a16:creationId xmlns:a16="http://schemas.microsoft.com/office/drawing/2014/main" id="{62289A91-9735-633E-C0A5-A22C319DE9D4}"/>
              </a:ext>
            </a:extLst>
          </p:cNvPr>
          <p:cNvSpPr txBox="1"/>
          <p:nvPr/>
        </p:nvSpPr>
        <p:spPr>
          <a:xfrm>
            <a:off x="1359010" y="3946343"/>
            <a:ext cx="10638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Fig 7.9(A)</a:t>
            </a:r>
          </a:p>
        </p:txBody>
      </p:sp>
      <p:sp>
        <p:nvSpPr>
          <p:cNvPr id="8" name="Text Placeholder 7">
            <a:extLst>
              <a:ext uri="{FF2B5EF4-FFF2-40B4-BE49-F238E27FC236}">
                <a16:creationId xmlns:a16="http://schemas.microsoft.com/office/drawing/2014/main" id="{0647E4FF-168F-6529-1FAC-F2337BFD6503}"/>
              </a:ext>
            </a:extLst>
          </p:cNvPr>
          <p:cNvSpPr>
            <a:spLocks noGrp="1"/>
          </p:cNvSpPr>
          <p:nvPr>
            <p:ph type="body" idx="1"/>
          </p:nvPr>
        </p:nvSpPr>
        <p:spPr>
          <a:xfrm>
            <a:off x="4271551" y="1229875"/>
            <a:ext cx="4657463" cy="3339000"/>
          </a:xfrm>
        </p:spPr>
        <p:txBody>
          <a:bodyPr/>
          <a:lstStyle/>
          <a:p>
            <a:pPr marL="114300" indent="0">
              <a:buNone/>
            </a:pPr>
            <a:r>
              <a:rPr lang="en-US" dirty="0">
                <a:latin typeface="+mn-lt"/>
              </a:rPr>
              <a:t>Panel A in Fig 7.9 shows the average and marginal product curves. Notice when marginal product lies above average product, average product rises and when marginal product lies below average product, the average product falls. The point where the two are equal is the point of maximum average productivity</a:t>
            </a:r>
            <a:endParaRPr lang="en-CA" dirty="0">
              <a:latin typeface="+mn-lt"/>
            </a:endParaRPr>
          </a:p>
        </p:txBody>
      </p:sp>
      <p:pic>
        <p:nvPicPr>
          <p:cNvPr id="5" name="Picture 4">
            <a:extLst>
              <a:ext uri="{FF2B5EF4-FFF2-40B4-BE49-F238E27FC236}">
                <a16:creationId xmlns:a16="http://schemas.microsoft.com/office/drawing/2014/main" id="{BEE6F493-094B-D625-7830-348E578204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165" y="1572894"/>
            <a:ext cx="4269683" cy="2267412"/>
          </a:xfrm>
          <a:prstGeom prst="rect">
            <a:avLst/>
          </a:prstGeom>
        </p:spPr>
      </p:pic>
    </p:spTree>
    <p:extLst>
      <p:ext uri="{BB962C8B-B14F-4D97-AF65-F5344CB8AC3E}">
        <p14:creationId xmlns:p14="http://schemas.microsoft.com/office/powerpoint/2010/main" val="310192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F447-0EB7-F42D-34B2-0BFB5E109580}"/>
              </a:ext>
            </a:extLst>
          </p:cNvPr>
          <p:cNvSpPr>
            <a:spLocks noGrp="1"/>
          </p:cNvSpPr>
          <p:nvPr>
            <p:ph type="title"/>
          </p:nvPr>
        </p:nvSpPr>
        <p:spPr/>
        <p:txBody>
          <a:bodyPr>
            <a:normAutofit fontScale="90000"/>
          </a:bodyPr>
          <a:lstStyle/>
          <a:p>
            <a:r>
              <a:rPr lang="en-US" b="1" dirty="0">
                <a:latin typeface="+mj-lt"/>
              </a:rPr>
              <a:t>7.4 Relationship between Production and Costs Part 2 </a:t>
            </a:r>
            <a:endParaRPr lang="en-CA" b="1" dirty="0">
              <a:latin typeface="+mj-lt"/>
            </a:endParaRPr>
          </a:p>
        </p:txBody>
      </p:sp>
      <p:sp>
        <p:nvSpPr>
          <p:cNvPr id="6" name="TextBox 5">
            <a:extLst>
              <a:ext uri="{FF2B5EF4-FFF2-40B4-BE49-F238E27FC236}">
                <a16:creationId xmlns:a16="http://schemas.microsoft.com/office/drawing/2014/main" id="{BAB24117-9DC4-C35F-FEC5-BB4351DA43CF}"/>
              </a:ext>
            </a:extLst>
          </p:cNvPr>
          <p:cNvSpPr txBox="1"/>
          <p:nvPr/>
        </p:nvSpPr>
        <p:spPr>
          <a:xfrm>
            <a:off x="1434448" y="377124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Fig 7.9(B)</a:t>
            </a:r>
          </a:p>
        </p:txBody>
      </p:sp>
      <p:sp>
        <p:nvSpPr>
          <p:cNvPr id="3" name="Text Placeholder 2">
            <a:extLst>
              <a:ext uri="{FF2B5EF4-FFF2-40B4-BE49-F238E27FC236}">
                <a16:creationId xmlns:a16="http://schemas.microsoft.com/office/drawing/2014/main" id="{22EC57B5-B4E9-5C8C-01C1-1CF1DB18192D}"/>
              </a:ext>
            </a:extLst>
          </p:cNvPr>
          <p:cNvSpPr>
            <a:spLocks noGrp="1"/>
          </p:cNvSpPr>
          <p:nvPr>
            <p:ph type="body" idx="1"/>
          </p:nvPr>
        </p:nvSpPr>
        <p:spPr>
          <a:xfrm>
            <a:off x="4406633" y="1430321"/>
            <a:ext cx="4620517" cy="3339000"/>
          </a:xfrm>
        </p:spPr>
        <p:txBody>
          <a:bodyPr/>
          <a:lstStyle/>
          <a:p>
            <a:pPr marL="114300" indent="0">
              <a:buNone/>
            </a:pPr>
            <a:r>
              <a:rPr lang="en-US" dirty="0">
                <a:latin typeface="+mn-lt"/>
              </a:rPr>
              <a:t>When AP starts falling, average costs start increasing. Due to the law of diminishing returns resulting from fixed capital in the short run, adding more labour lowers each worker’s marginal returns.</a:t>
            </a:r>
            <a:endParaRPr lang="en-CA" dirty="0">
              <a:latin typeface="+mn-lt"/>
            </a:endParaRPr>
          </a:p>
        </p:txBody>
      </p:sp>
      <p:pic>
        <p:nvPicPr>
          <p:cNvPr id="5" name="Picture 4">
            <a:extLst>
              <a:ext uri="{FF2B5EF4-FFF2-40B4-BE49-F238E27FC236}">
                <a16:creationId xmlns:a16="http://schemas.microsoft.com/office/drawing/2014/main" id="{3A220690-A5EC-70CD-28E4-3B4E516889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302" y="1428474"/>
            <a:ext cx="4451237" cy="2429714"/>
          </a:xfrm>
          <a:prstGeom prst="rect">
            <a:avLst/>
          </a:prstGeom>
        </p:spPr>
      </p:pic>
    </p:spTree>
    <p:extLst>
      <p:ext uri="{BB962C8B-B14F-4D97-AF65-F5344CB8AC3E}">
        <p14:creationId xmlns:p14="http://schemas.microsoft.com/office/powerpoint/2010/main" val="90099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B758-94B3-4B2A-817C-029C4ABF21C0}"/>
              </a:ext>
            </a:extLst>
          </p:cNvPr>
          <p:cNvSpPr>
            <a:spLocks noGrp="1"/>
          </p:cNvSpPr>
          <p:nvPr>
            <p:ph type="title"/>
          </p:nvPr>
        </p:nvSpPr>
        <p:spPr/>
        <p:txBody>
          <a:bodyPr>
            <a:normAutofit fontScale="90000"/>
          </a:bodyPr>
          <a:lstStyle/>
          <a:p>
            <a:r>
              <a:rPr lang="en-CA" b="1" dirty="0">
                <a:latin typeface="+mj-lt"/>
              </a:rPr>
              <a:t>7.1 Total Revenue </a:t>
            </a:r>
          </a:p>
        </p:txBody>
      </p:sp>
      <p:sp>
        <p:nvSpPr>
          <p:cNvPr id="3" name="Text Placeholder 2">
            <a:extLst>
              <a:ext uri="{FF2B5EF4-FFF2-40B4-BE49-F238E27FC236}">
                <a16:creationId xmlns:a16="http://schemas.microsoft.com/office/drawing/2014/main" id="{5BF57725-04A6-49F4-9414-4CB6C99D0A06}"/>
              </a:ext>
            </a:extLst>
          </p:cNvPr>
          <p:cNvSpPr>
            <a:spLocks noGrp="1"/>
          </p:cNvSpPr>
          <p:nvPr>
            <p:ph type="body" idx="1"/>
          </p:nvPr>
        </p:nvSpPr>
        <p:spPr/>
        <p:txBody>
          <a:bodyPr/>
          <a:lstStyle/>
          <a:p>
            <a:pPr marL="114300" indent="0" algn="ctr">
              <a:buNone/>
            </a:pPr>
            <a:r>
              <a:rPr lang="en-US" b="1" i="0" dirty="0">
                <a:solidFill>
                  <a:srgbClr val="373D3F"/>
                </a:solidFill>
                <a:effectLst/>
                <a:latin typeface="+mn-lt"/>
                <a:ea typeface="Roboto" panose="02000000000000000000" pitchFamily="2" charset="0"/>
              </a:rPr>
              <a:t>Profit = Total Revenue – Total Cost</a:t>
            </a:r>
            <a:endParaRPr lang="en-US" b="0" i="0" dirty="0">
              <a:solidFill>
                <a:srgbClr val="373D3F"/>
              </a:solidFill>
              <a:effectLst/>
              <a:latin typeface="+mn-lt"/>
              <a:ea typeface="Roboto" panose="02000000000000000000" pitchFamily="2" charset="0"/>
            </a:endParaRPr>
          </a:p>
          <a:p>
            <a:pPr marL="114300" indent="0">
              <a:buNone/>
            </a:pPr>
            <a:r>
              <a:rPr lang="en-US" b="0" i="0" dirty="0">
                <a:solidFill>
                  <a:srgbClr val="373D3F"/>
                </a:solidFill>
                <a:effectLst/>
                <a:latin typeface="+mn-lt"/>
                <a:ea typeface="Roboto" panose="02000000000000000000" pitchFamily="2" charset="0"/>
              </a:rPr>
              <a:t>Total </a:t>
            </a:r>
            <a:r>
              <a:rPr lang="en-US" b="1" i="0" dirty="0">
                <a:solidFill>
                  <a:srgbClr val="373D3F"/>
                </a:solidFill>
                <a:effectLst/>
                <a:latin typeface="+mn-lt"/>
                <a:ea typeface="Roboto" panose="02000000000000000000" pitchFamily="2" charset="0"/>
              </a:rPr>
              <a:t>revenue</a:t>
            </a:r>
            <a:r>
              <a:rPr lang="en-US" b="0" i="0" dirty="0">
                <a:solidFill>
                  <a:srgbClr val="373D3F"/>
                </a:solidFill>
                <a:effectLst/>
                <a:latin typeface="+mn-lt"/>
                <a:ea typeface="Roboto" panose="02000000000000000000" pitchFamily="2" charset="0"/>
              </a:rPr>
              <a:t> is the income the firm generates from selling its products. We calculate it by multiplying the price of the product times the quantity of output sold</a:t>
            </a:r>
          </a:p>
          <a:p>
            <a:pPr marL="114300" indent="0" algn="ctr">
              <a:buNone/>
            </a:pPr>
            <a:r>
              <a:rPr lang="en-US" b="1" i="0" dirty="0">
                <a:solidFill>
                  <a:srgbClr val="373D3F"/>
                </a:solidFill>
                <a:effectLst/>
                <a:latin typeface="+mn-lt"/>
              </a:rPr>
              <a:t>Total Revenue</a:t>
            </a:r>
            <a:r>
              <a:rPr lang="en-US" b="1" dirty="0">
                <a:solidFill>
                  <a:srgbClr val="373D3F"/>
                </a:solidFill>
                <a:latin typeface="+mn-lt"/>
              </a:rPr>
              <a:t> </a:t>
            </a:r>
            <a:r>
              <a:rPr lang="en-US" b="1" i="0" dirty="0">
                <a:solidFill>
                  <a:srgbClr val="373D3F"/>
                </a:solidFill>
                <a:effectLst/>
                <a:latin typeface="+mn-lt"/>
              </a:rPr>
              <a:t>=</a:t>
            </a:r>
            <a:r>
              <a:rPr lang="en-US" b="1" dirty="0">
                <a:solidFill>
                  <a:srgbClr val="373D3F"/>
                </a:solidFill>
                <a:latin typeface="+mn-lt"/>
              </a:rPr>
              <a:t> </a:t>
            </a:r>
            <a:r>
              <a:rPr lang="en-US" b="1" i="0" dirty="0">
                <a:solidFill>
                  <a:srgbClr val="373D3F"/>
                </a:solidFill>
                <a:effectLst/>
                <a:latin typeface="+mn-lt"/>
              </a:rPr>
              <a:t>Price × Quantity</a:t>
            </a:r>
            <a:endParaRPr lang="en-US" b="0" i="0" dirty="0">
              <a:solidFill>
                <a:srgbClr val="373D3F"/>
              </a:solidFill>
              <a:effectLst/>
              <a:latin typeface="+mn-lt"/>
            </a:endParaRPr>
          </a:p>
        </p:txBody>
      </p:sp>
    </p:spTree>
    <p:extLst>
      <p:ext uri="{BB962C8B-B14F-4D97-AF65-F5344CB8AC3E}">
        <p14:creationId xmlns:p14="http://schemas.microsoft.com/office/powerpoint/2010/main" val="1908635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F447-0EB7-F42D-34B2-0BFB5E109580}"/>
              </a:ext>
            </a:extLst>
          </p:cNvPr>
          <p:cNvSpPr>
            <a:spLocks noGrp="1"/>
          </p:cNvSpPr>
          <p:nvPr>
            <p:ph type="title"/>
          </p:nvPr>
        </p:nvSpPr>
        <p:spPr/>
        <p:txBody>
          <a:bodyPr>
            <a:normAutofit fontScale="90000"/>
          </a:bodyPr>
          <a:lstStyle/>
          <a:p>
            <a:r>
              <a:rPr lang="en-US" b="1" dirty="0">
                <a:latin typeface="+mj-lt"/>
              </a:rPr>
              <a:t>7.4 Relationship between Production and</a:t>
            </a:r>
            <a:endParaRPr lang="en-CA" b="1" dirty="0">
              <a:latin typeface="+mj-lt"/>
            </a:endParaRPr>
          </a:p>
        </p:txBody>
      </p:sp>
      <p:pic>
        <p:nvPicPr>
          <p:cNvPr id="9" name="Picture 8" descr="A graph of a function&#10;&#10;Description automatically generated">
            <a:extLst>
              <a:ext uri="{FF2B5EF4-FFF2-40B4-BE49-F238E27FC236}">
                <a16:creationId xmlns:a16="http://schemas.microsoft.com/office/drawing/2014/main" id="{48598A3F-166D-149B-6449-0A9A4CE1F237}"/>
              </a:ext>
            </a:extLst>
          </p:cNvPr>
          <p:cNvPicPr>
            <a:picLocks noChangeAspect="1"/>
          </p:cNvPicPr>
          <p:nvPr/>
        </p:nvPicPr>
        <p:blipFill>
          <a:blip r:embed="rId3"/>
          <a:stretch>
            <a:fillRect/>
          </a:stretch>
        </p:blipFill>
        <p:spPr>
          <a:xfrm>
            <a:off x="4581454" y="494476"/>
            <a:ext cx="4320000" cy="4320000"/>
          </a:xfrm>
          <a:prstGeom prst="rect">
            <a:avLst/>
          </a:prstGeom>
        </p:spPr>
      </p:pic>
      <p:pic>
        <p:nvPicPr>
          <p:cNvPr id="11" name="Picture 10" descr="A graph with lines and arrows&#10;&#10;Description automatically generated">
            <a:extLst>
              <a:ext uri="{FF2B5EF4-FFF2-40B4-BE49-F238E27FC236}">
                <a16:creationId xmlns:a16="http://schemas.microsoft.com/office/drawing/2014/main" id="{BA2BF0A5-8552-C031-71D7-2C7C903C178D}"/>
              </a:ext>
            </a:extLst>
          </p:cNvPr>
          <p:cNvPicPr>
            <a:picLocks noChangeAspect="1"/>
          </p:cNvPicPr>
          <p:nvPr/>
        </p:nvPicPr>
        <p:blipFill>
          <a:blip r:embed="rId4"/>
          <a:stretch>
            <a:fillRect/>
          </a:stretch>
        </p:blipFill>
        <p:spPr>
          <a:xfrm>
            <a:off x="242546" y="494476"/>
            <a:ext cx="4320000" cy="4320000"/>
          </a:xfrm>
          <a:prstGeom prst="rect">
            <a:avLst/>
          </a:prstGeom>
        </p:spPr>
      </p:pic>
    </p:spTree>
    <p:extLst>
      <p:ext uri="{BB962C8B-B14F-4D97-AF65-F5344CB8AC3E}">
        <p14:creationId xmlns:p14="http://schemas.microsoft.com/office/powerpoint/2010/main" val="3438961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BC17-CA0C-4EDE-813E-B7DD998036F2}"/>
              </a:ext>
            </a:extLst>
          </p:cNvPr>
          <p:cNvSpPr>
            <a:spLocks noGrp="1"/>
          </p:cNvSpPr>
          <p:nvPr>
            <p:ph type="title"/>
          </p:nvPr>
        </p:nvSpPr>
        <p:spPr/>
        <p:txBody>
          <a:bodyPr>
            <a:normAutofit fontScale="90000"/>
          </a:bodyPr>
          <a:lstStyle/>
          <a:p>
            <a:r>
              <a:rPr lang="en-US" b="1" dirty="0">
                <a:latin typeface="Arial"/>
              </a:rPr>
              <a:t>7.5 Long Run Costs: The Advantage of Flexibility</a:t>
            </a:r>
            <a:endParaRPr lang="en-CA" b="1" dirty="0">
              <a:latin typeface="Arial"/>
            </a:endParaRPr>
          </a:p>
        </p:txBody>
      </p:sp>
      <p:sp>
        <p:nvSpPr>
          <p:cNvPr id="7" name="TextBox 6">
            <a:extLst>
              <a:ext uri="{FF2B5EF4-FFF2-40B4-BE49-F238E27FC236}">
                <a16:creationId xmlns:a16="http://schemas.microsoft.com/office/drawing/2014/main" id="{0320AF4E-F1CB-489E-9F1E-EA23C61DEA48}"/>
              </a:ext>
            </a:extLst>
          </p:cNvPr>
          <p:cNvSpPr txBox="1"/>
          <p:nvPr/>
        </p:nvSpPr>
        <p:spPr>
          <a:xfrm>
            <a:off x="311700" y="1723222"/>
            <a:ext cx="5143169" cy="1754326"/>
          </a:xfrm>
          <a:prstGeom prst="rect">
            <a:avLst/>
          </a:prstGeom>
          <a:noFill/>
        </p:spPr>
        <p:txBody>
          <a:bodyPr wrap="square" rtlCol="0">
            <a:spAutoFit/>
          </a:bodyPr>
          <a:lstStyle/>
          <a:p>
            <a:r>
              <a:rPr lang="en-US" sz="1800" b="1" i="0" dirty="0">
                <a:solidFill>
                  <a:srgbClr val="373D3F"/>
                </a:solidFill>
                <a:effectLst/>
                <a:latin typeface="Roboto" panose="02000000000000000000" pitchFamily="2" charset="0"/>
                <a:ea typeface="Roboto" panose="02000000000000000000" pitchFamily="2" charset="0"/>
              </a:rPr>
              <a:t>Short-run average costs </a:t>
            </a:r>
            <a:r>
              <a:rPr lang="en-US" sz="1800" b="0" i="0" dirty="0">
                <a:solidFill>
                  <a:srgbClr val="373D3F"/>
                </a:solidFill>
                <a:effectLst/>
                <a:latin typeface="Roboto" panose="02000000000000000000" pitchFamily="2" charset="0"/>
                <a:ea typeface="Roboto" panose="02000000000000000000" pitchFamily="2" charset="0"/>
              </a:rPr>
              <a:t>are constrained by the presence of a fixed input. So in the long run we can always do at least as well as, and often better than, in the short run with respect to cost. We can see this is true by comparing the long-run and short-run average cost curves.</a:t>
            </a:r>
            <a:endParaRPr lang="en-CA" sz="1800" dirty="0">
              <a:latin typeface="Roboto" panose="02000000000000000000" pitchFamily="2" charset="0"/>
              <a:ea typeface="Roboto" panose="02000000000000000000" pitchFamily="2" charset="0"/>
            </a:endParaRPr>
          </a:p>
        </p:txBody>
      </p:sp>
      <p:pic>
        <p:nvPicPr>
          <p:cNvPr id="1026" name="Picture 2">
            <a:extLst>
              <a:ext uri="{FF2B5EF4-FFF2-40B4-BE49-F238E27FC236}">
                <a16:creationId xmlns:a16="http://schemas.microsoft.com/office/drawing/2014/main" id="{39968994-EC2F-4381-92E8-FEBAE8C13F6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969" y="1724146"/>
            <a:ext cx="3670797" cy="15896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04E940-2768-4FCD-BA0D-82C80C097DEB}"/>
              </a:ext>
              <a:ext uri="{C183D7F6-B498-43B3-948B-1728B52AA6E4}">
                <adec:decorative xmlns:adec="http://schemas.microsoft.com/office/drawing/2017/decorative" val="1"/>
              </a:ext>
            </a:extLst>
          </p:cNvPr>
          <p:cNvSpPr txBox="1"/>
          <p:nvPr/>
        </p:nvSpPr>
        <p:spPr>
          <a:xfrm>
            <a:off x="5703704" y="3389009"/>
            <a:ext cx="3137388" cy="276999"/>
          </a:xfrm>
          <a:prstGeom prst="rect">
            <a:avLst/>
          </a:prstGeom>
          <a:noFill/>
        </p:spPr>
        <p:txBody>
          <a:bodyPr wrap="square" lIns="91440" tIns="45720" rIns="91440" bIns="45720" anchor="t">
            <a:spAutoFit/>
          </a:bodyPr>
          <a:lstStyle/>
          <a:p>
            <a:r>
              <a:rPr lang="en-US" sz="1200" dirty="0"/>
              <a:t>“</a:t>
            </a:r>
            <a:r>
              <a:rPr lang="en-US" sz="1200" dirty="0">
                <a:hlinkClick r:id="rId3"/>
              </a:rPr>
              <a:t>Flexibility</a:t>
            </a:r>
            <a:r>
              <a:rPr lang="en-US" sz="1200" dirty="0"/>
              <a:t>” by </a:t>
            </a:r>
            <a:r>
              <a:rPr lang="en-US" sz="1200" dirty="0">
                <a:hlinkClick r:id="rId4"/>
              </a:rPr>
              <a:t>Geralt</a:t>
            </a:r>
            <a:r>
              <a:rPr lang="en-US" sz="1200" dirty="0"/>
              <a:t>, licensed by </a:t>
            </a:r>
            <a:r>
              <a:rPr lang="en-US" sz="1200" dirty="0">
                <a:hlinkClick r:id="rId5"/>
              </a:rPr>
              <a:t>Pixabay</a:t>
            </a:r>
            <a:endParaRPr lang="en-CA" sz="1200" dirty="0"/>
          </a:p>
        </p:txBody>
      </p:sp>
    </p:spTree>
    <p:extLst>
      <p:ext uri="{BB962C8B-B14F-4D97-AF65-F5344CB8AC3E}">
        <p14:creationId xmlns:p14="http://schemas.microsoft.com/office/powerpoint/2010/main" val="133424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7FF0-5BFA-45E1-906E-420C0DDD70AB}"/>
              </a:ext>
            </a:extLst>
          </p:cNvPr>
          <p:cNvSpPr>
            <a:spLocks noGrp="1"/>
          </p:cNvSpPr>
          <p:nvPr>
            <p:ph type="title"/>
          </p:nvPr>
        </p:nvSpPr>
        <p:spPr/>
        <p:txBody>
          <a:bodyPr>
            <a:normAutofit fontScale="90000"/>
          </a:bodyPr>
          <a:lstStyle/>
          <a:p>
            <a:r>
              <a:rPr lang="en-US" b="1" dirty="0">
                <a:latin typeface="+mj-lt"/>
              </a:rPr>
              <a:t>7.5 Shapes of Long-Run Average Cost Curves</a:t>
            </a:r>
            <a:endParaRPr lang="en-CA" b="1" dirty="0">
              <a:latin typeface="+mj-lt"/>
            </a:endParaRPr>
          </a:p>
        </p:txBody>
      </p:sp>
      <p:sp>
        <p:nvSpPr>
          <p:cNvPr id="3" name="Text Placeholder 2">
            <a:extLst>
              <a:ext uri="{FF2B5EF4-FFF2-40B4-BE49-F238E27FC236}">
                <a16:creationId xmlns:a16="http://schemas.microsoft.com/office/drawing/2014/main" id="{AD5C93EB-85CF-40EC-94E4-11402485E3C1}"/>
              </a:ext>
            </a:extLst>
          </p:cNvPr>
          <p:cNvSpPr>
            <a:spLocks noGrp="1"/>
          </p:cNvSpPr>
          <p:nvPr>
            <p:ph type="body" idx="1"/>
          </p:nvPr>
        </p:nvSpPr>
        <p:spPr/>
        <p:txBody>
          <a:bodyPr/>
          <a:lstStyle/>
          <a:p>
            <a:r>
              <a:rPr lang="en-US" b="1" dirty="0">
                <a:latin typeface="+mn-lt"/>
              </a:rPr>
              <a:t>The long-Run Average Cost (LRAC) Curve: </a:t>
            </a:r>
            <a:r>
              <a:rPr lang="en-US" dirty="0">
                <a:latin typeface="+mn-lt"/>
              </a:rPr>
              <a:t>Is based on a group of </a:t>
            </a:r>
            <a:r>
              <a:rPr lang="en-US" b="1" dirty="0">
                <a:latin typeface="+mn-lt"/>
              </a:rPr>
              <a:t>short-run average cost (SRAC) curve</a:t>
            </a:r>
            <a:r>
              <a:rPr lang="en-US" dirty="0">
                <a:latin typeface="+mn-lt"/>
              </a:rPr>
              <a:t>s, each of which represents one specific level of fixed costs. </a:t>
            </a:r>
          </a:p>
          <a:p>
            <a:r>
              <a:rPr lang="en-US" dirty="0">
                <a:latin typeface="+mn-lt"/>
              </a:rPr>
              <a:t>More precisely, the long-run average cost curve will be the least expensive average cost curve for any level of output. </a:t>
            </a:r>
          </a:p>
          <a:p>
            <a:r>
              <a:rPr lang="en-US" dirty="0">
                <a:latin typeface="+mn-lt"/>
              </a:rPr>
              <a:t>While in the short run firms are limited to operating on a single average cost curve (corresponding to the level of fixed costs they have chosen), in the long run when all costs are variable, they can choose to operate on any average cost curve.</a:t>
            </a:r>
            <a:endParaRPr lang="en-CA" dirty="0">
              <a:latin typeface="+mn-lt"/>
            </a:endParaRPr>
          </a:p>
        </p:txBody>
      </p:sp>
    </p:spTree>
    <p:extLst>
      <p:ext uri="{BB962C8B-B14F-4D97-AF65-F5344CB8AC3E}">
        <p14:creationId xmlns:p14="http://schemas.microsoft.com/office/powerpoint/2010/main" val="143309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graph illustrating how cost changes over 5 quarters">
            <a:extLst>
              <a:ext uri="{FF2B5EF4-FFF2-40B4-BE49-F238E27FC236}">
                <a16:creationId xmlns:a16="http://schemas.microsoft.com/office/drawing/2014/main" id="{5EF18367-83B1-4D74-A766-339938667C71}"/>
              </a:ext>
            </a:extLst>
          </p:cNvPr>
          <p:cNvSpPr>
            <a:spLocks noGrp="1"/>
          </p:cNvSpPr>
          <p:nvPr>
            <p:ph type="title"/>
          </p:nvPr>
        </p:nvSpPr>
        <p:spPr/>
        <p:txBody>
          <a:bodyPr>
            <a:normAutofit fontScale="90000"/>
          </a:bodyPr>
          <a:lstStyle/>
          <a:p>
            <a:r>
              <a:rPr lang="en-US" b="1" dirty="0">
                <a:latin typeface="+mj-lt"/>
              </a:rPr>
              <a:t>7.5 Long-Run Average Cost </a:t>
            </a:r>
            <a:r>
              <a:rPr lang="en-CA" b="1" dirty="0">
                <a:latin typeface="+mj-lt"/>
              </a:rPr>
              <a:t>Example  </a:t>
            </a:r>
          </a:p>
        </p:txBody>
      </p:sp>
      <p:pic>
        <p:nvPicPr>
          <p:cNvPr id="4" name="Picture 3" descr="Fig 7.9 ">
            <a:extLst>
              <a:ext uri="{FF2B5EF4-FFF2-40B4-BE49-F238E27FC236}">
                <a16:creationId xmlns:a16="http://schemas.microsoft.com/office/drawing/2014/main" id="{62A8811A-25EB-46BC-9408-C1F927E3818C}"/>
              </a:ext>
            </a:extLst>
          </p:cNvPr>
          <p:cNvPicPr>
            <a:picLocks noChangeAspect="1"/>
          </p:cNvPicPr>
          <p:nvPr/>
        </p:nvPicPr>
        <p:blipFill>
          <a:blip r:embed="rId3"/>
          <a:stretch>
            <a:fillRect/>
          </a:stretch>
        </p:blipFill>
        <p:spPr>
          <a:xfrm>
            <a:off x="1291493" y="1144571"/>
            <a:ext cx="6561013" cy="3588929"/>
          </a:xfrm>
          <a:prstGeom prst="rect">
            <a:avLst/>
          </a:prstGeom>
        </p:spPr>
      </p:pic>
      <p:sp>
        <p:nvSpPr>
          <p:cNvPr id="5" name="TextBox 4">
            <a:extLst>
              <a:ext uri="{FF2B5EF4-FFF2-40B4-BE49-F238E27FC236}">
                <a16:creationId xmlns:a16="http://schemas.microsoft.com/office/drawing/2014/main" id="{F3D9EDE2-6F8B-4461-85BB-D24BC0BA41E0}"/>
              </a:ext>
            </a:extLst>
          </p:cNvPr>
          <p:cNvSpPr txBox="1"/>
          <p:nvPr/>
        </p:nvSpPr>
        <p:spPr>
          <a:xfrm>
            <a:off x="4305300" y="4881890"/>
            <a:ext cx="701777" cy="430887"/>
          </a:xfrm>
          <a:prstGeom prst="rect">
            <a:avLst/>
          </a:prstGeom>
          <a:noFill/>
        </p:spPr>
        <p:txBody>
          <a:bodyPr wrap="square" lIns="91440" tIns="45720" rIns="91440" bIns="45720" rtlCol="0" anchor="t">
            <a:spAutoFit/>
          </a:bodyPr>
          <a:lstStyle/>
          <a:p>
            <a:r>
              <a:rPr lang="en-US" sz="1100" dirty="0">
                <a:solidFill>
                  <a:schemeClr val="bg1"/>
                </a:solidFill>
                <a:latin typeface="Montserrat"/>
              </a:rPr>
              <a:t>Fig 7.10 </a:t>
            </a:r>
            <a:endParaRPr lang="en-CA" sz="1100" dirty="0">
              <a:solidFill>
                <a:schemeClr val="bg1"/>
              </a:solidFill>
              <a:latin typeface="Montserrat" panose="020B0604020202020204" charset="0"/>
            </a:endParaRPr>
          </a:p>
        </p:txBody>
      </p:sp>
    </p:spTree>
    <p:extLst>
      <p:ext uri="{BB962C8B-B14F-4D97-AF65-F5344CB8AC3E}">
        <p14:creationId xmlns:p14="http://schemas.microsoft.com/office/powerpoint/2010/main" val="252311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C735-56D9-E00D-364B-8D96D54CC351}"/>
              </a:ext>
            </a:extLst>
          </p:cNvPr>
          <p:cNvSpPr>
            <a:spLocks noGrp="1"/>
          </p:cNvSpPr>
          <p:nvPr>
            <p:ph type="title"/>
          </p:nvPr>
        </p:nvSpPr>
        <p:spPr/>
        <p:txBody>
          <a:bodyPr>
            <a:normAutofit fontScale="90000"/>
          </a:bodyPr>
          <a:lstStyle/>
          <a:p>
            <a:r>
              <a:rPr lang="en-US" b="1" dirty="0">
                <a:latin typeface="+mj-lt"/>
              </a:rPr>
              <a:t>7.5 Fig 7.10 Explained </a:t>
            </a:r>
            <a:endParaRPr lang="en-CA" b="1" dirty="0">
              <a:latin typeface="+mj-lt"/>
            </a:endParaRPr>
          </a:p>
        </p:txBody>
      </p:sp>
      <p:sp>
        <p:nvSpPr>
          <p:cNvPr id="3" name="Text Placeholder 2">
            <a:extLst>
              <a:ext uri="{FF2B5EF4-FFF2-40B4-BE49-F238E27FC236}">
                <a16:creationId xmlns:a16="http://schemas.microsoft.com/office/drawing/2014/main" id="{134C984B-8292-5342-8186-F46687F757A7}"/>
              </a:ext>
            </a:extLst>
          </p:cNvPr>
          <p:cNvSpPr>
            <a:spLocks noGrp="1"/>
          </p:cNvSpPr>
          <p:nvPr>
            <p:ph type="body" idx="1"/>
          </p:nvPr>
        </p:nvSpPr>
        <p:spPr/>
        <p:txBody>
          <a:bodyPr>
            <a:normAutofit/>
          </a:bodyPr>
          <a:lstStyle/>
          <a:p>
            <a:pPr marL="444500" indent="-285750">
              <a:lnSpc>
                <a:spcPct val="100000"/>
              </a:lnSpc>
              <a:buClr>
                <a:srgbClr val="000000"/>
              </a:buClr>
              <a:buSzPts val="1100"/>
              <a:defRPr/>
            </a:pPr>
            <a:r>
              <a:rPr lang="en-US" i="0" u="none" strike="noStrike" cap="none" dirty="0">
                <a:solidFill>
                  <a:schemeClr val="dk2"/>
                </a:solidFill>
                <a:latin typeface="+mn-lt"/>
                <a:sym typeface="Roboto"/>
              </a:rPr>
              <a:t>Shows how we build the long-run average cost curve from a group of short-run average cost curves. </a:t>
            </a:r>
          </a:p>
          <a:p>
            <a:pPr marL="444500" indent="-285750">
              <a:lnSpc>
                <a:spcPct val="100000"/>
              </a:lnSpc>
              <a:buClr>
                <a:srgbClr val="000000"/>
              </a:buClr>
              <a:buSzPts val="1100"/>
              <a:defRPr/>
            </a:pPr>
            <a:r>
              <a:rPr lang="en-US" i="0" u="none" strike="noStrike" cap="none" dirty="0">
                <a:solidFill>
                  <a:schemeClr val="dk2"/>
                </a:solidFill>
                <a:latin typeface="+mn-lt"/>
                <a:sym typeface="Roboto"/>
              </a:rPr>
              <a:t>Five short-run-average cost curves appear on the diagram</a:t>
            </a:r>
            <a:r>
              <a:rPr lang="en-US" dirty="0">
                <a:latin typeface="+mn-lt"/>
              </a:rPr>
              <a:t>. </a:t>
            </a:r>
          </a:p>
          <a:p>
            <a:pPr marL="444500" indent="-285750">
              <a:lnSpc>
                <a:spcPct val="100000"/>
              </a:lnSpc>
              <a:buClr>
                <a:srgbClr val="000000"/>
              </a:buClr>
              <a:buSzPts val="1100"/>
              <a:defRPr/>
            </a:pPr>
            <a:r>
              <a:rPr lang="en-US" dirty="0">
                <a:latin typeface="+mn-lt"/>
              </a:rPr>
              <a:t>Each SRAC curve represents a different  level of fixed costs. </a:t>
            </a:r>
          </a:p>
          <a:p>
            <a:pPr marL="444500" indent="-285750">
              <a:lnSpc>
                <a:spcPct val="100000"/>
              </a:lnSpc>
              <a:buClr>
                <a:srgbClr val="000000"/>
              </a:buClr>
              <a:buSzPts val="1100"/>
              <a:defRPr/>
            </a:pPr>
            <a:r>
              <a:rPr lang="en-US" dirty="0">
                <a:solidFill>
                  <a:srgbClr val="000000"/>
                </a:solidFill>
                <a:latin typeface="+mn-lt"/>
              </a:rPr>
              <a:t>Imagine SRAC1 as a small factory, SRAC2 as a medium factory, SRAC3 as a large factory, and SRAC4 and SRAC5 as very large and ultra-large. </a:t>
            </a:r>
          </a:p>
          <a:p>
            <a:pPr marL="444500" indent="-285750">
              <a:lnSpc>
                <a:spcPct val="100000"/>
              </a:lnSpc>
              <a:buClr>
                <a:srgbClr val="000000"/>
              </a:buClr>
              <a:buSzPts val="1100"/>
              <a:defRPr/>
            </a:pPr>
            <a:r>
              <a:rPr lang="en-US" dirty="0">
                <a:solidFill>
                  <a:srgbClr val="000000"/>
                </a:solidFill>
                <a:latin typeface="+mn-lt"/>
              </a:rPr>
              <a:t>Although this diagram shows only five SRAC curves, presumably there are an infinite number of other SRAC curves between the ones that we show. </a:t>
            </a:r>
            <a:endParaRPr lang="en-CA" dirty="0">
              <a:latin typeface="+mn-lt"/>
            </a:endParaRPr>
          </a:p>
        </p:txBody>
      </p:sp>
    </p:spTree>
    <p:extLst>
      <p:ext uri="{BB962C8B-B14F-4D97-AF65-F5344CB8AC3E}">
        <p14:creationId xmlns:p14="http://schemas.microsoft.com/office/powerpoint/2010/main" val="3402071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6D94-B3F2-4F87-B6CA-D3C27F45B6D7}"/>
              </a:ext>
            </a:extLst>
          </p:cNvPr>
          <p:cNvSpPr>
            <a:spLocks noGrp="1"/>
          </p:cNvSpPr>
          <p:nvPr>
            <p:ph type="title"/>
          </p:nvPr>
        </p:nvSpPr>
        <p:spPr/>
        <p:txBody>
          <a:bodyPr>
            <a:normAutofit fontScale="90000"/>
          </a:bodyPr>
          <a:lstStyle/>
          <a:p>
            <a:r>
              <a:rPr lang="en-US" b="1" dirty="0">
                <a:latin typeface="+mj-lt"/>
              </a:rPr>
              <a:t>7.5 Economies of Scale</a:t>
            </a:r>
            <a:endParaRPr lang="en-CA" b="1" dirty="0">
              <a:latin typeface="+mj-lt"/>
            </a:endParaRPr>
          </a:p>
        </p:txBody>
      </p:sp>
      <p:sp>
        <p:nvSpPr>
          <p:cNvPr id="3" name="Text Placeholder 2">
            <a:extLst>
              <a:ext uri="{FF2B5EF4-FFF2-40B4-BE49-F238E27FC236}">
                <a16:creationId xmlns:a16="http://schemas.microsoft.com/office/drawing/2014/main" id="{DB05119E-3F7A-490B-89B0-AAED248B00B2}"/>
              </a:ext>
            </a:extLst>
          </p:cNvPr>
          <p:cNvSpPr>
            <a:spLocks noGrp="1"/>
          </p:cNvSpPr>
          <p:nvPr>
            <p:ph type="body" idx="1"/>
          </p:nvPr>
        </p:nvSpPr>
        <p:spPr/>
        <p:txBody>
          <a:bodyPr>
            <a:normAutofit/>
          </a:bodyPr>
          <a:lstStyle/>
          <a:p>
            <a:r>
              <a:rPr lang="en-US" b="1" dirty="0">
                <a:latin typeface="+mn-lt"/>
              </a:rPr>
              <a:t>Economies of Scale </a:t>
            </a:r>
            <a:r>
              <a:rPr lang="en-US" dirty="0">
                <a:latin typeface="+mn-lt"/>
              </a:rPr>
              <a:t>occur when the average cost of production falls as output increases. </a:t>
            </a:r>
          </a:p>
          <a:p>
            <a:r>
              <a:rPr lang="en-US" b="1" dirty="0">
                <a:latin typeface="+mn-lt"/>
              </a:rPr>
              <a:t>Economies of Scale </a:t>
            </a:r>
            <a:r>
              <a:rPr lang="en-US" dirty="0">
                <a:latin typeface="+mn-lt"/>
              </a:rPr>
              <a:t>refer to the situation where, as the quantity of output goes up, the cost per unit goes down. This is the idea behind “warehouse stores” like Costco or Walmart. In everyday language: a larger factory can produce at a lower average cost than a smaller factory. </a:t>
            </a:r>
            <a:endParaRPr lang="en-CA" dirty="0">
              <a:latin typeface="+mn-lt"/>
            </a:endParaRPr>
          </a:p>
        </p:txBody>
      </p:sp>
    </p:spTree>
    <p:extLst>
      <p:ext uri="{BB962C8B-B14F-4D97-AF65-F5344CB8AC3E}">
        <p14:creationId xmlns:p14="http://schemas.microsoft.com/office/powerpoint/2010/main" val="603410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7B3B-9678-48C7-B17D-F00AC488D6ED}"/>
              </a:ext>
            </a:extLst>
          </p:cNvPr>
          <p:cNvSpPr>
            <a:spLocks noGrp="1"/>
          </p:cNvSpPr>
          <p:nvPr>
            <p:ph type="title"/>
          </p:nvPr>
        </p:nvSpPr>
        <p:spPr/>
        <p:txBody>
          <a:bodyPr>
            <a:normAutofit fontScale="90000"/>
          </a:bodyPr>
          <a:lstStyle/>
          <a:p>
            <a:r>
              <a:rPr lang="en-CA" b="1" dirty="0">
                <a:latin typeface="+mj-lt"/>
              </a:rPr>
              <a:t>7.5 Diseconomies of scale </a:t>
            </a:r>
          </a:p>
        </p:txBody>
      </p:sp>
      <p:sp>
        <p:nvSpPr>
          <p:cNvPr id="3" name="Text Placeholder 2">
            <a:extLst>
              <a:ext uri="{FF2B5EF4-FFF2-40B4-BE49-F238E27FC236}">
                <a16:creationId xmlns:a16="http://schemas.microsoft.com/office/drawing/2014/main" id="{ECC28565-99E4-46D5-978E-FA797DBAC3EF}"/>
              </a:ext>
            </a:extLst>
          </p:cNvPr>
          <p:cNvSpPr>
            <a:spLocks noGrp="1"/>
          </p:cNvSpPr>
          <p:nvPr>
            <p:ph type="body" idx="1"/>
          </p:nvPr>
        </p:nvSpPr>
        <p:spPr/>
        <p:txBody>
          <a:bodyPr>
            <a:normAutofit/>
          </a:bodyPr>
          <a:lstStyle/>
          <a:p>
            <a:r>
              <a:rPr lang="en-US" b="1" dirty="0">
                <a:latin typeface="+mn-lt"/>
              </a:rPr>
              <a:t>Diseconomies of scale </a:t>
            </a:r>
            <a:r>
              <a:rPr lang="en-US" dirty="0">
                <a:latin typeface="+mn-lt"/>
              </a:rPr>
              <a:t>occur when the average cost of production rises as output increases. </a:t>
            </a:r>
          </a:p>
          <a:p>
            <a:r>
              <a:rPr lang="en-US" b="1" dirty="0">
                <a:latin typeface="+mn-lt"/>
              </a:rPr>
              <a:t>Constant returns to scale </a:t>
            </a:r>
            <a:r>
              <a:rPr lang="en-US" dirty="0">
                <a:latin typeface="+mn-lt"/>
              </a:rPr>
              <a:t>occur when the average cost of production does not change as output rises. </a:t>
            </a:r>
          </a:p>
          <a:p>
            <a:pPr lvl="1"/>
            <a:r>
              <a:rPr lang="en-US" sz="1800" dirty="0">
                <a:latin typeface="+mn-lt"/>
              </a:rPr>
              <a:t>In a typical long-run average cost curve, there are sections of both economies of scale and diseconomies of scale. </a:t>
            </a:r>
          </a:p>
          <a:p>
            <a:r>
              <a:rPr lang="en-US" b="1" dirty="0">
                <a:latin typeface="+mn-lt"/>
              </a:rPr>
              <a:t>Minimum efficient scale </a:t>
            </a:r>
            <a:r>
              <a:rPr lang="en-US" dirty="0">
                <a:latin typeface="+mn-lt"/>
              </a:rPr>
              <a:t>where the average cost is at its minimum. This is the point where economies of scale are used up and no longer benefit the firm</a:t>
            </a:r>
            <a:r>
              <a:rPr lang="en-US" dirty="0"/>
              <a:t>. </a:t>
            </a:r>
            <a:endParaRPr lang="en-CA" dirty="0"/>
          </a:p>
        </p:txBody>
      </p:sp>
    </p:spTree>
    <p:extLst>
      <p:ext uri="{BB962C8B-B14F-4D97-AF65-F5344CB8AC3E}">
        <p14:creationId xmlns:p14="http://schemas.microsoft.com/office/powerpoint/2010/main" val="2211107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2CE9-EC49-4FB4-B4D2-01111C51A8FD}"/>
              </a:ext>
            </a:extLst>
          </p:cNvPr>
          <p:cNvSpPr>
            <a:spLocks noGrp="1"/>
          </p:cNvSpPr>
          <p:nvPr>
            <p:ph type="title"/>
          </p:nvPr>
        </p:nvSpPr>
        <p:spPr/>
        <p:txBody>
          <a:bodyPr>
            <a:normAutofit fontScale="90000"/>
          </a:bodyPr>
          <a:lstStyle/>
          <a:p>
            <a:r>
              <a:rPr lang="en-US" b="1" dirty="0">
                <a:latin typeface="+mj-lt"/>
              </a:rPr>
              <a:t>7.5 Constant Returns to Scale</a:t>
            </a:r>
            <a:endParaRPr lang="en-CA" b="1" dirty="0">
              <a:latin typeface="+mj-lt"/>
            </a:endParaRPr>
          </a:p>
        </p:txBody>
      </p:sp>
      <p:pic>
        <p:nvPicPr>
          <p:cNvPr id="4" name="Picture 3">
            <a:extLst>
              <a:ext uri="{FF2B5EF4-FFF2-40B4-BE49-F238E27FC236}">
                <a16:creationId xmlns:a16="http://schemas.microsoft.com/office/drawing/2014/main" id="{55A2C167-AAE2-4898-AC5A-76DE8D363E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1700" y="1361709"/>
            <a:ext cx="3838575" cy="2771775"/>
          </a:xfrm>
          <a:prstGeom prst="rect">
            <a:avLst/>
          </a:prstGeom>
        </p:spPr>
      </p:pic>
      <p:sp>
        <p:nvSpPr>
          <p:cNvPr id="6" name="TextBox 5">
            <a:extLst>
              <a:ext uri="{FF2B5EF4-FFF2-40B4-BE49-F238E27FC236}">
                <a16:creationId xmlns:a16="http://schemas.microsoft.com/office/drawing/2014/main" id="{0763F0BA-99E2-43EB-ABDB-92D295FC1D84}"/>
              </a:ext>
            </a:extLst>
          </p:cNvPr>
          <p:cNvSpPr txBox="1"/>
          <p:nvPr/>
        </p:nvSpPr>
        <p:spPr>
          <a:xfrm>
            <a:off x="2063414" y="4197596"/>
            <a:ext cx="1922585" cy="261610"/>
          </a:xfrm>
          <a:prstGeom prst="rect">
            <a:avLst/>
          </a:prstGeom>
          <a:noFill/>
        </p:spPr>
        <p:txBody>
          <a:bodyPr wrap="square" lIns="91440" tIns="45720" rIns="91440" bIns="45720" rtlCol="0" anchor="t">
            <a:spAutoFit/>
          </a:bodyPr>
          <a:lstStyle/>
          <a:p>
            <a:r>
              <a:rPr lang="en-CA" sz="1100" dirty="0">
                <a:latin typeface="Montserrat"/>
              </a:rPr>
              <a:t>Fig 7.11</a:t>
            </a:r>
            <a:endParaRPr lang="en-CA" sz="1100" dirty="0">
              <a:latin typeface="Montserrat" panose="020B0604020202020204" charset="0"/>
            </a:endParaRPr>
          </a:p>
        </p:txBody>
      </p:sp>
      <p:pic>
        <p:nvPicPr>
          <p:cNvPr id="5" name="Picture 4" descr=" Figure 7.11 illustrates these points.&#10;">
            <a:extLst>
              <a:ext uri="{FF2B5EF4-FFF2-40B4-BE49-F238E27FC236}">
                <a16:creationId xmlns:a16="http://schemas.microsoft.com/office/drawing/2014/main" id="{6DAF6C45-C5A6-453B-926A-01A661E124E8}"/>
              </a:ext>
            </a:extLst>
          </p:cNvPr>
          <p:cNvPicPr>
            <a:picLocks noChangeAspect="1"/>
          </p:cNvPicPr>
          <p:nvPr/>
        </p:nvPicPr>
        <p:blipFill>
          <a:blip r:embed="rId4"/>
          <a:stretch>
            <a:fillRect/>
          </a:stretch>
        </p:blipFill>
        <p:spPr>
          <a:xfrm>
            <a:off x="4437480" y="1461721"/>
            <a:ext cx="4085197" cy="2571750"/>
          </a:xfrm>
          <a:prstGeom prst="rect">
            <a:avLst/>
          </a:prstGeom>
        </p:spPr>
      </p:pic>
      <p:sp>
        <p:nvSpPr>
          <p:cNvPr id="7" name="TextBox 6">
            <a:extLst>
              <a:ext uri="{FF2B5EF4-FFF2-40B4-BE49-F238E27FC236}">
                <a16:creationId xmlns:a16="http://schemas.microsoft.com/office/drawing/2014/main" id="{BBEFADAF-9831-4111-B0B1-40DE163D0E2A}"/>
              </a:ext>
            </a:extLst>
          </p:cNvPr>
          <p:cNvSpPr txBox="1"/>
          <p:nvPr/>
        </p:nvSpPr>
        <p:spPr>
          <a:xfrm>
            <a:off x="6304745" y="4194157"/>
            <a:ext cx="1922585" cy="261610"/>
          </a:xfrm>
          <a:prstGeom prst="rect">
            <a:avLst/>
          </a:prstGeom>
          <a:noFill/>
        </p:spPr>
        <p:txBody>
          <a:bodyPr wrap="square" lIns="91440" tIns="45720" rIns="91440" bIns="45720" rtlCol="0" anchor="t">
            <a:spAutoFit/>
          </a:bodyPr>
          <a:lstStyle/>
          <a:p>
            <a:r>
              <a:rPr lang="en-CA" sz="1100" dirty="0">
                <a:latin typeface="Montserrat"/>
              </a:rPr>
              <a:t>Fig 7.12 </a:t>
            </a:r>
          </a:p>
        </p:txBody>
      </p:sp>
    </p:spTree>
    <p:extLst>
      <p:ext uri="{BB962C8B-B14F-4D97-AF65-F5344CB8AC3E}">
        <p14:creationId xmlns:p14="http://schemas.microsoft.com/office/powerpoint/2010/main" val="746227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b="1" dirty="0">
                <a:latin typeface="+mj-lt"/>
              </a:rPr>
              <a:t>Key Terms</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948522"/>
            <a:ext cx="4150824" cy="3339000"/>
          </a:xfrm>
        </p:spPr>
        <p:txBody>
          <a:bodyPr spcFirstLastPara="1" wrap="square" lIns="91425" tIns="91425" rIns="91425" bIns="91425" anchor="t" anchorCtr="0">
            <a:noAutofit/>
          </a:bodyPr>
          <a:lstStyle/>
          <a:p>
            <a:r>
              <a:rPr lang="en-US" dirty="0">
                <a:latin typeface="+mn-lt"/>
              </a:rPr>
              <a:t>Accounting Profit</a:t>
            </a:r>
            <a:endParaRPr lang="en-US" dirty="0"/>
          </a:p>
          <a:p>
            <a:pPr>
              <a:lnSpc>
                <a:spcPct val="114999"/>
              </a:lnSpc>
            </a:pPr>
            <a:r>
              <a:rPr lang="en-US" dirty="0">
                <a:latin typeface="+mn-lt"/>
              </a:rPr>
              <a:t>Average Product</a:t>
            </a:r>
            <a:endParaRPr lang="en-US" dirty="0"/>
          </a:p>
          <a:p>
            <a:pPr>
              <a:lnSpc>
                <a:spcPct val="114999"/>
              </a:lnSpc>
            </a:pPr>
            <a:r>
              <a:rPr lang="en-US" dirty="0">
                <a:latin typeface="+mn-lt"/>
              </a:rPr>
              <a:t>Constant Returns to Scale </a:t>
            </a:r>
          </a:p>
          <a:p>
            <a:pPr>
              <a:lnSpc>
                <a:spcPct val="114999"/>
              </a:lnSpc>
            </a:pPr>
            <a:r>
              <a:rPr lang="en-US" dirty="0">
                <a:latin typeface="+mn-lt"/>
              </a:rPr>
              <a:t>Diseconomies of Scale</a:t>
            </a:r>
          </a:p>
          <a:p>
            <a:pPr>
              <a:lnSpc>
                <a:spcPct val="114999"/>
              </a:lnSpc>
            </a:pPr>
            <a:r>
              <a:rPr lang="en-US" dirty="0">
                <a:latin typeface="+mn-lt"/>
              </a:rPr>
              <a:t>Economic Profit</a:t>
            </a:r>
          </a:p>
          <a:p>
            <a:pPr>
              <a:lnSpc>
                <a:spcPct val="114999"/>
              </a:lnSpc>
            </a:pPr>
            <a:r>
              <a:rPr lang="en-US" dirty="0">
                <a:latin typeface="+mn-lt"/>
              </a:rPr>
              <a:t>Economies of Scale</a:t>
            </a:r>
          </a:p>
          <a:p>
            <a:pPr>
              <a:lnSpc>
                <a:spcPct val="114999"/>
              </a:lnSpc>
            </a:pPr>
            <a:r>
              <a:rPr lang="en-US" dirty="0">
                <a:latin typeface="+mn-lt"/>
              </a:rPr>
              <a:t>Explicit Costs</a:t>
            </a:r>
          </a:p>
          <a:p>
            <a:pPr>
              <a:lnSpc>
                <a:spcPct val="114999"/>
              </a:lnSpc>
            </a:pPr>
            <a:r>
              <a:rPr lang="en-US" dirty="0">
                <a:latin typeface="+mn-lt"/>
              </a:rPr>
              <a:t>Fixed Inputs</a:t>
            </a:r>
          </a:p>
          <a:p>
            <a:pPr>
              <a:lnSpc>
                <a:spcPct val="114999"/>
              </a:lnSpc>
            </a:pPr>
            <a:r>
              <a:rPr lang="en-US" dirty="0">
                <a:latin typeface="+mn-lt"/>
              </a:rPr>
              <a:t>Implicit Costs</a:t>
            </a:r>
          </a:p>
          <a:p>
            <a:pPr>
              <a:lnSpc>
                <a:spcPct val="114999"/>
              </a:lnSpc>
            </a:pPr>
            <a:r>
              <a:rPr lang="en-US" dirty="0">
                <a:latin typeface="+mn-lt"/>
              </a:rPr>
              <a:t>Short Run</a:t>
            </a:r>
          </a:p>
          <a:p>
            <a:pPr>
              <a:lnSpc>
                <a:spcPct val="114999"/>
              </a:lnSpc>
            </a:pPr>
            <a:r>
              <a:rPr lang="en-US" dirty="0">
                <a:latin typeface="+mn-lt"/>
              </a:rPr>
              <a:t>Long Run</a:t>
            </a:r>
          </a:p>
          <a:p>
            <a:pPr>
              <a:lnSpc>
                <a:spcPct val="114999"/>
              </a:lnSpc>
            </a:pPr>
            <a:endParaRPr lang="en-US" dirty="0">
              <a:latin typeface="+mn-lt"/>
            </a:endParaRPr>
          </a:p>
        </p:txBody>
      </p:sp>
      <p:sp>
        <p:nvSpPr>
          <p:cNvPr id="5" name="Text Placeholder 1">
            <a:extLst>
              <a:ext uri="{FF2B5EF4-FFF2-40B4-BE49-F238E27FC236}">
                <a16:creationId xmlns:a16="http://schemas.microsoft.com/office/drawing/2014/main" id="{AC3AFBCC-B1F0-3DDC-A0F8-4AFF0F706142}"/>
              </a:ext>
            </a:extLst>
          </p:cNvPr>
          <p:cNvSpPr txBox="1">
            <a:spLocks/>
          </p:cNvSpPr>
          <p:nvPr/>
        </p:nvSpPr>
        <p:spPr>
          <a:xfrm>
            <a:off x="4640446" y="898698"/>
            <a:ext cx="4150824" cy="333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114999"/>
              </a:lnSpc>
            </a:pPr>
            <a:r>
              <a:rPr lang="en-US" dirty="0">
                <a:latin typeface="Arial"/>
              </a:rPr>
              <a:t>Long-Run Average Cost (LRAC) </a:t>
            </a:r>
          </a:p>
          <a:p>
            <a:pPr>
              <a:lnSpc>
                <a:spcPct val="114999"/>
              </a:lnSpc>
            </a:pPr>
            <a:r>
              <a:rPr lang="en-US" dirty="0">
                <a:latin typeface="Arial"/>
              </a:rPr>
              <a:t>Marginal Product </a:t>
            </a:r>
          </a:p>
          <a:p>
            <a:pPr>
              <a:lnSpc>
                <a:spcPct val="114999"/>
              </a:lnSpc>
            </a:pPr>
            <a:r>
              <a:rPr lang="en-US" dirty="0">
                <a:latin typeface="Arial"/>
              </a:rPr>
              <a:t>Minimum Efficient Scale </a:t>
            </a:r>
          </a:p>
          <a:p>
            <a:pPr>
              <a:lnSpc>
                <a:spcPct val="114999"/>
              </a:lnSpc>
            </a:pPr>
            <a:r>
              <a:rPr lang="en-US" dirty="0">
                <a:latin typeface="Arial"/>
              </a:rPr>
              <a:t>Production </a:t>
            </a:r>
          </a:p>
          <a:p>
            <a:pPr>
              <a:lnSpc>
                <a:spcPct val="114999"/>
              </a:lnSpc>
            </a:pPr>
            <a:r>
              <a:rPr lang="en-US" dirty="0">
                <a:latin typeface="Arial"/>
              </a:rPr>
              <a:t>Production Function </a:t>
            </a:r>
          </a:p>
          <a:p>
            <a:pPr>
              <a:lnSpc>
                <a:spcPct val="114999"/>
              </a:lnSpc>
            </a:pPr>
            <a:r>
              <a:rPr lang="en-US" dirty="0">
                <a:latin typeface="Arial"/>
              </a:rPr>
              <a:t>Short-Run </a:t>
            </a:r>
          </a:p>
          <a:p>
            <a:pPr>
              <a:lnSpc>
                <a:spcPct val="114999"/>
              </a:lnSpc>
            </a:pPr>
            <a:r>
              <a:rPr lang="en-US" dirty="0">
                <a:latin typeface="Arial"/>
              </a:rPr>
              <a:t>Total Costs (TC) </a:t>
            </a:r>
          </a:p>
          <a:p>
            <a:pPr>
              <a:lnSpc>
                <a:spcPct val="114999"/>
              </a:lnSpc>
            </a:pPr>
            <a:r>
              <a:rPr lang="en-US" dirty="0">
                <a:latin typeface="Arial"/>
              </a:rPr>
              <a:t>Total Fixed Costs </a:t>
            </a:r>
          </a:p>
          <a:p>
            <a:pPr>
              <a:lnSpc>
                <a:spcPct val="114999"/>
              </a:lnSpc>
            </a:pPr>
            <a:r>
              <a:rPr lang="en-US" dirty="0">
                <a:latin typeface="Arial"/>
              </a:rPr>
              <a:t>Total Product (TP) </a:t>
            </a:r>
          </a:p>
          <a:p>
            <a:pPr>
              <a:lnSpc>
                <a:spcPct val="114999"/>
              </a:lnSpc>
            </a:pPr>
            <a:r>
              <a:rPr lang="en-US" dirty="0">
                <a:latin typeface="Arial"/>
              </a:rPr>
              <a:t>Total Revenue </a:t>
            </a:r>
          </a:p>
          <a:p>
            <a:pPr>
              <a:lnSpc>
                <a:spcPct val="114999"/>
              </a:lnSpc>
            </a:pPr>
            <a:r>
              <a:rPr lang="en-US" dirty="0">
                <a:latin typeface="Arial"/>
              </a:rPr>
              <a:t>Total Variable Costs </a:t>
            </a:r>
          </a:p>
          <a:p>
            <a:pPr>
              <a:lnSpc>
                <a:spcPct val="114999"/>
              </a:lnSpc>
            </a:pPr>
            <a:r>
              <a:rPr lang="en-US" dirty="0">
                <a:latin typeface="Arial"/>
              </a:rPr>
              <a:t>Variable Inputs </a:t>
            </a:r>
          </a:p>
        </p:txBody>
      </p:sp>
    </p:spTree>
    <p:extLst>
      <p:ext uri="{BB962C8B-B14F-4D97-AF65-F5344CB8AC3E}">
        <p14:creationId xmlns:p14="http://schemas.microsoft.com/office/powerpoint/2010/main" val="338340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4E58-0A92-4E2D-9912-D2D60979D40E}"/>
              </a:ext>
            </a:extLst>
          </p:cNvPr>
          <p:cNvSpPr>
            <a:spLocks noGrp="1"/>
          </p:cNvSpPr>
          <p:nvPr>
            <p:ph type="title"/>
          </p:nvPr>
        </p:nvSpPr>
        <p:spPr/>
        <p:txBody>
          <a:bodyPr>
            <a:normAutofit fontScale="90000"/>
          </a:bodyPr>
          <a:lstStyle/>
          <a:p>
            <a:r>
              <a:rPr lang="en-CA" b="1" dirty="0">
                <a:latin typeface="+mj-lt"/>
              </a:rPr>
              <a:t> 7.1 Explicit and Implicit Costs</a:t>
            </a:r>
          </a:p>
        </p:txBody>
      </p:sp>
      <p:sp>
        <p:nvSpPr>
          <p:cNvPr id="3" name="Text Placeholder 2">
            <a:extLst>
              <a:ext uri="{FF2B5EF4-FFF2-40B4-BE49-F238E27FC236}">
                <a16:creationId xmlns:a16="http://schemas.microsoft.com/office/drawing/2014/main" id="{F205F21A-CA67-4DAF-A48F-275A946E3CAA}"/>
              </a:ext>
            </a:extLst>
          </p:cNvPr>
          <p:cNvSpPr>
            <a:spLocks noGrp="1"/>
          </p:cNvSpPr>
          <p:nvPr>
            <p:ph type="body" idx="1"/>
          </p:nvPr>
        </p:nvSpPr>
        <p:spPr/>
        <p:txBody>
          <a:bodyPr/>
          <a:lstStyle/>
          <a:p>
            <a:r>
              <a:rPr lang="en-US" b="1" dirty="0">
                <a:latin typeface="+mn-lt"/>
              </a:rPr>
              <a:t>Explicit Costs: </a:t>
            </a:r>
            <a:r>
              <a:rPr lang="en-US" dirty="0">
                <a:latin typeface="+mn-lt"/>
              </a:rPr>
              <a:t>Are out-of-pocket costs, that is, actual payments. The wage and rent that a firm pays for office space are explicit costs.</a:t>
            </a:r>
          </a:p>
          <a:p>
            <a:r>
              <a:rPr lang="en-US" b="1" dirty="0">
                <a:latin typeface="+mn-lt"/>
              </a:rPr>
              <a:t>Implicit Costs: </a:t>
            </a:r>
            <a:r>
              <a:rPr lang="en-US" dirty="0">
                <a:latin typeface="+mn-lt"/>
              </a:rPr>
              <a:t>Are more subtle but just as important. They represent the opportunity cost of using resources that the firm already owns. Often for small businesses, they are resources that the owners contribute.</a:t>
            </a:r>
          </a:p>
        </p:txBody>
      </p:sp>
    </p:spTree>
    <p:extLst>
      <p:ext uri="{BB962C8B-B14F-4D97-AF65-F5344CB8AC3E}">
        <p14:creationId xmlns:p14="http://schemas.microsoft.com/office/powerpoint/2010/main" val="225929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F360-D6A6-413A-9355-1DDC701369A0}"/>
              </a:ext>
            </a:extLst>
          </p:cNvPr>
          <p:cNvSpPr>
            <a:spLocks noGrp="1"/>
          </p:cNvSpPr>
          <p:nvPr>
            <p:ph type="title"/>
          </p:nvPr>
        </p:nvSpPr>
        <p:spPr/>
        <p:txBody>
          <a:bodyPr>
            <a:normAutofit fontScale="90000"/>
          </a:bodyPr>
          <a:lstStyle/>
          <a:p>
            <a:r>
              <a:rPr lang="en-US" b="1" dirty="0">
                <a:latin typeface="+mj-lt"/>
              </a:rPr>
              <a:t>7.1 Accounting Profit and Economic Profit</a:t>
            </a:r>
            <a:endParaRPr lang="en-CA" b="1" dirty="0">
              <a:latin typeface="+mj-lt"/>
            </a:endParaRPr>
          </a:p>
        </p:txBody>
      </p:sp>
      <p:sp>
        <p:nvSpPr>
          <p:cNvPr id="3" name="Text Placeholder 2">
            <a:extLst>
              <a:ext uri="{FF2B5EF4-FFF2-40B4-BE49-F238E27FC236}">
                <a16:creationId xmlns:a16="http://schemas.microsoft.com/office/drawing/2014/main" id="{96A68ED4-1695-4B60-88BD-9EBA479235E3}"/>
              </a:ext>
            </a:extLst>
          </p:cNvPr>
          <p:cNvSpPr>
            <a:spLocks noGrp="1"/>
          </p:cNvSpPr>
          <p:nvPr>
            <p:ph type="body" idx="1"/>
          </p:nvPr>
        </p:nvSpPr>
        <p:spPr/>
        <p:txBody>
          <a:bodyPr/>
          <a:lstStyle/>
          <a:p>
            <a:r>
              <a:rPr lang="en-US" b="1" dirty="0">
                <a:latin typeface="+mn-lt"/>
              </a:rPr>
              <a:t>Accounting Profit: </a:t>
            </a:r>
            <a:r>
              <a:rPr lang="en-US" dirty="0">
                <a:latin typeface="+mn-lt"/>
              </a:rPr>
              <a:t>Is a cash concept. It means total revenue minus explicit costs—the difference between dollars brought in and dollars paid out.</a:t>
            </a:r>
          </a:p>
          <a:p>
            <a:r>
              <a:rPr lang="en-US" b="1" dirty="0">
                <a:latin typeface="+mn-lt"/>
              </a:rPr>
              <a:t>Economic Profit: </a:t>
            </a:r>
            <a:r>
              <a:rPr lang="en-US" dirty="0">
                <a:latin typeface="+mn-lt"/>
              </a:rPr>
              <a:t>Is total revenue minus total cost, including both explicit and implicit costs. The difference is important because even though a business pays income taxes based on its accounting profit, whether or not it is economically successful depends on its economic profit.</a:t>
            </a:r>
            <a:endParaRPr lang="en-CA" dirty="0">
              <a:latin typeface="+mn-lt"/>
            </a:endParaRPr>
          </a:p>
        </p:txBody>
      </p:sp>
    </p:spTree>
    <p:extLst>
      <p:ext uri="{BB962C8B-B14F-4D97-AF65-F5344CB8AC3E}">
        <p14:creationId xmlns:p14="http://schemas.microsoft.com/office/powerpoint/2010/main" val="410094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F360-D6A6-413A-9355-1DDC701369A0}"/>
              </a:ext>
            </a:extLst>
          </p:cNvPr>
          <p:cNvSpPr>
            <a:spLocks noGrp="1"/>
          </p:cNvSpPr>
          <p:nvPr>
            <p:ph type="title"/>
          </p:nvPr>
        </p:nvSpPr>
        <p:spPr/>
        <p:txBody>
          <a:bodyPr>
            <a:normAutofit fontScale="90000"/>
          </a:bodyPr>
          <a:lstStyle/>
          <a:p>
            <a:r>
              <a:rPr lang="en-US" b="1" dirty="0">
                <a:latin typeface="+mj-lt"/>
              </a:rPr>
              <a:t>7.1 Economic Profit</a:t>
            </a:r>
            <a:endParaRPr lang="en-CA" b="1" dirty="0">
              <a:latin typeface="+mj-lt"/>
            </a:endParaRPr>
          </a:p>
        </p:txBody>
      </p:sp>
      <p:sp>
        <p:nvSpPr>
          <p:cNvPr id="3" name="Text Placeholder 2">
            <a:extLst>
              <a:ext uri="{FF2B5EF4-FFF2-40B4-BE49-F238E27FC236}">
                <a16:creationId xmlns:a16="http://schemas.microsoft.com/office/drawing/2014/main" id="{96A68ED4-1695-4B60-88BD-9EBA479235E3}"/>
              </a:ext>
            </a:extLst>
          </p:cNvPr>
          <p:cNvSpPr>
            <a:spLocks noGrp="1"/>
          </p:cNvSpPr>
          <p:nvPr>
            <p:ph type="body" idx="1"/>
          </p:nvPr>
        </p:nvSpPr>
        <p:spPr>
          <a:xfrm>
            <a:off x="311700" y="1229875"/>
            <a:ext cx="8267985" cy="3339000"/>
          </a:xfrm>
        </p:spPr>
        <p:txBody>
          <a:bodyPr/>
          <a:lstStyle/>
          <a:p>
            <a:r>
              <a:rPr lang="en-US" sz="2000" b="1" dirty="0">
                <a:latin typeface="+mn-lt"/>
              </a:rPr>
              <a:t>Economic Profit: </a:t>
            </a:r>
            <a:r>
              <a:rPr lang="en-US" sz="2000" dirty="0">
                <a:latin typeface="+mn-lt"/>
              </a:rPr>
              <a:t>Current opportunity is better than old opportunity.</a:t>
            </a:r>
          </a:p>
          <a:p>
            <a:pPr lvl="1"/>
            <a:r>
              <a:rPr lang="en-US" sz="2000" dirty="0">
                <a:latin typeface="+mn-lt"/>
              </a:rPr>
              <a:t>E.g.: I make $100,000 but used to make $80,000</a:t>
            </a:r>
          </a:p>
          <a:p>
            <a:pPr lvl="1"/>
            <a:endParaRPr lang="en-US" sz="2000" dirty="0">
              <a:latin typeface="+mn-lt"/>
            </a:endParaRPr>
          </a:p>
          <a:p>
            <a:r>
              <a:rPr lang="en-US" sz="2000" b="1" dirty="0">
                <a:latin typeface="+mn-lt"/>
              </a:rPr>
              <a:t>Economic Loss: </a:t>
            </a:r>
            <a:r>
              <a:rPr lang="en-US" sz="2000" dirty="0">
                <a:latin typeface="+mn-lt"/>
              </a:rPr>
              <a:t>Current opportunity is worse than old opportunity.</a:t>
            </a:r>
          </a:p>
          <a:p>
            <a:pPr lvl="1"/>
            <a:r>
              <a:rPr lang="en-US" sz="2000" dirty="0">
                <a:latin typeface="+mn-lt"/>
              </a:rPr>
              <a:t>E.g.: I make $100,000 but used to make $200,000</a:t>
            </a:r>
          </a:p>
          <a:p>
            <a:pPr lvl="1"/>
            <a:endParaRPr lang="en-CA" sz="2000" dirty="0">
              <a:latin typeface="+mn-lt"/>
            </a:endParaRPr>
          </a:p>
          <a:p>
            <a:r>
              <a:rPr lang="en-US" sz="2000" b="1" dirty="0">
                <a:latin typeface="+mn-lt"/>
              </a:rPr>
              <a:t>Economic Breakeven: </a:t>
            </a:r>
            <a:r>
              <a:rPr lang="en-US" sz="2000" dirty="0">
                <a:latin typeface="+mn-lt"/>
              </a:rPr>
              <a:t>Current opportunity is equally as good as old opportunity.</a:t>
            </a:r>
          </a:p>
          <a:p>
            <a:pPr lvl="1"/>
            <a:r>
              <a:rPr lang="en-US" sz="2000" dirty="0">
                <a:latin typeface="+mn-lt"/>
              </a:rPr>
              <a:t>E.g.: I make $100,000 and used to make $100,000</a:t>
            </a:r>
          </a:p>
          <a:p>
            <a:pPr lvl="1"/>
            <a:endParaRPr lang="en-CA" dirty="0">
              <a:latin typeface="+mn-lt"/>
            </a:endParaRPr>
          </a:p>
        </p:txBody>
      </p:sp>
    </p:spTree>
    <p:extLst>
      <p:ext uri="{BB962C8B-B14F-4D97-AF65-F5344CB8AC3E}">
        <p14:creationId xmlns:p14="http://schemas.microsoft.com/office/powerpoint/2010/main" val="267947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F6FC-8371-4B05-BF3C-3853C46FE7AE}"/>
              </a:ext>
            </a:extLst>
          </p:cNvPr>
          <p:cNvSpPr>
            <a:spLocks noGrp="1"/>
          </p:cNvSpPr>
          <p:nvPr>
            <p:ph type="title"/>
          </p:nvPr>
        </p:nvSpPr>
        <p:spPr/>
        <p:txBody>
          <a:bodyPr>
            <a:normAutofit fontScale="90000"/>
          </a:bodyPr>
          <a:lstStyle/>
          <a:p>
            <a:r>
              <a:rPr lang="en-US" b="1" dirty="0">
                <a:latin typeface="+mn-lt"/>
              </a:rPr>
              <a:t>7.1 Calculating Implicit and Explicit Costs</a:t>
            </a:r>
            <a:endParaRPr lang="en-CA" b="1" dirty="0">
              <a:latin typeface="+mn-lt"/>
            </a:endParaRPr>
          </a:p>
        </p:txBody>
      </p:sp>
      <p:sp>
        <p:nvSpPr>
          <p:cNvPr id="3" name="Text Placeholder 2">
            <a:extLst>
              <a:ext uri="{FF2B5EF4-FFF2-40B4-BE49-F238E27FC236}">
                <a16:creationId xmlns:a16="http://schemas.microsoft.com/office/drawing/2014/main" id="{C7DF7EE4-B83A-4BE4-9980-96563CAAAE75}"/>
              </a:ext>
            </a:extLst>
          </p:cNvPr>
          <p:cNvSpPr>
            <a:spLocks noGrp="1"/>
          </p:cNvSpPr>
          <p:nvPr>
            <p:ph type="body" idx="1"/>
          </p:nvPr>
        </p:nvSpPr>
        <p:spPr/>
        <p:txBody>
          <a:bodyPr/>
          <a:lstStyle/>
          <a:p>
            <a:pPr marL="114300" indent="0">
              <a:buNone/>
            </a:pPr>
            <a:r>
              <a:rPr lang="en-US" b="0" i="0" dirty="0">
                <a:solidFill>
                  <a:srgbClr val="000000"/>
                </a:solidFill>
                <a:effectLst/>
                <a:latin typeface="+mn-lt"/>
                <a:ea typeface="Roboto" panose="02000000000000000000" pitchFamily="2" charset="0"/>
              </a:rPr>
              <a:t>Fred currently works for a corporate law firm. He is considering opening his own legal practice, where he expects to earn $200,000 per year once he establishes himself. To run his own firm, he would need an office and a law clerk. He has found the perfect office, which rents for $50,000 per year. He could hire a law clerk for $35,000 per year. If these figures are accurate, would Fred’s legal practice be profitable?</a:t>
            </a:r>
            <a:endParaRPr lang="en-CA" dirty="0">
              <a:latin typeface="+mn-lt"/>
              <a:ea typeface="Roboto" panose="02000000000000000000" pitchFamily="2" charset="0"/>
            </a:endParaRPr>
          </a:p>
        </p:txBody>
      </p:sp>
    </p:spTree>
    <p:extLst>
      <p:ext uri="{BB962C8B-B14F-4D97-AF65-F5344CB8AC3E}">
        <p14:creationId xmlns:p14="http://schemas.microsoft.com/office/powerpoint/2010/main" val="404189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0B8B-C5C7-7D74-51C2-A88F666368C0}"/>
              </a:ext>
            </a:extLst>
          </p:cNvPr>
          <p:cNvSpPr>
            <a:spLocks noGrp="1"/>
          </p:cNvSpPr>
          <p:nvPr>
            <p:ph type="title"/>
          </p:nvPr>
        </p:nvSpPr>
        <p:spPr/>
        <p:txBody>
          <a:bodyPr>
            <a:normAutofit fontScale="90000"/>
          </a:bodyPr>
          <a:lstStyle/>
          <a:p>
            <a:r>
              <a:rPr lang="en-US" b="1" dirty="0">
                <a:latin typeface="+mn-lt"/>
              </a:rPr>
              <a:t>7.1 Calculating Implicit and Explicit Costs Step 1</a:t>
            </a:r>
            <a:endParaRPr lang="en-CA" dirty="0">
              <a:latin typeface="+mn-lt"/>
            </a:endParaRPr>
          </a:p>
        </p:txBody>
      </p:sp>
      <p:sp>
        <p:nvSpPr>
          <p:cNvPr id="3" name="Text Placeholder 2">
            <a:extLst>
              <a:ext uri="{FF2B5EF4-FFF2-40B4-BE49-F238E27FC236}">
                <a16:creationId xmlns:a16="http://schemas.microsoft.com/office/drawing/2014/main" id="{F4F76E15-3E2B-D1C6-579F-C8E72C979253}"/>
              </a:ext>
            </a:extLst>
          </p:cNvPr>
          <p:cNvSpPr>
            <a:spLocks noGrp="1"/>
          </p:cNvSpPr>
          <p:nvPr>
            <p:ph type="body" idx="1"/>
          </p:nvPr>
        </p:nvSpPr>
        <p:spPr/>
        <p:txBody>
          <a:bodyPr>
            <a:normAutofit/>
          </a:bodyPr>
          <a:lstStyle/>
          <a:p>
            <a:pPr marL="158750" indent="0">
              <a:buNone/>
            </a:pPr>
            <a:r>
              <a:rPr lang="en-US" b="1" dirty="0">
                <a:solidFill>
                  <a:srgbClr val="000000"/>
                </a:solidFill>
                <a:latin typeface="+mn-lt"/>
              </a:rPr>
              <a:t>Step 1.</a:t>
            </a:r>
            <a:r>
              <a:rPr lang="en-US" dirty="0">
                <a:solidFill>
                  <a:srgbClr val="000000"/>
                </a:solidFill>
                <a:latin typeface="+mn-lt"/>
              </a:rPr>
              <a:t> First you must calculate the costs. You can take what you know about explicit costs and total them:</a:t>
            </a:r>
          </a:p>
          <a:p>
            <a:pPr lvl="1" indent="-298450"/>
            <a:r>
              <a:rPr lang="en-US" sz="1800" b="1" i="1" dirty="0">
                <a:solidFill>
                  <a:srgbClr val="000000"/>
                </a:solidFill>
                <a:latin typeface="+mn-lt"/>
              </a:rPr>
              <a:t>Office rental + Law clerk’s salary = Total explicit costs</a:t>
            </a:r>
            <a:r>
              <a:rPr lang="en-US" sz="1800" dirty="0">
                <a:solidFill>
                  <a:srgbClr val="000000"/>
                </a:solidFill>
                <a:latin typeface="+mn-lt"/>
              </a:rPr>
              <a:t>: $50,000 + $35,000 =   $85,000</a:t>
            </a:r>
          </a:p>
          <a:p>
            <a:pPr lvl="1"/>
            <a:r>
              <a:rPr lang="en-US" sz="1800" b="1" i="1" dirty="0">
                <a:solidFill>
                  <a:srgbClr val="000000"/>
                </a:solidFill>
                <a:latin typeface="+mn-lt"/>
              </a:rPr>
              <a:t>Total explicit costs</a:t>
            </a:r>
            <a:r>
              <a:rPr lang="en-US" sz="1800" dirty="0">
                <a:solidFill>
                  <a:srgbClr val="000000"/>
                </a:solidFill>
                <a:latin typeface="+mn-lt"/>
              </a:rPr>
              <a:t>: $85,000</a:t>
            </a:r>
          </a:p>
        </p:txBody>
      </p:sp>
    </p:spTree>
    <p:extLst>
      <p:ext uri="{BB962C8B-B14F-4D97-AF65-F5344CB8AC3E}">
        <p14:creationId xmlns:p14="http://schemas.microsoft.com/office/powerpoint/2010/main" val="269411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9710-6D6E-FBAE-CEE3-1BA8B62D8802}"/>
              </a:ext>
            </a:extLst>
          </p:cNvPr>
          <p:cNvSpPr>
            <a:spLocks noGrp="1"/>
          </p:cNvSpPr>
          <p:nvPr>
            <p:ph type="title"/>
          </p:nvPr>
        </p:nvSpPr>
        <p:spPr/>
        <p:txBody>
          <a:bodyPr>
            <a:normAutofit fontScale="90000"/>
          </a:bodyPr>
          <a:lstStyle/>
          <a:p>
            <a:r>
              <a:rPr lang="en-US" b="1" dirty="0">
                <a:latin typeface="+mj-lt"/>
              </a:rPr>
              <a:t>7.1 Calculating Implicit and Explicit Costs Step 2</a:t>
            </a:r>
            <a:endParaRPr lang="en-CA" dirty="0">
              <a:latin typeface="+mj-lt"/>
            </a:endParaRPr>
          </a:p>
        </p:txBody>
      </p:sp>
      <p:sp>
        <p:nvSpPr>
          <p:cNvPr id="3" name="Text Placeholder 2">
            <a:extLst>
              <a:ext uri="{FF2B5EF4-FFF2-40B4-BE49-F238E27FC236}">
                <a16:creationId xmlns:a16="http://schemas.microsoft.com/office/drawing/2014/main" id="{AC378E4E-3893-D65A-F24D-4CFA98AEDA69}"/>
              </a:ext>
            </a:extLst>
          </p:cNvPr>
          <p:cNvSpPr>
            <a:spLocks noGrp="1"/>
          </p:cNvSpPr>
          <p:nvPr>
            <p:ph type="body" idx="1"/>
          </p:nvPr>
        </p:nvSpPr>
        <p:spPr/>
        <p:txBody>
          <a:bodyPr>
            <a:normAutofit/>
          </a:bodyPr>
          <a:lstStyle/>
          <a:p>
            <a:pPr marL="158750" indent="0" algn="just">
              <a:buNone/>
            </a:pPr>
            <a:r>
              <a:rPr lang="en-US" b="1" dirty="0">
                <a:solidFill>
                  <a:srgbClr val="000000"/>
                </a:solidFill>
                <a:latin typeface="+mn-lt"/>
              </a:rPr>
              <a:t>Step 2</a:t>
            </a:r>
            <a:r>
              <a:rPr lang="en-US" dirty="0">
                <a:solidFill>
                  <a:srgbClr val="000000"/>
                </a:solidFill>
                <a:latin typeface="+mn-lt"/>
              </a:rPr>
              <a:t>. Subtracting the explicit costs from the revenue gives you the accounting profit.</a:t>
            </a:r>
          </a:p>
          <a:p>
            <a:pPr lvl="1" algn="just"/>
            <a:r>
              <a:rPr lang="en-US" sz="1800" b="1" i="1" dirty="0">
                <a:solidFill>
                  <a:srgbClr val="000000"/>
                </a:solidFill>
                <a:latin typeface="+mn-lt"/>
              </a:rPr>
              <a:t>Accounting profit</a:t>
            </a:r>
            <a:r>
              <a:rPr lang="en-US" sz="1800" dirty="0">
                <a:solidFill>
                  <a:srgbClr val="000000"/>
                </a:solidFill>
                <a:latin typeface="+mn-lt"/>
              </a:rPr>
              <a:t>: Revenue minus explicit costs = $200,000 – $85,000 = $115,000</a:t>
            </a:r>
          </a:p>
          <a:p>
            <a:pPr lvl="1" algn="just"/>
            <a:r>
              <a:rPr lang="en-US" sz="1800" dirty="0">
                <a:solidFill>
                  <a:srgbClr val="000000"/>
                </a:solidFill>
                <a:latin typeface="+mn-lt"/>
              </a:rPr>
              <a:t>However, these calculations consider only the explicit costs. To open his own practice, Fred would have to quit his current job, where he is earning an annual salary of $125,000. This would be an implicit cost of opening his own firm.</a:t>
            </a:r>
          </a:p>
        </p:txBody>
      </p:sp>
    </p:spTree>
    <p:extLst>
      <p:ext uri="{BB962C8B-B14F-4D97-AF65-F5344CB8AC3E}">
        <p14:creationId xmlns:p14="http://schemas.microsoft.com/office/powerpoint/2010/main" val="363374475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473D20-8741-495D-93EC-DADB61F41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5BBAD-F7F2-401E-AF05-5688830EE446}">
  <ds:schemaRefs>
    <ds:schemaRef ds:uri="94abd359-9534-4d37-9b01-9864deda33e0"/>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2f475e60-e75d-4119-aa30-b65db0d9cc60"/>
    <ds:schemaRef ds:uri="http://www.w3.org/XML/1998/namespace"/>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TotalTime>
  <Words>3914</Words>
  <Application>Microsoft Macintosh PowerPoint</Application>
  <PresentationFormat>On-screen Show (16:9)</PresentationFormat>
  <Paragraphs>178</Paragraphs>
  <Slides>38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Roboto</vt:lpstr>
      <vt:lpstr>Montserrat</vt:lpstr>
      <vt:lpstr>Geometric</vt:lpstr>
      <vt:lpstr>Principles of Microeconomics</vt:lpstr>
      <vt:lpstr>Learning Outcomes</vt:lpstr>
      <vt:lpstr>7.1 Total Revenue </vt:lpstr>
      <vt:lpstr> 7.1 Explicit and Implicit Costs</vt:lpstr>
      <vt:lpstr>7.1 Accounting Profit and Economic Profit</vt:lpstr>
      <vt:lpstr>7.1 Economic Profit</vt:lpstr>
      <vt:lpstr>7.1 Calculating Implicit and Explicit Costs</vt:lpstr>
      <vt:lpstr>7.1 Calculating Implicit and Explicit Costs Step 1</vt:lpstr>
      <vt:lpstr>7.1 Calculating Implicit and Explicit Costs Step 2</vt:lpstr>
      <vt:lpstr>7.1 Calculating Implicit and Explicit Costs Step 3</vt:lpstr>
      <vt:lpstr>7.2 Production</vt:lpstr>
      <vt:lpstr>7.2 Assuming labour (L) and capital (K)</vt:lpstr>
      <vt:lpstr> 7.2 Fixed Inputs and Variable Inputs</vt:lpstr>
      <vt:lpstr>7.2 Short and Long-Run Production</vt:lpstr>
      <vt:lpstr>7.2 Total product and Marginal Product</vt:lpstr>
      <vt:lpstr>7.2 The Average Product </vt:lpstr>
      <vt:lpstr>7.2 Relationship Between MP and AP</vt:lpstr>
      <vt:lpstr>7.2 Total, Marginal and Average Product Curves</vt:lpstr>
      <vt:lpstr>7.3 Costs of Production</vt:lpstr>
      <vt:lpstr>7.3 Total Fixed Costs Example </vt:lpstr>
      <vt:lpstr>7.3 Total Variable Costs Example </vt:lpstr>
      <vt:lpstr>7.3 Example Continued ...</vt:lpstr>
      <vt:lpstr>7.3 Fig 7.5 Explained </vt:lpstr>
      <vt:lpstr>7.3 Marginal Cost and Average Total Cost</vt:lpstr>
      <vt:lpstr>7.3 Different Short Run Cost Concepts:</vt:lpstr>
      <vt:lpstr>7.3 Marginal and Average Cost Curves</vt:lpstr>
      <vt:lpstr>7.3 Fig 7.8 Explained </vt:lpstr>
      <vt:lpstr>7.4 Relationship between Production and Costs Part 1 </vt:lpstr>
      <vt:lpstr>7.4 Relationship between Production and Costs Part 2 </vt:lpstr>
      <vt:lpstr>7.4 Relationship between Production and</vt:lpstr>
      <vt:lpstr>7.5 Long Run Costs: The Advantage of Flexibility</vt:lpstr>
      <vt:lpstr>7.5 Shapes of Long-Run Average Cost Curves</vt:lpstr>
      <vt:lpstr>7.5 Long-Run Average Cost Example  </vt:lpstr>
      <vt:lpstr>7.5 Fig 7.10 Explained </vt:lpstr>
      <vt:lpstr>7.5 Economies of Scale</vt:lpstr>
      <vt:lpstr>7.5 Diseconomies of scale </vt:lpstr>
      <vt:lpstr>7.5 Constant Returns to Scale</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Armstrong, Robert</cp:lastModifiedBy>
  <cp:revision>205</cp:revision>
  <cp:lastPrinted>2021-10-24T15:39:03Z</cp:lastPrinted>
  <dcterms:modified xsi:type="dcterms:W3CDTF">2023-07-19T19:20:25Z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