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41"/>
  </p:notesMasterIdLst>
  <p:sldIdLst>
    <p:sldId id="256" r:id="rId5"/>
    <p:sldId id="258" r:id="rId6"/>
    <p:sldId id="287" r:id="rId7"/>
    <p:sldId id="288" r:id="rId8"/>
    <p:sldId id="289" r:id="rId9"/>
    <p:sldId id="290" r:id="rId10"/>
    <p:sldId id="291" r:id="rId11"/>
    <p:sldId id="292" r:id="rId12"/>
    <p:sldId id="293" r:id="rId13"/>
    <p:sldId id="294" r:id="rId14"/>
    <p:sldId id="295" r:id="rId15"/>
    <p:sldId id="296" r:id="rId16"/>
    <p:sldId id="297" r:id="rId17"/>
    <p:sldId id="298" r:id="rId18"/>
    <p:sldId id="317" r:id="rId19"/>
    <p:sldId id="318" r:id="rId20"/>
    <p:sldId id="299" r:id="rId21"/>
    <p:sldId id="304" r:id="rId22"/>
    <p:sldId id="300" r:id="rId23"/>
    <p:sldId id="301" r:id="rId24"/>
    <p:sldId id="302" r:id="rId25"/>
    <p:sldId id="303" r:id="rId26"/>
    <p:sldId id="305" r:id="rId27"/>
    <p:sldId id="306" r:id="rId28"/>
    <p:sldId id="307" r:id="rId29"/>
    <p:sldId id="308" r:id="rId30"/>
    <p:sldId id="309" r:id="rId31"/>
    <p:sldId id="310" r:id="rId32"/>
    <p:sldId id="311" r:id="rId33"/>
    <p:sldId id="312" r:id="rId34"/>
    <p:sldId id="319" r:id="rId35"/>
    <p:sldId id="313" r:id="rId36"/>
    <p:sldId id="314" r:id="rId37"/>
    <p:sldId id="315" r:id="rId38"/>
    <p:sldId id="316" r:id="rId39"/>
    <p:sldId id="286"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Montserrat" pitchFamily="2" charset="77"/>
      <p:regular r:id="rId46"/>
      <p:bold r:id="rId47"/>
      <p:italic r:id="rId48"/>
      <p:boldItalic r:id="rId49"/>
    </p:embeddedFont>
    <p:embeddedFont>
      <p:font typeface="Roboto" panose="020000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40BD2F-4FBC-08CC-DE92-A1B17E4EDE02}" name="Nag, Sharmistha" initials="NS" userId="S::snag@fanshawec.ca::e12ca53e-634b-4d1a-bca9-1fe1ca9d5d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BEFD78-F1EB-6340-8D95-AC145F594DF5}" v="18" dt="2023-07-19T17:36:24.3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18"/>
    <p:restoredTop sz="94343" autoAdjust="0"/>
  </p:normalViewPr>
  <p:slideViewPr>
    <p:cSldViewPr snapToGrid="0">
      <p:cViewPr varScale="1">
        <p:scale>
          <a:sx n="276" d="100"/>
          <a:sy n="276" d="100"/>
        </p:scale>
        <p:origin x="208" y="8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ableStyles" Target="tableStyle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strong, Robert" userId="5d1a70f8-cd4e-42d2-9722-d99b4b7284a9" providerId="ADAL" clId="{77BEFD78-F1EB-6340-8D95-AC145F594DF5}"/>
    <pc:docChg chg="undo custSel addSld modSld">
      <pc:chgData name="Armstrong, Robert" userId="5d1a70f8-cd4e-42d2-9722-d99b4b7284a9" providerId="ADAL" clId="{77BEFD78-F1EB-6340-8D95-AC145F594DF5}" dt="2023-07-19T17:38:10.503" v="1697"/>
      <pc:docMkLst>
        <pc:docMk/>
      </pc:docMkLst>
      <pc:sldChg chg="addSp delSp modSp mod">
        <pc:chgData name="Armstrong, Robert" userId="5d1a70f8-cd4e-42d2-9722-d99b4b7284a9" providerId="ADAL" clId="{77BEFD78-F1EB-6340-8D95-AC145F594DF5}" dt="2023-07-19T17:38:10.503" v="1697"/>
        <pc:sldMkLst>
          <pc:docMk/>
          <pc:sldMk cId="3778758636" sldId="288"/>
        </pc:sldMkLst>
        <pc:spChg chg="mod">
          <ac:chgData name="Armstrong, Robert" userId="5d1a70f8-cd4e-42d2-9722-d99b4b7284a9" providerId="ADAL" clId="{77BEFD78-F1EB-6340-8D95-AC145F594DF5}" dt="2023-07-19T17:36:03.987" v="1577" actId="20577"/>
          <ac:spMkLst>
            <pc:docMk/>
            <pc:sldMk cId="3778758636" sldId="288"/>
            <ac:spMk id="3" creationId="{6A9ABAA3-7426-05D8-36C6-59FCC8EDAF09}"/>
          </ac:spMkLst>
        </pc:spChg>
        <pc:spChg chg="add mod">
          <ac:chgData name="Armstrong, Robert" userId="5d1a70f8-cd4e-42d2-9722-d99b4b7284a9" providerId="ADAL" clId="{77BEFD78-F1EB-6340-8D95-AC145F594DF5}" dt="2023-07-19T17:34:41.932" v="1423" actId="1076"/>
          <ac:spMkLst>
            <pc:docMk/>
            <pc:sldMk cId="3778758636" sldId="288"/>
            <ac:spMk id="7" creationId="{F6DC19F7-E09C-ED6B-CBF8-EE1BEE56A32D}"/>
          </ac:spMkLst>
        </pc:spChg>
        <pc:spChg chg="add mod">
          <ac:chgData name="Armstrong, Robert" userId="5d1a70f8-cd4e-42d2-9722-d99b4b7284a9" providerId="ADAL" clId="{77BEFD78-F1EB-6340-8D95-AC145F594DF5}" dt="2023-07-19T17:38:10.503" v="1697"/>
          <ac:spMkLst>
            <pc:docMk/>
            <pc:sldMk cId="3778758636" sldId="288"/>
            <ac:spMk id="8" creationId="{CD7BCD58-30F4-8685-B680-1DCB8CE65868}"/>
          </ac:spMkLst>
        </pc:spChg>
        <pc:graphicFrameChg chg="mod modGraphic">
          <ac:chgData name="Armstrong, Robert" userId="5d1a70f8-cd4e-42d2-9722-d99b4b7284a9" providerId="ADAL" clId="{77BEFD78-F1EB-6340-8D95-AC145F594DF5}" dt="2023-07-19T17:35:42.540" v="1562" actId="1076"/>
          <ac:graphicFrameMkLst>
            <pc:docMk/>
            <pc:sldMk cId="3778758636" sldId="288"/>
            <ac:graphicFrameMk id="4" creationId="{226DCEE3-40FE-4188-A453-BA2C11CF6C79}"/>
          </ac:graphicFrameMkLst>
        </pc:graphicFrameChg>
        <pc:picChg chg="add mod modCrop">
          <ac:chgData name="Armstrong, Robert" userId="5d1a70f8-cd4e-42d2-9722-d99b4b7284a9" providerId="ADAL" clId="{77BEFD78-F1EB-6340-8D95-AC145F594DF5}" dt="2023-07-19T17:36:20.642" v="1578" actId="1076"/>
          <ac:picMkLst>
            <pc:docMk/>
            <pc:sldMk cId="3778758636" sldId="288"/>
            <ac:picMk id="6" creationId="{4AF8E7A4-D5E9-83ED-BD83-45973929AC87}"/>
          </ac:picMkLst>
        </pc:picChg>
        <pc:picChg chg="del">
          <ac:chgData name="Armstrong, Robert" userId="5d1a70f8-cd4e-42d2-9722-d99b4b7284a9" providerId="ADAL" clId="{77BEFD78-F1EB-6340-8D95-AC145F594DF5}" dt="2023-07-19T15:35:34.090" v="910" actId="478"/>
          <ac:picMkLst>
            <pc:docMk/>
            <pc:sldMk cId="3778758636" sldId="288"/>
            <ac:picMk id="1028" creationId="{188A38DD-035F-4230-940B-6D59E518259C}"/>
          </ac:picMkLst>
        </pc:picChg>
      </pc:sldChg>
      <pc:sldChg chg="addSp delSp modSp mod">
        <pc:chgData name="Armstrong, Robert" userId="5d1a70f8-cd4e-42d2-9722-d99b4b7284a9" providerId="ADAL" clId="{77BEFD78-F1EB-6340-8D95-AC145F594DF5}" dt="2023-07-19T15:44:50.734" v="1217" actId="1076"/>
        <pc:sldMkLst>
          <pc:docMk/>
          <pc:sldMk cId="1713696492" sldId="292"/>
        </pc:sldMkLst>
        <pc:spChg chg="add mod">
          <ac:chgData name="Armstrong, Robert" userId="5d1a70f8-cd4e-42d2-9722-d99b4b7284a9" providerId="ADAL" clId="{77BEFD78-F1EB-6340-8D95-AC145F594DF5}" dt="2023-07-19T15:34:20.610" v="770" actId="27636"/>
          <ac:spMkLst>
            <pc:docMk/>
            <pc:sldMk cId="1713696492" sldId="292"/>
            <ac:spMk id="6" creationId="{923CB102-D910-D77F-86E7-30F72C9FF341}"/>
          </ac:spMkLst>
        </pc:spChg>
        <pc:spChg chg="add del mod">
          <ac:chgData name="Armstrong, Robert" userId="5d1a70f8-cd4e-42d2-9722-d99b4b7284a9" providerId="ADAL" clId="{77BEFD78-F1EB-6340-8D95-AC145F594DF5}" dt="2023-07-19T15:38:54.591" v="1015"/>
          <ac:spMkLst>
            <pc:docMk/>
            <pc:sldMk cId="1713696492" sldId="292"/>
            <ac:spMk id="7" creationId="{0EE257D8-5089-82A9-0873-50B8EE5D3690}"/>
          </ac:spMkLst>
        </pc:spChg>
        <pc:spChg chg="add mod">
          <ac:chgData name="Armstrong, Robert" userId="5d1a70f8-cd4e-42d2-9722-d99b4b7284a9" providerId="ADAL" clId="{77BEFD78-F1EB-6340-8D95-AC145F594DF5}" dt="2023-07-19T15:40:11.594" v="1215" actId="20577"/>
          <ac:spMkLst>
            <pc:docMk/>
            <pc:sldMk cId="1713696492" sldId="292"/>
            <ac:spMk id="8" creationId="{ED3F5CDE-D02D-5731-5193-9B994E9211D6}"/>
          </ac:spMkLst>
        </pc:spChg>
        <pc:graphicFrameChg chg="add mod modGraphic">
          <ac:chgData name="Armstrong, Robert" userId="5d1a70f8-cd4e-42d2-9722-d99b4b7284a9" providerId="ADAL" clId="{77BEFD78-F1EB-6340-8D95-AC145F594DF5}" dt="2023-07-19T15:34:42.922" v="771" actId="113"/>
          <ac:graphicFrameMkLst>
            <pc:docMk/>
            <pc:sldMk cId="1713696492" sldId="292"/>
            <ac:graphicFrameMk id="5" creationId="{733AA49C-D994-2F23-477C-CA070CE8733D}"/>
          </ac:graphicFrameMkLst>
        </pc:graphicFrameChg>
        <pc:picChg chg="add mod modCrop">
          <ac:chgData name="Armstrong, Robert" userId="5d1a70f8-cd4e-42d2-9722-d99b4b7284a9" providerId="ADAL" clId="{77BEFD78-F1EB-6340-8D95-AC145F594DF5}" dt="2023-07-19T15:44:50.734" v="1217" actId="1076"/>
          <ac:picMkLst>
            <pc:docMk/>
            <pc:sldMk cId="1713696492" sldId="292"/>
            <ac:picMk id="4" creationId="{EDD2BA3D-3C7E-6D40-5F95-B8CDFD4B59D6}"/>
          </ac:picMkLst>
        </pc:picChg>
        <pc:picChg chg="del">
          <ac:chgData name="Armstrong, Robert" userId="5d1a70f8-cd4e-42d2-9722-d99b4b7284a9" providerId="ADAL" clId="{77BEFD78-F1EB-6340-8D95-AC145F594DF5}" dt="2023-07-19T15:29:56.867" v="494" actId="478"/>
          <ac:picMkLst>
            <pc:docMk/>
            <pc:sldMk cId="1713696492" sldId="292"/>
            <ac:picMk id="3074" creationId="{9356BA53-C67D-406F-850D-9D36BAAA1AD0}"/>
          </ac:picMkLst>
        </pc:picChg>
      </pc:sldChg>
      <pc:sldChg chg="addSp delSp modSp add mod">
        <pc:chgData name="Armstrong, Robert" userId="5d1a70f8-cd4e-42d2-9722-d99b4b7284a9" providerId="ADAL" clId="{77BEFD78-F1EB-6340-8D95-AC145F594DF5}" dt="2023-07-19T15:29:12.954" v="493" actId="1037"/>
        <pc:sldMkLst>
          <pc:docMk/>
          <pc:sldMk cId="2758034833" sldId="319"/>
        </pc:sldMkLst>
        <pc:spChg chg="mod">
          <ac:chgData name="Armstrong, Robert" userId="5d1a70f8-cd4e-42d2-9722-d99b4b7284a9" providerId="ADAL" clId="{77BEFD78-F1EB-6340-8D95-AC145F594DF5}" dt="2023-07-19T15:23:02.929" v="22" actId="20577"/>
          <ac:spMkLst>
            <pc:docMk/>
            <pc:sldMk cId="2758034833" sldId="319"/>
            <ac:spMk id="2" creationId="{98B554B3-7336-45D7-824D-7C179976781E}"/>
          </ac:spMkLst>
        </pc:spChg>
        <pc:spChg chg="del">
          <ac:chgData name="Armstrong, Robert" userId="5d1a70f8-cd4e-42d2-9722-d99b4b7284a9" providerId="ADAL" clId="{77BEFD78-F1EB-6340-8D95-AC145F594DF5}" dt="2023-07-19T15:23:55.673" v="27" actId="478"/>
          <ac:spMkLst>
            <pc:docMk/>
            <pc:sldMk cId="2758034833" sldId="319"/>
            <ac:spMk id="4" creationId="{F692CDA2-5E99-4BAD-BB95-83A03BE676B9}"/>
          </ac:spMkLst>
        </pc:spChg>
        <pc:spChg chg="add mod">
          <ac:chgData name="Armstrong, Robert" userId="5d1a70f8-cd4e-42d2-9722-d99b4b7284a9" providerId="ADAL" clId="{77BEFD78-F1EB-6340-8D95-AC145F594DF5}" dt="2023-07-19T15:29:12.954" v="493" actId="1037"/>
          <ac:spMkLst>
            <pc:docMk/>
            <pc:sldMk cId="2758034833" sldId="319"/>
            <ac:spMk id="6" creationId="{2B8E4835-D2A7-BE1B-8678-44987DE13272}"/>
          </ac:spMkLst>
        </pc:spChg>
        <pc:picChg chg="add mod">
          <ac:chgData name="Armstrong, Robert" userId="5d1a70f8-cd4e-42d2-9722-d99b4b7284a9" providerId="ADAL" clId="{77BEFD78-F1EB-6340-8D95-AC145F594DF5}" dt="2023-07-19T15:29:03.744" v="475" actId="14100"/>
          <ac:picMkLst>
            <pc:docMk/>
            <pc:sldMk cId="2758034833" sldId="319"/>
            <ac:picMk id="5" creationId="{4F5698A9-D277-DF61-0D89-DA5FF5B715A5}"/>
          </ac:picMkLst>
        </pc:picChg>
        <pc:picChg chg="del">
          <ac:chgData name="Armstrong, Robert" userId="5d1a70f8-cd4e-42d2-9722-d99b4b7284a9" providerId="ADAL" clId="{77BEFD78-F1EB-6340-8D95-AC145F594DF5}" dt="2023-07-19T15:23:07.552" v="23" actId="478"/>
          <ac:picMkLst>
            <pc:docMk/>
            <pc:sldMk cId="2758034833" sldId="319"/>
            <ac:picMk id="10242" creationId="{49262AFA-3AD3-456F-ABB9-CD0CFF92CF9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00000"/>
                </a:solidFill>
                <a:effectLst/>
                <a:latin typeface="Montserrat" panose="00000500000000000000" pitchFamily="2" charset="0"/>
              </a:rPr>
              <a:t>Economists believe there are a small number of fundamental principles that explain how economic agents respond in different situations. Two of these principles, which we have already introduced, are the laws of demand and supply. Governments can pass laws affecting market outcomes, but no law can negate these economic principles. Rather, the principles will become apparent in sometimes unexpected ways, which may undermine the intent of the government policy. This is one of the major conclusions of this section.</a:t>
            </a:r>
            <a:endParaRPr lang="en-CA" dirty="0"/>
          </a:p>
          <a:p>
            <a:endParaRPr lang="en-CA" dirty="0"/>
          </a:p>
        </p:txBody>
      </p:sp>
    </p:spTree>
    <p:extLst>
      <p:ext uri="{BB962C8B-B14F-4D97-AF65-F5344CB8AC3E}">
        <p14:creationId xmlns:p14="http://schemas.microsoft.com/office/powerpoint/2010/main" val="3891719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A common example of a price ceiling is the rental market. Consider a rental market with an equilibrium of $600/month. If the government wishes to decrease this price to make it more affordable for renters, it may place a binding price ceiling of $400/month. This policy means the landlords cannot charge more than $400 per month. What will this do to our equilibrium? Refer to Fig 4.7. Whereas before 300 homes were rented, there is now a housing shortage. At the lower price of $400/month, the quantity supplied is only 200 housing units and the quantity demanded is 400 housing units. This means that 200 renters who want to rent can no longer find homes!  This is important because when quantity demanded and quantity supplied are unequal, the market is restrained by the lower value.</a:t>
            </a:r>
            <a:endParaRPr lang="en-CA" dirty="0"/>
          </a:p>
        </p:txBody>
      </p:sp>
    </p:spTree>
    <p:extLst>
      <p:ext uri="{BB962C8B-B14F-4D97-AF65-F5344CB8AC3E}">
        <p14:creationId xmlns:p14="http://schemas.microsoft.com/office/powerpoint/2010/main" val="3766595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73D3F"/>
                </a:solidFill>
                <a:effectLst/>
                <a:latin typeface="Montserrat" panose="00000500000000000000" pitchFamily="2" charset="0"/>
              </a:rPr>
              <a:t>To find out the impact of the government’s price ceiling, we must calculate market surplus before, and after a policy. This method will be an important gauge for all our policy analysis on this topic. Consider Fig 4.8 (A &amp; B), where the effects of the Price Ceiling are shown.</a:t>
            </a:r>
          </a:p>
        </p:txBody>
      </p:sp>
    </p:spTree>
    <p:extLst>
      <p:ext uri="{BB962C8B-B14F-4D97-AF65-F5344CB8AC3E}">
        <p14:creationId xmlns:p14="http://schemas.microsoft.com/office/powerpoint/2010/main" val="1590929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051034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2986938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163311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527600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636615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00000"/>
                </a:solidFill>
                <a:effectLst/>
                <a:latin typeface="Arial" panose="020B0604020202020204" pitchFamily="34" charset="0"/>
              </a:rPr>
              <a:t>This was a fairly lengthy explanation of price ceilings, but it is one that will lead to the discussion of all policies. Every policy we will look at in microeconomics has both a quantity effect and a price effect, and it is important to understand how the policy impacts individual market players. Some people gain while some people lose as a result of this government policy. Therefore, we can infer price ceiling has a mixed effect and there is a loss of economic efficiency which is represented by areas B + C.</a:t>
            </a:r>
          </a:p>
          <a:p>
            <a:pPr marL="158750" indent="0">
              <a:buNone/>
            </a:pPr>
            <a:endParaRPr lang="en-CA" dirty="0"/>
          </a:p>
        </p:txBody>
      </p:sp>
    </p:spTree>
    <p:extLst>
      <p:ext uri="{BB962C8B-B14F-4D97-AF65-F5344CB8AC3E}">
        <p14:creationId xmlns:p14="http://schemas.microsoft.com/office/powerpoint/2010/main" val="1293036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dirty="0">
                <a:solidFill>
                  <a:srgbClr val="373D3F"/>
                </a:solidFill>
                <a:effectLst/>
                <a:latin typeface="Montserrat" panose="00000500000000000000" pitchFamily="2" charset="0"/>
              </a:rPr>
              <a:t>While the price floor has a very similar analysis to the price ceiling, it is important to look at it separately. A common example of a price floor is a minimum wage policy. The labor market is unique in that the workers are the producers of labor and the firms are consumers of labor. Price can be denominated in hourly wage, with the quantity of workers on the x-axis. If the government sets a binding minimum wage (price floor), it must be set above the equilibrium price.</a:t>
            </a:r>
          </a:p>
          <a:p>
            <a:pPr algn="just"/>
            <a:r>
              <a:rPr lang="en-US" b="0" i="0" dirty="0">
                <a:solidFill>
                  <a:srgbClr val="373D3F"/>
                </a:solidFill>
                <a:effectLst/>
                <a:latin typeface="Montserrat" panose="00000500000000000000" pitchFamily="2" charset="0"/>
              </a:rPr>
              <a:t> In Fig 411, the equilibrium wage is shown as $10/hour. This is where the demand for labor is equal to the number of workers who want to find jobs. At this level there is no unemployment. However, if the government sets a minimum wage of $13/hour, this will change. The Quantity of Labor Supplied (workers looking for jobs) will be 400, but the quantity demanded will be 200. This means that 200 workers will be unemployed! Again, this is not enough information to determine whether the market is inefficient – we have to calculate the change in total surplus!</a:t>
            </a:r>
          </a:p>
          <a:p>
            <a:endParaRPr lang="en-US" b="0" i="0" dirty="0">
              <a:solidFill>
                <a:srgbClr val="373D3F"/>
              </a:solidFill>
              <a:effectLst/>
              <a:latin typeface="Montserrat" panose="00000500000000000000" pitchFamily="2" charset="0"/>
            </a:endParaRPr>
          </a:p>
        </p:txBody>
      </p:sp>
    </p:spTree>
    <p:extLst>
      <p:ext uri="{BB962C8B-B14F-4D97-AF65-F5344CB8AC3E}">
        <p14:creationId xmlns:p14="http://schemas.microsoft.com/office/powerpoint/2010/main" val="791012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b="1" i="0" dirty="0">
                <a:solidFill>
                  <a:srgbClr val="373D3F"/>
                </a:solidFill>
                <a:effectLst/>
                <a:latin typeface="Montserrat" panose="00000500000000000000" pitchFamily="2" charset="0"/>
              </a:rPr>
              <a:t>Before</a:t>
            </a:r>
            <a:r>
              <a:rPr lang="en-US" b="0" i="0" dirty="0">
                <a:solidFill>
                  <a:srgbClr val="373D3F"/>
                </a:solidFill>
                <a:effectLst/>
                <a:latin typeface="Montserrat" panose="00000500000000000000" pitchFamily="2" charset="0"/>
              </a:rPr>
              <a:t> (from Fig  4.11 A)</a:t>
            </a:r>
          </a:p>
          <a:p>
            <a:pPr lvl="1" algn="l"/>
            <a:r>
              <a:rPr lang="en-US" b="1" i="0" dirty="0">
                <a:solidFill>
                  <a:srgbClr val="373D3F"/>
                </a:solidFill>
                <a:effectLst/>
                <a:latin typeface="Montserrat" panose="00000500000000000000" pitchFamily="2" charset="0"/>
              </a:rPr>
              <a:t>Consumer Surplus</a:t>
            </a:r>
            <a:r>
              <a:rPr lang="en-US" b="0" i="0" dirty="0">
                <a:solidFill>
                  <a:srgbClr val="373D3F"/>
                </a:solidFill>
                <a:effectLst/>
                <a:latin typeface="Montserrat" panose="00000500000000000000" pitchFamily="2" charset="0"/>
              </a:rPr>
              <a:t> (Blue Area): [(20-10) x 300]/2 = $1500</a:t>
            </a:r>
          </a:p>
          <a:p>
            <a:pPr lvl="1" algn="l"/>
            <a:r>
              <a:rPr lang="en-US" b="1" i="0" dirty="0">
                <a:solidFill>
                  <a:srgbClr val="373D3F"/>
                </a:solidFill>
                <a:effectLst/>
                <a:latin typeface="Montserrat" panose="00000500000000000000" pitchFamily="2" charset="0"/>
              </a:rPr>
              <a:t>Producer Surplus</a:t>
            </a:r>
            <a:r>
              <a:rPr lang="en-US" b="0" i="0" dirty="0">
                <a:solidFill>
                  <a:srgbClr val="373D3F"/>
                </a:solidFill>
                <a:effectLst/>
                <a:latin typeface="Montserrat" panose="00000500000000000000" pitchFamily="2" charset="0"/>
              </a:rPr>
              <a:t> (Red Area): [(10) x 300]/2 = $1500</a:t>
            </a:r>
          </a:p>
          <a:p>
            <a:pPr lvl="1" algn="l"/>
            <a:r>
              <a:rPr lang="en-US" b="1" i="0" dirty="0">
                <a:solidFill>
                  <a:srgbClr val="373D3F"/>
                </a:solidFill>
                <a:effectLst/>
                <a:latin typeface="Montserrat" panose="00000500000000000000" pitchFamily="2" charset="0"/>
              </a:rPr>
              <a:t>Total (Market) Surplus</a:t>
            </a:r>
            <a:r>
              <a:rPr lang="en-US" b="0" i="0" dirty="0">
                <a:solidFill>
                  <a:srgbClr val="373D3F"/>
                </a:solidFill>
                <a:effectLst/>
                <a:latin typeface="Montserrat" panose="00000500000000000000" pitchFamily="2" charset="0"/>
              </a:rPr>
              <a:t>: $3000</a:t>
            </a:r>
          </a:p>
          <a:p>
            <a:pPr marL="615950" lvl="1" indent="0" algn="l">
              <a:buNone/>
            </a:pPr>
            <a:endParaRPr lang="en-US" b="0" i="0" dirty="0">
              <a:solidFill>
                <a:srgbClr val="373D3F"/>
              </a:solidFill>
              <a:effectLst/>
              <a:latin typeface="Montserrat" panose="00000500000000000000" pitchFamily="2" charset="0"/>
            </a:endParaRPr>
          </a:p>
          <a:p>
            <a:pPr algn="l"/>
            <a:r>
              <a:rPr lang="en-US" b="1" i="0" dirty="0">
                <a:solidFill>
                  <a:srgbClr val="373D3F"/>
                </a:solidFill>
                <a:effectLst/>
                <a:latin typeface="Montserrat" panose="00000500000000000000" pitchFamily="2" charset="0"/>
              </a:rPr>
              <a:t>After</a:t>
            </a:r>
            <a:r>
              <a:rPr lang="en-US" b="0" i="0" dirty="0">
                <a:solidFill>
                  <a:srgbClr val="373D3F"/>
                </a:solidFill>
                <a:effectLst/>
                <a:latin typeface="Montserrat" panose="00000500000000000000" pitchFamily="2" charset="0"/>
              </a:rPr>
              <a:t> (from Fig 4.11 B)</a:t>
            </a:r>
          </a:p>
          <a:p>
            <a:pPr lvl="1" algn="l"/>
            <a:r>
              <a:rPr lang="en-US" b="1" i="0" dirty="0">
                <a:solidFill>
                  <a:srgbClr val="373D3F"/>
                </a:solidFill>
                <a:effectLst/>
                <a:latin typeface="Montserrat" panose="00000500000000000000" pitchFamily="2" charset="0"/>
              </a:rPr>
              <a:t>Consumer Surplus</a:t>
            </a:r>
            <a:r>
              <a:rPr lang="en-US" b="0" i="0" dirty="0">
                <a:solidFill>
                  <a:srgbClr val="373D3F"/>
                </a:solidFill>
                <a:effectLst/>
                <a:latin typeface="Montserrat" panose="00000500000000000000" pitchFamily="2" charset="0"/>
              </a:rPr>
              <a:t> (Blue Area): [(20-13) x 200]/2= $700</a:t>
            </a:r>
          </a:p>
          <a:p>
            <a:pPr lvl="1" algn="l"/>
            <a:r>
              <a:rPr lang="en-US" b="1" i="0" dirty="0">
                <a:solidFill>
                  <a:srgbClr val="373D3F"/>
                </a:solidFill>
                <a:effectLst/>
                <a:latin typeface="Montserrat" panose="00000500000000000000" pitchFamily="2" charset="0"/>
              </a:rPr>
              <a:t>Producer Surplus</a:t>
            </a:r>
            <a:r>
              <a:rPr lang="en-US" b="0" i="0" dirty="0">
                <a:solidFill>
                  <a:srgbClr val="373D3F"/>
                </a:solidFill>
                <a:effectLst/>
                <a:latin typeface="Montserrat" panose="00000500000000000000" pitchFamily="2" charset="0"/>
              </a:rPr>
              <a:t> (Red Area): [(13-7) x 200] + (7 x 200)/2 = $1900</a:t>
            </a:r>
          </a:p>
          <a:p>
            <a:pPr lvl="1" algn="l"/>
            <a:r>
              <a:rPr lang="en-US" b="1" i="0" dirty="0">
                <a:solidFill>
                  <a:srgbClr val="373D3F"/>
                </a:solidFill>
                <a:effectLst/>
                <a:latin typeface="Montserrat" panose="00000500000000000000" pitchFamily="2" charset="0"/>
              </a:rPr>
              <a:t>Total Surplus</a:t>
            </a:r>
            <a:r>
              <a:rPr lang="en-US" b="0" i="0" dirty="0">
                <a:solidFill>
                  <a:srgbClr val="373D3F"/>
                </a:solidFill>
                <a:effectLst/>
                <a:latin typeface="Montserrat" panose="00000500000000000000" pitchFamily="2" charset="0"/>
              </a:rPr>
              <a:t>: $2600</a:t>
            </a:r>
          </a:p>
          <a:p>
            <a:pPr marL="615950" lvl="1" indent="0" algn="l">
              <a:buNone/>
            </a:pPr>
            <a:endParaRPr lang="en-US" b="0" i="0" dirty="0">
              <a:solidFill>
                <a:srgbClr val="373D3F"/>
              </a:solidFill>
              <a:effectLst/>
              <a:latin typeface="Montserrat" panose="00000500000000000000" pitchFamily="2" charset="0"/>
            </a:endParaRPr>
          </a:p>
          <a:p>
            <a:endParaRPr lang="en-CA" dirty="0"/>
          </a:p>
        </p:txBody>
      </p:sp>
    </p:spTree>
    <p:extLst>
      <p:ext uri="{BB962C8B-B14F-4D97-AF65-F5344CB8AC3E}">
        <p14:creationId xmlns:p14="http://schemas.microsoft.com/office/powerpoint/2010/main" val="4280096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Again, the changes in the market can be categorized as a transfer and a deadweight loss. This time, the transfer is from consumers (firms) to producers (workers), since the workers who are able to find work are better off. This causes no change to market surplus in isolation but is coupled with the deadweight loss caused by workers who are no longer able to find jobs as firms leave the market. The deadweight loss is represented by areas B + C.</a:t>
            </a:r>
            <a:endParaRPr lang="en-CA" dirty="0"/>
          </a:p>
        </p:txBody>
      </p:sp>
    </p:spTree>
    <p:extLst>
      <p:ext uri="{BB962C8B-B14F-4D97-AF65-F5344CB8AC3E}">
        <p14:creationId xmlns:p14="http://schemas.microsoft.com/office/powerpoint/2010/main" val="2056193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73D3F"/>
                </a:solidFill>
                <a:effectLst/>
                <a:latin typeface="Montserrat" panose="00000500000000000000" pitchFamily="2" charset="0"/>
              </a:rPr>
              <a:t>Fig 4.13 shows a price floor example using a string of struggling movie theaters, all in the same city. The current equilibrium is $8 per movie ticket, with 1,800 people attending movies. The original consumer surplus is A + B + C, and the producer surplus is D + E. The city government is worried that movie theaters will go out of business, reducing the entertainment options available to citizens, so it decides to impose a price floor of $12 per ticket. As a result, the quantity demanded of movie tickets falls to 1,400. The new consumer surplus is A, and the new producer surplus is D + B. In effect, the price floor causes area B to be transferred from consumer to producer surplus but also causes a deadweight loss of C + E.</a:t>
            </a:r>
          </a:p>
          <a:p>
            <a:pPr marL="158750" indent="0">
              <a:buNone/>
            </a:pPr>
            <a:endParaRPr lang="en-US" b="0" i="0" dirty="0">
              <a:solidFill>
                <a:srgbClr val="373D3F"/>
              </a:solidFill>
              <a:effectLst/>
              <a:latin typeface="Montserrat" panose="00000500000000000000" pitchFamily="2" charset="0"/>
            </a:endParaRPr>
          </a:p>
          <a:p>
            <a:r>
              <a:rPr lang="en-US" b="0" i="0" dirty="0">
                <a:solidFill>
                  <a:srgbClr val="373D3F"/>
                </a:solidFill>
                <a:effectLst/>
                <a:latin typeface="Montserrat" panose="00000500000000000000" pitchFamily="2" charset="0"/>
              </a:rPr>
              <a:t>The above analysis shows that a price ceiling (including rent controls) and price floor, will transfer some producer surplus to consumers—which helps to explain why consumers often favor them. Conversely, a price floor, like a guarantee that workers and theatre owners will receive a certain price for their good or service, will transfer some consumer surplus to producers, which explains why producers often favor them. However, both price floors and price ceilings block some transactions that buyers and sellers would have been willing to make and create deadweight loss. Removing such barriers, so that prices and quantities can adjust to their equilibrium level, will increase the economy’s social surplus.</a:t>
            </a:r>
            <a:endParaRPr lang="en-CA" dirty="0"/>
          </a:p>
        </p:txBody>
      </p:sp>
    </p:spTree>
    <p:extLst>
      <p:ext uri="{BB962C8B-B14F-4D97-AF65-F5344CB8AC3E}">
        <p14:creationId xmlns:p14="http://schemas.microsoft.com/office/powerpoint/2010/main" val="363634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b="0" i="0" dirty="0">
                <a:solidFill>
                  <a:srgbClr val="373D3F"/>
                </a:solidFill>
                <a:effectLst/>
                <a:latin typeface="Montserrat" panose="00000500000000000000" pitchFamily="2" charset="0"/>
              </a:rPr>
              <a:t>When the government sets a tax, it must decide whether to levy the tax on the producers or the consumers. This is called legal tax incidence. The most well-known taxes are ones levied on the consumer, such as Government Sales Tax (GST) and Provincial Sales Tax (PST). The government also sets taxes on producers, such as the gas tax, which cuts into their profits. The legal incidence of the tax is actually irrelevant when determining who is impacted by the tax. When the government levies a gas tax, the producers will pass some of these costs on as an increased price. Likewise, a tax on consumers will ultimately decrease quantity demanded and reduce producer surplus.</a:t>
            </a:r>
          </a:p>
          <a:p>
            <a:pPr marL="158750" indent="0" algn="l">
              <a:buNone/>
            </a:pPr>
            <a:endParaRPr lang="en-US" b="0" i="0" dirty="0">
              <a:solidFill>
                <a:srgbClr val="373D3F"/>
              </a:solidFill>
              <a:effectLst/>
              <a:latin typeface="Montserrat" panose="00000500000000000000" pitchFamily="2" charset="0"/>
            </a:endParaRPr>
          </a:p>
          <a:p>
            <a:pPr algn="l"/>
            <a:r>
              <a:rPr lang="en-US" b="0" i="0" dirty="0">
                <a:solidFill>
                  <a:srgbClr val="373D3F"/>
                </a:solidFill>
                <a:effectLst/>
                <a:latin typeface="Montserrat" panose="00000500000000000000" pitchFamily="2" charset="0"/>
              </a:rPr>
              <a:t>When the government imposed a gas tax for example, from the producer’s perspective, any tax levied on them is just an increase in the marginal costs per unit. To illustrate the effect of a tax, let’s look at the oil market again.</a:t>
            </a:r>
          </a:p>
          <a:p>
            <a:pPr marL="158750" indent="0">
              <a:buNone/>
            </a:pPr>
            <a:endParaRPr lang="en-CA" dirty="0"/>
          </a:p>
        </p:txBody>
      </p:sp>
    </p:spTree>
    <p:extLst>
      <p:ext uri="{BB962C8B-B14F-4D97-AF65-F5344CB8AC3E}">
        <p14:creationId xmlns:p14="http://schemas.microsoft.com/office/powerpoint/2010/main" val="819858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000000"/>
                </a:solidFill>
                <a:effectLst/>
                <a:latin typeface="Montserrat" panose="00000500000000000000" pitchFamily="2" charset="0"/>
              </a:rPr>
              <a:t>If the government levies a $3 gas tax on producers, the supply curve will shift up by $3. As shown in Fig 4.14 above , a new equilibrium is created at P=$5 and Q=2 million barrels. Note that producers do not receive $5, they now only receive $2, as $3 has to be sent to the government. From the consumer’s perspective, this $1 increase in price is no different than a price increase for any other reason and responds by decreasing the quantity demanded the higher priced good.</a:t>
            </a:r>
            <a:endParaRPr lang="en-CA" dirty="0"/>
          </a:p>
        </p:txBody>
      </p:sp>
    </p:spTree>
    <p:extLst>
      <p:ext uri="{BB962C8B-B14F-4D97-AF65-F5344CB8AC3E}">
        <p14:creationId xmlns:p14="http://schemas.microsoft.com/office/powerpoint/2010/main" val="131344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Since the demand curve represents the consumers’ willingness to pay, the demand curve will shift down as a result of the tax, as shown in Fig 4.15 adove. If consumers are only willing to pay $4/gallon for 4 million gallons of oil but know they will face a $3/gallon tax, they will only purchase 4 million gallons if gas</a:t>
            </a:r>
            <a:r>
              <a:rPr lang="en-US" b="0" i="0" baseline="0" dirty="0">
                <a:solidFill>
                  <a:srgbClr val="373D3F"/>
                </a:solidFill>
                <a:effectLst/>
                <a:latin typeface="Montserrat" panose="00000500000000000000" pitchFamily="2" charset="0"/>
              </a:rPr>
              <a:t> </a:t>
            </a:r>
            <a:r>
              <a:rPr lang="en-US" b="0" i="0" dirty="0">
                <a:solidFill>
                  <a:srgbClr val="373D3F"/>
                </a:solidFill>
                <a:effectLst/>
                <a:latin typeface="Montserrat" panose="00000500000000000000" pitchFamily="2" charset="0"/>
              </a:rPr>
              <a:t>price is $1. This creates a new equilibrium where consumers pay a $2 per</a:t>
            </a:r>
            <a:r>
              <a:rPr lang="en-US" b="0" i="0" baseline="0" dirty="0">
                <a:solidFill>
                  <a:srgbClr val="373D3F"/>
                </a:solidFill>
                <a:effectLst/>
                <a:latin typeface="Montserrat" panose="00000500000000000000" pitchFamily="2" charset="0"/>
              </a:rPr>
              <a:t> gallon gas</a:t>
            </a:r>
            <a:r>
              <a:rPr lang="en-US" b="0" i="0" dirty="0">
                <a:solidFill>
                  <a:srgbClr val="373D3F"/>
                </a:solidFill>
                <a:effectLst/>
                <a:latin typeface="Montserrat" panose="00000500000000000000" pitchFamily="2" charset="0"/>
              </a:rPr>
              <a:t> price, knowing they will have to pay a $3 tax for a total of $5. The producers will receive the $2 paid before taxes.</a:t>
            </a:r>
            <a:endParaRPr lang="en-CA" dirty="0"/>
          </a:p>
        </p:txBody>
      </p:sp>
    </p:spTree>
    <p:extLst>
      <p:ext uri="{BB962C8B-B14F-4D97-AF65-F5344CB8AC3E}">
        <p14:creationId xmlns:p14="http://schemas.microsoft.com/office/powerpoint/2010/main" val="2146762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dirty="0">
                <a:solidFill>
                  <a:srgbClr val="373D3F"/>
                </a:solidFill>
                <a:effectLst/>
                <a:latin typeface="Montserrat" panose="00000500000000000000" pitchFamily="2" charset="0"/>
              </a:rPr>
              <a:t>Another method to view taxes is through the wedge method. This method recognizes that who pays the tax is ultimately irrelevant. Instead, the wedge method illustrates that a tax drives a wedge between the price consumers pay and the revenue producers receive, equal to the size of the tax levied.</a:t>
            </a:r>
          </a:p>
          <a:p>
            <a:pPr marL="158750" indent="0" algn="just">
              <a:buNone/>
            </a:pPr>
            <a:endParaRPr lang="en-US" b="0" i="0" dirty="0">
              <a:solidFill>
                <a:srgbClr val="373D3F"/>
              </a:solidFill>
              <a:effectLst/>
              <a:latin typeface="Montserrat" panose="00000500000000000000" pitchFamily="2" charset="0"/>
            </a:endParaRPr>
          </a:p>
          <a:p>
            <a:pPr algn="just"/>
            <a:r>
              <a:rPr lang="en-US" b="0" i="0" dirty="0">
                <a:solidFill>
                  <a:srgbClr val="373D3F"/>
                </a:solidFill>
                <a:effectLst/>
                <a:latin typeface="Montserrat" panose="00000500000000000000" pitchFamily="2" charset="0"/>
              </a:rPr>
              <a:t>As illustrated above in Fig 4.16, to find the new equilibrium, one simply needs to find a $3 wedge between the curves. The first wedge tested is only $0.7, followed by $1.5, until the $3.0 tax is found.</a:t>
            </a:r>
          </a:p>
          <a:p>
            <a:endParaRPr lang="en-CA" dirty="0"/>
          </a:p>
        </p:txBody>
      </p:sp>
    </p:spTree>
    <p:extLst>
      <p:ext uri="{BB962C8B-B14F-4D97-AF65-F5344CB8AC3E}">
        <p14:creationId xmlns:p14="http://schemas.microsoft.com/office/powerpoint/2010/main" val="2116606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dirty="0">
                <a:solidFill>
                  <a:srgbClr val="373D3F"/>
                </a:solidFill>
                <a:effectLst/>
                <a:latin typeface="Montserrat" panose="00000500000000000000" pitchFamily="2" charset="0"/>
              </a:rPr>
              <a:t>Another method to view taxes is through the wedge method. This method recognizes that who pays the tax is ultimately irrelevant. Instead, the wedge method illustrates that a tax drives a wedge between the price consumers pay and the revenue producers receive, equal to the size of the tax levied.</a:t>
            </a:r>
          </a:p>
          <a:p>
            <a:pPr marL="158750" indent="0" algn="just">
              <a:buNone/>
            </a:pPr>
            <a:endParaRPr lang="en-US" b="0" i="0" dirty="0">
              <a:solidFill>
                <a:srgbClr val="373D3F"/>
              </a:solidFill>
              <a:effectLst/>
              <a:latin typeface="Montserrat" panose="00000500000000000000" pitchFamily="2" charset="0"/>
            </a:endParaRPr>
          </a:p>
          <a:p>
            <a:pPr algn="just"/>
            <a:r>
              <a:rPr lang="en-US" b="0" i="0" dirty="0">
                <a:solidFill>
                  <a:srgbClr val="373D3F"/>
                </a:solidFill>
                <a:effectLst/>
                <a:latin typeface="Montserrat" panose="00000500000000000000" pitchFamily="2" charset="0"/>
              </a:rPr>
              <a:t>As illustrated above in Fig 4.16, to find the new equilibrium, one simply needs to find a $3 wedge between the curves. The first wedge tested is only $0.7, followed by $1.5, until the $3.0 tax is found.</a:t>
            </a:r>
          </a:p>
          <a:p>
            <a:endParaRPr lang="en-CA" dirty="0"/>
          </a:p>
        </p:txBody>
      </p:sp>
    </p:spTree>
    <p:extLst>
      <p:ext uri="{BB962C8B-B14F-4D97-AF65-F5344CB8AC3E}">
        <p14:creationId xmlns:p14="http://schemas.microsoft.com/office/powerpoint/2010/main" val="380578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dirty="0">
                <a:solidFill>
                  <a:srgbClr val="373D3F"/>
                </a:solidFill>
                <a:effectLst/>
                <a:latin typeface="Montserrat" panose="00000500000000000000" pitchFamily="2" charset="0"/>
              </a:rPr>
              <a:t>Like with price and quantity controls, one must compare the market surplus before and after a price change to fully understand the effects of a tax policy on surplus. Before the tax is imposed, economic surplus or market surplus is maximized as shown in Fig 4.17</a:t>
            </a:r>
            <a:endParaRPr lang="en-CA" b="1" dirty="0"/>
          </a:p>
        </p:txBody>
      </p:sp>
    </p:spTree>
    <p:extLst>
      <p:ext uri="{BB962C8B-B14F-4D97-AF65-F5344CB8AC3E}">
        <p14:creationId xmlns:p14="http://schemas.microsoft.com/office/powerpoint/2010/main" val="2526781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18088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Demand is based on needs and wants, and while consumers can differentiate between a need and a want, from an economist’s perspective, they are the same thing. Demand is also based on the ability to pay. If you cannot pay for it, you have no effective demand. This concept of a consumer’s maximum willingness to pay (</a:t>
            </a:r>
            <a:r>
              <a:rPr lang="en-US" b="1" i="0" dirty="0">
                <a:solidFill>
                  <a:srgbClr val="373D3F"/>
                </a:solidFill>
                <a:effectLst/>
                <a:latin typeface="Montserrat" panose="00000500000000000000" pitchFamily="2" charset="0"/>
              </a:rPr>
              <a:t>WTP</a:t>
            </a:r>
            <a:r>
              <a:rPr lang="en-US" b="0" i="0" dirty="0">
                <a:solidFill>
                  <a:srgbClr val="373D3F"/>
                </a:solidFill>
                <a:effectLst/>
                <a:latin typeface="Montserrat" panose="00000500000000000000" pitchFamily="2" charset="0"/>
              </a:rPr>
              <a:t>) serves as a starting point for the demand curve. </a:t>
            </a:r>
            <a:endParaRPr lang="en-CA" dirty="0"/>
          </a:p>
        </p:txBody>
      </p:sp>
    </p:spTree>
    <p:extLst>
      <p:ext uri="{BB962C8B-B14F-4D97-AF65-F5344CB8AC3E}">
        <p14:creationId xmlns:p14="http://schemas.microsoft.com/office/powerpoint/2010/main" val="37550178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0" u="none" strike="noStrike" dirty="0">
                <a:solidFill>
                  <a:srgbClr val="222266"/>
                </a:solidFill>
                <a:effectLst/>
                <a:latin typeface="Arial" panose="020B0604020202020204" pitchFamily="34" charset="0"/>
              </a:rPr>
              <a:t>Consumers to Government – Area A</a:t>
            </a:r>
          </a:p>
          <a:p>
            <a:pPr marL="158750" indent="0">
              <a:buNone/>
            </a:pPr>
            <a:endParaRPr lang="en-US" b="0" i="0" dirty="0">
              <a:solidFill>
                <a:srgbClr val="000000"/>
              </a:solidFill>
              <a:effectLst/>
              <a:latin typeface="Arial" panose="020B0604020202020204" pitchFamily="34" charset="0"/>
            </a:endParaRPr>
          </a:p>
          <a:p>
            <a:pPr marL="158750" indent="0">
              <a:buNone/>
            </a:pPr>
            <a:r>
              <a:rPr lang="en-US" b="0" i="0" dirty="0">
                <a:solidFill>
                  <a:srgbClr val="000000"/>
                </a:solidFill>
                <a:effectLst/>
                <a:latin typeface="Arial" panose="020B0604020202020204" pitchFamily="34" charset="0"/>
              </a:rPr>
              <a:t>Consumers originally paid $4/gallon for gas. Now, they are paying $5/gallon. The $1 increase in price is the portion of the tax that consumers have to bear. This price change means the government collects $1 x 2 million gallons or $2 million in tax revenue from the consumers.</a:t>
            </a:r>
          </a:p>
          <a:p>
            <a:pPr marL="158750" indent="0">
              <a:buNone/>
            </a:pPr>
            <a:endParaRPr lang="en-US" b="0" i="0" dirty="0">
              <a:solidFill>
                <a:srgbClr val="000000"/>
              </a:solidFill>
              <a:effectLst/>
              <a:latin typeface="Arial" panose="020B0604020202020204" pitchFamily="34"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0" u="none" strike="noStrike" dirty="0">
                <a:solidFill>
                  <a:srgbClr val="222266"/>
                </a:solidFill>
                <a:effectLst/>
                <a:latin typeface="Arial" panose="020B0604020202020204" pitchFamily="34" charset="0"/>
              </a:rPr>
              <a:t>Producers to Government – Area C</a:t>
            </a:r>
          </a:p>
          <a:p>
            <a:pPr marL="158750" indent="0">
              <a:buNone/>
            </a:pPr>
            <a:r>
              <a:rPr lang="en-US" b="0" i="0" dirty="0">
                <a:solidFill>
                  <a:srgbClr val="000000"/>
                </a:solidFill>
                <a:effectLst/>
                <a:latin typeface="Arial" panose="020B0604020202020204" pitchFamily="34" charset="0"/>
              </a:rPr>
              <a:t>Originally, producers received revenue of $4/gallon for gas. Now, they receive $2/gallon. This $2 decrease is the portion of the tax that producers have to bear. This means that the government collects $2 x 2 million gallons or $4 million in tax revenue from the producers. This is a transfer from producers to the government.</a:t>
            </a:r>
            <a:endParaRPr lang="en-CA" b="1" dirty="0"/>
          </a:p>
        </p:txBody>
      </p:sp>
    </p:spTree>
    <p:extLst>
      <p:ext uri="{BB962C8B-B14F-4D97-AF65-F5344CB8AC3E}">
        <p14:creationId xmlns:p14="http://schemas.microsoft.com/office/powerpoint/2010/main" val="3221124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73D3F"/>
                </a:solidFill>
                <a:effectLst/>
                <a:latin typeface="Montserrat" panose="00000500000000000000" pitchFamily="2" charset="0"/>
              </a:rPr>
              <a:t>Taxes are more complicated than price control as they involve a third economic player: the government. As we saw, who the tax is levied on, is irrelevant when looking at how the market ends up. Note that the last three sections have painted a fairly grim picture about policy instruments. This is because our model currently does not include the external costs economic players impose on the macro-environment (pollution, disease, etc.). These concepts will be explored in more detail in the next chapter.</a:t>
            </a:r>
            <a:endParaRPr lang="en-CA" dirty="0"/>
          </a:p>
        </p:txBody>
      </p:sp>
    </p:spTree>
    <p:extLst>
      <p:ext uri="{BB962C8B-B14F-4D97-AF65-F5344CB8AC3E}">
        <p14:creationId xmlns:p14="http://schemas.microsoft.com/office/powerpoint/2010/main" val="1049206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dirty="0"/>
          </a:p>
          <a:p>
            <a:pPr marL="0" lvl="0" indent="0" algn="l" rtl="0">
              <a:spcBef>
                <a:spcPts val="0"/>
              </a:spcBef>
              <a:spcAft>
                <a:spcPts val="0"/>
              </a:spcAft>
              <a:buNone/>
            </a:pPr>
            <a:endParaRPr lang="en-CA"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By examining the WTP at each level of consumption, we can measure a consumer’s total net benefit from their purchase, or their consumer surplus. </a:t>
            </a:r>
            <a:r>
              <a:rPr lang="en-US" b="1" i="0" dirty="0">
                <a:solidFill>
                  <a:srgbClr val="373D3F"/>
                </a:solidFill>
                <a:effectLst/>
                <a:latin typeface="Montserrat" panose="00000500000000000000" pitchFamily="2" charset="0"/>
              </a:rPr>
              <a:t>Total net benefit or Consumer surplus</a:t>
            </a:r>
            <a:r>
              <a:rPr lang="en-US" b="0" i="0" dirty="0">
                <a:solidFill>
                  <a:srgbClr val="373D3F"/>
                </a:solidFill>
                <a:effectLst/>
                <a:latin typeface="Montserrat" panose="00000500000000000000" pitchFamily="2" charset="0"/>
              </a:rPr>
              <a:t> is the difference between the consumer’s willingness to pay and the amount (price) they actually pay for a given quantity.</a:t>
            </a:r>
            <a:endParaRPr lang="en-CA" dirty="0"/>
          </a:p>
        </p:txBody>
      </p:sp>
    </p:spTree>
    <p:extLst>
      <p:ext uri="{BB962C8B-B14F-4D97-AF65-F5344CB8AC3E}">
        <p14:creationId xmlns:p14="http://schemas.microsoft.com/office/powerpoint/2010/main" val="1973975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73D3F"/>
                </a:solidFill>
                <a:effectLst/>
                <a:latin typeface="Montserrat" panose="00000500000000000000" pitchFamily="2" charset="0"/>
              </a:rPr>
              <a:t>As noted from fig 4.2, the market price for a tablet computer is $200, therefore Tim’s consumer surplus is $80 ($280 minus $200), Josh’s consumer surplus is $60 ($260 – $200), and so on. Referring to the fig, we also find that Sam’s maximum willingness to pay is the same as the price, so Sam’s consumer surplus is zero. However, as long as the price coincides with his willingness to pay, the consumer can still purchase the good. Rita’s maximum willingness to pay is $190, which is below the price of the tablet, and therefore she does not obtain the good.</a:t>
            </a:r>
          </a:p>
          <a:p>
            <a:endParaRPr lang="en-US" b="0" i="0" dirty="0">
              <a:solidFill>
                <a:srgbClr val="373D3F"/>
              </a:solidFill>
              <a:effectLst/>
              <a:latin typeface="Montserrat" panose="00000500000000000000" pitchFamily="2" charset="0"/>
            </a:endParaRPr>
          </a:p>
          <a:p>
            <a:pPr algn="just"/>
            <a:r>
              <a:rPr lang="en-US" b="0" i="0" dirty="0">
                <a:solidFill>
                  <a:srgbClr val="373D3F"/>
                </a:solidFill>
                <a:effectLst/>
                <a:latin typeface="Montserrat" panose="00000500000000000000" pitchFamily="2" charset="0"/>
              </a:rPr>
              <a:t>Consider the demand curve for tablet computers, as Figure 4.3 shows. The price of a tablet computer is $200 and the quantity demanded at that price is 28 million. To see the benefits to consumers, look at the segment of the demand curve above the price line and to the left. This portion of the demand curve shows that at least some consumers would have been willing to pay more than $200 for a tablet, as shown in the table in fig 4.1. Each point on the demand curve shows the consumers’ maximum willingness to pay for that quantity.</a:t>
            </a:r>
          </a:p>
          <a:p>
            <a:pPr algn="just"/>
            <a:r>
              <a:rPr lang="en-US" b="0" i="0" dirty="0">
                <a:solidFill>
                  <a:srgbClr val="373D3F"/>
                </a:solidFill>
                <a:effectLst/>
                <a:latin typeface="Montserrat" panose="00000500000000000000" pitchFamily="2" charset="0"/>
              </a:rPr>
              <a:t>For example, point (J) shows that those consumers who would be willing to pay $220, for a tablet (based on the benefit they expect to receive from it) were able to pay the price of $200, clearly received a benefit beyond what they had to pay. Remember, the demand curve traces consumers’ willingness to pay for different quantities.</a:t>
            </a:r>
          </a:p>
          <a:p>
            <a:endParaRPr lang="en-CA" dirty="0"/>
          </a:p>
        </p:txBody>
      </p:sp>
    </p:spTree>
    <p:extLst>
      <p:ext uri="{BB962C8B-B14F-4D97-AF65-F5344CB8AC3E}">
        <p14:creationId xmlns:p14="http://schemas.microsoft.com/office/powerpoint/2010/main" val="954166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970041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000000"/>
                </a:solidFill>
                <a:effectLst/>
                <a:latin typeface="Montserrat" panose="00000500000000000000" pitchFamily="2" charset="0"/>
              </a:rPr>
              <a:t>Consider a firm that produces tablet computers. Suppose the price received from selling a computer is $200. Refer to Fig 4.4, the marginal cost of producing the first tablet is $170, the same for the second and third tablets are $180 and $190 respectively. The marginal cost of producing the fourth tablet is $200 and for the fifth tablet is $210. Producer surplus is the difference between the price received from the sale of a good minus the cost of producing that unit. Therefore, the producer surplus from the first, second and third tablets are respectively, $30, $20 and $10. The producer can still manage to produce the fourth tablet, even though the surplus gets to zero because the price is still able to cover the marginal cost of production. However, the producer is unwilling to supply the fifth tablet, as the marginal cost ($210) exceeds the price ($200).</a:t>
            </a:r>
            <a:endParaRPr lang="en-CA" dirty="0"/>
          </a:p>
        </p:txBody>
      </p:sp>
    </p:spTree>
    <p:extLst>
      <p:ext uri="{BB962C8B-B14F-4D97-AF65-F5344CB8AC3E}">
        <p14:creationId xmlns:p14="http://schemas.microsoft.com/office/powerpoint/2010/main" val="2615326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73D3F"/>
                </a:solidFill>
                <a:effectLst/>
                <a:latin typeface="Montserrat" panose="00000500000000000000" pitchFamily="2" charset="0"/>
              </a:rPr>
              <a:t>Consider the supply curve for tablet computers in Fig 4.5 below. The price received from the sale of a computer is $200 and the quantity supplied is 28 million. Each point on the supply curve shows the quantity the firm is willing to supply, and the willingness depends on the marginal cost of production. The firm would be willing to supply a quantity as long as the price is just enough to cover or exceed the marginal cost of production.</a:t>
            </a:r>
          </a:p>
          <a:p>
            <a:pPr marL="158750" indent="0">
              <a:buNone/>
            </a:pPr>
            <a:endParaRPr lang="en-US" b="0" i="0" dirty="0">
              <a:solidFill>
                <a:srgbClr val="373D3F"/>
              </a:solidFill>
              <a:effectLst/>
              <a:latin typeface="Montserrat" panose="00000500000000000000" pitchFamily="2" charset="0"/>
            </a:endParaRPr>
          </a:p>
          <a:p>
            <a:r>
              <a:rPr lang="en-US" b="0" i="0" dirty="0">
                <a:solidFill>
                  <a:srgbClr val="373D3F"/>
                </a:solidFill>
                <a:effectLst/>
                <a:latin typeface="Montserrat" panose="00000500000000000000" pitchFamily="2" charset="0"/>
              </a:rPr>
              <a:t>For example, point (K) in Fig 4.5 illustrates that, at $170, firms would still have been willing to supply a quantity of 14 million. Those producers who would have been willing to supply the tablets at $170, but who were instead able to charge a price of $200, clearly received an extra benefit beyond what they required in order to supply the product.</a:t>
            </a:r>
            <a:endParaRPr lang="en-CA" dirty="0"/>
          </a:p>
        </p:txBody>
      </p:sp>
    </p:spTree>
    <p:extLst>
      <p:ext uri="{BB962C8B-B14F-4D97-AF65-F5344CB8AC3E}">
        <p14:creationId xmlns:p14="http://schemas.microsoft.com/office/powerpoint/2010/main" val="314034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The sum of consumer surplus and producer surplus is social surplus, also referred to as </a:t>
            </a:r>
            <a:r>
              <a:rPr lang="en-US" b="1" i="0" dirty="0">
                <a:solidFill>
                  <a:srgbClr val="373D3F"/>
                </a:solidFill>
                <a:effectLst/>
                <a:latin typeface="Montserrat" panose="00000500000000000000" pitchFamily="2" charset="0"/>
              </a:rPr>
              <a:t>economic surplus</a:t>
            </a:r>
            <a:r>
              <a:rPr lang="en-US" b="0" i="0" dirty="0">
                <a:solidFill>
                  <a:srgbClr val="373D3F"/>
                </a:solidFill>
                <a:effectLst/>
                <a:latin typeface="Montserrat" panose="00000500000000000000" pitchFamily="2" charset="0"/>
              </a:rPr>
              <a:t> or </a:t>
            </a:r>
            <a:r>
              <a:rPr lang="en-US" b="1" i="0" dirty="0">
                <a:solidFill>
                  <a:srgbClr val="373D3F"/>
                </a:solidFill>
                <a:effectLst/>
                <a:latin typeface="Montserrat" panose="00000500000000000000" pitchFamily="2" charset="0"/>
              </a:rPr>
              <a:t>total surplus</a:t>
            </a:r>
            <a:r>
              <a:rPr lang="en-US" b="0" i="0" dirty="0">
                <a:solidFill>
                  <a:srgbClr val="373D3F"/>
                </a:solidFill>
                <a:effectLst/>
                <a:latin typeface="Montserrat" panose="00000500000000000000" pitchFamily="2" charset="0"/>
              </a:rPr>
              <a:t>. In Fig 4.6, we show social surplus as the area F + G. Social surplus is larger at equilibrium quantity and price than it would be at any other quantity. This demonstrates the </a:t>
            </a:r>
            <a:r>
              <a:rPr lang="en-US" b="1" i="0" dirty="0">
                <a:solidFill>
                  <a:srgbClr val="373D3F"/>
                </a:solidFill>
                <a:effectLst/>
                <a:latin typeface="Montserrat" panose="00000500000000000000" pitchFamily="2" charset="0"/>
              </a:rPr>
              <a:t>economic efficiency</a:t>
            </a:r>
            <a:r>
              <a:rPr lang="en-US" b="0" i="0" dirty="0">
                <a:solidFill>
                  <a:srgbClr val="373D3F"/>
                </a:solidFill>
                <a:effectLst/>
                <a:latin typeface="Montserrat" panose="00000500000000000000" pitchFamily="2" charset="0"/>
              </a:rPr>
              <a:t> of the market equilibrium where the marginal benefit from a good just equals the marginal cost of producing it. At the efficient level of output which is also called the competitive equilibrium, it is impossible to produce greater consumer surplus without reducing producer surplus, and it is impossible to produce greater producer surplus without reducing consumer surplus.</a:t>
            </a:r>
            <a:endParaRPr lang="en-CA" dirty="0"/>
          </a:p>
        </p:txBody>
      </p:sp>
    </p:spTree>
    <p:extLst>
      <p:ext uri="{BB962C8B-B14F-4D97-AF65-F5344CB8AC3E}">
        <p14:creationId xmlns:p14="http://schemas.microsoft.com/office/powerpoint/2010/main" val="2856165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Ref idx="1001">
        <a:schemeClr val="bg1"/>
      </p:bgRef>
    </p:bg>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grpSp>
        <p:nvGrpSpPr>
          <p:cNvPr id="10" name="Google Shape;10;p2">
            <a:extLst>
              <a:ext uri="{FF2B5EF4-FFF2-40B4-BE49-F238E27FC236}">
                <a16:creationId xmlns:a16="http://schemas.microsoft.com/office/drawing/2014/main" id="{94E37FEB-BEE9-48E8-A989-F7B12283B281}"/>
              </a:ext>
            </a:extLst>
          </p:cNvPr>
          <p:cNvGrpSpPr/>
          <p:nvPr userDrawn="1"/>
        </p:nvGrpSpPr>
        <p:grpSpPr>
          <a:xfrm>
            <a:off x="6098378" y="5"/>
            <a:ext cx="3045625" cy="2030570"/>
            <a:chOff x="6098378" y="5"/>
            <a:chExt cx="3045625" cy="2030570"/>
          </a:xfrm>
        </p:grpSpPr>
        <p:sp>
          <p:nvSpPr>
            <p:cNvPr id="11" name="Google Shape;11;p2">
              <a:extLst>
                <a:ext uri="{FF2B5EF4-FFF2-40B4-BE49-F238E27FC236}">
                  <a16:creationId xmlns:a16="http://schemas.microsoft.com/office/drawing/2014/main" id="{0D0EA12B-CAE0-4296-A05C-48E0D20F07C1}"/>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a:extLst>
                <a:ext uri="{FF2B5EF4-FFF2-40B4-BE49-F238E27FC236}">
                  <a16:creationId xmlns:a16="http://schemas.microsoft.com/office/drawing/2014/main" id="{87BF8844-1E2C-4295-83BB-AB19586BD660}"/>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a:extLst>
                <a:ext uri="{FF2B5EF4-FFF2-40B4-BE49-F238E27FC236}">
                  <a16:creationId xmlns:a16="http://schemas.microsoft.com/office/drawing/2014/main" id="{7C0F9AAE-BC99-479A-9CDC-8FF5E2D3F96B}"/>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a:extLst>
                <a:ext uri="{FF2B5EF4-FFF2-40B4-BE49-F238E27FC236}">
                  <a16:creationId xmlns:a16="http://schemas.microsoft.com/office/drawing/2014/main" id="{475EDB2B-D528-4134-A70D-E73535193BAB}"/>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a:extLst>
                <a:ext uri="{FF2B5EF4-FFF2-40B4-BE49-F238E27FC236}">
                  <a16:creationId xmlns:a16="http://schemas.microsoft.com/office/drawing/2014/main" id="{FE335256-2CE6-4DA6-896F-010B1D2E0BB8}"/>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Ref idx="1001">
        <a:schemeClr val="bg1"/>
      </p:bgRef>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rgbClr val="080808"/>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creativecommons.org/licenses/by/2.0/" TargetMode="External"/><Relationship Id="rId4" Type="http://schemas.openxmlformats.org/officeDocument/2006/relationships/hyperlink" Target="https://www.flickr.com/photos/gotcredit/46792516911"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r>
              <a:rPr lang="en-CA" b="1" dirty="0"/>
              <a:t>Principles of Microeconomics</a:t>
            </a:r>
            <a:endParaRPr lang="en-US" dirty="0"/>
          </a:p>
        </p:txBody>
      </p:sp>
      <p:sp>
        <p:nvSpPr>
          <p:cNvPr id="81" name="Google Shape;81;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r>
              <a:rPr lang="en-CA" sz="1900" b="1" dirty="0">
                <a:latin typeface="Arial"/>
              </a:rPr>
              <a:t>CHAPTER 4: COMPETITIVE EFFICENCY </a:t>
            </a:r>
            <a:r>
              <a:rPr lang="en-CA" sz="3000" b="1" dirty="0"/>
              <a:t> </a:t>
            </a:r>
            <a:endParaRPr lang="en-US" dirty="0"/>
          </a:p>
          <a:p>
            <a:pPr marL="0" indent="0">
              <a:lnSpc>
                <a:spcPct val="80000"/>
              </a:lnSpc>
            </a:pPr>
            <a:br>
              <a:rPr lang="en-US" dirty="0"/>
            </a:br>
            <a:endParaRPr lang="en-US" dirty="0"/>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1D7CB-0D46-4A75-80FB-2D3924903DB5}"/>
              </a:ext>
            </a:extLst>
          </p:cNvPr>
          <p:cNvSpPr>
            <a:spLocks noGrp="1"/>
          </p:cNvSpPr>
          <p:nvPr>
            <p:ph type="title"/>
          </p:nvPr>
        </p:nvSpPr>
        <p:spPr/>
        <p:txBody>
          <a:bodyPr>
            <a:normAutofit fontScale="90000"/>
          </a:bodyPr>
          <a:lstStyle/>
          <a:p>
            <a:r>
              <a:rPr lang="en-CA" b="1" dirty="0">
                <a:latin typeface="+mj-lt"/>
              </a:rPr>
              <a:t> 4.2 Producer Surplus</a:t>
            </a:r>
          </a:p>
        </p:txBody>
      </p:sp>
      <p:sp>
        <p:nvSpPr>
          <p:cNvPr id="3" name="Text Placeholder 2">
            <a:extLst>
              <a:ext uri="{FF2B5EF4-FFF2-40B4-BE49-F238E27FC236}">
                <a16:creationId xmlns:a16="http://schemas.microsoft.com/office/drawing/2014/main" id="{F3580EFC-FA42-411C-94A5-6F79033138F5}"/>
              </a:ext>
            </a:extLst>
          </p:cNvPr>
          <p:cNvSpPr>
            <a:spLocks noGrp="1"/>
          </p:cNvSpPr>
          <p:nvPr>
            <p:ph type="body" idx="1"/>
          </p:nvPr>
        </p:nvSpPr>
        <p:spPr/>
        <p:txBody>
          <a:bodyPr/>
          <a:lstStyle/>
          <a:p>
            <a:pPr marL="114300" indent="0" algn="just">
              <a:buNone/>
            </a:pPr>
            <a:r>
              <a:rPr lang="en-US" b="0" i="0" dirty="0">
                <a:solidFill>
                  <a:srgbClr val="000000"/>
                </a:solidFill>
                <a:effectLst/>
                <a:latin typeface="+mn-lt"/>
                <a:ea typeface="Roboto" panose="02000000000000000000" pitchFamily="2" charset="0"/>
              </a:rPr>
              <a:t>The amount that a seller is paid for a good minus the seller’s actual cost is called </a:t>
            </a:r>
            <a:r>
              <a:rPr lang="en-US" b="1" i="0" dirty="0">
                <a:solidFill>
                  <a:srgbClr val="000000"/>
                </a:solidFill>
                <a:effectLst/>
                <a:latin typeface="+mn-lt"/>
                <a:ea typeface="Roboto" panose="02000000000000000000" pitchFamily="2" charset="0"/>
              </a:rPr>
              <a:t>producer surplus</a:t>
            </a:r>
            <a:r>
              <a:rPr lang="en-US" b="0" i="0" dirty="0">
                <a:solidFill>
                  <a:srgbClr val="000000"/>
                </a:solidFill>
                <a:effectLst/>
                <a:latin typeface="+mn-lt"/>
                <a:ea typeface="Roboto" panose="02000000000000000000" pitchFamily="2" charset="0"/>
              </a:rPr>
              <a:t>. In Figure 4.5, producer surplus is the area labeled G—that is, the area between the market price and the segment of the supply curve below the price.</a:t>
            </a:r>
            <a:endParaRPr lang="en-US" dirty="0"/>
          </a:p>
          <a:p>
            <a:pPr algn="just"/>
            <a:endParaRPr lang="en-US" dirty="0">
              <a:solidFill>
                <a:srgbClr val="000000"/>
              </a:solidFill>
              <a:latin typeface="+mn-lt"/>
            </a:endParaRPr>
          </a:p>
          <a:p>
            <a:pPr marL="114300" indent="0" algn="just">
              <a:lnSpc>
                <a:spcPct val="114999"/>
              </a:lnSpc>
              <a:buNone/>
            </a:pPr>
            <a:r>
              <a:rPr lang="en-US" b="0" i="0" dirty="0">
                <a:solidFill>
                  <a:srgbClr val="000000"/>
                </a:solidFill>
                <a:effectLst/>
                <a:latin typeface="+mn-lt"/>
              </a:rPr>
              <a:t>The value of Producer surplus is calculated as the Area of the triangle represented by G.</a:t>
            </a:r>
          </a:p>
          <a:p>
            <a:pPr marL="114300" indent="0" algn="just">
              <a:buNone/>
            </a:pPr>
            <a:endParaRPr lang="en-US" b="1" dirty="0">
              <a:solidFill>
                <a:srgbClr val="000000"/>
              </a:solidFill>
              <a:latin typeface="+mn-lt"/>
            </a:endParaRPr>
          </a:p>
          <a:p>
            <a:pPr marL="114300" indent="0" algn="just">
              <a:lnSpc>
                <a:spcPct val="114999"/>
              </a:lnSpc>
              <a:buNone/>
            </a:pPr>
            <a:r>
              <a:rPr lang="en-US" b="1" i="0" dirty="0">
                <a:solidFill>
                  <a:srgbClr val="000000"/>
                </a:solidFill>
                <a:effectLst/>
                <a:latin typeface="+mn-lt"/>
              </a:rPr>
              <a:t>Producer Surplus = (base * height)/2</a:t>
            </a:r>
            <a:endParaRPr lang="en-US" b="0" i="0" dirty="0">
              <a:solidFill>
                <a:srgbClr val="000000"/>
              </a:solidFill>
              <a:effectLst/>
              <a:latin typeface="+mn-lt"/>
            </a:endParaRPr>
          </a:p>
        </p:txBody>
      </p:sp>
    </p:spTree>
    <p:extLst>
      <p:ext uri="{BB962C8B-B14F-4D97-AF65-F5344CB8AC3E}">
        <p14:creationId xmlns:p14="http://schemas.microsoft.com/office/powerpoint/2010/main" val="350063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0B559-97E3-412D-AD58-D7DE73D39201}"/>
              </a:ext>
            </a:extLst>
          </p:cNvPr>
          <p:cNvSpPr>
            <a:spLocks noGrp="1"/>
          </p:cNvSpPr>
          <p:nvPr>
            <p:ph type="title"/>
          </p:nvPr>
        </p:nvSpPr>
        <p:spPr/>
        <p:txBody>
          <a:bodyPr>
            <a:normAutofit fontScale="90000"/>
          </a:bodyPr>
          <a:lstStyle/>
          <a:p>
            <a:r>
              <a:rPr lang="en-CA" b="1" dirty="0">
                <a:latin typeface="+mj-lt"/>
              </a:rPr>
              <a:t>4.2 Total Surplus</a:t>
            </a:r>
          </a:p>
        </p:txBody>
      </p:sp>
      <p:pic>
        <p:nvPicPr>
          <p:cNvPr id="5122" name="Picture 2" descr="The sum of consumer surplus and producer surplus is social surplus, also referred to as economic surplus or total surplus. In Fig 4.6, we show social surplus as the area F + G. Social surplus is larger at equilibrium quantity and price than it would be at any other quantity. This demonstrates the economic efficiency of the market equilibrium where the marginal benefit from a good just equals the marginal cost of producing it. At the efficient level of output which is also called the competitive equilibrium, it is impossible to produce greater consumer surplus without reducing producer surplus, and it is impossible to produce greater producer surplus without reducing consumer surplus.">
            <a:extLst>
              <a:ext uri="{FF2B5EF4-FFF2-40B4-BE49-F238E27FC236}">
                <a16:creationId xmlns:a16="http://schemas.microsoft.com/office/drawing/2014/main" id="{539DC258-8709-40BD-A6CF-C4B4D18AC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9372" y="1087090"/>
            <a:ext cx="4607299" cy="31083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96743" y="620486"/>
            <a:ext cx="1785257" cy="954107"/>
          </a:xfrm>
          <a:prstGeom prst="rect">
            <a:avLst/>
          </a:prstGeom>
          <a:noFill/>
        </p:spPr>
        <p:txBody>
          <a:bodyPr wrap="square" rtlCol="0">
            <a:spAutoFit/>
          </a:bodyPr>
          <a:lstStyle/>
          <a:p>
            <a:r>
              <a:rPr lang="en-CA" dirty="0"/>
              <a:t>Note: G is consumer surplus and F is producer surplus</a:t>
            </a:r>
          </a:p>
        </p:txBody>
      </p:sp>
      <p:cxnSp>
        <p:nvCxnSpPr>
          <p:cNvPr id="4" name="Straight Arrow Connector 3"/>
          <p:cNvCxnSpPr/>
          <p:nvPr/>
        </p:nvCxnSpPr>
        <p:spPr>
          <a:xfrm flipV="1">
            <a:off x="3009331" y="1574593"/>
            <a:ext cx="416257" cy="765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609833" y="1480782"/>
            <a:ext cx="1002197" cy="307777"/>
          </a:xfrm>
          <a:prstGeom prst="rect">
            <a:avLst/>
          </a:prstGeom>
          <a:noFill/>
        </p:spPr>
        <p:txBody>
          <a:bodyPr wrap="none" rtlCol="0">
            <a:spAutoFit/>
          </a:bodyPr>
          <a:lstStyle/>
          <a:p>
            <a:r>
              <a:rPr lang="en-CA" dirty="0"/>
              <a:t>This is CS</a:t>
            </a:r>
          </a:p>
        </p:txBody>
      </p:sp>
      <p:cxnSp>
        <p:nvCxnSpPr>
          <p:cNvPr id="8" name="Straight Arrow Connector 7"/>
          <p:cNvCxnSpPr/>
          <p:nvPr/>
        </p:nvCxnSpPr>
        <p:spPr>
          <a:xfrm>
            <a:off x="2925167" y="2716468"/>
            <a:ext cx="292290" cy="502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16359" y="3218725"/>
            <a:ext cx="1002197" cy="307777"/>
          </a:xfrm>
          <a:prstGeom prst="rect">
            <a:avLst/>
          </a:prstGeom>
          <a:noFill/>
        </p:spPr>
        <p:txBody>
          <a:bodyPr wrap="none" rtlCol="0">
            <a:spAutoFit/>
          </a:bodyPr>
          <a:lstStyle/>
          <a:p>
            <a:r>
              <a:rPr lang="en-CA" dirty="0"/>
              <a:t>This is PS</a:t>
            </a:r>
          </a:p>
        </p:txBody>
      </p:sp>
    </p:spTree>
    <p:extLst>
      <p:ext uri="{BB962C8B-B14F-4D97-AF65-F5344CB8AC3E}">
        <p14:creationId xmlns:p14="http://schemas.microsoft.com/office/powerpoint/2010/main" val="1248306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11C93-C79C-45A8-A4A6-39DEA71F1A96}"/>
              </a:ext>
            </a:extLst>
          </p:cNvPr>
          <p:cNvSpPr>
            <a:spLocks noGrp="1"/>
          </p:cNvSpPr>
          <p:nvPr>
            <p:ph type="title"/>
          </p:nvPr>
        </p:nvSpPr>
        <p:spPr/>
        <p:txBody>
          <a:bodyPr>
            <a:normAutofit fontScale="90000"/>
          </a:bodyPr>
          <a:lstStyle/>
          <a:p>
            <a:r>
              <a:rPr lang="en-US" b="1" dirty="0">
                <a:latin typeface="+mj-lt"/>
              </a:rPr>
              <a:t>4.3 Inefficiency of Price Floor and Price Ceiling</a:t>
            </a:r>
            <a:endParaRPr lang="en-CA" b="1" dirty="0">
              <a:latin typeface="+mj-lt"/>
            </a:endParaRPr>
          </a:p>
        </p:txBody>
      </p:sp>
      <p:sp>
        <p:nvSpPr>
          <p:cNvPr id="3" name="Text Placeholder 2">
            <a:extLst>
              <a:ext uri="{FF2B5EF4-FFF2-40B4-BE49-F238E27FC236}">
                <a16:creationId xmlns:a16="http://schemas.microsoft.com/office/drawing/2014/main" id="{32F204F4-EA7E-4777-8B00-62EEFC7DC305}"/>
              </a:ext>
            </a:extLst>
          </p:cNvPr>
          <p:cNvSpPr>
            <a:spLocks noGrp="1"/>
          </p:cNvSpPr>
          <p:nvPr>
            <p:ph type="body" idx="1"/>
          </p:nvPr>
        </p:nvSpPr>
        <p:spPr>
          <a:xfrm>
            <a:off x="311700" y="1017800"/>
            <a:ext cx="7917900" cy="3339000"/>
          </a:xfrm>
        </p:spPr>
        <p:txBody>
          <a:bodyPr/>
          <a:lstStyle/>
          <a:p>
            <a:pPr marL="114300" indent="0">
              <a:buNone/>
            </a:pPr>
            <a:r>
              <a:rPr lang="en-US" b="0" i="0" dirty="0">
                <a:solidFill>
                  <a:srgbClr val="373D3F"/>
                </a:solidFill>
                <a:effectLst/>
                <a:latin typeface="+mn-lt"/>
                <a:ea typeface="Roboto" panose="02000000000000000000" pitchFamily="2" charset="0"/>
              </a:rPr>
              <a:t>The imposition of or a </a:t>
            </a:r>
            <a:r>
              <a:rPr lang="en-US" b="1" i="0" dirty="0">
                <a:solidFill>
                  <a:srgbClr val="373D3F"/>
                </a:solidFill>
                <a:effectLst/>
                <a:latin typeface="+mn-lt"/>
                <a:ea typeface="Roboto" panose="02000000000000000000" pitchFamily="2" charset="0"/>
              </a:rPr>
              <a:t>price ceiling</a:t>
            </a:r>
            <a:r>
              <a:rPr lang="en-US" b="0" i="0" dirty="0">
                <a:solidFill>
                  <a:srgbClr val="373D3F"/>
                </a:solidFill>
                <a:effectLst/>
                <a:latin typeface="+mn-lt"/>
                <a:ea typeface="Roboto" panose="02000000000000000000" pitchFamily="2" charset="0"/>
              </a:rPr>
              <a:t> a </a:t>
            </a:r>
            <a:r>
              <a:rPr lang="en-US" b="1" i="0" dirty="0">
                <a:solidFill>
                  <a:srgbClr val="373D3F"/>
                </a:solidFill>
                <a:effectLst/>
                <a:latin typeface="+mn-lt"/>
                <a:ea typeface="Roboto" panose="02000000000000000000" pitchFamily="2" charset="0"/>
              </a:rPr>
              <a:t>price floor</a:t>
            </a:r>
            <a:r>
              <a:rPr lang="en-US" b="0" i="0" dirty="0">
                <a:solidFill>
                  <a:srgbClr val="373D3F"/>
                </a:solidFill>
                <a:effectLst/>
                <a:latin typeface="+mn-lt"/>
                <a:ea typeface="Roboto" panose="02000000000000000000" pitchFamily="2" charset="0"/>
              </a:rPr>
              <a:t> will prevent a market from adjusting to its equilibrium price and quantity, and thus will create an inefficient outcome. However, there is an additional twist here. Along with creating inefficiency, price floors and ceilings will also transfer some consumer surplus to producers, or some producer surplus to consumers.</a:t>
            </a:r>
            <a:endParaRPr lang="en-CA" dirty="0">
              <a:latin typeface="+mn-lt"/>
              <a:ea typeface="Roboto" panose="02000000000000000000" pitchFamily="2" charset="0"/>
            </a:endParaRPr>
          </a:p>
        </p:txBody>
      </p:sp>
    </p:spTree>
    <p:extLst>
      <p:ext uri="{BB962C8B-B14F-4D97-AF65-F5344CB8AC3E}">
        <p14:creationId xmlns:p14="http://schemas.microsoft.com/office/powerpoint/2010/main" val="2600476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0229F50-6069-632E-C0F7-5BAE6393E3CF}"/>
              </a:ext>
            </a:extLst>
          </p:cNvPr>
          <p:cNvSpPr>
            <a:spLocks noGrp="1"/>
          </p:cNvSpPr>
          <p:nvPr>
            <p:ph type="title"/>
          </p:nvPr>
        </p:nvSpPr>
        <p:spPr>
          <a:xfrm>
            <a:off x="311700" y="410000"/>
            <a:ext cx="2735416" cy="607800"/>
          </a:xfrm>
        </p:spPr>
        <p:txBody>
          <a:bodyPr>
            <a:normAutofit fontScale="90000"/>
          </a:bodyPr>
          <a:lstStyle/>
          <a:p>
            <a:r>
              <a:rPr lang="en-US" b="1" dirty="0"/>
              <a:t>3.2 Price Ceiling</a:t>
            </a:r>
          </a:p>
        </p:txBody>
      </p:sp>
      <p:pic>
        <p:nvPicPr>
          <p:cNvPr id="6146" name="Picture 2" descr="graphical representation of Rental market with price ceiling">
            <a:extLst>
              <a:ext uri="{FF2B5EF4-FFF2-40B4-BE49-F238E27FC236}">
                <a16:creationId xmlns:a16="http://schemas.microsoft.com/office/drawing/2014/main" id="{C82CCF89-C9D2-4E80-910C-4B5D8A245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0888" y="656009"/>
            <a:ext cx="5597339" cy="4407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106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78849-9008-4FA4-BCAC-0DFC3D092001}"/>
              </a:ext>
            </a:extLst>
          </p:cNvPr>
          <p:cNvSpPr>
            <a:spLocks noGrp="1"/>
          </p:cNvSpPr>
          <p:nvPr>
            <p:ph type="title"/>
          </p:nvPr>
        </p:nvSpPr>
        <p:spPr/>
        <p:txBody>
          <a:bodyPr>
            <a:normAutofit fontScale="90000"/>
          </a:bodyPr>
          <a:lstStyle/>
          <a:p>
            <a:r>
              <a:rPr lang="en-CA" b="1" dirty="0">
                <a:latin typeface="+mj-lt"/>
              </a:rPr>
              <a:t>4.3 Calculating Market Surplus</a:t>
            </a:r>
          </a:p>
        </p:txBody>
      </p:sp>
      <p:pic>
        <p:nvPicPr>
          <p:cNvPr id="7170" name="Picture 2" descr="Graphical representation of Rental market with and without price ceiling">
            <a:extLst>
              <a:ext uri="{FF2B5EF4-FFF2-40B4-BE49-F238E27FC236}">
                <a16:creationId xmlns:a16="http://schemas.microsoft.com/office/drawing/2014/main" id="{8B7328DA-03C6-419E-85C9-064E0745D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00" y="1017800"/>
            <a:ext cx="7810324" cy="351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662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8308-A268-20B4-5493-4CEA73F6CF53}"/>
              </a:ext>
            </a:extLst>
          </p:cNvPr>
          <p:cNvSpPr>
            <a:spLocks noGrp="1"/>
          </p:cNvSpPr>
          <p:nvPr>
            <p:ph type="title"/>
          </p:nvPr>
        </p:nvSpPr>
        <p:spPr/>
        <p:txBody>
          <a:bodyPr>
            <a:normAutofit fontScale="90000"/>
          </a:bodyPr>
          <a:lstStyle/>
          <a:p>
            <a:r>
              <a:rPr lang="en-US" b="1" dirty="0">
                <a:latin typeface="+mj-lt"/>
              </a:rPr>
              <a:t>4.3 Before the Ceiling</a:t>
            </a:r>
            <a:endParaRPr lang="en-CA" dirty="0"/>
          </a:p>
        </p:txBody>
      </p:sp>
      <p:sp>
        <p:nvSpPr>
          <p:cNvPr id="3" name="Text Placeholder 2">
            <a:extLst>
              <a:ext uri="{FF2B5EF4-FFF2-40B4-BE49-F238E27FC236}">
                <a16:creationId xmlns:a16="http://schemas.microsoft.com/office/drawing/2014/main" id="{B5DED2F8-DEFA-2530-5B2C-F36D905277A4}"/>
              </a:ext>
            </a:extLst>
          </p:cNvPr>
          <p:cNvSpPr>
            <a:spLocks noGrp="1"/>
          </p:cNvSpPr>
          <p:nvPr>
            <p:ph type="body" idx="1"/>
          </p:nvPr>
        </p:nvSpPr>
        <p:spPr/>
        <p:txBody>
          <a:bodyPr/>
          <a:lstStyle/>
          <a:p>
            <a:pPr marL="114300" indent="0">
              <a:buNone/>
            </a:pPr>
            <a:r>
              <a:rPr lang="en-US" dirty="0">
                <a:latin typeface="+mn-lt"/>
              </a:rPr>
              <a:t>The calculation of market surplus before policy intervention should be straightforward by now. Market surplus is equal to the sum of consumer surplus and producer surplus:</a:t>
            </a:r>
            <a:endParaRPr lang="en-US" dirty="0"/>
          </a:p>
          <a:p>
            <a:pPr marL="114300" indent="0">
              <a:lnSpc>
                <a:spcPct val="114999"/>
              </a:lnSpc>
              <a:buNone/>
            </a:pPr>
            <a:endParaRPr lang="en-US" dirty="0">
              <a:latin typeface="+mn-lt"/>
            </a:endParaRPr>
          </a:p>
          <a:p>
            <a:r>
              <a:rPr lang="en-US" b="1" dirty="0">
                <a:latin typeface="+mn-lt"/>
              </a:rPr>
              <a:t>Consumer Surplus</a:t>
            </a:r>
            <a:r>
              <a:rPr lang="en-US" dirty="0">
                <a:latin typeface="+mn-lt"/>
              </a:rPr>
              <a:t> (Blue Area): [(1200-600) x 300]/2 = $90,000</a:t>
            </a:r>
          </a:p>
          <a:p>
            <a:r>
              <a:rPr lang="en-US" b="1" dirty="0">
                <a:latin typeface="+mn-lt"/>
              </a:rPr>
              <a:t>Producer Surplus </a:t>
            </a:r>
            <a:r>
              <a:rPr lang="en-US" dirty="0">
                <a:latin typeface="+mn-lt"/>
              </a:rPr>
              <a:t>(Red Area): [(600) x 300]/2 = $90,000</a:t>
            </a:r>
          </a:p>
          <a:p>
            <a:r>
              <a:rPr lang="en-US" b="1" dirty="0">
                <a:latin typeface="+mn-lt"/>
              </a:rPr>
              <a:t>Total Surplus:</a:t>
            </a:r>
            <a:r>
              <a:rPr lang="en-US" dirty="0">
                <a:latin typeface="+mn-lt"/>
              </a:rPr>
              <a:t> $180,000</a:t>
            </a:r>
          </a:p>
        </p:txBody>
      </p:sp>
    </p:spTree>
    <p:extLst>
      <p:ext uri="{BB962C8B-B14F-4D97-AF65-F5344CB8AC3E}">
        <p14:creationId xmlns:p14="http://schemas.microsoft.com/office/powerpoint/2010/main" val="1925058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BBF7C-12FD-C312-8952-A4C24C577EB9}"/>
              </a:ext>
            </a:extLst>
          </p:cNvPr>
          <p:cNvSpPr>
            <a:spLocks noGrp="1"/>
          </p:cNvSpPr>
          <p:nvPr>
            <p:ph type="title"/>
          </p:nvPr>
        </p:nvSpPr>
        <p:spPr/>
        <p:txBody>
          <a:bodyPr>
            <a:normAutofit fontScale="90000"/>
          </a:bodyPr>
          <a:lstStyle/>
          <a:p>
            <a:r>
              <a:rPr lang="en-CA" b="1" dirty="0">
                <a:latin typeface="+mj-lt"/>
              </a:rPr>
              <a:t>4.3 After the ceiling</a:t>
            </a:r>
          </a:p>
        </p:txBody>
      </p:sp>
      <p:sp>
        <p:nvSpPr>
          <p:cNvPr id="3" name="Text Placeholder 2">
            <a:extLst>
              <a:ext uri="{FF2B5EF4-FFF2-40B4-BE49-F238E27FC236}">
                <a16:creationId xmlns:a16="http://schemas.microsoft.com/office/drawing/2014/main" id="{47FB8631-B207-FEA3-B600-9DEEFDF83785}"/>
              </a:ext>
            </a:extLst>
          </p:cNvPr>
          <p:cNvSpPr>
            <a:spLocks noGrp="1"/>
          </p:cNvSpPr>
          <p:nvPr>
            <p:ph type="body" idx="1"/>
          </p:nvPr>
        </p:nvSpPr>
        <p:spPr>
          <a:xfrm>
            <a:off x="424542" y="1229875"/>
            <a:ext cx="8407757" cy="3339000"/>
          </a:xfrm>
        </p:spPr>
        <p:txBody>
          <a:bodyPr>
            <a:normAutofit/>
          </a:bodyPr>
          <a:lstStyle/>
          <a:p>
            <a:pPr marL="139700" indent="0">
              <a:buNone/>
            </a:pPr>
            <a:r>
              <a:rPr lang="en-US" dirty="0">
                <a:latin typeface="+mn-lt"/>
              </a:rPr>
              <a:t>The calculation of market surplus after the intervention is less obvious. Consumers have lost surplus in some areas, but gained surplus in others (we will look at this closely in the next Fig 4.9). Producers have lost surplus. From </a:t>
            </a:r>
            <a:r>
              <a:rPr lang="en-US" dirty="0">
                <a:solidFill>
                  <a:srgbClr val="373D3F"/>
                </a:solidFill>
                <a:latin typeface="+mn-lt"/>
              </a:rPr>
              <a:t>Fig 4.8 (B),</a:t>
            </a:r>
          </a:p>
          <a:p>
            <a:pPr marL="482600"/>
            <a:r>
              <a:rPr lang="en-US" b="1" dirty="0">
                <a:solidFill>
                  <a:srgbClr val="373D3F"/>
                </a:solidFill>
                <a:latin typeface="+mn-lt"/>
              </a:rPr>
              <a:t>Consumer Surplu</a:t>
            </a:r>
            <a:r>
              <a:rPr lang="en-US" dirty="0">
                <a:solidFill>
                  <a:srgbClr val="373D3F"/>
                </a:solidFill>
                <a:latin typeface="+mn-lt"/>
              </a:rPr>
              <a:t>s (Blue Area): [(1200-800) x 200]/2] + (400×200) = $120,000</a:t>
            </a:r>
          </a:p>
          <a:p>
            <a:pPr marL="482600"/>
            <a:r>
              <a:rPr lang="en-US" b="1" dirty="0">
                <a:solidFill>
                  <a:srgbClr val="373D3F"/>
                </a:solidFill>
                <a:latin typeface="+mn-lt"/>
              </a:rPr>
              <a:t>Producer Surplus</a:t>
            </a:r>
            <a:r>
              <a:rPr lang="en-US" dirty="0">
                <a:solidFill>
                  <a:srgbClr val="373D3F"/>
                </a:solidFill>
                <a:latin typeface="+mn-lt"/>
              </a:rPr>
              <a:t> (Red Area): [(600) x 300]/2 = $40,000</a:t>
            </a:r>
          </a:p>
          <a:p>
            <a:pPr marL="482600"/>
            <a:r>
              <a:rPr lang="en-US" b="1" dirty="0">
                <a:solidFill>
                  <a:srgbClr val="373D3F"/>
                </a:solidFill>
                <a:latin typeface="+mn-lt"/>
              </a:rPr>
              <a:t>Total Surplus</a:t>
            </a:r>
            <a:r>
              <a:rPr lang="en-US" dirty="0">
                <a:solidFill>
                  <a:srgbClr val="373D3F"/>
                </a:solidFill>
                <a:latin typeface="+mn-lt"/>
              </a:rPr>
              <a:t>: $160,000</a:t>
            </a:r>
          </a:p>
          <a:p>
            <a:pPr marL="482600"/>
            <a:r>
              <a:rPr lang="en-US" dirty="0">
                <a:solidFill>
                  <a:srgbClr val="373D3F"/>
                </a:solidFill>
                <a:latin typeface="+mn-lt"/>
              </a:rPr>
              <a:t>The rent ceiling results in a loss in the total surplus to the society.</a:t>
            </a:r>
          </a:p>
        </p:txBody>
      </p:sp>
    </p:spTree>
    <p:extLst>
      <p:ext uri="{BB962C8B-B14F-4D97-AF65-F5344CB8AC3E}">
        <p14:creationId xmlns:p14="http://schemas.microsoft.com/office/powerpoint/2010/main" val="2534299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D084E7B-8497-4351-BDF4-529EC8871E4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00" y="1017800"/>
            <a:ext cx="4375894" cy="36524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6538E99-EF0A-404E-9F8C-A70EE5647C8F}"/>
              </a:ext>
            </a:extLst>
          </p:cNvPr>
          <p:cNvSpPr>
            <a:spLocks noGrp="1"/>
          </p:cNvSpPr>
          <p:nvPr>
            <p:ph type="title"/>
          </p:nvPr>
        </p:nvSpPr>
        <p:spPr/>
        <p:txBody>
          <a:bodyPr>
            <a:normAutofit fontScale="90000"/>
          </a:bodyPr>
          <a:lstStyle/>
          <a:p>
            <a:r>
              <a:rPr lang="en-CA" b="1" dirty="0">
                <a:latin typeface="+mj-lt"/>
              </a:rPr>
              <a:t>4.3 Redistribution</a:t>
            </a:r>
          </a:p>
        </p:txBody>
      </p:sp>
      <p:sp>
        <p:nvSpPr>
          <p:cNvPr id="3" name="Text Placeholder 2">
            <a:extLst>
              <a:ext uri="{FF2B5EF4-FFF2-40B4-BE49-F238E27FC236}">
                <a16:creationId xmlns:a16="http://schemas.microsoft.com/office/drawing/2014/main" id="{136CF185-C066-4414-1CBC-3E50DA63AC1A}"/>
              </a:ext>
            </a:extLst>
          </p:cNvPr>
          <p:cNvSpPr>
            <a:spLocks noGrp="1"/>
          </p:cNvSpPr>
          <p:nvPr>
            <p:ph type="body" idx="1"/>
          </p:nvPr>
        </p:nvSpPr>
        <p:spPr>
          <a:xfrm>
            <a:off x="4572000" y="1229875"/>
            <a:ext cx="4260300" cy="3339000"/>
          </a:xfrm>
        </p:spPr>
        <p:txBody>
          <a:bodyPr/>
          <a:lstStyle/>
          <a:p>
            <a:r>
              <a:rPr lang="en-US" dirty="0">
                <a:solidFill>
                  <a:srgbClr val="373D3F"/>
                </a:solidFill>
                <a:latin typeface="Roboto" panose="02000000000000000000" pitchFamily="2" charset="0"/>
                <a:ea typeface="Roboto" panose="02000000000000000000" pitchFamily="2" charset="0"/>
              </a:rPr>
              <a:t>It’s easy to look at the total numbers and show that market (total) surplus has decreased, but how does this change affect individual consumers and firms?</a:t>
            </a:r>
          </a:p>
          <a:p>
            <a:r>
              <a:rPr lang="en-US" dirty="0">
                <a:solidFill>
                  <a:srgbClr val="373D3F"/>
                </a:solidFill>
                <a:latin typeface="Roboto" panose="02000000000000000000" pitchFamily="2" charset="0"/>
                <a:ea typeface="Roboto" panose="02000000000000000000" pitchFamily="2" charset="0"/>
              </a:rPr>
              <a:t>In Fig 4.9, the areas which change as a result of the policy, are shown</a:t>
            </a:r>
            <a:r>
              <a:rPr lang="en-US" dirty="0">
                <a:solidFill>
                  <a:srgbClr val="373D3F"/>
                </a:solidFill>
                <a:latin typeface="Montserrat" panose="00000500000000000000" pitchFamily="2" charset="0"/>
              </a:rPr>
              <a:t>.</a:t>
            </a:r>
            <a:endParaRPr lang="en-CA" dirty="0"/>
          </a:p>
        </p:txBody>
      </p:sp>
      <p:sp>
        <p:nvSpPr>
          <p:cNvPr id="4" name="TextBox 3">
            <a:extLst>
              <a:ext uri="{FF2B5EF4-FFF2-40B4-BE49-F238E27FC236}">
                <a16:creationId xmlns:a16="http://schemas.microsoft.com/office/drawing/2014/main" id="{2A8D8CE7-64AD-4BBD-8B9B-7510790CB53A}"/>
              </a:ext>
            </a:extLst>
          </p:cNvPr>
          <p:cNvSpPr txBox="1"/>
          <p:nvPr/>
        </p:nvSpPr>
        <p:spPr>
          <a:xfrm>
            <a:off x="2344525" y="4667088"/>
            <a:ext cx="1452282" cy="261610"/>
          </a:xfrm>
          <a:prstGeom prst="rect">
            <a:avLst/>
          </a:prstGeom>
          <a:noFill/>
        </p:spPr>
        <p:txBody>
          <a:bodyPr wrap="square" rtlCol="0">
            <a:spAutoFit/>
          </a:bodyPr>
          <a:lstStyle/>
          <a:p>
            <a:r>
              <a:rPr lang="en-CA" sz="1100" dirty="0">
                <a:latin typeface="Montserrat" panose="020B0604020202020204" charset="0"/>
              </a:rPr>
              <a:t>Fig 4.9</a:t>
            </a:r>
          </a:p>
        </p:txBody>
      </p:sp>
    </p:spTree>
    <p:extLst>
      <p:ext uri="{BB962C8B-B14F-4D97-AF65-F5344CB8AC3E}">
        <p14:creationId xmlns:p14="http://schemas.microsoft.com/office/powerpoint/2010/main" val="3348300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6C04D-A0B9-4781-9973-12BB06F6F054}"/>
              </a:ext>
            </a:extLst>
          </p:cNvPr>
          <p:cNvSpPr>
            <a:spLocks noGrp="1"/>
          </p:cNvSpPr>
          <p:nvPr>
            <p:ph type="title"/>
          </p:nvPr>
        </p:nvSpPr>
        <p:spPr/>
        <p:txBody>
          <a:bodyPr>
            <a:normAutofit fontScale="90000"/>
          </a:bodyPr>
          <a:lstStyle/>
          <a:p>
            <a:r>
              <a:rPr lang="en-CA" b="1" dirty="0">
                <a:latin typeface="+mj-lt"/>
              </a:rPr>
              <a:t>4.3 Example of Redistribution</a:t>
            </a:r>
          </a:p>
        </p:txBody>
      </p:sp>
      <p:pic>
        <p:nvPicPr>
          <p:cNvPr id="5" name="Picture 4" descr="Fig 4.10">
            <a:extLst>
              <a:ext uri="{FF2B5EF4-FFF2-40B4-BE49-F238E27FC236}">
                <a16:creationId xmlns:a16="http://schemas.microsoft.com/office/drawing/2014/main" id="{632E4FDF-5D30-42C6-8D2A-C36417BFBEC3}"/>
              </a:ext>
            </a:extLst>
          </p:cNvPr>
          <p:cNvPicPr>
            <a:picLocks noChangeAspect="1"/>
          </p:cNvPicPr>
          <p:nvPr/>
        </p:nvPicPr>
        <p:blipFill>
          <a:blip r:embed="rId3"/>
          <a:stretch>
            <a:fillRect/>
          </a:stretch>
        </p:blipFill>
        <p:spPr>
          <a:xfrm>
            <a:off x="991161" y="1201818"/>
            <a:ext cx="6767793" cy="3941682"/>
          </a:xfrm>
          <a:prstGeom prst="rect">
            <a:avLst/>
          </a:prstGeom>
        </p:spPr>
      </p:pic>
    </p:spTree>
    <p:extLst>
      <p:ext uri="{BB962C8B-B14F-4D97-AF65-F5344CB8AC3E}">
        <p14:creationId xmlns:p14="http://schemas.microsoft.com/office/powerpoint/2010/main" val="2369109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403E-9FA8-4FAB-9159-0CA100ACEB72}"/>
              </a:ext>
            </a:extLst>
          </p:cNvPr>
          <p:cNvSpPr>
            <a:spLocks noGrp="1"/>
          </p:cNvSpPr>
          <p:nvPr>
            <p:ph type="title"/>
          </p:nvPr>
        </p:nvSpPr>
        <p:spPr/>
        <p:txBody>
          <a:bodyPr>
            <a:normAutofit fontScale="90000"/>
          </a:bodyPr>
          <a:lstStyle/>
          <a:p>
            <a:r>
              <a:rPr lang="en-CA" b="1" dirty="0">
                <a:latin typeface="+mj-lt"/>
              </a:rPr>
              <a:t>4.3 Consumers</a:t>
            </a:r>
          </a:p>
        </p:txBody>
      </p:sp>
      <p:sp>
        <p:nvSpPr>
          <p:cNvPr id="3" name="Text Placeholder 2">
            <a:extLst>
              <a:ext uri="{FF2B5EF4-FFF2-40B4-BE49-F238E27FC236}">
                <a16:creationId xmlns:a16="http://schemas.microsoft.com/office/drawing/2014/main" id="{6D7EA392-AFF0-4510-B92C-AE7FAC26E667}"/>
              </a:ext>
            </a:extLst>
          </p:cNvPr>
          <p:cNvSpPr>
            <a:spLocks noGrp="1"/>
          </p:cNvSpPr>
          <p:nvPr>
            <p:ph type="body" idx="1"/>
          </p:nvPr>
        </p:nvSpPr>
        <p:spPr/>
        <p:txBody>
          <a:bodyPr/>
          <a:lstStyle/>
          <a:p>
            <a:pPr algn="l"/>
            <a:r>
              <a:rPr lang="en-US" b="0" i="0" dirty="0">
                <a:solidFill>
                  <a:srgbClr val="000000"/>
                </a:solidFill>
                <a:effectLst/>
                <a:latin typeface="+mn-lt"/>
                <a:ea typeface="Roboto" panose="02000000000000000000" pitchFamily="2" charset="0"/>
              </a:rPr>
              <a:t>Consumers gain an area of A and lose an area of B.</a:t>
            </a:r>
          </a:p>
          <a:p>
            <a:pPr algn="l"/>
            <a:r>
              <a:rPr lang="en-US" dirty="0">
                <a:solidFill>
                  <a:srgbClr val="000000"/>
                </a:solidFill>
                <a:latin typeface="+mn-lt"/>
                <a:ea typeface="Roboto" panose="02000000000000000000" pitchFamily="2" charset="0"/>
              </a:rPr>
              <a:t>T</a:t>
            </a:r>
            <a:r>
              <a:rPr lang="en-US" b="0" i="0" dirty="0">
                <a:solidFill>
                  <a:srgbClr val="000000"/>
                </a:solidFill>
                <a:effectLst/>
                <a:latin typeface="+mn-lt"/>
                <a:ea typeface="Roboto" panose="02000000000000000000" pitchFamily="2" charset="0"/>
              </a:rPr>
              <a:t>he quantity supplied in the market decreases from 300 rental units to 200 under the price ceiling, and there is a shortage of 200 homes due to this policy. </a:t>
            </a:r>
          </a:p>
          <a:p>
            <a:pPr algn="l"/>
            <a:r>
              <a:rPr lang="en-US" b="0" i="0" dirty="0">
                <a:solidFill>
                  <a:srgbClr val="000000"/>
                </a:solidFill>
                <a:effectLst/>
                <a:latin typeface="+mn-lt"/>
                <a:ea typeface="Roboto" panose="02000000000000000000" pitchFamily="2" charset="0"/>
              </a:rPr>
              <a:t>We can assume that some consumers get the advantage of the price ceiling are benefitted. They are now paying $400 a month instead of the earlier rent of $600 a month for a rental home. </a:t>
            </a:r>
          </a:p>
          <a:p>
            <a:pPr algn="l"/>
            <a:r>
              <a:rPr lang="en-US" b="0" i="0" dirty="0">
                <a:solidFill>
                  <a:srgbClr val="000000"/>
                </a:solidFill>
                <a:effectLst/>
                <a:latin typeface="+mn-lt"/>
                <a:ea typeface="Roboto" panose="02000000000000000000" pitchFamily="2" charset="0"/>
              </a:rPr>
              <a:t>This is shown in Fig 4.8 as area A. A price ceiling, as observed from Fig 4.8 above, shows a loss in consumer surplus, identified as area B, and a gain in consumer surplus shown as area A.</a:t>
            </a:r>
          </a:p>
        </p:txBody>
      </p:sp>
    </p:spTree>
    <p:extLst>
      <p:ext uri="{BB962C8B-B14F-4D97-AF65-F5344CB8AC3E}">
        <p14:creationId xmlns:p14="http://schemas.microsoft.com/office/powerpoint/2010/main" val="2490525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anchor="t" anchorCtr="0">
            <a:noAutofit/>
          </a:bodyPr>
          <a:lstStyle/>
          <a:p>
            <a:r>
              <a:rPr lang="en-CA" sz="2700" b="1" dirty="0">
                <a:latin typeface="+mj-lt"/>
                <a:ea typeface="Roboto" panose="02000000000000000000" pitchFamily="2" charset="0"/>
              </a:rPr>
              <a:t>Learning Outcomes</a:t>
            </a:r>
          </a:p>
        </p:txBody>
      </p:sp>
      <p:sp>
        <p:nvSpPr>
          <p:cNvPr id="2" name="Text Placeholder 1">
            <a:extLst>
              <a:ext uri="{FF2B5EF4-FFF2-40B4-BE49-F238E27FC236}">
                <a16:creationId xmlns:a16="http://schemas.microsoft.com/office/drawing/2014/main" id="{752444B8-550C-4A92-B17C-5FB38A07A14F}"/>
              </a:ext>
            </a:extLst>
          </p:cNvPr>
          <p:cNvSpPr>
            <a:spLocks noGrp="1"/>
          </p:cNvSpPr>
          <p:nvPr>
            <p:ph type="body" idx="1"/>
          </p:nvPr>
        </p:nvSpPr>
        <p:spPr/>
        <p:txBody>
          <a:bodyPr/>
          <a:lstStyle/>
          <a:p>
            <a:pPr>
              <a:lnSpc>
                <a:spcPct val="114999"/>
              </a:lnSpc>
              <a:buNone/>
            </a:pPr>
            <a:r>
              <a:rPr lang="en-US" dirty="0">
                <a:latin typeface="Arial"/>
              </a:rPr>
              <a:t>At the end of this chapter, you will be able to:</a:t>
            </a:r>
          </a:p>
          <a:p>
            <a:pPr>
              <a:lnSpc>
                <a:spcPct val="114999"/>
              </a:lnSpc>
            </a:pPr>
            <a:r>
              <a:rPr lang="en-US" b="0" i="0" dirty="0">
                <a:solidFill>
                  <a:srgbClr val="000000"/>
                </a:solidFill>
                <a:effectLst/>
                <a:latin typeface="+mn-lt"/>
              </a:rPr>
              <a:t>Describe consumer surplus and producer surplus</a:t>
            </a:r>
            <a:endParaRPr lang="en-US" dirty="0"/>
          </a:p>
          <a:p>
            <a:r>
              <a:rPr lang="en-US" b="0" i="0" dirty="0">
                <a:solidFill>
                  <a:srgbClr val="000000"/>
                </a:solidFill>
                <a:effectLst/>
                <a:latin typeface="+mn-lt"/>
                <a:ea typeface="Roboto" panose="02000000000000000000" pitchFamily="2" charset="0"/>
              </a:rPr>
              <a:t>Explain the economic efficiency</a:t>
            </a:r>
          </a:p>
          <a:p>
            <a:r>
              <a:rPr lang="en-US" b="0" i="0" dirty="0">
                <a:solidFill>
                  <a:srgbClr val="000000"/>
                </a:solidFill>
                <a:effectLst/>
                <a:latin typeface="+mn-lt"/>
                <a:ea typeface="Roboto" panose="02000000000000000000" pitchFamily="2" charset="0"/>
              </a:rPr>
              <a:t>Discuss the economic impact of government-imposed price floors and price ceilings</a:t>
            </a:r>
          </a:p>
          <a:p>
            <a:r>
              <a:rPr lang="en-US" b="0" i="0" dirty="0">
                <a:solidFill>
                  <a:srgbClr val="000000"/>
                </a:solidFill>
                <a:effectLst/>
                <a:latin typeface="+mn-lt"/>
                <a:ea typeface="Roboto" panose="02000000000000000000" pitchFamily="2" charset="0"/>
              </a:rPr>
              <a:t>Demonstrate the economic impact of taxes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9199-83A8-47D8-A4F6-1168612C9E5C}"/>
              </a:ext>
            </a:extLst>
          </p:cNvPr>
          <p:cNvSpPr>
            <a:spLocks noGrp="1"/>
          </p:cNvSpPr>
          <p:nvPr>
            <p:ph type="title"/>
          </p:nvPr>
        </p:nvSpPr>
        <p:spPr/>
        <p:txBody>
          <a:bodyPr>
            <a:normAutofit fontScale="90000"/>
          </a:bodyPr>
          <a:lstStyle/>
          <a:p>
            <a:r>
              <a:rPr lang="en-CA" b="1" dirty="0">
                <a:latin typeface="+mj-lt"/>
              </a:rPr>
              <a:t>4.3 Producers</a:t>
            </a:r>
          </a:p>
        </p:txBody>
      </p:sp>
      <p:sp>
        <p:nvSpPr>
          <p:cNvPr id="3" name="Text Placeholder 2">
            <a:extLst>
              <a:ext uri="{FF2B5EF4-FFF2-40B4-BE49-F238E27FC236}">
                <a16:creationId xmlns:a16="http://schemas.microsoft.com/office/drawing/2014/main" id="{08AFF3C4-A8D8-4985-8267-B8AA65F976C6}"/>
              </a:ext>
            </a:extLst>
          </p:cNvPr>
          <p:cNvSpPr>
            <a:spLocks noGrp="1"/>
          </p:cNvSpPr>
          <p:nvPr>
            <p:ph type="body" idx="1"/>
          </p:nvPr>
        </p:nvSpPr>
        <p:spPr/>
        <p:txBody>
          <a:bodyPr/>
          <a:lstStyle/>
          <a:p>
            <a:pPr algn="l"/>
            <a:r>
              <a:rPr lang="en-US" b="0" i="0" dirty="0">
                <a:solidFill>
                  <a:srgbClr val="000000"/>
                </a:solidFill>
                <a:effectLst/>
                <a:latin typeface="+mn-lt"/>
                <a:ea typeface="Roboto" panose="02000000000000000000" pitchFamily="2" charset="0"/>
              </a:rPr>
              <a:t>Producers lose areas C and A.</a:t>
            </a:r>
          </a:p>
          <a:p>
            <a:pPr algn="l"/>
            <a:r>
              <a:rPr lang="en-US" b="0" i="0" dirty="0">
                <a:solidFill>
                  <a:srgbClr val="000000"/>
                </a:solidFill>
                <a:effectLst/>
                <a:latin typeface="+mn-lt"/>
                <a:ea typeface="Roboto" panose="02000000000000000000" pitchFamily="2" charset="0"/>
              </a:rPr>
              <a:t>The price ceiling causes the landlords to reconsider staying in the rental market, as fewer landlords can make a profit with the lower price. </a:t>
            </a:r>
          </a:p>
          <a:p>
            <a:pPr algn="l"/>
            <a:r>
              <a:rPr lang="en-US" b="0" i="0" dirty="0">
                <a:solidFill>
                  <a:srgbClr val="000000"/>
                </a:solidFill>
                <a:effectLst/>
                <a:latin typeface="+mn-lt"/>
                <a:ea typeface="Roboto" panose="02000000000000000000" pitchFamily="2" charset="0"/>
              </a:rPr>
              <a:t>Due to the ceiling, 100 landlords leave the market, thus reducing their producer surplus identified as area B in Fig 4.9.</a:t>
            </a:r>
          </a:p>
          <a:p>
            <a:pPr algn="l"/>
            <a:r>
              <a:rPr lang="en-US" b="0" i="0" dirty="0">
                <a:solidFill>
                  <a:srgbClr val="000000"/>
                </a:solidFill>
                <a:effectLst/>
                <a:latin typeface="+mn-lt"/>
                <a:ea typeface="Roboto" panose="02000000000000000000" pitchFamily="2" charset="0"/>
              </a:rPr>
              <a:t>Like consumers, some producers will remain in the market, but these producers now must face the reality of lower rent revenue and therefore they lose area A. </a:t>
            </a:r>
          </a:p>
          <a:p>
            <a:pPr algn="l"/>
            <a:r>
              <a:rPr lang="en-US" b="0" i="0" dirty="0">
                <a:solidFill>
                  <a:srgbClr val="000000"/>
                </a:solidFill>
                <a:effectLst/>
                <a:latin typeface="+mn-lt"/>
                <a:ea typeface="Roboto" panose="02000000000000000000" pitchFamily="2" charset="0"/>
              </a:rPr>
              <a:t>This area which used to be a part of producer surplus, prior to the rent ceiling, is now transferred to the consumers or renters.</a:t>
            </a:r>
          </a:p>
        </p:txBody>
      </p:sp>
    </p:spTree>
    <p:extLst>
      <p:ext uri="{BB962C8B-B14F-4D97-AF65-F5344CB8AC3E}">
        <p14:creationId xmlns:p14="http://schemas.microsoft.com/office/powerpoint/2010/main" val="1188522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43893-3388-4678-98FD-8CBC4D8FE49E}"/>
              </a:ext>
            </a:extLst>
          </p:cNvPr>
          <p:cNvSpPr>
            <a:spLocks noGrp="1"/>
          </p:cNvSpPr>
          <p:nvPr>
            <p:ph type="title"/>
          </p:nvPr>
        </p:nvSpPr>
        <p:spPr/>
        <p:txBody>
          <a:bodyPr>
            <a:normAutofit fontScale="90000"/>
          </a:bodyPr>
          <a:lstStyle/>
          <a:p>
            <a:r>
              <a:rPr lang="en-US" b="1" dirty="0"/>
              <a:t>4.3 Black Market due to Rent Ceiling</a:t>
            </a:r>
            <a:endParaRPr lang="en-CA" b="1" dirty="0"/>
          </a:p>
        </p:txBody>
      </p:sp>
      <p:sp>
        <p:nvSpPr>
          <p:cNvPr id="3" name="Text Placeholder 2">
            <a:extLst>
              <a:ext uri="{FF2B5EF4-FFF2-40B4-BE49-F238E27FC236}">
                <a16:creationId xmlns:a16="http://schemas.microsoft.com/office/drawing/2014/main" id="{F963AA7D-14E4-4474-8304-702985CFD53F}"/>
              </a:ext>
            </a:extLst>
          </p:cNvPr>
          <p:cNvSpPr>
            <a:spLocks noGrp="1"/>
          </p:cNvSpPr>
          <p:nvPr>
            <p:ph type="body" idx="1"/>
          </p:nvPr>
        </p:nvSpPr>
        <p:spPr/>
        <p:txBody>
          <a:bodyPr/>
          <a:lstStyle/>
          <a:p>
            <a:r>
              <a:rPr lang="en-US" dirty="0">
                <a:latin typeface="+mn-lt"/>
                <a:ea typeface="Roboto" panose="02000000000000000000" pitchFamily="2" charset="0"/>
              </a:rPr>
              <a:t>The shortage increases the difficulty of finding a rental unit. </a:t>
            </a:r>
          </a:p>
          <a:p>
            <a:r>
              <a:rPr lang="en-US" dirty="0">
                <a:latin typeface="+mn-lt"/>
                <a:ea typeface="Roboto" panose="02000000000000000000" pitchFamily="2" charset="0"/>
              </a:rPr>
              <a:t>This could result in some consumers willing to pay most for the homes, a rent as high as $800, to ensure the availability of a rental unit, therefore violating government’s price ceiling. This is a black-market transaction.</a:t>
            </a:r>
          </a:p>
          <a:p>
            <a:r>
              <a:rPr lang="en-US" dirty="0">
                <a:latin typeface="+mn-lt"/>
                <a:ea typeface="Roboto" panose="02000000000000000000" pitchFamily="2" charset="0"/>
              </a:rPr>
              <a:t>If the tenants engage in black market activity by paying a rent of $800, then consumer surplus shrinks to area H. The areas M + A get transferred from renters (consumers) to producers (landlords), as shown in Fig 5.0.</a:t>
            </a:r>
            <a:endParaRPr lang="en-CA" dirty="0">
              <a:latin typeface="+mn-lt"/>
              <a:ea typeface="Roboto" panose="02000000000000000000" pitchFamily="2" charset="0"/>
            </a:endParaRPr>
          </a:p>
        </p:txBody>
      </p:sp>
    </p:spTree>
    <p:extLst>
      <p:ext uri="{BB962C8B-B14F-4D97-AF65-F5344CB8AC3E}">
        <p14:creationId xmlns:p14="http://schemas.microsoft.com/office/powerpoint/2010/main" val="1002843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A22C2-EC49-4CA2-B66E-E72C6524AC85}"/>
              </a:ext>
            </a:extLst>
          </p:cNvPr>
          <p:cNvSpPr>
            <a:spLocks noGrp="1"/>
          </p:cNvSpPr>
          <p:nvPr>
            <p:ph type="title"/>
          </p:nvPr>
        </p:nvSpPr>
        <p:spPr/>
        <p:txBody>
          <a:bodyPr>
            <a:normAutofit fontScale="90000"/>
          </a:bodyPr>
          <a:lstStyle/>
          <a:p>
            <a:r>
              <a:rPr lang="en-CA" b="1" dirty="0">
                <a:latin typeface="+mj-lt"/>
              </a:rPr>
              <a:t>4.3 Deadweight Loss</a:t>
            </a:r>
          </a:p>
        </p:txBody>
      </p:sp>
      <p:sp>
        <p:nvSpPr>
          <p:cNvPr id="3" name="Text Placeholder 2">
            <a:extLst>
              <a:ext uri="{FF2B5EF4-FFF2-40B4-BE49-F238E27FC236}">
                <a16:creationId xmlns:a16="http://schemas.microsoft.com/office/drawing/2014/main" id="{FCF7D741-8478-4375-B07F-44727087E491}"/>
              </a:ext>
            </a:extLst>
          </p:cNvPr>
          <p:cNvSpPr>
            <a:spLocks noGrp="1"/>
          </p:cNvSpPr>
          <p:nvPr>
            <p:ph type="body" idx="1"/>
          </p:nvPr>
        </p:nvSpPr>
        <p:spPr/>
        <p:txBody>
          <a:bodyPr>
            <a:normAutofit/>
          </a:bodyPr>
          <a:lstStyle/>
          <a:p>
            <a:pPr algn="l"/>
            <a:r>
              <a:rPr lang="en-US" b="0" i="0" dirty="0">
                <a:solidFill>
                  <a:srgbClr val="000000"/>
                </a:solidFill>
                <a:effectLst/>
                <a:latin typeface="+mn-lt"/>
                <a:ea typeface="Roboto" panose="02000000000000000000" pitchFamily="2" charset="0"/>
              </a:rPr>
              <a:t>The deadweight loss or a loss in total surplus to the society due to a price ceiling arises because there are players who are no longer able to be a part of the market. </a:t>
            </a:r>
          </a:p>
          <a:p>
            <a:pPr algn="l"/>
            <a:r>
              <a:rPr lang="en-US" b="0" i="0" dirty="0">
                <a:solidFill>
                  <a:srgbClr val="000000"/>
                </a:solidFill>
                <a:effectLst/>
                <a:latin typeface="+mn-lt"/>
                <a:ea typeface="Roboto" panose="02000000000000000000" pitchFamily="2" charset="0"/>
              </a:rPr>
              <a:t>100 renters and 100 landlords all lose a varied amount based on their willingness to pay and marginal cost.</a:t>
            </a:r>
          </a:p>
        </p:txBody>
      </p:sp>
    </p:spTree>
    <p:extLst>
      <p:ext uri="{BB962C8B-B14F-4D97-AF65-F5344CB8AC3E}">
        <p14:creationId xmlns:p14="http://schemas.microsoft.com/office/powerpoint/2010/main" val="3419122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5A750-AEA5-4A09-928C-360A00B13BA1}"/>
              </a:ext>
            </a:extLst>
          </p:cNvPr>
          <p:cNvSpPr>
            <a:spLocks noGrp="1"/>
          </p:cNvSpPr>
          <p:nvPr>
            <p:ph type="title"/>
          </p:nvPr>
        </p:nvSpPr>
        <p:spPr/>
        <p:txBody>
          <a:bodyPr>
            <a:normAutofit fontScale="90000"/>
          </a:bodyPr>
          <a:lstStyle/>
          <a:p>
            <a:r>
              <a:rPr lang="en-US" b="1" dirty="0">
                <a:latin typeface="+mj-lt"/>
              </a:rPr>
              <a:t>4.3 Price Floor in the Labour Market (Minimum Wage Law</a:t>
            </a:r>
            <a:r>
              <a:rPr lang="en-US" dirty="0"/>
              <a:t>)</a:t>
            </a:r>
            <a:endParaRPr lang="en-CA" dirty="0"/>
          </a:p>
        </p:txBody>
      </p:sp>
      <p:pic>
        <p:nvPicPr>
          <p:cNvPr id="3074" name="Picture 2" descr="While the price floor has a very similar analysis to the price ceiling, it is important to look at it separately. A common example of a price floor is a minimum wage policy. The labor market is unique in that the workers are the producers of labor and the firms are consumers of labor. Price can be denominated in hourly wage, with the quantity of workers on the x-axis. If the government sets a binding minimum wage (price floor), it must be set above the equilibrium price.&#10; In Fig 411, the equilibrium wage is shown as $10/hour. This is where the demand for labor is equal to the number of workers who want to find jobs. At this level there is no unemployment. However, if the government sets a minimum wage of $13/hour, this will change. The Quantity of Labor Supplied (workers looking for jobs) will be 400, but the quantity demanded will be 200. This means that 200 workers will be unemployed! Again, this is not enough information to determine whether the market is inefficient – we have to calculate the change in total surplus!">
            <a:extLst>
              <a:ext uri="{FF2B5EF4-FFF2-40B4-BE49-F238E27FC236}">
                <a16:creationId xmlns:a16="http://schemas.microsoft.com/office/drawing/2014/main" id="{7F279033-863B-4A70-AD10-D86ACDA226A6}"/>
              </a:ext>
            </a:extLst>
          </p:cNvPr>
          <p:cNvPicPr>
            <a:picLocks noChangeAspect="1" noChangeArrowheads="1"/>
          </p:cNvPicPr>
          <p:nvPr/>
        </p:nvPicPr>
        <p:blipFill>
          <a:blip r:embed="rId3"/>
          <a:srcRect/>
          <a:stretch>
            <a:fillRect/>
          </a:stretch>
        </p:blipFill>
        <p:spPr bwMode="auto">
          <a:xfrm>
            <a:off x="2286923" y="1075082"/>
            <a:ext cx="4163981" cy="3780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854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9761-8AE8-4D67-8F85-BD7BE9CF3EF4}"/>
              </a:ext>
            </a:extLst>
          </p:cNvPr>
          <p:cNvSpPr>
            <a:spLocks noGrp="1"/>
          </p:cNvSpPr>
          <p:nvPr>
            <p:ph type="title"/>
          </p:nvPr>
        </p:nvSpPr>
        <p:spPr/>
        <p:txBody>
          <a:bodyPr>
            <a:normAutofit fontScale="90000"/>
          </a:bodyPr>
          <a:lstStyle/>
          <a:p>
            <a:r>
              <a:rPr lang="en-CA" b="1" dirty="0">
                <a:latin typeface="+mj-lt"/>
              </a:rPr>
              <a:t>4.3 Labour Market Price Floor Example </a:t>
            </a:r>
          </a:p>
        </p:txBody>
      </p:sp>
      <p:pic>
        <p:nvPicPr>
          <p:cNvPr id="4098" name="Picture 2" descr="Before (from Fig  4.11 A)&#10;Consumer Surplus (Blue Area): [(20-10) x 300]/2 = $1500&#10;Producer Surplus (Red Area): [(10) x 300]/2 = $1500&#10;Total (Market) Surplus: $3000&#10;&#10;After (from Fig 4.11 B)&#10;Consumer Surplus (Blue Area): [(20-13) x 200]/2= $700&#10;Producer Surplus (Red Area): [(13-7) x 200] + (7 x 200)/2 = $1900&#10;Total Surplus: $2600">
            <a:extLst>
              <a:ext uri="{FF2B5EF4-FFF2-40B4-BE49-F238E27FC236}">
                <a16:creationId xmlns:a16="http://schemas.microsoft.com/office/drawing/2014/main" id="{887E333F-616E-4A54-AC2D-369D40213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658" y="1138797"/>
            <a:ext cx="8017542" cy="37031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3BA5187-036B-43A1-B310-54D45F54F903}"/>
              </a:ext>
            </a:extLst>
          </p:cNvPr>
          <p:cNvSpPr txBox="1"/>
          <p:nvPr/>
        </p:nvSpPr>
        <p:spPr>
          <a:xfrm>
            <a:off x="1177115" y="4579611"/>
            <a:ext cx="1449865" cy="261610"/>
          </a:xfrm>
          <a:prstGeom prst="rect">
            <a:avLst/>
          </a:prstGeom>
          <a:noFill/>
        </p:spPr>
        <p:txBody>
          <a:bodyPr wrap="square" rtlCol="0">
            <a:spAutoFit/>
          </a:bodyPr>
          <a:lstStyle/>
          <a:p>
            <a:r>
              <a:rPr lang="en-CA" sz="1100" dirty="0">
                <a:latin typeface="Montserrat" panose="020B0604020202020204" charset="0"/>
              </a:rPr>
              <a:t>Fig 4.11 (A)</a:t>
            </a:r>
          </a:p>
        </p:txBody>
      </p:sp>
      <p:sp>
        <p:nvSpPr>
          <p:cNvPr id="5" name="TextBox 4">
            <a:extLst>
              <a:ext uri="{FF2B5EF4-FFF2-40B4-BE49-F238E27FC236}">
                <a16:creationId xmlns:a16="http://schemas.microsoft.com/office/drawing/2014/main" id="{DEB7DD6F-CB71-4D53-BCBD-BDDC3BA46811}"/>
              </a:ext>
            </a:extLst>
          </p:cNvPr>
          <p:cNvSpPr txBox="1"/>
          <p:nvPr/>
        </p:nvSpPr>
        <p:spPr>
          <a:xfrm>
            <a:off x="7253477" y="4579611"/>
            <a:ext cx="1449865" cy="261610"/>
          </a:xfrm>
          <a:prstGeom prst="rect">
            <a:avLst/>
          </a:prstGeom>
          <a:noFill/>
        </p:spPr>
        <p:txBody>
          <a:bodyPr wrap="square" rtlCol="0">
            <a:spAutoFit/>
          </a:bodyPr>
          <a:lstStyle/>
          <a:p>
            <a:r>
              <a:rPr lang="en-CA" sz="1100" dirty="0">
                <a:latin typeface="Montserrat" panose="020B0604020202020204" charset="0"/>
              </a:rPr>
              <a:t>Fig 4.11(B)</a:t>
            </a:r>
          </a:p>
        </p:txBody>
      </p:sp>
    </p:spTree>
    <p:extLst>
      <p:ext uri="{BB962C8B-B14F-4D97-AF65-F5344CB8AC3E}">
        <p14:creationId xmlns:p14="http://schemas.microsoft.com/office/powerpoint/2010/main" val="2285311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239A0-517E-4114-BE78-B4B1C77F0FAC}"/>
              </a:ext>
            </a:extLst>
          </p:cNvPr>
          <p:cNvSpPr>
            <a:spLocks noGrp="1"/>
          </p:cNvSpPr>
          <p:nvPr>
            <p:ph type="title"/>
          </p:nvPr>
        </p:nvSpPr>
        <p:spPr/>
        <p:txBody>
          <a:bodyPr>
            <a:normAutofit fontScale="90000"/>
          </a:bodyPr>
          <a:lstStyle/>
          <a:p>
            <a:r>
              <a:rPr lang="en-CA" b="1" dirty="0">
                <a:latin typeface="+mj-lt"/>
              </a:rPr>
              <a:t>4.3 Consumer Surplus Price Floor Example </a:t>
            </a:r>
          </a:p>
        </p:txBody>
      </p:sp>
      <p:pic>
        <p:nvPicPr>
          <p:cNvPr id="5122" name="Picture 2" descr="Graphical representation of Consumer Surplus with Price Floor">
            <a:extLst>
              <a:ext uri="{FF2B5EF4-FFF2-40B4-BE49-F238E27FC236}">
                <a16:creationId xmlns:a16="http://schemas.microsoft.com/office/drawing/2014/main" id="{219D0489-109F-4745-B603-07ED194DE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507" y="1191480"/>
            <a:ext cx="4291293" cy="35420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D0E6F96-F81C-4BD3-B871-1795DEB2C80D}"/>
              </a:ext>
            </a:extLst>
          </p:cNvPr>
          <p:cNvSpPr txBox="1"/>
          <p:nvPr/>
        </p:nvSpPr>
        <p:spPr>
          <a:xfrm>
            <a:off x="3886200" y="4603675"/>
            <a:ext cx="2299447" cy="261610"/>
          </a:xfrm>
          <a:prstGeom prst="rect">
            <a:avLst/>
          </a:prstGeom>
          <a:noFill/>
        </p:spPr>
        <p:txBody>
          <a:bodyPr wrap="square" rtlCol="0">
            <a:spAutoFit/>
          </a:bodyPr>
          <a:lstStyle/>
          <a:p>
            <a:r>
              <a:rPr lang="en-CA" sz="1100" dirty="0">
                <a:latin typeface="Montserrat" panose="020B0604020202020204" charset="0"/>
              </a:rPr>
              <a:t>Fig 4.12 </a:t>
            </a:r>
          </a:p>
        </p:txBody>
      </p:sp>
    </p:spTree>
    <p:extLst>
      <p:ext uri="{BB962C8B-B14F-4D97-AF65-F5344CB8AC3E}">
        <p14:creationId xmlns:p14="http://schemas.microsoft.com/office/powerpoint/2010/main" val="204644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fficiency and Price Floors and Ceilings">
            <a:extLst>
              <a:ext uri="{FF2B5EF4-FFF2-40B4-BE49-F238E27FC236}">
                <a16:creationId xmlns:a16="http://schemas.microsoft.com/office/drawing/2014/main" id="{BC3FDC91-EE36-47EA-9099-D22674C3B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499" y="840448"/>
            <a:ext cx="4409002" cy="38220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FEF3B82-7E3F-4894-8DFA-92CE72E4050A}"/>
              </a:ext>
            </a:extLst>
          </p:cNvPr>
          <p:cNvSpPr>
            <a:spLocks noGrp="1"/>
          </p:cNvSpPr>
          <p:nvPr>
            <p:ph type="title"/>
          </p:nvPr>
        </p:nvSpPr>
        <p:spPr/>
        <p:txBody>
          <a:bodyPr>
            <a:normAutofit fontScale="90000"/>
          </a:bodyPr>
          <a:lstStyle/>
          <a:p>
            <a:r>
              <a:rPr lang="en-US" b="1" dirty="0">
                <a:latin typeface="+mj-lt"/>
              </a:rPr>
              <a:t>4.3 Price Floor in the market for movie theaters</a:t>
            </a:r>
            <a:endParaRPr lang="en-CA" dirty="0"/>
          </a:p>
        </p:txBody>
      </p:sp>
      <p:sp>
        <p:nvSpPr>
          <p:cNvPr id="4" name="TextBox 3">
            <a:extLst>
              <a:ext uri="{FF2B5EF4-FFF2-40B4-BE49-F238E27FC236}">
                <a16:creationId xmlns:a16="http://schemas.microsoft.com/office/drawing/2014/main" id="{EAE7D4A3-8B8A-4183-9754-80013E8B34D9}"/>
              </a:ext>
            </a:extLst>
          </p:cNvPr>
          <p:cNvSpPr txBox="1"/>
          <p:nvPr/>
        </p:nvSpPr>
        <p:spPr>
          <a:xfrm>
            <a:off x="4409573" y="4662453"/>
            <a:ext cx="1707776" cy="261610"/>
          </a:xfrm>
          <a:prstGeom prst="rect">
            <a:avLst/>
          </a:prstGeom>
          <a:noFill/>
        </p:spPr>
        <p:txBody>
          <a:bodyPr wrap="square" rtlCol="0">
            <a:spAutoFit/>
          </a:bodyPr>
          <a:lstStyle/>
          <a:p>
            <a:r>
              <a:rPr lang="en-CA" sz="1100" dirty="0">
                <a:latin typeface="Montserrat" panose="020B0604020202020204" charset="0"/>
              </a:rPr>
              <a:t>Fig 4.13 </a:t>
            </a:r>
          </a:p>
        </p:txBody>
      </p:sp>
    </p:spTree>
    <p:extLst>
      <p:ext uri="{BB962C8B-B14F-4D97-AF65-F5344CB8AC3E}">
        <p14:creationId xmlns:p14="http://schemas.microsoft.com/office/powerpoint/2010/main" val="591561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63FFE-6B53-4CE8-A044-1238A25115C1}"/>
              </a:ext>
            </a:extLst>
          </p:cNvPr>
          <p:cNvSpPr>
            <a:spLocks noGrp="1"/>
          </p:cNvSpPr>
          <p:nvPr>
            <p:ph type="title"/>
          </p:nvPr>
        </p:nvSpPr>
        <p:spPr/>
        <p:txBody>
          <a:bodyPr>
            <a:normAutofit fontScale="90000"/>
          </a:bodyPr>
          <a:lstStyle/>
          <a:p>
            <a:r>
              <a:rPr lang="en-CA" b="1" dirty="0">
                <a:latin typeface="+mj-lt"/>
              </a:rPr>
              <a:t>4.4 Taxes and Deadweight Loss</a:t>
            </a:r>
          </a:p>
        </p:txBody>
      </p:sp>
      <p:sp>
        <p:nvSpPr>
          <p:cNvPr id="3" name="Text Placeholder 2">
            <a:extLst>
              <a:ext uri="{FF2B5EF4-FFF2-40B4-BE49-F238E27FC236}">
                <a16:creationId xmlns:a16="http://schemas.microsoft.com/office/drawing/2014/main" id="{40ECC6D1-C511-0811-92ED-DB2F2A9A4B37}"/>
              </a:ext>
            </a:extLst>
          </p:cNvPr>
          <p:cNvSpPr>
            <a:spLocks noGrp="1"/>
          </p:cNvSpPr>
          <p:nvPr>
            <p:ph type="body" idx="1"/>
          </p:nvPr>
        </p:nvSpPr>
        <p:spPr>
          <a:xfrm>
            <a:off x="311700" y="1229875"/>
            <a:ext cx="4152723" cy="3339000"/>
          </a:xfrm>
        </p:spPr>
        <p:txBody>
          <a:bodyPr/>
          <a:lstStyle/>
          <a:p>
            <a:pPr marL="114300" indent="0">
              <a:buNone/>
            </a:pPr>
            <a:r>
              <a:rPr lang="en-US" dirty="0">
                <a:solidFill>
                  <a:srgbClr val="373D3F"/>
                </a:solidFill>
                <a:latin typeface="+mn-lt"/>
                <a:ea typeface="Roboto" panose="02000000000000000000" pitchFamily="2" charset="0"/>
              </a:rPr>
              <a:t>Taxes are not the most popular policy, but they are often necessary. We will look at two methods to understand how taxes affect the market: by shifting the curve and using the wedge method.</a:t>
            </a:r>
            <a:endParaRPr lang="en-CA" dirty="0">
              <a:latin typeface="+mn-lt"/>
              <a:ea typeface="Roboto" panose="02000000000000000000" pitchFamily="2" charset="0"/>
            </a:endParaRPr>
          </a:p>
        </p:txBody>
      </p:sp>
      <p:pic>
        <p:nvPicPr>
          <p:cNvPr id="7172" name="Picture 4">
            <a:extLst>
              <a:ext uri="{FF2B5EF4-FFF2-40B4-BE49-F238E27FC236}">
                <a16:creationId xmlns:a16="http://schemas.microsoft.com/office/drawing/2014/main" id="{2F4FA7E6-3822-4981-9E6E-971C42E9A301}"/>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79578" y="1236447"/>
            <a:ext cx="3835819" cy="23036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1FB681B-8BFF-459E-83FE-3F4DEB19775E}"/>
              </a:ext>
              <a:ext uri="{C183D7F6-B498-43B3-948B-1728B52AA6E4}">
                <adec:decorative xmlns:adec="http://schemas.microsoft.com/office/drawing/2017/decorative" val="1"/>
              </a:ext>
            </a:extLst>
          </p:cNvPr>
          <p:cNvSpPr txBox="1"/>
          <p:nvPr/>
        </p:nvSpPr>
        <p:spPr>
          <a:xfrm>
            <a:off x="4679578" y="3599276"/>
            <a:ext cx="4572000" cy="261610"/>
          </a:xfrm>
          <a:prstGeom prst="rect">
            <a:avLst/>
          </a:prstGeom>
          <a:noFill/>
        </p:spPr>
        <p:txBody>
          <a:bodyPr wrap="square">
            <a:spAutoFit/>
          </a:bodyPr>
          <a:lstStyle/>
          <a:p>
            <a:r>
              <a:rPr lang="en-US" sz="1100" b="0" u="sng" dirty="0">
                <a:solidFill>
                  <a:schemeClr val="accent2"/>
                </a:solidFill>
                <a:effectLst/>
                <a:latin typeface="+mj-lt"/>
                <a:hlinkClick r:id="rId4">
                  <a:extLst>
                    <a:ext uri="{A12FA001-AC4F-418D-AE19-62706E023703}">
                      <ahyp:hlinkClr xmlns:ahyp="http://schemas.microsoft.com/office/drawing/2018/hyperlinkcolor" val="tx"/>
                    </a:ext>
                  </a:extLst>
                </a:hlinkClick>
              </a:rPr>
              <a:t>Photo</a:t>
            </a:r>
            <a:r>
              <a:rPr lang="en-US" sz="1100" b="0" dirty="0">
                <a:solidFill>
                  <a:srgbClr val="373D3F"/>
                </a:solidFill>
                <a:effectLst/>
                <a:latin typeface="+mj-lt"/>
              </a:rPr>
              <a:t> by GotCredit</a:t>
            </a:r>
            <a:r>
              <a:rPr lang="en-US" sz="1100" dirty="0">
                <a:solidFill>
                  <a:srgbClr val="373D3F"/>
                </a:solidFill>
                <a:latin typeface="+mj-lt"/>
              </a:rPr>
              <a:t>,</a:t>
            </a:r>
            <a:r>
              <a:rPr lang="en-US" sz="1100" b="0" dirty="0">
                <a:solidFill>
                  <a:srgbClr val="373D3F"/>
                </a:solidFill>
                <a:effectLst/>
                <a:latin typeface="+mj-lt"/>
              </a:rPr>
              <a:t> Flickr </a:t>
            </a:r>
            <a:r>
              <a:rPr lang="en-US" sz="1100" b="0" u="sng" dirty="0">
                <a:solidFill>
                  <a:schemeClr val="accent2"/>
                </a:solidFill>
                <a:effectLst/>
                <a:latin typeface="+mj-lt"/>
                <a:hlinkClick r:id="rId5">
                  <a:extLst>
                    <a:ext uri="{A12FA001-AC4F-418D-AE19-62706E023703}">
                      <ahyp:hlinkClr xmlns:ahyp="http://schemas.microsoft.com/office/drawing/2018/hyperlinkcolor" val="tx"/>
                    </a:ext>
                  </a:extLst>
                </a:hlinkClick>
              </a:rPr>
              <a:t>CC-BY 2.0</a:t>
            </a:r>
            <a:endParaRPr lang="en-CA" sz="1100" dirty="0">
              <a:solidFill>
                <a:schemeClr val="accent2"/>
              </a:solidFill>
              <a:latin typeface="+mj-lt"/>
            </a:endParaRPr>
          </a:p>
        </p:txBody>
      </p:sp>
    </p:spTree>
    <p:extLst>
      <p:ext uri="{BB962C8B-B14F-4D97-AF65-F5344CB8AC3E}">
        <p14:creationId xmlns:p14="http://schemas.microsoft.com/office/powerpoint/2010/main" val="1198545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38D1-AA05-43E1-8E6A-E4CCCC9CEBAB}"/>
              </a:ext>
            </a:extLst>
          </p:cNvPr>
          <p:cNvSpPr>
            <a:spLocks noGrp="1"/>
          </p:cNvSpPr>
          <p:nvPr>
            <p:ph type="title"/>
          </p:nvPr>
        </p:nvSpPr>
        <p:spPr/>
        <p:txBody>
          <a:bodyPr>
            <a:normAutofit fontScale="90000"/>
          </a:bodyPr>
          <a:lstStyle/>
          <a:p>
            <a:r>
              <a:rPr lang="en-CA" b="1" dirty="0">
                <a:latin typeface="+mj-lt"/>
              </a:rPr>
              <a:t>4.4 Oil Market With Tax Example </a:t>
            </a:r>
          </a:p>
        </p:txBody>
      </p:sp>
      <p:pic>
        <p:nvPicPr>
          <p:cNvPr id="8194" name="Picture 2" descr="Graphical representation of Oil market with tax">
            <a:extLst>
              <a:ext uri="{FF2B5EF4-FFF2-40B4-BE49-F238E27FC236}">
                <a16:creationId xmlns:a16="http://schemas.microsoft.com/office/drawing/2014/main" id="{35EC01C2-82D2-4DBC-AC59-7C85C6EBF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793" y="1017800"/>
            <a:ext cx="4304413" cy="36365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9EA869-F4A2-4096-8DE8-4252CB6B9852}"/>
              </a:ext>
            </a:extLst>
          </p:cNvPr>
          <p:cNvSpPr txBox="1"/>
          <p:nvPr/>
        </p:nvSpPr>
        <p:spPr>
          <a:xfrm>
            <a:off x="4439614" y="4654384"/>
            <a:ext cx="1615001" cy="261610"/>
          </a:xfrm>
          <a:prstGeom prst="rect">
            <a:avLst/>
          </a:prstGeom>
          <a:noFill/>
        </p:spPr>
        <p:txBody>
          <a:bodyPr wrap="square" rtlCol="0">
            <a:spAutoFit/>
          </a:bodyPr>
          <a:lstStyle/>
          <a:p>
            <a:r>
              <a:rPr lang="en-CA" sz="1100" dirty="0">
                <a:latin typeface="Montserrat" panose="020B0604020202020204" charset="0"/>
              </a:rPr>
              <a:t>Fig 4.14 </a:t>
            </a:r>
          </a:p>
        </p:txBody>
      </p:sp>
    </p:spTree>
    <p:extLst>
      <p:ext uri="{BB962C8B-B14F-4D97-AF65-F5344CB8AC3E}">
        <p14:creationId xmlns:p14="http://schemas.microsoft.com/office/powerpoint/2010/main" val="1938251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0843-61B2-4CAB-8B59-7587DA9878D7}"/>
              </a:ext>
            </a:extLst>
          </p:cNvPr>
          <p:cNvSpPr>
            <a:spLocks noGrp="1"/>
          </p:cNvSpPr>
          <p:nvPr>
            <p:ph type="title"/>
          </p:nvPr>
        </p:nvSpPr>
        <p:spPr/>
        <p:txBody>
          <a:bodyPr>
            <a:normAutofit fontScale="90000"/>
          </a:bodyPr>
          <a:lstStyle/>
          <a:p>
            <a:r>
              <a:rPr lang="en-US" b="1" dirty="0">
                <a:latin typeface="+mj-lt"/>
              </a:rPr>
              <a:t>4.4 What if the legal incidence of the tax is levied on the consumers</a:t>
            </a:r>
            <a:endParaRPr lang="en-CA" b="1" dirty="0">
              <a:latin typeface="+mj-lt"/>
            </a:endParaRPr>
          </a:p>
        </p:txBody>
      </p:sp>
      <p:pic>
        <p:nvPicPr>
          <p:cNvPr id="9218" name="Picture 2" descr="Graphical representation of Oil market with Tax">
            <a:extLst>
              <a:ext uri="{FF2B5EF4-FFF2-40B4-BE49-F238E27FC236}">
                <a16:creationId xmlns:a16="http://schemas.microsoft.com/office/drawing/2014/main" id="{5DDC0BAA-3DC7-493D-A0B5-B29F1FC24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782" y="1320755"/>
            <a:ext cx="4232733" cy="35583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61B29C6-6636-45EC-BB5F-A45235133D65}"/>
              </a:ext>
            </a:extLst>
          </p:cNvPr>
          <p:cNvSpPr txBox="1"/>
          <p:nvPr/>
        </p:nvSpPr>
        <p:spPr>
          <a:xfrm>
            <a:off x="4362513" y="4617540"/>
            <a:ext cx="1344706" cy="261610"/>
          </a:xfrm>
          <a:prstGeom prst="rect">
            <a:avLst/>
          </a:prstGeom>
          <a:noFill/>
        </p:spPr>
        <p:txBody>
          <a:bodyPr wrap="square" rtlCol="0">
            <a:spAutoFit/>
          </a:bodyPr>
          <a:lstStyle/>
          <a:p>
            <a:r>
              <a:rPr lang="en-CA" sz="1100" dirty="0">
                <a:latin typeface="Montserrat" panose="020B0604020202020204" charset="0"/>
              </a:rPr>
              <a:t>Fig 4.15 </a:t>
            </a:r>
          </a:p>
        </p:txBody>
      </p:sp>
    </p:spTree>
    <p:extLst>
      <p:ext uri="{BB962C8B-B14F-4D97-AF65-F5344CB8AC3E}">
        <p14:creationId xmlns:p14="http://schemas.microsoft.com/office/powerpoint/2010/main" val="2359251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2AC2-0815-41C2-881A-24B3DCF4642F}"/>
              </a:ext>
            </a:extLst>
          </p:cNvPr>
          <p:cNvSpPr>
            <a:spLocks noGrp="1"/>
          </p:cNvSpPr>
          <p:nvPr>
            <p:ph type="title"/>
          </p:nvPr>
        </p:nvSpPr>
        <p:spPr/>
        <p:txBody>
          <a:bodyPr>
            <a:normAutofit fontScale="90000"/>
          </a:bodyPr>
          <a:lstStyle/>
          <a:p>
            <a:r>
              <a:rPr lang="en-CA" b="1" dirty="0">
                <a:latin typeface="+mj-lt"/>
              </a:rPr>
              <a:t>4.1 Demand and Consumer Surplus</a:t>
            </a:r>
          </a:p>
        </p:txBody>
      </p:sp>
      <p:sp>
        <p:nvSpPr>
          <p:cNvPr id="3" name="Text Placeholder 2">
            <a:extLst>
              <a:ext uri="{FF2B5EF4-FFF2-40B4-BE49-F238E27FC236}">
                <a16:creationId xmlns:a16="http://schemas.microsoft.com/office/drawing/2014/main" id="{C7F33DC9-F4F3-493B-9FDE-0B5CACCE1689}"/>
              </a:ext>
            </a:extLst>
          </p:cNvPr>
          <p:cNvSpPr>
            <a:spLocks noGrp="1"/>
          </p:cNvSpPr>
          <p:nvPr>
            <p:ph type="body" idx="1"/>
          </p:nvPr>
        </p:nvSpPr>
        <p:spPr/>
        <p:txBody>
          <a:bodyPr/>
          <a:lstStyle/>
          <a:p>
            <a:pPr marL="114300" indent="0">
              <a:buNone/>
            </a:pPr>
            <a:r>
              <a:rPr lang="en-US" b="1" i="0" dirty="0">
                <a:solidFill>
                  <a:srgbClr val="000000"/>
                </a:solidFill>
                <a:effectLst/>
                <a:latin typeface="+mn-lt"/>
                <a:ea typeface="Roboto" panose="02000000000000000000" pitchFamily="2" charset="0"/>
              </a:rPr>
              <a:t>Demand</a:t>
            </a:r>
            <a:r>
              <a:rPr lang="en-US" b="0" i="0" dirty="0">
                <a:solidFill>
                  <a:srgbClr val="000000"/>
                </a:solidFill>
                <a:effectLst/>
                <a:latin typeface="+mn-lt"/>
                <a:ea typeface="Roboto" panose="02000000000000000000" pitchFamily="2" charset="0"/>
              </a:rPr>
              <a:t> refers to the amount (price) consumers are willing and able to purchase goods or services at.</a:t>
            </a:r>
            <a:endParaRPr lang="en-US" dirty="0"/>
          </a:p>
          <a:p>
            <a:r>
              <a:rPr lang="en-US" dirty="0">
                <a:solidFill>
                  <a:srgbClr val="373D3F"/>
                </a:solidFill>
                <a:latin typeface="+mn-lt"/>
                <a:ea typeface="Roboto" panose="02000000000000000000" pitchFamily="2" charset="0"/>
              </a:rPr>
              <a:t>M</a:t>
            </a:r>
            <a:r>
              <a:rPr lang="en-US" b="0" i="0" dirty="0">
                <a:solidFill>
                  <a:srgbClr val="373D3F"/>
                </a:solidFill>
                <a:effectLst/>
                <a:latin typeface="+mn-lt"/>
                <a:ea typeface="Roboto" panose="02000000000000000000" pitchFamily="2" charset="0"/>
              </a:rPr>
              <a:t>aximum willingness to pay (</a:t>
            </a:r>
            <a:r>
              <a:rPr lang="en-US" b="1" i="0" dirty="0">
                <a:solidFill>
                  <a:srgbClr val="373D3F"/>
                </a:solidFill>
                <a:effectLst/>
                <a:latin typeface="+mn-lt"/>
                <a:ea typeface="Roboto" panose="02000000000000000000" pitchFamily="2" charset="0"/>
              </a:rPr>
              <a:t>WTP</a:t>
            </a:r>
            <a:r>
              <a:rPr lang="en-US" b="0" i="0" dirty="0">
                <a:solidFill>
                  <a:srgbClr val="373D3F"/>
                </a:solidFill>
                <a:effectLst/>
                <a:latin typeface="+mn-lt"/>
                <a:ea typeface="Roboto" panose="02000000000000000000" pitchFamily="2" charset="0"/>
              </a:rPr>
              <a:t>) serves as a starting point for the demand curve.</a:t>
            </a:r>
          </a:p>
          <a:p>
            <a:r>
              <a:rPr lang="en-US" b="0" i="0" dirty="0">
                <a:solidFill>
                  <a:srgbClr val="373D3F"/>
                </a:solidFill>
                <a:effectLst/>
                <a:latin typeface="+mn-lt"/>
                <a:ea typeface="Roboto" panose="02000000000000000000" pitchFamily="2" charset="0"/>
              </a:rPr>
              <a:t>A consumer’s maximum </a:t>
            </a:r>
            <a:r>
              <a:rPr lang="en-US" b="1" i="0" dirty="0">
                <a:solidFill>
                  <a:srgbClr val="373D3F"/>
                </a:solidFill>
                <a:effectLst/>
                <a:latin typeface="+mn-lt"/>
                <a:ea typeface="Roboto" panose="02000000000000000000" pitchFamily="2" charset="0"/>
              </a:rPr>
              <a:t>Willingness to Pay</a:t>
            </a:r>
            <a:r>
              <a:rPr lang="en-US" b="0" i="0" dirty="0">
                <a:solidFill>
                  <a:srgbClr val="373D3F"/>
                </a:solidFill>
                <a:effectLst/>
                <a:latin typeface="+mn-lt"/>
                <a:ea typeface="Roboto" panose="02000000000000000000" pitchFamily="2" charset="0"/>
              </a:rPr>
              <a:t> is equal to that consumer’s </a:t>
            </a:r>
            <a:r>
              <a:rPr lang="en-US" b="1" i="0" dirty="0">
                <a:solidFill>
                  <a:srgbClr val="373D3F"/>
                </a:solidFill>
                <a:effectLst/>
                <a:latin typeface="+mn-lt"/>
                <a:ea typeface="Roboto" panose="02000000000000000000" pitchFamily="2" charset="0"/>
              </a:rPr>
              <a:t>Marginal Benefit (MB)</a:t>
            </a:r>
            <a:r>
              <a:rPr lang="en-US" b="0" i="0" dirty="0">
                <a:solidFill>
                  <a:srgbClr val="373D3F"/>
                </a:solidFill>
                <a:effectLst/>
                <a:latin typeface="+mn-lt"/>
                <a:ea typeface="Roboto" panose="02000000000000000000" pitchFamily="2" charset="0"/>
              </a:rPr>
              <a:t>. This is useful information if we want to use </a:t>
            </a:r>
            <a:r>
              <a:rPr lang="en-US" b="1" i="0" dirty="0">
                <a:solidFill>
                  <a:srgbClr val="373D3F"/>
                </a:solidFill>
                <a:effectLst/>
                <a:latin typeface="+mn-lt"/>
                <a:ea typeface="Roboto" panose="02000000000000000000" pitchFamily="2" charset="0"/>
              </a:rPr>
              <a:t>Marginal Analysis</a:t>
            </a:r>
            <a:r>
              <a:rPr lang="en-US" b="0" i="0" dirty="0">
                <a:solidFill>
                  <a:srgbClr val="373D3F"/>
                </a:solidFill>
                <a:effectLst/>
                <a:latin typeface="+mn-lt"/>
                <a:ea typeface="Roboto" panose="02000000000000000000" pitchFamily="2" charset="0"/>
              </a:rPr>
              <a:t>.</a:t>
            </a:r>
            <a:endParaRPr lang="en-CA" dirty="0">
              <a:latin typeface="+mn-lt"/>
              <a:ea typeface="Roboto" panose="02000000000000000000" pitchFamily="2" charset="0"/>
            </a:endParaRPr>
          </a:p>
        </p:txBody>
      </p:sp>
    </p:spTree>
    <p:extLst>
      <p:ext uri="{BB962C8B-B14F-4D97-AF65-F5344CB8AC3E}">
        <p14:creationId xmlns:p14="http://schemas.microsoft.com/office/powerpoint/2010/main" val="2025662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54B3-7336-45D7-824D-7C179976781E}"/>
              </a:ext>
            </a:extLst>
          </p:cNvPr>
          <p:cNvSpPr>
            <a:spLocks noGrp="1"/>
          </p:cNvSpPr>
          <p:nvPr>
            <p:ph type="title"/>
          </p:nvPr>
        </p:nvSpPr>
        <p:spPr/>
        <p:txBody>
          <a:bodyPr>
            <a:normAutofit fontScale="90000"/>
          </a:bodyPr>
          <a:lstStyle/>
          <a:p>
            <a:r>
              <a:rPr lang="en-CA" b="1" dirty="0">
                <a:latin typeface="+mj-lt"/>
              </a:rPr>
              <a:t>4.4 Tax Wedge </a:t>
            </a:r>
          </a:p>
        </p:txBody>
      </p:sp>
      <p:pic>
        <p:nvPicPr>
          <p:cNvPr id="10242" name="Picture 2" descr="Graphical representation of oil market with tax">
            <a:extLst>
              <a:ext uri="{FF2B5EF4-FFF2-40B4-BE49-F238E27FC236}">
                <a16:creationId xmlns:a16="http://schemas.microsoft.com/office/drawing/2014/main" id="{49262AFA-3AD3-456F-ABB9-CD0CFF92C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857" y="369794"/>
            <a:ext cx="5165082" cy="44039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92CDA2-5E99-4BAD-BB95-83A03BE676B9}"/>
              </a:ext>
            </a:extLst>
          </p:cNvPr>
          <p:cNvSpPr txBox="1"/>
          <p:nvPr/>
        </p:nvSpPr>
        <p:spPr>
          <a:xfrm>
            <a:off x="5042492" y="4644923"/>
            <a:ext cx="2151529" cy="261610"/>
          </a:xfrm>
          <a:prstGeom prst="rect">
            <a:avLst/>
          </a:prstGeom>
          <a:noFill/>
        </p:spPr>
        <p:txBody>
          <a:bodyPr wrap="square" rtlCol="0">
            <a:spAutoFit/>
          </a:bodyPr>
          <a:lstStyle/>
          <a:p>
            <a:r>
              <a:rPr lang="en-CA" sz="1100" dirty="0">
                <a:latin typeface="Montserrat" panose="020B0604020202020204" charset="0"/>
              </a:rPr>
              <a:t>Fig 4.16</a:t>
            </a:r>
          </a:p>
        </p:txBody>
      </p:sp>
    </p:spTree>
    <p:extLst>
      <p:ext uri="{BB962C8B-B14F-4D97-AF65-F5344CB8AC3E}">
        <p14:creationId xmlns:p14="http://schemas.microsoft.com/office/powerpoint/2010/main" val="1340257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price chart&#10;&#10;Description automatically generated">
            <a:extLst>
              <a:ext uri="{FF2B5EF4-FFF2-40B4-BE49-F238E27FC236}">
                <a16:creationId xmlns:a16="http://schemas.microsoft.com/office/drawing/2014/main" id="{4F5698A9-D277-DF61-0D89-DA5FF5B715A5}"/>
              </a:ext>
            </a:extLst>
          </p:cNvPr>
          <p:cNvPicPr>
            <a:picLocks noChangeAspect="1"/>
          </p:cNvPicPr>
          <p:nvPr/>
        </p:nvPicPr>
        <p:blipFill>
          <a:blip r:embed="rId3"/>
          <a:stretch>
            <a:fillRect/>
          </a:stretch>
        </p:blipFill>
        <p:spPr>
          <a:xfrm>
            <a:off x="4872182" y="1012875"/>
            <a:ext cx="4271818" cy="3860076"/>
          </a:xfrm>
          <a:prstGeom prst="rect">
            <a:avLst/>
          </a:prstGeom>
        </p:spPr>
      </p:pic>
      <p:sp>
        <p:nvSpPr>
          <p:cNvPr id="2" name="Title 1">
            <a:extLst>
              <a:ext uri="{FF2B5EF4-FFF2-40B4-BE49-F238E27FC236}">
                <a16:creationId xmlns:a16="http://schemas.microsoft.com/office/drawing/2014/main" id="{98B554B3-7336-45D7-824D-7C179976781E}"/>
              </a:ext>
            </a:extLst>
          </p:cNvPr>
          <p:cNvSpPr>
            <a:spLocks noGrp="1"/>
          </p:cNvSpPr>
          <p:nvPr>
            <p:ph type="title"/>
          </p:nvPr>
        </p:nvSpPr>
        <p:spPr/>
        <p:txBody>
          <a:bodyPr>
            <a:normAutofit fontScale="90000"/>
          </a:bodyPr>
          <a:lstStyle/>
          <a:p>
            <a:r>
              <a:rPr lang="en-CA" b="1" dirty="0">
                <a:latin typeface="+mj-lt"/>
              </a:rPr>
              <a:t>4.4 Solving a Tax Question</a:t>
            </a:r>
          </a:p>
        </p:txBody>
      </p:sp>
      <p:sp>
        <p:nvSpPr>
          <p:cNvPr id="6" name="Text Placeholder 2">
            <a:extLst>
              <a:ext uri="{FF2B5EF4-FFF2-40B4-BE49-F238E27FC236}">
                <a16:creationId xmlns:a16="http://schemas.microsoft.com/office/drawing/2014/main" id="{2B8E4835-D2A7-BE1B-8678-44987DE13272}"/>
              </a:ext>
            </a:extLst>
          </p:cNvPr>
          <p:cNvSpPr>
            <a:spLocks noGrp="1"/>
          </p:cNvSpPr>
          <p:nvPr>
            <p:ph type="body" idx="1"/>
          </p:nvPr>
        </p:nvSpPr>
        <p:spPr>
          <a:xfrm>
            <a:off x="148911" y="1080655"/>
            <a:ext cx="6076397" cy="3700295"/>
          </a:xfrm>
        </p:spPr>
        <p:txBody>
          <a:bodyPr>
            <a:normAutofit fontScale="77500" lnSpcReduction="20000"/>
          </a:bodyPr>
          <a:lstStyle/>
          <a:p>
            <a:pPr marL="114300" indent="0" algn="l">
              <a:buNone/>
            </a:pPr>
            <a:r>
              <a:rPr lang="en-US" i="0" dirty="0">
                <a:solidFill>
                  <a:srgbClr val="373D3F"/>
                </a:solidFill>
                <a:effectLst/>
                <a:latin typeface="+mn-lt"/>
                <a:ea typeface="Roboto" panose="02000000000000000000" pitchFamily="2" charset="0"/>
              </a:rPr>
              <a:t>Government introduces a $0.20 per </a:t>
            </a:r>
            <a:r>
              <a:rPr lang="en-US" i="0" dirty="0" err="1">
                <a:solidFill>
                  <a:srgbClr val="373D3F"/>
                </a:solidFill>
                <a:effectLst/>
                <a:latin typeface="+mn-lt"/>
                <a:ea typeface="Roboto" panose="02000000000000000000" pitchFamily="2" charset="0"/>
              </a:rPr>
              <a:t>Litre</a:t>
            </a:r>
            <a:r>
              <a:rPr lang="en-US" i="0" dirty="0">
                <a:solidFill>
                  <a:srgbClr val="373D3F"/>
                </a:solidFill>
                <a:effectLst/>
                <a:latin typeface="+mn-lt"/>
                <a:ea typeface="Roboto" panose="02000000000000000000" pitchFamily="2" charset="0"/>
              </a:rPr>
              <a:t> gasoline tax on the buyer.</a:t>
            </a:r>
          </a:p>
          <a:p>
            <a:pPr marL="114300" indent="0" algn="l">
              <a:buNone/>
            </a:pPr>
            <a:endParaRPr lang="en-US" i="0" dirty="0">
              <a:solidFill>
                <a:srgbClr val="373D3F"/>
              </a:solidFill>
              <a:effectLst/>
              <a:latin typeface="+mn-lt"/>
              <a:ea typeface="Roboto" panose="02000000000000000000" pitchFamily="2" charset="0"/>
            </a:endParaRPr>
          </a:p>
          <a:p>
            <a:pPr marL="114300" indent="0" algn="l">
              <a:buNone/>
            </a:pPr>
            <a:r>
              <a:rPr lang="en-US" b="1" i="0" dirty="0">
                <a:solidFill>
                  <a:srgbClr val="373D3F"/>
                </a:solidFill>
                <a:effectLst/>
                <a:latin typeface="+mn-lt"/>
                <a:ea typeface="Roboto" panose="02000000000000000000" pitchFamily="2" charset="0"/>
              </a:rPr>
              <a:t>Before the Tax:</a:t>
            </a:r>
          </a:p>
          <a:p>
            <a:pPr marL="114300" indent="0" algn="l">
              <a:buNone/>
            </a:pPr>
            <a:r>
              <a:rPr lang="en-US" sz="1800" dirty="0">
                <a:solidFill>
                  <a:srgbClr val="373D3F"/>
                </a:solidFill>
                <a:latin typeface="+mn-lt"/>
                <a:ea typeface="Roboto" panose="02000000000000000000" pitchFamily="2" charset="0"/>
              </a:rPr>
              <a:t>Buyers paid $1.50 per </a:t>
            </a:r>
            <a:r>
              <a:rPr lang="en-US" sz="1800" dirty="0" err="1">
                <a:solidFill>
                  <a:srgbClr val="373D3F"/>
                </a:solidFill>
                <a:latin typeface="+mn-lt"/>
                <a:ea typeface="Roboto" panose="02000000000000000000" pitchFamily="2" charset="0"/>
              </a:rPr>
              <a:t>Litre</a:t>
            </a:r>
            <a:endParaRPr lang="en-US" sz="1800" dirty="0">
              <a:solidFill>
                <a:srgbClr val="373D3F"/>
              </a:solidFill>
              <a:latin typeface="+mn-lt"/>
              <a:ea typeface="Roboto" panose="02000000000000000000" pitchFamily="2" charset="0"/>
            </a:endParaRPr>
          </a:p>
          <a:p>
            <a:pPr marL="114300" indent="0" algn="l">
              <a:buNone/>
            </a:pPr>
            <a:r>
              <a:rPr lang="en-US" i="0" dirty="0">
                <a:solidFill>
                  <a:srgbClr val="373D3F"/>
                </a:solidFill>
                <a:effectLst/>
                <a:latin typeface="+mn-lt"/>
                <a:ea typeface="Roboto" panose="02000000000000000000" pitchFamily="2" charset="0"/>
              </a:rPr>
              <a:t>Seller</a:t>
            </a:r>
            <a:r>
              <a:rPr lang="en-US" dirty="0">
                <a:solidFill>
                  <a:srgbClr val="373D3F"/>
                </a:solidFill>
                <a:latin typeface="+mn-lt"/>
                <a:ea typeface="Roboto" panose="02000000000000000000" pitchFamily="2" charset="0"/>
              </a:rPr>
              <a:t>s Received $1.50 per </a:t>
            </a:r>
            <a:r>
              <a:rPr lang="en-US" dirty="0" err="1">
                <a:solidFill>
                  <a:srgbClr val="373D3F"/>
                </a:solidFill>
                <a:latin typeface="+mn-lt"/>
                <a:ea typeface="Roboto" panose="02000000000000000000" pitchFamily="2" charset="0"/>
              </a:rPr>
              <a:t>Litre</a:t>
            </a:r>
            <a:endParaRPr lang="en-US" dirty="0">
              <a:solidFill>
                <a:srgbClr val="373D3F"/>
              </a:solidFill>
              <a:latin typeface="+mn-lt"/>
              <a:ea typeface="Roboto" panose="02000000000000000000" pitchFamily="2" charset="0"/>
            </a:endParaRPr>
          </a:p>
          <a:p>
            <a:pPr marL="114300" indent="0" algn="l">
              <a:buNone/>
            </a:pPr>
            <a:endParaRPr lang="en-US" sz="1800" b="1" i="0" dirty="0">
              <a:solidFill>
                <a:srgbClr val="373D3F"/>
              </a:solidFill>
              <a:effectLst/>
              <a:latin typeface="+mn-lt"/>
              <a:ea typeface="Roboto" panose="02000000000000000000" pitchFamily="2" charset="0"/>
            </a:endParaRPr>
          </a:p>
          <a:p>
            <a:pPr marL="114300" indent="0" algn="l">
              <a:buNone/>
            </a:pPr>
            <a:r>
              <a:rPr lang="en-US" sz="1800" b="1" i="0" dirty="0">
                <a:solidFill>
                  <a:srgbClr val="373D3F"/>
                </a:solidFill>
                <a:effectLst/>
                <a:latin typeface="+mn-lt"/>
                <a:ea typeface="Roboto" panose="02000000000000000000" pitchFamily="2" charset="0"/>
              </a:rPr>
              <a:t>After the Tax:</a:t>
            </a:r>
          </a:p>
          <a:p>
            <a:pPr marL="114300" indent="0" algn="l">
              <a:buNone/>
            </a:pPr>
            <a:r>
              <a:rPr lang="en-US" sz="1800" dirty="0">
                <a:solidFill>
                  <a:srgbClr val="373D3F"/>
                </a:solidFill>
                <a:latin typeface="+mn-lt"/>
                <a:ea typeface="Roboto" panose="02000000000000000000" pitchFamily="2" charset="0"/>
              </a:rPr>
              <a:t>Buyers paid $1.65 per </a:t>
            </a:r>
            <a:r>
              <a:rPr lang="en-US" sz="1800" dirty="0" err="1">
                <a:solidFill>
                  <a:srgbClr val="373D3F"/>
                </a:solidFill>
                <a:latin typeface="+mn-lt"/>
                <a:ea typeface="Roboto" panose="02000000000000000000" pitchFamily="2" charset="0"/>
              </a:rPr>
              <a:t>Litre</a:t>
            </a:r>
            <a:endParaRPr lang="en-US" sz="1800" dirty="0">
              <a:solidFill>
                <a:srgbClr val="373D3F"/>
              </a:solidFill>
              <a:latin typeface="+mn-lt"/>
              <a:ea typeface="Roboto" panose="02000000000000000000" pitchFamily="2" charset="0"/>
            </a:endParaRPr>
          </a:p>
          <a:p>
            <a:pPr marL="114300" indent="0" algn="l">
              <a:buNone/>
            </a:pPr>
            <a:r>
              <a:rPr lang="en-US" i="0" dirty="0">
                <a:solidFill>
                  <a:srgbClr val="373D3F"/>
                </a:solidFill>
                <a:effectLst/>
                <a:latin typeface="+mn-lt"/>
                <a:ea typeface="Roboto" panose="02000000000000000000" pitchFamily="2" charset="0"/>
              </a:rPr>
              <a:t>Seller</a:t>
            </a:r>
            <a:r>
              <a:rPr lang="en-US" dirty="0">
                <a:solidFill>
                  <a:srgbClr val="373D3F"/>
                </a:solidFill>
                <a:latin typeface="+mn-lt"/>
                <a:ea typeface="Roboto" panose="02000000000000000000" pitchFamily="2" charset="0"/>
              </a:rPr>
              <a:t>s Received $1.45 per </a:t>
            </a:r>
            <a:r>
              <a:rPr lang="en-US" dirty="0" err="1">
                <a:solidFill>
                  <a:srgbClr val="373D3F"/>
                </a:solidFill>
                <a:latin typeface="+mn-lt"/>
                <a:ea typeface="Roboto" panose="02000000000000000000" pitchFamily="2" charset="0"/>
              </a:rPr>
              <a:t>Litre</a:t>
            </a:r>
            <a:endParaRPr lang="en-US" dirty="0">
              <a:solidFill>
                <a:srgbClr val="373D3F"/>
              </a:solidFill>
              <a:latin typeface="+mn-lt"/>
              <a:ea typeface="Roboto" panose="02000000000000000000" pitchFamily="2" charset="0"/>
            </a:endParaRPr>
          </a:p>
          <a:p>
            <a:pPr marL="114300" indent="0" algn="l">
              <a:buNone/>
            </a:pPr>
            <a:endParaRPr lang="en-US" dirty="0">
              <a:solidFill>
                <a:srgbClr val="373D3F"/>
              </a:solidFill>
              <a:latin typeface="+mn-lt"/>
              <a:ea typeface="Roboto" panose="02000000000000000000" pitchFamily="2" charset="0"/>
            </a:endParaRPr>
          </a:p>
          <a:p>
            <a:pPr marL="114300" indent="0" algn="l">
              <a:buNone/>
            </a:pPr>
            <a:r>
              <a:rPr lang="en-US" b="1" dirty="0">
                <a:solidFill>
                  <a:srgbClr val="373D3F"/>
                </a:solidFill>
                <a:latin typeface="+mn-lt"/>
                <a:ea typeface="Roboto" panose="02000000000000000000" pitchFamily="2" charset="0"/>
              </a:rPr>
              <a:t>Government collected $0.20 per </a:t>
            </a:r>
            <a:r>
              <a:rPr lang="en-US" b="1" dirty="0" err="1">
                <a:solidFill>
                  <a:srgbClr val="373D3F"/>
                </a:solidFill>
                <a:latin typeface="+mn-lt"/>
                <a:ea typeface="Roboto" panose="02000000000000000000" pitchFamily="2" charset="0"/>
              </a:rPr>
              <a:t>Litre</a:t>
            </a:r>
            <a:r>
              <a:rPr lang="en-US" b="1" dirty="0">
                <a:solidFill>
                  <a:srgbClr val="373D3F"/>
                </a:solidFill>
                <a:latin typeface="+mn-lt"/>
                <a:ea typeface="Roboto" panose="02000000000000000000" pitchFamily="2" charset="0"/>
              </a:rPr>
              <a:t> in taxes.</a:t>
            </a:r>
          </a:p>
          <a:p>
            <a:pPr marL="114300" indent="0" algn="l">
              <a:buNone/>
            </a:pPr>
            <a:r>
              <a:rPr lang="en-US" dirty="0">
                <a:solidFill>
                  <a:srgbClr val="373D3F"/>
                </a:solidFill>
                <a:latin typeface="+mn-lt"/>
                <a:ea typeface="Roboto" panose="02000000000000000000" pitchFamily="2" charset="0"/>
              </a:rPr>
              <a:t>Buyer paid $0.15 of the tax.</a:t>
            </a:r>
          </a:p>
          <a:p>
            <a:pPr marL="114300" indent="0" algn="l">
              <a:buNone/>
            </a:pPr>
            <a:r>
              <a:rPr lang="en-US" dirty="0">
                <a:solidFill>
                  <a:srgbClr val="373D3F"/>
                </a:solidFill>
                <a:latin typeface="+mn-lt"/>
                <a:ea typeface="Roboto" panose="02000000000000000000" pitchFamily="2" charset="0"/>
              </a:rPr>
              <a:t>Seller paid $0.05 of the tax.</a:t>
            </a:r>
          </a:p>
          <a:p>
            <a:pPr marL="114300" indent="0" algn="l">
              <a:buNone/>
            </a:pPr>
            <a:endParaRPr lang="en-US" dirty="0">
              <a:solidFill>
                <a:srgbClr val="373D3F"/>
              </a:solidFill>
              <a:latin typeface="+mn-lt"/>
              <a:ea typeface="Roboto" panose="02000000000000000000" pitchFamily="2" charset="0"/>
            </a:endParaRPr>
          </a:p>
          <a:p>
            <a:pPr marL="114300" indent="0" algn="l">
              <a:buNone/>
            </a:pPr>
            <a:r>
              <a:rPr lang="en-US" b="1" dirty="0">
                <a:solidFill>
                  <a:srgbClr val="373D3F"/>
                </a:solidFill>
                <a:latin typeface="+mn-lt"/>
                <a:ea typeface="Roboto" panose="02000000000000000000" pitchFamily="2" charset="0"/>
              </a:rPr>
              <a:t>Tax Revenue: Tax Amount </a:t>
            </a:r>
            <a:r>
              <a:rPr lang="en-CA" dirty="0"/>
              <a:t>×</a:t>
            </a:r>
            <a:r>
              <a:rPr lang="en-US" b="1" dirty="0">
                <a:solidFill>
                  <a:srgbClr val="373D3F"/>
                </a:solidFill>
                <a:latin typeface="+mn-lt"/>
                <a:ea typeface="Roboto" panose="02000000000000000000" pitchFamily="2" charset="0"/>
              </a:rPr>
              <a:t> Amount Sold</a:t>
            </a:r>
          </a:p>
          <a:p>
            <a:pPr marL="114300" indent="0" algn="l">
              <a:buNone/>
            </a:pPr>
            <a:r>
              <a:rPr lang="en-US" dirty="0">
                <a:solidFill>
                  <a:srgbClr val="373D3F"/>
                </a:solidFill>
                <a:latin typeface="+mn-lt"/>
                <a:ea typeface="Roboto" panose="02000000000000000000" pitchFamily="2" charset="0"/>
              </a:rPr>
              <a:t>	$0.20 </a:t>
            </a:r>
            <a:r>
              <a:rPr lang="en-CA" dirty="0"/>
              <a:t>×</a:t>
            </a:r>
            <a:r>
              <a:rPr lang="en-US" dirty="0">
                <a:solidFill>
                  <a:srgbClr val="373D3F"/>
                </a:solidFill>
                <a:latin typeface="+mn-lt"/>
                <a:ea typeface="Roboto" panose="02000000000000000000" pitchFamily="2" charset="0"/>
              </a:rPr>
              <a:t> 80</a:t>
            </a:r>
          </a:p>
          <a:p>
            <a:pPr marL="114300" indent="0" algn="l">
              <a:buNone/>
            </a:pPr>
            <a:r>
              <a:rPr lang="en-US" dirty="0">
                <a:solidFill>
                  <a:srgbClr val="373D3F"/>
                </a:solidFill>
                <a:latin typeface="+mn-lt"/>
                <a:ea typeface="Roboto" panose="02000000000000000000" pitchFamily="2" charset="0"/>
              </a:rPr>
              <a:t>	$16 in tax revenue from the new tax</a:t>
            </a:r>
          </a:p>
        </p:txBody>
      </p:sp>
    </p:spTree>
    <p:extLst>
      <p:ext uri="{BB962C8B-B14F-4D97-AF65-F5344CB8AC3E}">
        <p14:creationId xmlns:p14="http://schemas.microsoft.com/office/powerpoint/2010/main" val="2758034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1971C-6AC3-4E2E-A96A-FB755B930A60}"/>
              </a:ext>
            </a:extLst>
          </p:cNvPr>
          <p:cNvSpPr>
            <a:spLocks noGrp="1"/>
          </p:cNvSpPr>
          <p:nvPr>
            <p:ph type="title"/>
          </p:nvPr>
        </p:nvSpPr>
        <p:spPr/>
        <p:txBody>
          <a:bodyPr>
            <a:normAutofit fontScale="90000"/>
          </a:bodyPr>
          <a:lstStyle/>
          <a:p>
            <a:r>
              <a:rPr lang="en-CA" b="1" dirty="0">
                <a:latin typeface="+mj-lt"/>
              </a:rPr>
              <a:t>4.4 Economic Impact of Tax Before</a:t>
            </a:r>
          </a:p>
        </p:txBody>
      </p:sp>
      <p:sp>
        <p:nvSpPr>
          <p:cNvPr id="3" name="Text Placeholder 2">
            <a:extLst>
              <a:ext uri="{FF2B5EF4-FFF2-40B4-BE49-F238E27FC236}">
                <a16:creationId xmlns:a16="http://schemas.microsoft.com/office/drawing/2014/main" id="{4210FE71-A86B-46CB-B160-5158A2A177AD}"/>
              </a:ext>
            </a:extLst>
          </p:cNvPr>
          <p:cNvSpPr>
            <a:spLocks noGrp="1"/>
          </p:cNvSpPr>
          <p:nvPr>
            <p:ph type="body" idx="1"/>
          </p:nvPr>
        </p:nvSpPr>
        <p:spPr>
          <a:xfrm>
            <a:off x="111967" y="1229874"/>
            <a:ext cx="3908705" cy="3551076"/>
          </a:xfrm>
        </p:spPr>
        <p:txBody>
          <a:bodyPr>
            <a:normAutofit/>
          </a:bodyPr>
          <a:lstStyle/>
          <a:p>
            <a:pPr marL="114300" indent="0" algn="l">
              <a:buNone/>
            </a:pPr>
            <a:r>
              <a:rPr lang="en-US" b="1" i="0" dirty="0">
                <a:solidFill>
                  <a:srgbClr val="373D3F"/>
                </a:solidFill>
                <a:effectLst/>
                <a:latin typeface="+mn-lt"/>
                <a:ea typeface="Roboto" panose="02000000000000000000" pitchFamily="2" charset="0"/>
              </a:rPr>
              <a:t>Before</a:t>
            </a:r>
          </a:p>
          <a:p>
            <a:r>
              <a:rPr lang="en-US" sz="1800" b="0" i="0" dirty="0">
                <a:solidFill>
                  <a:srgbClr val="373D3F"/>
                </a:solidFill>
                <a:effectLst/>
                <a:latin typeface="+mn-lt"/>
                <a:ea typeface="Roboto" panose="02000000000000000000" pitchFamily="2" charset="0"/>
              </a:rPr>
              <a:t>The market surplus before the tax can be calculated from Fig 4.17 A. Ensure you understand how to get the following values:</a:t>
            </a:r>
          </a:p>
          <a:p>
            <a:r>
              <a:rPr lang="en-US" sz="1800" b="1" i="0" dirty="0">
                <a:solidFill>
                  <a:srgbClr val="373D3F"/>
                </a:solidFill>
                <a:effectLst/>
                <a:latin typeface="+mn-lt"/>
                <a:ea typeface="Roboto" panose="02000000000000000000" pitchFamily="2" charset="0"/>
              </a:rPr>
              <a:t>Consumer Surplus</a:t>
            </a:r>
            <a:r>
              <a:rPr lang="en-US" sz="1800" b="0" i="0" dirty="0">
                <a:solidFill>
                  <a:srgbClr val="373D3F"/>
                </a:solidFill>
                <a:effectLst/>
                <a:latin typeface="+mn-lt"/>
                <a:ea typeface="Roboto" panose="02000000000000000000" pitchFamily="2" charset="0"/>
              </a:rPr>
              <a:t> = $4 million</a:t>
            </a:r>
          </a:p>
          <a:p>
            <a:r>
              <a:rPr lang="en-US" sz="1800" b="1" i="0" dirty="0">
                <a:solidFill>
                  <a:srgbClr val="373D3F"/>
                </a:solidFill>
                <a:effectLst/>
                <a:latin typeface="+mn-lt"/>
                <a:ea typeface="Roboto" panose="02000000000000000000" pitchFamily="2" charset="0"/>
              </a:rPr>
              <a:t>Producer Surplus</a:t>
            </a:r>
            <a:r>
              <a:rPr lang="en-US" sz="1800" b="0" i="0" dirty="0">
                <a:solidFill>
                  <a:srgbClr val="373D3F"/>
                </a:solidFill>
                <a:effectLst/>
                <a:latin typeface="+mn-lt"/>
                <a:ea typeface="Roboto" panose="02000000000000000000" pitchFamily="2" charset="0"/>
              </a:rPr>
              <a:t>  =  $8 million</a:t>
            </a:r>
          </a:p>
          <a:p>
            <a:r>
              <a:rPr lang="en-US" sz="1800" b="1" i="0" dirty="0">
                <a:solidFill>
                  <a:srgbClr val="373D3F"/>
                </a:solidFill>
                <a:effectLst/>
                <a:latin typeface="+mn-lt"/>
                <a:ea typeface="Roboto" panose="02000000000000000000" pitchFamily="2" charset="0"/>
              </a:rPr>
              <a:t>Market Surplus</a:t>
            </a:r>
            <a:r>
              <a:rPr lang="en-US" sz="1800" b="0" i="0" dirty="0">
                <a:solidFill>
                  <a:srgbClr val="373D3F"/>
                </a:solidFill>
                <a:effectLst/>
                <a:latin typeface="+mn-lt"/>
                <a:ea typeface="Roboto" panose="02000000000000000000" pitchFamily="2" charset="0"/>
              </a:rPr>
              <a:t> = $12 million</a:t>
            </a:r>
          </a:p>
        </p:txBody>
      </p:sp>
      <p:pic>
        <p:nvPicPr>
          <p:cNvPr id="11266" name="Picture 2" descr="Like with price and quantity controls, one must compare the market surplus before and after a price change to fully understand the effects of a tax policy on surplus. Before the tax is imposed, economic surplus or market surplus is maximized as shown in Fig 4.17">
            <a:extLst>
              <a:ext uri="{FF2B5EF4-FFF2-40B4-BE49-F238E27FC236}">
                <a16:creationId xmlns:a16="http://schemas.microsoft.com/office/drawing/2014/main" id="{6A5A8681-CD08-44EF-A2A2-9FB3FCBD9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0671" y="1229875"/>
            <a:ext cx="4839522" cy="333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D0B1C7-8315-400F-B6C9-03BA190844C2}"/>
              </a:ext>
            </a:extLst>
          </p:cNvPr>
          <p:cNvSpPr txBox="1"/>
          <p:nvPr/>
        </p:nvSpPr>
        <p:spPr>
          <a:xfrm>
            <a:off x="5726029" y="4425723"/>
            <a:ext cx="3106271" cy="261610"/>
          </a:xfrm>
          <a:prstGeom prst="rect">
            <a:avLst/>
          </a:prstGeom>
          <a:noFill/>
        </p:spPr>
        <p:txBody>
          <a:bodyPr wrap="square" rtlCol="0">
            <a:spAutoFit/>
          </a:bodyPr>
          <a:lstStyle/>
          <a:p>
            <a:r>
              <a:rPr lang="en-US" sz="1100" dirty="0">
                <a:latin typeface="Montserrat" panose="020B0604020202020204" charset="0"/>
              </a:rPr>
              <a:t>Fig 4.17</a:t>
            </a:r>
            <a:endParaRPr lang="en-CA" sz="1100" dirty="0">
              <a:latin typeface="Montserrat" panose="020B0604020202020204" charset="0"/>
            </a:endParaRPr>
          </a:p>
        </p:txBody>
      </p:sp>
    </p:spTree>
    <p:extLst>
      <p:ext uri="{BB962C8B-B14F-4D97-AF65-F5344CB8AC3E}">
        <p14:creationId xmlns:p14="http://schemas.microsoft.com/office/powerpoint/2010/main" val="2444910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4DA79-9981-415A-AFCB-86CC62614C5A}"/>
              </a:ext>
            </a:extLst>
          </p:cNvPr>
          <p:cNvSpPr>
            <a:spLocks noGrp="1"/>
          </p:cNvSpPr>
          <p:nvPr>
            <p:ph type="title"/>
          </p:nvPr>
        </p:nvSpPr>
        <p:spPr/>
        <p:txBody>
          <a:bodyPr>
            <a:normAutofit fontScale="90000"/>
          </a:bodyPr>
          <a:lstStyle/>
          <a:p>
            <a:r>
              <a:rPr lang="en-CA" b="1" dirty="0">
                <a:latin typeface="+mj-lt"/>
              </a:rPr>
              <a:t>4.4 Economic Impact of tax After </a:t>
            </a:r>
          </a:p>
        </p:txBody>
      </p:sp>
      <p:sp>
        <p:nvSpPr>
          <p:cNvPr id="3" name="Text Placeholder 2">
            <a:extLst>
              <a:ext uri="{FF2B5EF4-FFF2-40B4-BE49-F238E27FC236}">
                <a16:creationId xmlns:a16="http://schemas.microsoft.com/office/drawing/2014/main" id="{267C5925-016B-E9E1-CF55-627FD084E7F8}"/>
              </a:ext>
            </a:extLst>
          </p:cNvPr>
          <p:cNvSpPr>
            <a:spLocks noGrp="1"/>
          </p:cNvSpPr>
          <p:nvPr>
            <p:ph type="body" idx="1"/>
          </p:nvPr>
        </p:nvSpPr>
        <p:spPr>
          <a:xfrm>
            <a:off x="311700" y="1229875"/>
            <a:ext cx="3807918" cy="3339000"/>
          </a:xfrm>
        </p:spPr>
        <p:txBody>
          <a:bodyPr>
            <a:normAutofit fontScale="92500" lnSpcReduction="20000"/>
          </a:bodyPr>
          <a:lstStyle/>
          <a:p>
            <a:pPr marL="114300" indent="0">
              <a:buNone/>
            </a:pPr>
            <a:r>
              <a:rPr lang="en-US" sz="1900" b="1" dirty="0">
                <a:latin typeface="+mn-lt"/>
                <a:ea typeface="Roboto" panose="02000000000000000000" pitchFamily="2" charset="0"/>
              </a:rPr>
              <a:t>After</a:t>
            </a:r>
          </a:p>
          <a:p>
            <a:pPr marL="457200" lvl="1" indent="-342900">
              <a:buSzPts val="1800"/>
              <a:buFont typeface="Roboto"/>
              <a:buChar char="●"/>
            </a:pPr>
            <a:r>
              <a:rPr lang="en-US" sz="1900" dirty="0">
                <a:solidFill>
                  <a:srgbClr val="373D3F"/>
                </a:solidFill>
                <a:latin typeface="+mn-lt"/>
                <a:ea typeface="Roboto" panose="02000000000000000000" pitchFamily="2" charset="0"/>
              </a:rPr>
              <a:t>The market surplus after the policy can be calculated in reference to Fig 4.17 B.</a:t>
            </a:r>
          </a:p>
          <a:p>
            <a:r>
              <a:rPr lang="en-US" sz="1900" dirty="0">
                <a:solidFill>
                  <a:srgbClr val="373D3F"/>
                </a:solidFill>
                <a:latin typeface="+mn-lt"/>
                <a:ea typeface="Roboto" panose="02000000000000000000" pitchFamily="2" charset="0"/>
              </a:rPr>
              <a:t>Consumer Surplus (Blue Area) = $1 million</a:t>
            </a:r>
          </a:p>
          <a:p>
            <a:r>
              <a:rPr lang="en-US" sz="1900" dirty="0">
                <a:solidFill>
                  <a:srgbClr val="373D3F"/>
                </a:solidFill>
                <a:latin typeface="+mn-lt"/>
                <a:ea typeface="Roboto" panose="02000000000000000000" pitchFamily="2" charset="0"/>
              </a:rPr>
              <a:t>Producer Surplus (Red Area) = $2 million</a:t>
            </a:r>
          </a:p>
          <a:p>
            <a:r>
              <a:rPr lang="en-US" sz="1900" dirty="0">
                <a:solidFill>
                  <a:srgbClr val="373D3F"/>
                </a:solidFill>
                <a:latin typeface="+mn-lt"/>
                <a:ea typeface="Roboto" panose="02000000000000000000" pitchFamily="2" charset="0"/>
              </a:rPr>
              <a:t>Government Revenue (Green Area) = $6 million</a:t>
            </a:r>
          </a:p>
          <a:p>
            <a:r>
              <a:rPr lang="en-US" sz="1900" dirty="0">
                <a:solidFill>
                  <a:srgbClr val="373D3F"/>
                </a:solidFill>
                <a:latin typeface="+mn-lt"/>
                <a:ea typeface="Roboto" panose="02000000000000000000" pitchFamily="2" charset="0"/>
              </a:rPr>
              <a:t>Market Surplus = $9 million</a:t>
            </a:r>
            <a:endParaRPr lang="en-CA" sz="1900" dirty="0">
              <a:solidFill>
                <a:srgbClr val="373D3F"/>
              </a:solidFill>
              <a:latin typeface="+mn-lt"/>
              <a:ea typeface="Roboto" panose="02000000000000000000" pitchFamily="2" charset="0"/>
            </a:endParaRPr>
          </a:p>
        </p:txBody>
      </p:sp>
      <p:pic>
        <p:nvPicPr>
          <p:cNvPr id="12290" name="Picture 2" descr="Graphical representtaion of Oil market with Tax">
            <a:extLst>
              <a:ext uri="{FF2B5EF4-FFF2-40B4-BE49-F238E27FC236}">
                <a16:creationId xmlns:a16="http://schemas.microsoft.com/office/drawing/2014/main" id="{3B6168BF-FF20-4D44-B72F-2528646BA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652" y="843235"/>
            <a:ext cx="4540565" cy="38109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89A09F8-F598-4146-A8CE-3DC6804A3396}"/>
              </a:ext>
            </a:extLst>
          </p:cNvPr>
          <p:cNvSpPr txBox="1"/>
          <p:nvPr/>
        </p:nvSpPr>
        <p:spPr>
          <a:xfrm>
            <a:off x="6327322" y="4602695"/>
            <a:ext cx="1474389" cy="261610"/>
          </a:xfrm>
          <a:prstGeom prst="rect">
            <a:avLst/>
          </a:prstGeom>
          <a:noFill/>
        </p:spPr>
        <p:txBody>
          <a:bodyPr wrap="square" rtlCol="0">
            <a:spAutoFit/>
          </a:bodyPr>
          <a:lstStyle/>
          <a:p>
            <a:r>
              <a:rPr lang="en-US" sz="1100" dirty="0">
                <a:solidFill>
                  <a:srgbClr val="373D3F"/>
                </a:solidFill>
                <a:latin typeface="Montserrat" panose="020B0604020202020204" charset="0"/>
                <a:ea typeface="Roboto" panose="02000000000000000000" pitchFamily="2" charset="0"/>
              </a:rPr>
              <a:t>Fig 4.17 B</a:t>
            </a:r>
            <a:endParaRPr lang="en-CA" sz="1100" dirty="0">
              <a:latin typeface="Montserrat" panose="020B0604020202020204" charset="0"/>
            </a:endParaRPr>
          </a:p>
        </p:txBody>
      </p:sp>
    </p:spTree>
    <p:extLst>
      <p:ext uri="{BB962C8B-B14F-4D97-AF65-F5344CB8AC3E}">
        <p14:creationId xmlns:p14="http://schemas.microsoft.com/office/powerpoint/2010/main" val="2908357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16944-E7FF-46B2-9EDF-C8D96C6F0C36}"/>
              </a:ext>
            </a:extLst>
          </p:cNvPr>
          <p:cNvSpPr>
            <a:spLocks noGrp="1"/>
          </p:cNvSpPr>
          <p:nvPr>
            <p:ph type="title"/>
          </p:nvPr>
        </p:nvSpPr>
        <p:spPr/>
        <p:txBody>
          <a:bodyPr>
            <a:normAutofit fontScale="90000"/>
          </a:bodyPr>
          <a:lstStyle/>
          <a:p>
            <a:r>
              <a:rPr lang="en-CA" b="1" dirty="0">
                <a:latin typeface="+mn-lt"/>
              </a:rPr>
              <a:t>4.4 Transfer and Deadweight Loss</a:t>
            </a:r>
          </a:p>
        </p:txBody>
      </p:sp>
      <p:sp>
        <p:nvSpPr>
          <p:cNvPr id="3" name="Text Placeholder 2">
            <a:extLst>
              <a:ext uri="{FF2B5EF4-FFF2-40B4-BE49-F238E27FC236}">
                <a16:creationId xmlns:a16="http://schemas.microsoft.com/office/drawing/2014/main" id="{B1C4223D-1171-4879-8023-9190608B1C04}"/>
              </a:ext>
            </a:extLst>
          </p:cNvPr>
          <p:cNvSpPr>
            <a:spLocks noGrp="1"/>
          </p:cNvSpPr>
          <p:nvPr>
            <p:ph type="body" idx="1"/>
          </p:nvPr>
        </p:nvSpPr>
        <p:spPr>
          <a:xfrm>
            <a:off x="311700" y="1123406"/>
            <a:ext cx="3546586" cy="3445469"/>
          </a:xfrm>
        </p:spPr>
        <p:txBody>
          <a:bodyPr/>
          <a:lstStyle/>
          <a:p>
            <a:pPr marL="114300" indent="0">
              <a:buNone/>
            </a:pPr>
            <a:r>
              <a:rPr lang="en-US" b="0" i="0" dirty="0">
                <a:solidFill>
                  <a:srgbClr val="373D3F"/>
                </a:solidFill>
                <a:effectLst/>
                <a:latin typeface="+mn-lt"/>
                <a:ea typeface="Roboto" panose="02000000000000000000" pitchFamily="2" charset="0"/>
              </a:rPr>
              <a:t>Due to the tax’s effect on the price, areas A and C are transferred from consumer and producer surplus to government revenue</a:t>
            </a:r>
            <a:r>
              <a:rPr lang="en-US" b="0" i="0" dirty="0">
                <a:solidFill>
                  <a:srgbClr val="373D3F"/>
                </a:solidFill>
                <a:effectLst/>
                <a:latin typeface="Roboto" panose="02000000000000000000" pitchFamily="2" charset="0"/>
                <a:ea typeface="Roboto" panose="02000000000000000000" pitchFamily="2" charset="0"/>
              </a:rPr>
              <a:t>.</a:t>
            </a:r>
            <a:endParaRPr lang="en-CA" dirty="0">
              <a:latin typeface="Roboto" panose="02000000000000000000" pitchFamily="2" charset="0"/>
              <a:ea typeface="Roboto" panose="02000000000000000000" pitchFamily="2" charset="0"/>
            </a:endParaRPr>
          </a:p>
        </p:txBody>
      </p:sp>
      <p:pic>
        <p:nvPicPr>
          <p:cNvPr id="4" name="Picture 3" descr="Consumers to Government – Area A&#10;&#10;Consumers originally paid $4/gallon for gas. Now, they are paying $5/gallon. The $1 increase in price is the portion of the tax that consumers have to bear. This price change means the government collects $1 x 2 million gallons or $2 million in tax revenue from the consumers.&#10;&#10;Producers to Government – Area C&#10;Originally, producers received revenue of $4/gallon for gas. Now, they receive $2/gallon. This $2 decrease is the portion of the tax that producers have to bear. This means that the government collects $2 x 2 million gallons or $4 million in tax revenue from the producers. This is a transfer from producers to the government.">
            <a:extLst>
              <a:ext uri="{FF2B5EF4-FFF2-40B4-BE49-F238E27FC236}">
                <a16:creationId xmlns:a16="http://schemas.microsoft.com/office/drawing/2014/main" id="{2833D5E0-0401-4744-A560-305833D4584C}"/>
              </a:ext>
            </a:extLst>
          </p:cNvPr>
          <p:cNvPicPr>
            <a:picLocks noChangeAspect="1"/>
          </p:cNvPicPr>
          <p:nvPr/>
        </p:nvPicPr>
        <p:blipFill>
          <a:blip r:embed="rId3"/>
          <a:stretch>
            <a:fillRect/>
          </a:stretch>
        </p:blipFill>
        <p:spPr>
          <a:xfrm>
            <a:off x="4078261" y="849015"/>
            <a:ext cx="4534064" cy="3884485"/>
          </a:xfrm>
          <a:prstGeom prst="rect">
            <a:avLst/>
          </a:prstGeom>
        </p:spPr>
      </p:pic>
      <p:sp>
        <p:nvSpPr>
          <p:cNvPr id="5" name="TextBox 4">
            <a:extLst>
              <a:ext uri="{FF2B5EF4-FFF2-40B4-BE49-F238E27FC236}">
                <a16:creationId xmlns:a16="http://schemas.microsoft.com/office/drawing/2014/main" id="{F0B08D71-5807-40A9-94AC-599CF7523A58}"/>
              </a:ext>
            </a:extLst>
          </p:cNvPr>
          <p:cNvSpPr txBox="1"/>
          <p:nvPr/>
        </p:nvSpPr>
        <p:spPr>
          <a:xfrm>
            <a:off x="6209135" y="4654041"/>
            <a:ext cx="1280160" cy="261610"/>
          </a:xfrm>
          <a:prstGeom prst="rect">
            <a:avLst/>
          </a:prstGeom>
          <a:noFill/>
        </p:spPr>
        <p:txBody>
          <a:bodyPr wrap="square" rtlCol="0">
            <a:spAutoFit/>
          </a:bodyPr>
          <a:lstStyle/>
          <a:p>
            <a:r>
              <a:rPr lang="en-CA" sz="1100" dirty="0">
                <a:latin typeface="Montserrat" panose="020B0604020202020204" charset="0"/>
              </a:rPr>
              <a:t>Fig 4.18</a:t>
            </a:r>
          </a:p>
        </p:txBody>
      </p:sp>
    </p:spTree>
    <p:extLst>
      <p:ext uri="{BB962C8B-B14F-4D97-AF65-F5344CB8AC3E}">
        <p14:creationId xmlns:p14="http://schemas.microsoft.com/office/powerpoint/2010/main" val="3426761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94C5-D406-4184-A820-D96B9A3822D7}"/>
              </a:ext>
            </a:extLst>
          </p:cNvPr>
          <p:cNvSpPr>
            <a:spLocks noGrp="1"/>
          </p:cNvSpPr>
          <p:nvPr>
            <p:ph type="title"/>
          </p:nvPr>
        </p:nvSpPr>
        <p:spPr/>
        <p:txBody>
          <a:bodyPr>
            <a:normAutofit fontScale="90000"/>
          </a:bodyPr>
          <a:lstStyle/>
          <a:p>
            <a:r>
              <a:rPr lang="en-US" b="1" dirty="0">
                <a:latin typeface="+mj-lt"/>
              </a:rPr>
              <a:t>4.4 Deadweight Loss – The Impact of Quantity</a:t>
            </a:r>
            <a:endParaRPr lang="en-CA" b="1" dirty="0">
              <a:latin typeface="+mj-lt"/>
            </a:endParaRPr>
          </a:p>
        </p:txBody>
      </p:sp>
      <p:sp>
        <p:nvSpPr>
          <p:cNvPr id="3" name="Text Placeholder 2">
            <a:extLst>
              <a:ext uri="{FF2B5EF4-FFF2-40B4-BE49-F238E27FC236}">
                <a16:creationId xmlns:a16="http://schemas.microsoft.com/office/drawing/2014/main" id="{436EA41E-EFF0-4D71-B342-70D421F36690}"/>
              </a:ext>
            </a:extLst>
          </p:cNvPr>
          <p:cNvSpPr>
            <a:spLocks noGrp="1"/>
          </p:cNvSpPr>
          <p:nvPr>
            <p:ph type="body" idx="1"/>
          </p:nvPr>
        </p:nvSpPr>
        <p:spPr/>
        <p:txBody>
          <a:bodyPr/>
          <a:lstStyle/>
          <a:p>
            <a:r>
              <a:rPr lang="en-US" dirty="0">
                <a:latin typeface="+mn-lt"/>
              </a:rPr>
              <a:t>A higher price for consumers will cause a decrease in the quantity demanded,</a:t>
            </a:r>
          </a:p>
          <a:p>
            <a:r>
              <a:rPr lang="en-US" dirty="0">
                <a:latin typeface="+mn-lt"/>
              </a:rPr>
              <a:t>A lower price for producers will cause a decrease in quantity supplied. </a:t>
            </a:r>
          </a:p>
          <a:p>
            <a:r>
              <a:rPr lang="en-US" dirty="0">
                <a:latin typeface="+mn-lt"/>
              </a:rPr>
              <a:t>This reduction from equilibrium quantity is what causes a deadweight loss in the market since there are consumers and producers who are no longer able to buy and supply the good.</a:t>
            </a:r>
            <a:endParaRPr lang="en-CA" dirty="0">
              <a:latin typeface="+mn-lt"/>
            </a:endParaRPr>
          </a:p>
        </p:txBody>
      </p:sp>
    </p:spTree>
    <p:extLst>
      <p:ext uri="{BB962C8B-B14F-4D97-AF65-F5344CB8AC3E}">
        <p14:creationId xmlns:p14="http://schemas.microsoft.com/office/powerpoint/2010/main" val="623729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prstGeom prst="rect">
            <a:avLst/>
          </a:prstGeom>
        </p:spPr>
        <p:txBody>
          <a:bodyPr spcFirstLastPara="1" wrap="square" lIns="91425" tIns="91425" rIns="91425" bIns="91425" anchor="t" anchorCtr="0">
            <a:normAutofit fontScale="90000"/>
          </a:bodyPr>
          <a:lstStyle/>
          <a:p>
            <a:r>
              <a:rPr lang="en" b="1" dirty="0">
                <a:latin typeface="+mj-lt"/>
              </a:rPr>
              <a:t>4.5 Key Takeaways</a:t>
            </a:r>
            <a:endParaRPr b="1" dirty="0">
              <a:latin typeface="+mj-lt"/>
            </a:endParaRPr>
          </a:p>
        </p:txBody>
      </p:sp>
      <p:sp>
        <p:nvSpPr>
          <p:cNvPr id="2" name="Text Placeholder 1">
            <a:extLst>
              <a:ext uri="{FF2B5EF4-FFF2-40B4-BE49-F238E27FC236}">
                <a16:creationId xmlns:a16="http://schemas.microsoft.com/office/drawing/2014/main" id="{45E36CF7-9553-4107-A078-F6BCD517234E}"/>
              </a:ext>
            </a:extLst>
          </p:cNvPr>
          <p:cNvSpPr>
            <a:spLocks noGrp="1"/>
          </p:cNvSpPr>
          <p:nvPr>
            <p:ph type="body" idx="1"/>
          </p:nvPr>
        </p:nvSpPr>
        <p:spPr/>
        <p:txBody>
          <a:bodyPr>
            <a:normAutofit/>
          </a:bodyPr>
          <a:lstStyle/>
          <a:p>
            <a:pPr>
              <a:lnSpc>
                <a:spcPct val="114999"/>
              </a:lnSpc>
            </a:pPr>
            <a:r>
              <a:rPr lang="en-US" dirty="0">
                <a:latin typeface="Arial"/>
              </a:rPr>
              <a:t>Consumer Surplus</a:t>
            </a:r>
            <a:endParaRPr lang="en-US" dirty="0">
              <a:solidFill>
                <a:srgbClr val="000000"/>
              </a:solidFill>
              <a:latin typeface="Arial"/>
            </a:endParaRPr>
          </a:p>
          <a:p>
            <a:pPr>
              <a:lnSpc>
                <a:spcPct val="114999"/>
              </a:lnSpc>
            </a:pPr>
            <a:r>
              <a:rPr lang="en-US" dirty="0">
                <a:solidFill>
                  <a:srgbClr val="434343"/>
                </a:solidFill>
                <a:latin typeface="Arial"/>
              </a:rPr>
              <a:t>Demand</a:t>
            </a:r>
          </a:p>
          <a:p>
            <a:pPr>
              <a:lnSpc>
                <a:spcPct val="114999"/>
              </a:lnSpc>
            </a:pPr>
            <a:r>
              <a:rPr lang="en-US" dirty="0">
                <a:solidFill>
                  <a:srgbClr val="434343"/>
                </a:solidFill>
                <a:latin typeface="Arial"/>
              </a:rPr>
              <a:t>Economic Efficiency</a:t>
            </a:r>
          </a:p>
          <a:p>
            <a:pPr>
              <a:lnSpc>
                <a:spcPct val="114999"/>
              </a:lnSpc>
            </a:pPr>
            <a:r>
              <a:rPr lang="en-US" dirty="0">
                <a:solidFill>
                  <a:srgbClr val="434343"/>
                </a:solidFill>
                <a:latin typeface="Arial"/>
              </a:rPr>
              <a:t>Economic Surplus or Total Surplus</a:t>
            </a:r>
          </a:p>
          <a:p>
            <a:pPr>
              <a:lnSpc>
                <a:spcPct val="114999"/>
              </a:lnSpc>
            </a:pPr>
            <a:r>
              <a:rPr lang="en-US" dirty="0">
                <a:solidFill>
                  <a:srgbClr val="434343"/>
                </a:solidFill>
                <a:latin typeface="Arial"/>
              </a:rPr>
              <a:t>Price Ceiling</a:t>
            </a:r>
          </a:p>
          <a:p>
            <a:pPr>
              <a:lnSpc>
                <a:spcPct val="114999"/>
              </a:lnSpc>
            </a:pPr>
            <a:r>
              <a:rPr lang="en-US" dirty="0">
                <a:solidFill>
                  <a:srgbClr val="434343"/>
                </a:solidFill>
                <a:latin typeface="Arial"/>
              </a:rPr>
              <a:t>Price Floor</a:t>
            </a:r>
          </a:p>
          <a:p>
            <a:pPr>
              <a:lnSpc>
                <a:spcPct val="114999"/>
              </a:lnSpc>
            </a:pPr>
            <a:r>
              <a:rPr lang="en-US" dirty="0">
                <a:solidFill>
                  <a:srgbClr val="434343"/>
                </a:solidFill>
                <a:latin typeface="Arial"/>
              </a:rPr>
              <a:t>Producer Surplus</a:t>
            </a:r>
          </a:p>
          <a:p>
            <a:pPr>
              <a:lnSpc>
                <a:spcPct val="114999"/>
              </a:lnSpc>
            </a:pPr>
            <a:r>
              <a:rPr lang="en-US" dirty="0">
                <a:solidFill>
                  <a:srgbClr val="434343"/>
                </a:solidFill>
                <a:latin typeface="Arial"/>
              </a:rPr>
              <a:t>Supply</a:t>
            </a:r>
          </a:p>
          <a:p>
            <a:pPr>
              <a:lnSpc>
                <a:spcPct val="114999"/>
              </a:lnSpc>
            </a:pPr>
            <a:r>
              <a:rPr lang="en-US" dirty="0">
                <a:solidFill>
                  <a:srgbClr val="434343"/>
                </a:solidFill>
                <a:latin typeface="Arial"/>
              </a:rPr>
              <a:t>Tax Wedge</a:t>
            </a:r>
          </a:p>
          <a:p>
            <a:pPr>
              <a:lnSpc>
                <a:spcPct val="114999"/>
              </a:lnSpc>
            </a:pPr>
            <a:r>
              <a:rPr lang="en-US" dirty="0">
                <a:solidFill>
                  <a:srgbClr val="434343"/>
                </a:solidFill>
                <a:latin typeface="Arial"/>
              </a:rPr>
              <a:t>Willingness to Pay (WTP)</a:t>
            </a:r>
          </a:p>
          <a:p>
            <a:pPr>
              <a:lnSpc>
                <a:spcPct val="114999"/>
              </a:lnSpc>
            </a:pPr>
            <a:endParaRPr lang="en-US" dirty="0">
              <a:solidFill>
                <a:srgbClr val="000000"/>
              </a:solidFill>
              <a:latin typeface="Arial"/>
            </a:endParaRPr>
          </a:p>
        </p:txBody>
      </p:sp>
    </p:spTree>
    <p:extLst>
      <p:ext uri="{BB962C8B-B14F-4D97-AF65-F5344CB8AC3E}">
        <p14:creationId xmlns:p14="http://schemas.microsoft.com/office/powerpoint/2010/main" val="338340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F8E7A4-D5E9-83ED-BD83-45973929AC87}"/>
              </a:ext>
            </a:extLst>
          </p:cNvPr>
          <p:cNvPicPr>
            <a:picLocks noChangeAspect="1"/>
          </p:cNvPicPr>
          <p:nvPr/>
        </p:nvPicPr>
        <p:blipFill rotWithShape="1">
          <a:blip r:embed="rId3"/>
          <a:srcRect l="9552" t="6176" r="18562" b="7234"/>
          <a:stretch/>
        </p:blipFill>
        <p:spPr>
          <a:xfrm>
            <a:off x="4253346" y="1722581"/>
            <a:ext cx="3537527" cy="3080328"/>
          </a:xfrm>
          <a:prstGeom prst="rect">
            <a:avLst/>
          </a:prstGeom>
        </p:spPr>
      </p:pic>
      <p:sp>
        <p:nvSpPr>
          <p:cNvPr id="2" name="Title 1">
            <a:extLst>
              <a:ext uri="{FF2B5EF4-FFF2-40B4-BE49-F238E27FC236}">
                <a16:creationId xmlns:a16="http://schemas.microsoft.com/office/drawing/2014/main" id="{C298646E-E4B4-401C-8ED2-3445C2B0A691}"/>
              </a:ext>
            </a:extLst>
          </p:cNvPr>
          <p:cNvSpPr>
            <a:spLocks noGrp="1"/>
          </p:cNvSpPr>
          <p:nvPr>
            <p:ph type="title"/>
          </p:nvPr>
        </p:nvSpPr>
        <p:spPr/>
        <p:txBody>
          <a:bodyPr>
            <a:normAutofit fontScale="90000"/>
          </a:bodyPr>
          <a:lstStyle/>
          <a:p>
            <a:r>
              <a:rPr lang="en-CA" b="1" dirty="0">
                <a:latin typeface="+mj-lt"/>
              </a:rPr>
              <a:t>4.1 Willingness To Pay Example </a:t>
            </a:r>
          </a:p>
        </p:txBody>
      </p:sp>
      <p:sp>
        <p:nvSpPr>
          <p:cNvPr id="3" name="Text Placeholder 2">
            <a:extLst>
              <a:ext uri="{FF2B5EF4-FFF2-40B4-BE49-F238E27FC236}">
                <a16:creationId xmlns:a16="http://schemas.microsoft.com/office/drawing/2014/main" id="{6A9ABAA3-7426-05D8-36C6-59FCC8EDAF09}"/>
              </a:ext>
            </a:extLst>
          </p:cNvPr>
          <p:cNvSpPr>
            <a:spLocks noGrp="1"/>
          </p:cNvSpPr>
          <p:nvPr>
            <p:ph type="body" idx="1"/>
          </p:nvPr>
        </p:nvSpPr>
        <p:spPr>
          <a:xfrm>
            <a:off x="259636" y="1017800"/>
            <a:ext cx="4358546" cy="3785109"/>
          </a:xfrm>
        </p:spPr>
        <p:txBody>
          <a:bodyPr>
            <a:normAutofit fontScale="77500" lnSpcReduction="20000"/>
          </a:bodyPr>
          <a:lstStyle/>
          <a:p>
            <a:pPr marL="3175" indent="0">
              <a:buNone/>
            </a:pPr>
            <a:r>
              <a:rPr lang="en-US" b="1" dirty="0">
                <a:solidFill>
                  <a:srgbClr val="373D3F"/>
                </a:solidFill>
                <a:latin typeface="+mn-lt"/>
                <a:ea typeface="Roboto" panose="02000000000000000000" pitchFamily="2" charset="0"/>
              </a:rPr>
              <a:t>Consumer Surplus:</a:t>
            </a:r>
            <a:r>
              <a:rPr lang="en-US" dirty="0">
                <a:solidFill>
                  <a:srgbClr val="373D3F"/>
                </a:solidFill>
                <a:latin typeface="+mn-lt"/>
                <a:ea typeface="Roboto" panose="02000000000000000000" pitchFamily="2" charset="0"/>
              </a:rPr>
              <a:t> The difference between the highest we are willing to pay for something vs. the amount we pay.</a:t>
            </a:r>
          </a:p>
          <a:p>
            <a:pPr marL="3175" indent="0">
              <a:buNone/>
            </a:pPr>
            <a:endParaRPr lang="en-US" dirty="0">
              <a:solidFill>
                <a:srgbClr val="373D3F"/>
              </a:solidFill>
              <a:latin typeface="+mn-lt"/>
              <a:ea typeface="Roboto" panose="02000000000000000000" pitchFamily="2" charset="0"/>
            </a:endParaRPr>
          </a:p>
          <a:p>
            <a:pPr marL="3175" indent="0">
              <a:buNone/>
            </a:pPr>
            <a:endParaRPr lang="en-US" dirty="0">
              <a:solidFill>
                <a:srgbClr val="373D3F"/>
              </a:solidFill>
              <a:latin typeface="+mn-lt"/>
              <a:ea typeface="Roboto" panose="02000000000000000000" pitchFamily="2" charset="0"/>
            </a:endParaRPr>
          </a:p>
          <a:p>
            <a:pPr marL="3175" indent="0">
              <a:buNone/>
            </a:pPr>
            <a:endParaRPr lang="en-US" dirty="0">
              <a:solidFill>
                <a:srgbClr val="373D3F"/>
              </a:solidFill>
              <a:latin typeface="+mn-lt"/>
              <a:ea typeface="Roboto" panose="02000000000000000000" pitchFamily="2" charset="0"/>
            </a:endParaRPr>
          </a:p>
          <a:p>
            <a:pPr marL="3175" indent="0">
              <a:buNone/>
            </a:pPr>
            <a:endParaRPr lang="en-US" dirty="0">
              <a:solidFill>
                <a:srgbClr val="373D3F"/>
              </a:solidFill>
              <a:latin typeface="+mn-lt"/>
              <a:ea typeface="Roboto" panose="02000000000000000000" pitchFamily="2" charset="0"/>
            </a:endParaRPr>
          </a:p>
          <a:p>
            <a:pPr marL="3175" indent="0">
              <a:buNone/>
            </a:pPr>
            <a:endParaRPr lang="en-US" dirty="0">
              <a:solidFill>
                <a:srgbClr val="373D3F"/>
              </a:solidFill>
              <a:latin typeface="+mn-lt"/>
              <a:ea typeface="Roboto" panose="02000000000000000000" pitchFamily="2" charset="0"/>
            </a:endParaRPr>
          </a:p>
          <a:p>
            <a:pPr marL="3175" indent="0">
              <a:buNone/>
            </a:pPr>
            <a:endParaRPr lang="en-US" dirty="0">
              <a:solidFill>
                <a:srgbClr val="373D3F"/>
              </a:solidFill>
              <a:latin typeface="+mn-lt"/>
              <a:ea typeface="Roboto" panose="02000000000000000000" pitchFamily="2" charset="0"/>
            </a:endParaRPr>
          </a:p>
          <a:p>
            <a:pPr marL="3175" indent="0">
              <a:buNone/>
            </a:pPr>
            <a:endParaRPr lang="en-US" dirty="0">
              <a:solidFill>
                <a:srgbClr val="373D3F"/>
              </a:solidFill>
              <a:latin typeface="+mn-lt"/>
              <a:ea typeface="Roboto" panose="02000000000000000000" pitchFamily="2" charset="0"/>
            </a:endParaRPr>
          </a:p>
          <a:p>
            <a:pPr marL="3175" indent="0">
              <a:buNone/>
            </a:pPr>
            <a:endParaRPr lang="en-US" dirty="0">
              <a:solidFill>
                <a:srgbClr val="373D3F"/>
              </a:solidFill>
              <a:latin typeface="+mn-lt"/>
              <a:ea typeface="Roboto" panose="02000000000000000000" pitchFamily="2" charset="0"/>
            </a:endParaRPr>
          </a:p>
          <a:p>
            <a:pPr marL="3175" indent="0">
              <a:buNone/>
            </a:pPr>
            <a:endParaRPr lang="en-US" dirty="0">
              <a:solidFill>
                <a:srgbClr val="373D3F"/>
              </a:solidFill>
              <a:latin typeface="+mn-lt"/>
              <a:ea typeface="Roboto" panose="02000000000000000000" pitchFamily="2" charset="0"/>
            </a:endParaRPr>
          </a:p>
          <a:p>
            <a:pPr marL="3175" indent="0">
              <a:buNone/>
            </a:pPr>
            <a:endParaRPr lang="en-US" dirty="0">
              <a:solidFill>
                <a:srgbClr val="373D3F"/>
              </a:solidFill>
              <a:latin typeface="+mn-lt"/>
              <a:ea typeface="Roboto" panose="02000000000000000000" pitchFamily="2" charset="0"/>
            </a:endParaRPr>
          </a:p>
          <a:p>
            <a:pPr marL="3175" indent="0">
              <a:buNone/>
            </a:pPr>
            <a:endParaRPr lang="en-US" dirty="0">
              <a:solidFill>
                <a:srgbClr val="373D3F"/>
              </a:solidFill>
              <a:latin typeface="+mn-lt"/>
              <a:ea typeface="Roboto" panose="02000000000000000000" pitchFamily="2" charset="0"/>
            </a:endParaRPr>
          </a:p>
          <a:p>
            <a:pPr marL="3175" indent="0">
              <a:buNone/>
            </a:pPr>
            <a:endParaRPr lang="en-US" dirty="0">
              <a:solidFill>
                <a:srgbClr val="373D3F"/>
              </a:solidFill>
              <a:latin typeface="+mn-lt"/>
              <a:ea typeface="Roboto" panose="02000000000000000000" pitchFamily="2" charset="0"/>
            </a:endParaRPr>
          </a:p>
          <a:p>
            <a:pPr marL="3175" indent="0">
              <a:buNone/>
            </a:pPr>
            <a:r>
              <a:rPr lang="en-US" dirty="0">
                <a:solidFill>
                  <a:srgbClr val="373D3F"/>
                </a:solidFill>
                <a:latin typeface="+mn-lt"/>
                <a:ea typeface="Roboto" panose="02000000000000000000" pitchFamily="2" charset="0"/>
              </a:rPr>
              <a:t>Lowering the price, Consumer Surplus gets bigger.</a:t>
            </a:r>
          </a:p>
          <a:p>
            <a:pPr marL="3175" indent="0">
              <a:buNone/>
            </a:pPr>
            <a:r>
              <a:rPr lang="en-US" dirty="0">
                <a:solidFill>
                  <a:srgbClr val="373D3F"/>
                </a:solidFill>
                <a:latin typeface="+mn-lt"/>
                <a:ea typeface="Roboto" panose="02000000000000000000" pitchFamily="2" charset="0"/>
              </a:rPr>
              <a:t>Raising the price, Consumer Surplus gets smaller.</a:t>
            </a:r>
            <a:endParaRPr lang="en-CA" dirty="0">
              <a:latin typeface="+mn-lt"/>
              <a:ea typeface="Roboto" panose="02000000000000000000" pitchFamily="2" charset="0"/>
            </a:endParaRPr>
          </a:p>
        </p:txBody>
      </p:sp>
      <p:graphicFrame>
        <p:nvGraphicFramePr>
          <p:cNvPr id="4" name="Table 4">
            <a:extLst>
              <a:ext uri="{FF2B5EF4-FFF2-40B4-BE49-F238E27FC236}">
                <a16:creationId xmlns:a16="http://schemas.microsoft.com/office/drawing/2014/main" id="{226DCEE3-40FE-4188-A453-BA2C11CF6C79}"/>
              </a:ext>
            </a:extLst>
          </p:cNvPr>
          <p:cNvGraphicFramePr>
            <a:graphicFrameLocks noGrp="1"/>
          </p:cNvGraphicFramePr>
          <p:nvPr>
            <p:extLst>
              <p:ext uri="{D42A27DB-BD31-4B8C-83A1-F6EECF244321}">
                <p14:modId xmlns:p14="http://schemas.microsoft.com/office/powerpoint/2010/main" val="3420570966"/>
              </p:ext>
            </p:extLst>
          </p:nvPr>
        </p:nvGraphicFramePr>
        <p:xfrm>
          <a:off x="1080655" y="1900816"/>
          <a:ext cx="2455858" cy="2019076"/>
        </p:xfrm>
        <a:graphic>
          <a:graphicData uri="http://schemas.openxmlformats.org/drawingml/2006/table">
            <a:tbl>
              <a:tblPr firstRow="1" bandRow="1">
                <a:tableStyleId>{5C22544A-7EE6-4342-B048-85BDC9FD1C3A}</a:tableStyleId>
              </a:tblPr>
              <a:tblGrid>
                <a:gridCol w="1227929">
                  <a:extLst>
                    <a:ext uri="{9D8B030D-6E8A-4147-A177-3AD203B41FA5}">
                      <a16:colId xmlns:a16="http://schemas.microsoft.com/office/drawing/2014/main" val="795503520"/>
                    </a:ext>
                  </a:extLst>
                </a:gridCol>
                <a:gridCol w="1227929">
                  <a:extLst>
                    <a:ext uri="{9D8B030D-6E8A-4147-A177-3AD203B41FA5}">
                      <a16:colId xmlns:a16="http://schemas.microsoft.com/office/drawing/2014/main" val="927363757"/>
                    </a:ext>
                  </a:extLst>
                </a:gridCol>
              </a:tblGrid>
              <a:tr h="423345">
                <a:tc>
                  <a:txBody>
                    <a:bodyPr/>
                    <a:lstStyle/>
                    <a:p>
                      <a:endParaRPr lang="en-CA" b="1" dirty="0">
                        <a:solidFill>
                          <a:schemeClr val="tx2"/>
                        </a:solidFill>
                        <a:latin typeface="Roboto" panose="02000000000000000000" pitchFamily="2" charset="0"/>
                        <a:ea typeface="Roboto" panose="02000000000000000000" pitchFamily="2" charset="0"/>
                      </a:endParaRPr>
                    </a:p>
                  </a:txBody>
                  <a:tcPr anchor="ctr"/>
                </a:tc>
                <a:tc>
                  <a:txBody>
                    <a:bodyPr/>
                    <a:lstStyle/>
                    <a:p>
                      <a:pPr algn="ctr"/>
                      <a:r>
                        <a:rPr lang="en-CA" b="1" dirty="0">
                          <a:solidFill>
                            <a:schemeClr val="bg1"/>
                          </a:solidFill>
                          <a:latin typeface="Roboto" panose="02000000000000000000" pitchFamily="2" charset="0"/>
                          <a:ea typeface="Roboto" panose="02000000000000000000" pitchFamily="2" charset="0"/>
                        </a:rPr>
                        <a:t>Maximum Willingness to Pay</a:t>
                      </a:r>
                    </a:p>
                  </a:txBody>
                  <a:tcPr anchor="ctr"/>
                </a:tc>
                <a:extLst>
                  <a:ext uri="{0D108BD9-81ED-4DB2-BD59-A6C34878D82A}">
                    <a16:rowId xmlns:a16="http://schemas.microsoft.com/office/drawing/2014/main" val="165471163"/>
                  </a:ext>
                </a:extLst>
              </a:tr>
              <a:tr h="322969">
                <a:tc>
                  <a:txBody>
                    <a:bodyPr/>
                    <a:lstStyle/>
                    <a:p>
                      <a:pPr algn="ctr"/>
                      <a:r>
                        <a:rPr lang="en-CA" b="1" dirty="0">
                          <a:solidFill>
                            <a:schemeClr val="tx2"/>
                          </a:solidFill>
                          <a:latin typeface="Roboto" panose="02000000000000000000" pitchFamily="2" charset="0"/>
                          <a:ea typeface="Roboto" panose="02000000000000000000" pitchFamily="2" charset="0"/>
                        </a:rPr>
                        <a:t>Trevor</a:t>
                      </a:r>
                    </a:p>
                  </a:txBody>
                  <a:tcPr anchor="ctr"/>
                </a:tc>
                <a:tc>
                  <a:txBody>
                    <a:bodyPr/>
                    <a:lstStyle/>
                    <a:p>
                      <a:pPr algn="ctr"/>
                      <a:r>
                        <a:rPr lang="en-CA" b="1" dirty="0">
                          <a:solidFill>
                            <a:schemeClr val="tx2"/>
                          </a:solidFill>
                          <a:latin typeface="Roboto" panose="02000000000000000000" pitchFamily="2" charset="0"/>
                          <a:ea typeface="Roboto" panose="02000000000000000000" pitchFamily="2" charset="0"/>
                        </a:rPr>
                        <a:t>$5</a:t>
                      </a:r>
                    </a:p>
                  </a:txBody>
                  <a:tcPr anchor="ctr"/>
                </a:tc>
                <a:extLst>
                  <a:ext uri="{0D108BD9-81ED-4DB2-BD59-A6C34878D82A}">
                    <a16:rowId xmlns:a16="http://schemas.microsoft.com/office/drawing/2014/main" val="1901416857"/>
                  </a:ext>
                </a:extLst>
              </a:tr>
              <a:tr h="315899">
                <a:tc>
                  <a:txBody>
                    <a:bodyPr/>
                    <a:lstStyle/>
                    <a:p>
                      <a:pPr algn="ctr"/>
                      <a:r>
                        <a:rPr lang="en-CA" b="1" dirty="0">
                          <a:solidFill>
                            <a:schemeClr val="tx2"/>
                          </a:solidFill>
                          <a:latin typeface="Roboto" panose="02000000000000000000" pitchFamily="2" charset="0"/>
                          <a:ea typeface="Roboto" panose="02000000000000000000" pitchFamily="2" charset="0"/>
                        </a:rPr>
                        <a:t>Ryan</a:t>
                      </a:r>
                    </a:p>
                  </a:txBody>
                  <a:tcPr anchor="ctr"/>
                </a:tc>
                <a:tc>
                  <a:txBody>
                    <a:bodyPr/>
                    <a:lstStyle/>
                    <a:p>
                      <a:pPr algn="ctr"/>
                      <a:r>
                        <a:rPr lang="en-CA" b="1" dirty="0">
                          <a:solidFill>
                            <a:schemeClr val="tx2"/>
                          </a:solidFill>
                          <a:latin typeface="Roboto" panose="02000000000000000000" pitchFamily="2" charset="0"/>
                          <a:ea typeface="Roboto" panose="02000000000000000000" pitchFamily="2" charset="0"/>
                        </a:rPr>
                        <a:t>$4</a:t>
                      </a:r>
                    </a:p>
                  </a:txBody>
                  <a:tcPr anchor="ctr"/>
                </a:tc>
                <a:extLst>
                  <a:ext uri="{0D108BD9-81ED-4DB2-BD59-A6C34878D82A}">
                    <a16:rowId xmlns:a16="http://schemas.microsoft.com/office/drawing/2014/main" val="3127351754"/>
                  </a:ext>
                </a:extLst>
              </a:tr>
              <a:tr h="308829">
                <a:tc>
                  <a:txBody>
                    <a:bodyPr/>
                    <a:lstStyle/>
                    <a:p>
                      <a:pPr algn="ctr"/>
                      <a:r>
                        <a:rPr lang="en-CA" b="1" dirty="0">
                          <a:solidFill>
                            <a:schemeClr val="tx2"/>
                          </a:solidFill>
                          <a:latin typeface="Roboto" panose="02000000000000000000" pitchFamily="2" charset="0"/>
                          <a:ea typeface="Roboto" panose="02000000000000000000" pitchFamily="2" charset="0"/>
                        </a:rPr>
                        <a:t>Meagan</a:t>
                      </a:r>
                    </a:p>
                  </a:txBody>
                  <a:tcPr anchor="ctr"/>
                </a:tc>
                <a:tc>
                  <a:txBody>
                    <a:bodyPr/>
                    <a:lstStyle/>
                    <a:p>
                      <a:pPr algn="ctr"/>
                      <a:r>
                        <a:rPr lang="en-CA" b="1" dirty="0">
                          <a:solidFill>
                            <a:schemeClr val="tx2"/>
                          </a:solidFill>
                          <a:latin typeface="Roboto" panose="02000000000000000000" pitchFamily="2" charset="0"/>
                          <a:ea typeface="Roboto" panose="02000000000000000000" pitchFamily="2" charset="0"/>
                        </a:rPr>
                        <a:t>$3</a:t>
                      </a:r>
                    </a:p>
                  </a:txBody>
                  <a:tcPr anchor="ctr"/>
                </a:tc>
                <a:extLst>
                  <a:ext uri="{0D108BD9-81ED-4DB2-BD59-A6C34878D82A}">
                    <a16:rowId xmlns:a16="http://schemas.microsoft.com/office/drawing/2014/main" val="3369558658"/>
                  </a:ext>
                </a:extLst>
              </a:tr>
              <a:tr h="339859">
                <a:tc>
                  <a:txBody>
                    <a:bodyPr/>
                    <a:lstStyle/>
                    <a:p>
                      <a:pPr algn="ctr"/>
                      <a:r>
                        <a:rPr lang="en-CA" b="1" dirty="0">
                          <a:solidFill>
                            <a:schemeClr val="tx2"/>
                          </a:solidFill>
                          <a:latin typeface="Roboto" panose="02000000000000000000" pitchFamily="2" charset="0"/>
                          <a:ea typeface="Roboto" panose="02000000000000000000" pitchFamily="2" charset="0"/>
                        </a:rPr>
                        <a:t>Holly</a:t>
                      </a:r>
                    </a:p>
                  </a:txBody>
                  <a:tcPr anchor="ctr"/>
                </a:tc>
                <a:tc>
                  <a:txBody>
                    <a:bodyPr/>
                    <a:lstStyle/>
                    <a:p>
                      <a:pPr algn="ctr"/>
                      <a:r>
                        <a:rPr lang="en-CA" b="1" dirty="0">
                          <a:solidFill>
                            <a:schemeClr val="tx2"/>
                          </a:solidFill>
                          <a:latin typeface="Roboto" panose="02000000000000000000" pitchFamily="2" charset="0"/>
                          <a:ea typeface="Roboto" panose="02000000000000000000" pitchFamily="2" charset="0"/>
                        </a:rPr>
                        <a:t>$2</a:t>
                      </a:r>
                    </a:p>
                  </a:txBody>
                  <a:tcPr anchor="ctr"/>
                </a:tc>
                <a:extLst>
                  <a:ext uri="{0D108BD9-81ED-4DB2-BD59-A6C34878D82A}">
                    <a16:rowId xmlns:a16="http://schemas.microsoft.com/office/drawing/2014/main" val="451211999"/>
                  </a:ext>
                </a:extLst>
              </a:tr>
            </a:tbl>
          </a:graphicData>
        </a:graphic>
      </p:graphicFrame>
      <p:sp>
        <p:nvSpPr>
          <p:cNvPr id="7" name="Text Placeholder 2">
            <a:extLst>
              <a:ext uri="{FF2B5EF4-FFF2-40B4-BE49-F238E27FC236}">
                <a16:creationId xmlns:a16="http://schemas.microsoft.com/office/drawing/2014/main" id="{F6DC19F7-E09C-ED6B-CBF8-EE1BEE56A32D}"/>
              </a:ext>
            </a:extLst>
          </p:cNvPr>
          <p:cNvSpPr txBox="1">
            <a:spLocks/>
          </p:cNvSpPr>
          <p:nvPr/>
        </p:nvSpPr>
        <p:spPr>
          <a:xfrm>
            <a:off x="5433262" y="1017800"/>
            <a:ext cx="3673791" cy="1337292"/>
          </a:xfrm>
          <a:prstGeom prst="rect">
            <a:avLst/>
          </a:prstGeom>
          <a:noFill/>
          <a:ln>
            <a:noFill/>
          </a:ln>
        </p:spPr>
        <p:txBody>
          <a:bodyPr spcFirstLastPara="1" wrap="square" lIns="91425" tIns="91425" rIns="91425" bIns="91425" anchor="t" anchorCtr="0">
            <a:normAutofit fontScale="850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3175" indent="0">
              <a:buFont typeface="Roboto"/>
              <a:buNone/>
            </a:pPr>
            <a:r>
              <a:rPr lang="en-US" sz="1600" b="1" dirty="0">
                <a:solidFill>
                  <a:srgbClr val="000000"/>
                </a:solidFill>
                <a:latin typeface="+mn-lt"/>
                <a:ea typeface="Roboto" panose="02000000000000000000" pitchFamily="2" charset="0"/>
              </a:rPr>
              <a:t>The Demand Curve reflects consumers maximum willingness to pay.</a:t>
            </a:r>
          </a:p>
          <a:p>
            <a:pPr marL="3175" indent="0">
              <a:buFont typeface="Roboto"/>
              <a:buNone/>
            </a:pPr>
            <a:r>
              <a:rPr lang="en-US" sz="1600" dirty="0">
                <a:solidFill>
                  <a:srgbClr val="000000"/>
                </a:solidFill>
                <a:latin typeface="+mn-lt"/>
                <a:ea typeface="Roboto" panose="02000000000000000000" pitchFamily="2" charset="0"/>
              </a:rPr>
              <a:t>At $3.50, there will be 2 consumers (Trevor and Ryan.) Their maximum willingness to pay is higher than the market price.</a:t>
            </a:r>
            <a:endParaRPr lang="en-US" sz="1600" dirty="0">
              <a:solidFill>
                <a:srgbClr val="000000"/>
              </a:solidFill>
              <a:latin typeface="+mn-lt"/>
            </a:endParaRPr>
          </a:p>
        </p:txBody>
      </p:sp>
      <p:sp>
        <p:nvSpPr>
          <p:cNvPr id="8" name="Text Placeholder 2">
            <a:extLst>
              <a:ext uri="{FF2B5EF4-FFF2-40B4-BE49-F238E27FC236}">
                <a16:creationId xmlns:a16="http://schemas.microsoft.com/office/drawing/2014/main" id="{CD7BCD58-30F4-8685-B680-1DCB8CE65868}"/>
              </a:ext>
            </a:extLst>
          </p:cNvPr>
          <p:cNvSpPr txBox="1">
            <a:spLocks/>
          </p:cNvSpPr>
          <p:nvPr/>
        </p:nvSpPr>
        <p:spPr>
          <a:xfrm>
            <a:off x="7375236" y="3188345"/>
            <a:ext cx="1731816" cy="1337292"/>
          </a:xfrm>
          <a:prstGeom prst="rect">
            <a:avLst/>
          </a:prstGeom>
          <a:noFill/>
          <a:ln>
            <a:noFill/>
          </a:ln>
        </p:spPr>
        <p:txBody>
          <a:bodyPr spcFirstLastPara="1" wrap="square" lIns="91425" tIns="91425" rIns="91425" bIns="91425" anchor="t" anchorCtr="0">
            <a:normAutofit fontScale="700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3175" indent="0">
              <a:buFont typeface="Roboto"/>
              <a:buNone/>
            </a:pPr>
            <a:r>
              <a:rPr lang="en-US" sz="1600" b="1" dirty="0">
                <a:solidFill>
                  <a:srgbClr val="000000"/>
                </a:solidFill>
                <a:latin typeface="+mn-lt"/>
                <a:ea typeface="Roboto" panose="02000000000000000000" pitchFamily="2" charset="0"/>
              </a:rPr>
              <a:t>Trevor’s Surplus</a:t>
            </a:r>
            <a:br>
              <a:rPr lang="en-US" sz="1600" b="1" dirty="0">
                <a:solidFill>
                  <a:srgbClr val="000000"/>
                </a:solidFill>
                <a:latin typeface="+mn-lt"/>
                <a:ea typeface="Roboto" panose="02000000000000000000" pitchFamily="2" charset="0"/>
              </a:rPr>
            </a:br>
            <a:r>
              <a:rPr lang="en-US" sz="1600" dirty="0">
                <a:solidFill>
                  <a:srgbClr val="000000"/>
                </a:solidFill>
                <a:latin typeface="+mn-lt"/>
                <a:ea typeface="Roboto" panose="02000000000000000000" pitchFamily="2" charset="0"/>
              </a:rPr>
              <a:t>Willing to pay $5 </a:t>
            </a:r>
            <a:r>
              <a:rPr lang="en-CA" sz="1600" dirty="0"/>
              <a:t>−</a:t>
            </a:r>
            <a:r>
              <a:rPr lang="en-US" sz="1600" dirty="0">
                <a:solidFill>
                  <a:srgbClr val="000000"/>
                </a:solidFill>
                <a:latin typeface="+mn-lt"/>
                <a:ea typeface="Roboto" panose="02000000000000000000" pitchFamily="2" charset="0"/>
              </a:rPr>
              <a:t> Paid $3.50 = $1.50</a:t>
            </a:r>
          </a:p>
          <a:p>
            <a:pPr marL="3175" indent="0">
              <a:buNone/>
            </a:pPr>
            <a:endParaRPr lang="en-US" sz="1600" b="1" dirty="0">
              <a:solidFill>
                <a:srgbClr val="000000"/>
              </a:solidFill>
              <a:latin typeface="+mn-lt"/>
              <a:ea typeface="Roboto" panose="02000000000000000000" pitchFamily="2" charset="0"/>
            </a:endParaRPr>
          </a:p>
          <a:p>
            <a:pPr marL="3175" indent="0">
              <a:buNone/>
            </a:pPr>
            <a:r>
              <a:rPr lang="en-US" sz="1600" b="1" dirty="0">
                <a:solidFill>
                  <a:srgbClr val="000000"/>
                </a:solidFill>
                <a:latin typeface="+mn-lt"/>
                <a:ea typeface="Roboto" panose="02000000000000000000" pitchFamily="2" charset="0"/>
              </a:rPr>
              <a:t>Ryan’s Surplus</a:t>
            </a:r>
            <a:br>
              <a:rPr lang="en-US" sz="1600" b="1" dirty="0">
                <a:solidFill>
                  <a:srgbClr val="000000"/>
                </a:solidFill>
                <a:latin typeface="+mn-lt"/>
                <a:ea typeface="Roboto" panose="02000000000000000000" pitchFamily="2" charset="0"/>
              </a:rPr>
            </a:br>
            <a:r>
              <a:rPr lang="en-US" sz="1600" dirty="0">
                <a:solidFill>
                  <a:srgbClr val="000000"/>
                </a:solidFill>
                <a:latin typeface="+mn-lt"/>
                <a:ea typeface="Roboto" panose="02000000000000000000" pitchFamily="2" charset="0"/>
              </a:rPr>
              <a:t>Willing to pay $4 </a:t>
            </a:r>
            <a:r>
              <a:rPr lang="en-CA" sz="1600" dirty="0"/>
              <a:t>−</a:t>
            </a:r>
            <a:r>
              <a:rPr lang="en-US" sz="1600" dirty="0">
                <a:solidFill>
                  <a:srgbClr val="000000"/>
                </a:solidFill>
                <a:latin typeface="+mn-lt"/>
                <a:ea typeface="Roboto" panose="02000000000000000000" pitchFamily="2" charset="0"/>
              </a:rPr>
              <a:t> Paid $3.50 = $0.50</a:t>
            </a:r>
          </a:p>
          <a:p>
            <a:pPr marL="3175" indent="0">
              <a:buFont typeface="Roboto"/>
              <a:buNone/>
            </a:pPr>
            <a:endParaRPr lang="en-US" sz="1600" b="1" dirty="0">
              <a:solidFill>
                <a:srgbClr val="000000"/>
              </a:solidFill>
              <a:latin typeface="+mn-lt"/>
              <a:ea typeface="Roboto" panose="02000000000000000000" pitchFamily="2" charset="0"/>
            </a:endParaRPr>
          </a:p>
        </p:txBody>
      </p:sp>
    </p:spTree>
    <p:extLst>
      <p:ext uri="{BB962C8B-B14F-4D97-AF65-F5344CB8AC3E}">
        <p14:creationId xmlns:p14="http://schemas.microsoft.com/office/powerpoint/2010/main" val="3778758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6171B5-66EE-B471-17DC-41E35D5EB975}"/>
              </a:ext>
            </a:extLst>
          </p:cNvPr>
          <p:cNvSpPr>
            <a:spLocks noGrp="1"/>
          </p:cNvSpPr>
          <p:nvPr>
            <p:ph type="title"/>
          </p:nvPr>
        </p:nvSpPr>
        <p:spPr/>
        <p:txBody>
          <a:bodyPr>
            <a:normAutofit fontScale="90000"/>
          </a:bodyPr>
          <a:lstStyle/>
          <a:p>
            <a:r>
              <a:rPr lang="en-US" b="1" dirty="0">
                <a:latin typeface="Arial"/>
              </a:rPr>
              <a:t>4.1 Demand Curve</a:t>
            </a:r>
          </a:p>
        </p:txBody>
      </p:sp>
      <p:pic>
        <p:nvPicPr>
          <p:cNvPr id="2050" name="Picture 2" descr="As noted from fig 4.2, the market price for a tablet computer is $200, therefore Tim’s consumer surplus is $80 ($280 minus $200), Josh’s consumer surplus is $60 ($260 – $200), and so on. Referring to the fig, we also find that Sam’s maximum willingness to pay is the same as the price, so Sam’s consumer surplus is zero. However, as long as the price coincides with his willingness to pay, the consumer can still purchase the good. Rita’s maximum willingness to pay is $190, which is below the price of the tablet, and therefore she does not obtain the good.&#10;&#10;Consider the demand curve for tablet computers, as Figure 4.3 shows. The price of a tablet computer is $200 and the quantity demanded at that price is 28 million. To see the benefits to consumers, look at the segment of the demand curve above the price line and to the left. This portion of the demand curve shows that at least some consumers would have been willing to pay more than $200 for a tablet, as shown in the table in fig 4.1. Each point on the demand curve shows the consumers’ maximum willingness to pay for that quantity.&#10;For example, point (J) shows that those consumers who would be willing to pay $220, for a tablet (based on the benefit they expect to receive from it) were able to pay the price of $200, clearly received a benefit beyond what they had to pay. Remember, the demand curve traces consumers’ willingness to pay for different quantities.">
            <a:extLst>
              <a:ext uri="{FF2B5EF4-FFF2-40B4-BE49-F238E27FC236}">
                <a16:creationId xmlns:a16="http://schemas.microsoft.com/office/drawing/2014/main" id="{78CBEAC2-80C0-41ED-836F-36EC5B8E7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857" y="1231348"/>
            <a:ext cx="5645996" cy="391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288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F29AE-9CBD-46A5-9BE2-EADB11E9C1C9}"/>
              </a:ext>
            </a:extLst>
          </p:cNvPr>
          <p:cNvSpPr>
            <a:spLocks noGrp="1"/>
          </p:cNvSpPr>
          <p:nvPr>
            <p:ph type="title"/>
          </p:nvPr>
        </p:nvSpPr>
        <p:spPr/>
        <p:txBody>
          <a:bodyPr>
            <a:normAutofit fontScale="90000"/>
          </a:bodyPr>
          <a:lstStyle/>
          <a:p>
            <a:r>
              <a:rPr lang="en-CA" b="1" dirty="0">
                <a:latin typeface="+mj-lt"/>
              </a:rPr>
              <a:t>4.1 Consumer Surplus</a:t>
            </a:r>
          </a:p>
        </p:txBody>
      </p:sp>
      <p:sp>
        <p:nvSpPr>
          <p:cNvPr id="3" name="Text Placeholder 2">
            <a:extLst>
              <a:ext uri="{FF2B5EF4-FFF2-40B4-BE49-F238E27FC236}">
                <a16:creationId xmlns:a16="http://schemas.microsoft.com/office/drawing/2014/main" id="{621A51AF-C088-4D53-91C7-6A1A923634C4}"/>
              </a:ext>
            </a:extLst>
          </p:cNvPr>
          <p:cNvSpPr>
            <a:spLocks noGrp="1"/>
          </p:cNvSpPr>
          <p:nvPr>
            <p:ph type="body" idx="1"/>
          </p:nvPr>
        </p:nvSpPr>
        <p:spPr/>
        <p:txBody>
          <a:bodyPr/>
          <a:lstStyle/>
          <a:p>
            <a:pPr marL="114300" indent="0" algn="just">
              <a:buNone/>
            </a:pPr>
            <a:r>
              <a:rPr lang="en-US" b="0" i="0" dirty="0">
                <a:solidFill>
                  <a:srgbClr val="000000"/>
                </a:solidFill>
                <a:effectLst/>
                <a:latin typeface="+mn-lt"/>
                <a:ea typeface="Roboto" panose="02000000000000000000" pitchFamily="2" charset="0"/>
              </a:rPr>
              <a:t>The amount that individuals would have been willing to pay, minus the amount that they actually paid, is called </a:t>
            </a:r>
            <a:r>
              <a:rPr lang="en-US" b="1" i="0" dirty="0">
                <a:solidFill>
                  <a:srgbClr val="000000"/>
                </a:solidFill>
                <a:effectLst/>
                <a:latin typeface="+mn-lt"/>
                <a:ea typeface="Roboto" panose="02000000000000000000" pitchFamily="2" charset="0"/>
              </a:rPr>
              <a:t>Consumer Surplus</a:t>
            </a:r>
            <a:r>
              <a:rPr lang="en-US" b="0" i="0" dirty="0">
                <a:solidFill>
                  <a:srgbClr val="000000"/>
                </a:solidFill>
                <a:effectLst/>
                <a:latin typeface="+mn-lt"/>
                <a:ea typeface="Roboto" panose="02000000000000000000" pitchFamily="2" charset="0"/>
              </a:rPr>
              <a:t>. Consumer surplus is the area labeled F—that is, the area above the price and below the demand curve. The value of Consumer surplus is calculated as the Area of the triangle represented by F.</a:t>
            </a:r>
            <a:endParaRPr lang="en-US" dirty="0"/>
          </a:p>
          <a:p>
            <a:pPr marL="114300" indent="0" algn="just">
              <a:lnSpc>
                <a:spcPct val="114999"/>
              </a:lnSpc>
              <a:buNone/>
            </a:pPr>
            <a:endParaRPr lang="en-US" dirty="0">
              <a:solidFill>
                <a:srgbClr val="000000"/>
              </a:solidFill>
              <a:latin typeface="+mn-lt"/>
            </a:endParaRPr>
          </a:p>
          <a:p>
            <a:pPr marL="114300" indent="0" algn="just">
              <a:buNone/>
            </a:pPr>
            <a:r>
              <a:rPr lang="en-US" b="1" i="0" dirty="0">
                <a:solidFill>
                  <a:srgbClr val="000000"/>
                </a:solidFill>
                <a:effectLst/>
                <a:latin typeface="+mn-lt"/>
                <a:ea typeface="Roboto" panose="02000000000000000000" pitchFamily="2" charset="0"/>
              </a:rPr>
              <a:t>Consumer Surplus = (base * height)/2 </a:t>
            </a:r>
            <a:endParaRPr lang="en-US" b="0" i="0" dirty="0">
              <a:solidFill>
                <a:srgbClr val="000000"/>
              </a:solidFill>
              <a:effectLst/>
              <a:latin typeface="+mn-lt"/>
              <a:ea typeface="Roboto" panose="02000000000000000000" pitchFamily="2" charset="0"/>
            </a:endParaRPr>
          </a:p>
        </p:txBody>
      </p:sp>
    </p:spTree>
    <p:extLst>
      <p:ext uri="{BB962C8B-B14F-4D97-AF65-F5344CB8AC3E}">
        <p14:creationId xmlns:p14="http://schemas.microsoft.com/office/powerpoint/2010/main" val="921978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9130-BDB9-4E68-8B65-F182D6BFA4C5}"/>
              </a:ext>
            </a:extLst>
          </p:cNvPr>
          <p:cNvSpPr>
            <a:spLocks noGrp="1"/>
          </p:cNvSpPr>
          <p:nvPr>
            <p:ph type="title"/>
          </p:nvPr>
        </p:nvSpPr>
        <p:spPr/>
        <p:txBody>
          <a:bodyPr>
            <a:normAutofit/>
          </a:bodyPr>
          <a:lstStyle/>
          <a:p>
            <a:r>
              <a:rPr lang="en-CA" sz="2700" b="1" dirty="0">
                <a:latin typeface="+mj-lt"/>
              </a:rPr>
              <a:t>4.2 Supply and Producer Surplus</a:t>
            </a:r>
          </a:p>
        </p:txBody>
      </p:sp>
      <p:sp>
        <p:nvSpPr>
          <p:cNvPr id="3" name="Text Placeholder 2">
            <a:extLst>
              <a:ext uri="{FF2B5EF4-FFF2-40B4-BE49-F238E27FC236}">
                <a16:creationId xmlns:a16="http://schemas.microsoft.com/office/drawing/2014/main" id="{77E66453-86B6-46D0-9FA1-D44455CD5D5F}"/>
              </a:ext>
            </a:extLst>
          </p:cNvPr>
          <p:cNvSpPr>
            <a:spLocks noGrp="1"/>
          </p:cNvSpPr>
          <p:nvPr>
            <p:ph type="body" idx="1"/>
          </p:nvPr>
        </p:nvSpPr>
        <p:spPr/>
        <p:txBody>
          <a:bodyPr/>
          <a:lstStyle/>
          <a:p>
            <a:pPr marL="114300" indent="0">
              <a:buNone/>
            </a:pPr>
            <a:r>
              <a:rPr lang="en-US" b="0" i="0" dirty="0">
                <a:solidFill>
                  <a:srgbClr val="373D3F"/>
                </a:solidFill>
                <a:effectLst/>
                <a:latin typeface="+mn-lt"/>
              </a:rPr>
              <a:t>When economists talk about </a:t>
            </a:r>
            <a:r>
              <a:rPr lang="en-US" b="1" i="0" dirty="0">
                <a:solidFill>
                  <a:srgbClr val="373D3F"/>
                </a:solidFill>
                <a:effectLst/>
                <a:latin typeface="+mn-lt"/>
              </a:rPr>
              <a:t>supply</a:t>
            </a:r>
            <a:r>
              <a:rPr lang="en-US" b="0" i="0" dirty="0">
                <a:solidFill>
                  <a:srgbClr val="373D3F"/>
                </a:solidFill>
                <a:effectLst/>
                <a:latin typeface="+mn-lt"/>
              </a:rPr>
              <a:t>, they mean the amount of some good or service a producer is willing to supply at each price.</a:t>
            </a:r>
            <a:br>
              <a:rPr lang="en-US" dirty="0">
                <a:solidFill>
                  <a:srgbClr val="373D3F"/>
                </a:solidFill>
                <a:latin typeface="+mn-lt"/>
              </a:rPr>
            </a:br>
            <a:endParaRPr lang="en-US" dirty="0"/>
          </a:p>
          <a:p>
            <a:r>
              <a:rPr lang="en-US" b="0" i="0" dirty="0">
                <a:solidFill>
                  <a:srgbClr val="373D3F"/>
                </a:solidFill>
                <a:effectLst/>
                <a:latin typeface="+mn-lt"/>
                <a:ea typeface="Roboto" panose="02000000000000000000" pitchFamily="2" charset="0"/>
              </a:rPr>
              <a:t>The </a:t>
            </a:r>
            <a:r>
              <a:rPr lang="en-US" b="1" i="0" dirty="0">
                <a:solidFill>
                  <a:srgbClr val="373D3F"/>
                </a:solidFill>
                <a:effectLst/>
                <a:latin typeface="+mn-lt"/>
                <a:ea typeface="Roboto" panose="02000000000000000000" pitchFamily="2" charset="0"/>
              </a:rPr>
              <a:t>supply curve </a:t>
            </a:r>
            <a:r>
              <a:rPr lang="en-US" b="0" i="0" dirty="0">
                <a:solidFill>
                  <a:srgbClr val="373D3F"/>
                </a:solidFill>
                <a:effectLst/>
                <a:latin typeface="+mn-lt"/>
                <a:ea typeface="Roboto" panose="02000000000000000000" pitchFamily="2" charset="0"/>
              </a:rPr>
              <a:t>shows the quantity that firms are willing to supply at each price. </a:t>
            </a:r>
          </a:p>
          <a:p>
            <a:r>
              <a:rPr lang="en-US" b="1" i="0" dirty="0">
                <a:solidFill>
                  <a:srgbClr val="373D3F"/>
                </a:solidFill>
                <a:effectLst/>
                <a:latin typeface="+mn-lt"/>
                <a:ea typeface="Roboto" panose="02000000000000000000" pitchFamily="2" charset="0"/>
              </a:rPr>
              <a:t>Price</a:t>
            </a:r>
            <a:r>
              <a:rPr lang="en-US" b="0" i="0" dirty="0">
                <a:solidFill>
                  <a:srgbClr val="373D3F"/>
                </a:solidFill>
                <a:effectLst/>
                <a:latin typeface="+mn-lt"/>
                <a:ea typeface="Roboto" panose="02000000000000000000" pitchFamily="2" charset="0"/>
              </a:rPr>
              <a:t> is what the producer receives for selling one unit of a good or service and willingness to supply depends on the marginal cost of producing each unit. </a:t>
            </a:r>
          </a:p>
          <a:p>
            <a:r>
              <a:rPr lang="en-US" b="0" i="0" dirty="0">
                <a:solidFill>
                  <a:srgbClr val="373D3F"/>
                </a:solidFill>
                <a:effectLst/>
                <a:latin typeface="+mn-lt"/>
                <a:ea typeface="Roboto" panose="02000000000000000000" pitchFamily="2" charset="0"/>
              </a:rPr>
              <a:t>A </a:t>
            </a:r>
            <a:r>
              <a:rPr lang="en-US" b="1" i="0" dirty="0">
                <a:solidFill>
                  <a:srgbClr val="373D3F"/>
                </a:solidFill>
                <a:effectLst/>
                <a:latin typeface="+mn-lt"/>
                <a:ea typeface="Roboto" panose="02000000000000000000" pitchFamily="2" charset="0"/>
              </a:rPr>
              <a:t>producer</a:t>
            </a:r>
            <a:r>
              <a:rPr lang="en-US" b="0" i="0" dirty="0">
                <a:solidFill>
                  <a:srgbClr val="373D3F"/>
                </a:solidFill>
                <a:effectLst/>
                <a:latin typeface="+mn-lt"/>
                <a:ea typeface="Roboto" panose="02000000000000000000" pitchFamily="2" charset="0"/>
              </a:rPr>
              <a:t> will be willing to supply a quantity if the price is at least equal to the marginal cost of production.</a:t>
            </a:r>
            <a:endParaRPr lang="en-CA" dirty="0">
              <a:latin typeface="+mn-lt"/>
              <a:ea typeface="Roboto" panose="02000000000000000000" pitchFamily="2" charset="0"/>
            </a:endParaRPr>
          </a:p>
        </p:txBody>
      </p:sp>
    </p:spTree>
    <p:extLst>
      <p:ext uri="{BB962C8B-B14F-4D97-AF65-F5344CB8AC3E}">
        <p14:creationId xmlns:p14="http://schemas.microsoft.com/office/powerpoint/2010/main" val="908320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20BE6-668B-4595-8E77-D7988CCC3B2A}"/>
              </a:ext>
            </a:extLst>
          </p:cNvPr>
          <p:cNvSpPr>
            <a:spLocks noGrp="1"/>
          </p:cNvSpPr>
          <p:nvPr>
            <p:ph type="title"/>
          </p:nvPr>
        </p:nvSpPr>
        <p:spPr/>
        <p:txBody>
          <a:bodyPr>
            <a:normAutofit fontScale="90000"/>
          </a:bodyPr>
          <a:lstStyle/>
          <a:p>
            <a:r>
              <a:rPr lang="en-CA" b="1" dirty="0">
                <a:latin typeface="+mn-lt"/>
              </a:rPr>
              <a:t>4.2 Supply and Producer Surplus Example </a:t>
            </a:r>
          </a:p>
        </p:txBody>
      </p:sp>
      <p:pic>
        <p:nvPicPr>
          <p:cNvPr id="4" name="Picture 3">
            <a:extLst>
              <a:ext uri="{FF2B5EF4-FFF2-40B4-BE49-F238E27FC236}">
                <a16:creationId xmlns:a16="http://schemas.microsoft.com/office/drawing/2014/main" id="{EDD2BA3D-3C7E-6D40-5F95-B8CDFD4B59D6}"/>
              </a:ext>
            </a:extLst>
          </p:cNvPr>
          <p:cNvPicPr>
            <a:picLocks noChangeAspect="1"/>
          </p:cNvPicPr>
          <p:nvPr/>
        </p:nvPicPr>
        <p:blipFill>
          <a:blip r:embed="rId3"/>
          <a:srcRect l="8422" r="8422"/>
          <a:stretch/>
        </p:blipFill>
        <p:spPr>
          <a:xfrm>
            <a:off x="4073235" y="1077295"/>
            <a:ext cx="4382655" cy="3809958"/>
          </a:xfrm>
          <a:prstGeom prst="rect">
            <a:avLst/>
          </a:prstGeom>
        </p:spPr>
      </p:pic>
      <p:graphicFrame>
        <p:nvGraphicFramePr>
          <p:cNvPr id="5" name="Table 5">
            <a:extLst>
              <a:ext uri="{FF2B5EF4-FFF2-40B4-BE49-F238E27FC236}">
                <a16:creationId xmlns:a16="http://schemas.microsoft.com/office/drawing/2014/main" id="{733AA49C-D994-2F23-477C-CA070CE8733D}"/>
              </a:ext>
            </a:extLst>
          </p:cNvPr>
          <p:cNvGraphicFramePr>
            <a:graphicFrameLocks noGrp="1"/>
          </p:cNvGraphicFramePr>
          <p:nvPr>
            <p:extLst>
              <p:ext uri="{D42A27DB-BD31-4B8C-83A1-F6EECF244321}">
                <p14:modId xmlns:p14="http://schemas.microsoft.com/office/powerpoint/2010/main" val="1249796325"/>
              </p:ext>
            </p:extLst>
          </p:nvPr>
        </p:nvGraphicFramePr>
        <p:xfrm>
          <a:off x="766591" y="2414587"/>
          <a:ext cx="2634700" cy="2214880"/>
        </p:xfrm>
        <a:graphic>
          <a:graphicData uri="http://schemas.openxmlformats.org/drawingml/2006/table">
            <a:tbl>
              <a:tblPr firstRow="1" bandRow="1">
                <a:tableStyleId>{5C22544A-7EE6-4342-B048-85BDC9FD1C3A}</a:tableStyleId>
              </a:tblPr>
              <a:tblGrid>
                <a:gridCol w="1317350">
                  <a:extLst>
                    <a:ext uri="{9D8B030D-6E8A-4147-A177-3AD203B41FA5}">
                      <a16:colId xmlns:a16="http://schemas.microsoft.com/office/drawing/2014/main" val="1662459512"/>
                    </a:ext>
                  </a:extLst>
                </a:gridCol>
                <a:gridCol w="1317350">
                  <a:extLst>
                    <a:ext uri="{9D8B030D-6E8A-4147-A177-3AD203B41FA5}">
                      <a16:colId xmlns:a16="http://schemas.microsoft.com/office/drawing/2014/main" val="2302158120"/>
                    </a:ext>
                  </a:extLst>
                </a:gridCol>
              </a:tblGrid>
              <a:tr h="370840">
                <a:tc>
                  <a:txBody>
                    <a:bodyPr/>
                    <a:lstStyle/>
                    <a:p>
                      <a:pPr algn="ctr"/>
                      <a:endParaRPr lang="en-CA" dirty="0"/>
                    </a:p>
                  </a:txBody>
                  <a:tcPr anchor="ctr"/>
                </a:tc>
                <a:tc>
                  <a:txBody>
                    <a:bodyPr/>
                    <a:lstStyle/>
                    <a:p>
                      <a:pPr algn="ctr"/>
                      <a:r>
                        <a:rPr lang="en-CA" dirty="0"/>
                        <a:t>Lowest Willingness to Receive</a:t>
                      </a:r>
                    </a:p>
                  </a:txBody>
                  <a:tcPr anchor="ctr"/>
                </a:tc>
                <a:extLst>
                  <a:ext uri="{0D108BD9-81ED-4DB2-BD59-A6C34878D82A}">
                    <a16:rowId xmlns:a16="http://schemas.microsoft.com/office/drawing/2014/main" val="3748389929"/>
                  </a:ext>
                </a:extLst>
              </a:tr>
              <a:tr h="370840">
                <a:tc>
                  <a:txBody>
                    <a:bodyPr/>
                    <a:lstStyle/>
                    <a:p>
                      <a:pPr algn="ctr"/>
                      <a:r>
                        <a:rPr lang="en-CA" b="1" dirty="0"/>
                        <a:t>A</a:t>
                      </a:r>
                    </a:p>
                  </a:txBody>
                  <a:tcPr anchor="ctr"/>
                </a:tc>
                <a:tc>
                  <a:txBody>
                    <a:bodyPr/>
                    <a:lstStyle/>
                    <a:p>
                      <a:pPr algn="ctr"/>
                      <a:r>
                        <a:rPr lang="en-CA" b="1" dirty="0"/>
                        <a:t>$1</a:t>
                      </a:r>
                    </a:p>
                  </a:txBody>
                  <a:tcPr anchor="ctr"/>
                </a:tc>
                <a:extLst>
                  <a:ext uri="{0D108BD9-81ED-4DB2-BD59-A6C34878D82A}">
                    <a16:rowId xmlns:a16="http://schemas.microsoft.com/office/drawing/2014/main" val="2358072993"/>
                  </a:ext>
                </a:extLst>
              </a:tr>
              <a:tr h="370840">
                <a:tc>
                  <a:txBody>
                    <a:bodyPr/>
                    <a:lstStyle/>
                    <a:p>
                      <a:pPr algn="ctr"/>
                      <a:r>
                        <a:rPr lang="en-CA" b="1" dirty="0"/>
                        <a:t>B</a:t>
                      </a:r>
                    </a:p>
                  </a:txBody>
                  <a:tcPr anchor="ctr"/>
                </a:tc>
                <a:tc>
                  <a:txBody>
                    <a:bodyPr/>
                    <a:lstStyle/>
                    <a:p>
                      <a:pPr algn="ctr"/>
                      <a:r>
                        <a:rPr lang="en-CA" b="1" dirty="0"/>
                        <a:t>$2</a:t>
                      </a:r>
                    </a:p>
                  </a:txBody>
                  <a:tcPr anchor="ctr"/>
                </a:tc>
                <a:extLst>
                  <a:ext uri="{0D108BD9-81ED-4DB2-BD59-A6C34878D82A}">
                    <a16:rowId xmlns:a16="http://schemas.microsoft.com/office/drawing/2014/main" val="1313865302"/>
                  </a:ext>
                </a:extLst>
              </a:tr>
              <a:tr h="370840">
                <a:tc>
                  <a:txBody>
                    <a:bodyPr/>
                    <a:lstStyle/>
                    <a:p>
                      <a:pPr algn="ctr"/>
                      <a:r>
                        <a:rPr lang="en-CA" b="1" dirty="0"/>
                        <a:t>C</a:t>
                      </a:r>
                    </a:p>
                  </a:txBody>
                  <a:tcPr anchor="ctr"/>
                </a:tc>
                <a:tc>
                  <a:txBody>
                    <a:bodyPr/>
                    <a:lstStyle/>
                    <a:p>
                      <a:pPr algn="ctr"/>
                      <a:r>
                        <a:rPr lang="en-CA" b="1" dirty="0"/>
                        <a:t>$3</a:t>
                      </a:r>
                    </a:p>
                  </a:txBody>
                  <a:tcPr anchor="ctr"/>
                </a:tc>
                <a:extLst>
                  <a:ext uri="{0D108BD9-81ED-4DB2-BD59-A6C34878D82A}">
                    <a16:rowId xmlns:a16="http://schemas.microsoft.com/office/drawing/2014/main" val="112776854"/>
                  </a:ext>
                </a:extLst>
              </a:tr>
              <a:tr h="370840">
                <a:tc>
                  <a:txBody>
                    <a:bodyPr/>
                    <a:lstStyle/>
                    <a:p>
                      <a:pPr algn="ctr"/>
                      <a:r>
                        <a:rPr lang="en-CA" b="1" dirty="0"/>
                        <a:t>D</a:t>
                      </a:r>
                    </a:p>
                  </a:txBody>
                  <a:tcPr anchor="ctr"/>
                </a:tc>
                <a:tc>
                  <a:txBody>
                    <a:bodyPr/>
                    <a:lstStyle/>
                    <a:p>
                      <a:pPr algn="ctr"/>
                      <a:r>
                        <a:rPr lang="en-CA" b="1" dirty="0"/>
                        <a:t>$4</a:t>
                      </a:r>
                    </a:p>
                  </a:txBody>
                  <a:tcPr anchor="ctr"/>
                </a:tc>
                <a:extLst>
                  <a:ext uri="{0D108BD9-81ED-4DB2-BD59-A6C34878D82A}">
                    <a16:rowId xmlns:a16="http://schemas.microsoft.com/office/drawing/2014/main" val="2779207207"/>
                  </a:ext>
                </a:extLst>
              </a:tr>
            </a:tbl>
          </a:graphicData>
        </a:graphic>
      </p:graphicFrame>
      <p:sp>
        <p:nvSpPr>
          <p:cNvPr id="6" name="Text Placeholder 2">
            <a:extLst>
              <a:ext uri="{FF2B5EF4-FFF2-40B4-BE49-F238E27FC236}">
                <a16:creationId xmlns:a16="http://schemas.microsoft.com/office/drawing/2014/main" id="{923CB102-D910-D77F-86E7-30F72C9FF341}"/>
              </a:ext>
            </a:extLst>
          </p:cNvPr>
          <p:cNvSpPr>
            <a:spLocks noGrp="1"/>
          </p:cNvSpPr>
          <p:nvPr>
            <p:ph type="body" idx="1"/>
          </p:nvPr>
        </p:nvSpPr>
        <p:spPr>
          <a:xfrm>
            <a:off x="399444" y="1215840"/>
            <a:ext cx="3673791" cy="1097869"/>
          </a:xfrm>
        </p:spPr>
        <p:txBody>
          <a:bodyPr>
            <a:normAutofit fontScale="92500" lnSpcReduction="20000"/>
          </a:bodyPr>
          <a:lstStyle/>
          <a:p>
            <a:pPr marL="3175" indent="0">
              <a:buNone/>
            </a:pPr>
            <a:r>
              <a:rPr lang="en-US" sz="1600" b="1" i="0" dirty="0">
                <a:solidFill>
                  <a:srgbClr val="000000"/>
                </a:solidFill>
                <a:effectLst/>
                <a:latin typeface="+mn-lt"/>
                <a:ea typeface="Roboto" panose="02000000000000000000" pitchFamily="2" charset="0"/>
              </a:rPr>
              <a:t>Producer Surplus: </a:t>
            </a:r>
            <a:r>
              <a:rPr lang="en-US" sz="1600" b="0" i="0" dirty="0">
                <a:solidFill>
                  <a:srgbClr val="000000"/>
                </a:solidFill>
                <a:effectLst/>
                <a:latin typeface="+mn-lt"/>
                <a:ea typeface="Roboto" panose="02000000000000000000" pitchFamily="2" charset="0"/>
              </a:rPr>
              <a:t>The difference between the market price and the lowest price a producer is willing to sell at.</a:t>
            </a:r>
            <a:br>
              <a:rPr lang="en-US" sz="1600" b="0" i="0" dirty="0">
                <a:solidFill>
                  <a:srgbClr val="000000"/>
                </a:solidFill>
                <a:effectLst/>
                <a:latin typeface="+mn-lt"/>
                <a:ea typeface="Roboto" panose="02000000000000000000" pitchFamily="2" charset="0"/>
              </a:rPr>
            </a:br>
            <a:r>
              <a:rPr lang="en-US" sz="1600" b="0" i="0" dirty="0">
                <a:solidFill>
                  <a:srgbClr val="000000"/>
                </a:solidFill>
                <a:effectLst/>
                <a:latin typeface="+mn-lt"/>
                <a:ea typeface="Roboto" panose="02000000000000000000" pitchFamily="2" charset="0"/>
              </a:rPr>
              <a:t>(The least the seller is willing to receive.)</a:t>
            </a:r>
            <a:endParaRPr lang="en-US" sz="1600" b="0" i="0" dirty="0">
              <a:solidFill>
                <a:srgbClr val="000000"/>
              </a:solidFill>
              <a:effectLst/>
              <a:latin typeface="+mn-lt"/>
            </a:endParaRPr>
          </a:p>
        </p:txBody>
      </p:sp>
      <p:sp>
        <p:nvSpPr>
          <p:cNvPr id="8" name="Text Placeholder 2">
            <a:extLst>
              <a:ext uri="{FF2B5EF4-FFF2-40B4-BE49-F238E27FC236}">
                <a16:creationId xmlns:a16="http://schemas.microsoft.com/office/drawing/2014/main" id="{ED3F5CDE-D02D-5731-5193-9B994E9211D6}"/>
              </a:ext>
            </a:extLst>
          </p:cNvPr>
          <p:cNvSpPr txBox="1">
            <a:spLocks/>
          </p:cNvSpPr>
          <p:nvPr/>
        </p:nvSpPr>
        <p:spPr>
          <a:xfrm>
            <a:off x="5331662" y="1077295"/>
            <a:ext cx="3673791" cy="1337292"/>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3175" indent="0">
              <a:buFont typeface="Roboto"/>
              <a:buNone/>
            </a:pPr>
            <a:r>
              <a:rPr lang="en-US" sz="1600" b="1" dirty="0">
                <a:solidFill>
                  <a:srgbClr val="000000"/>
                </a:solidFill>
                <a:latin typeface="+mn-lt"/>
                <a:ea typeface="Roboto" panose="02000000000000000000" pitchFamily="2" charset="0"/>
              </a:rPr>
              <a:t>Supply Curve maps out producers' lowest price they will sell at.</a:t>
            </a:r>
          </a:p>
          <a:p>
            <a:pPr marL="3175" indent="0">
              <a:buFont typeface="Roboto"/>
              <a:buNone/>
            </a:pPr>
            <a:r>
              <a:rPr lang="en-US" sz="1600" dirty="0">
                <a:solidFill>
                  <a:srgbClr val="000000"/>
                </a:solidFill>
                <a:latin typeface="+mn-lt"/>
                <a:ea typeface="Roboto" panose="02000000000000000000" pitchFamily="2" charset="0"/>
              </a:rPr>
              <a:t>At $3.50, there will be 3 producers (A, B, C) because the market price is above their lowest selling price.</a:t>
            </a:r>
            <a:endParaRPr lang="en-US" sz="1600" dirty="0">
              <a:solidFill>
                <a:srgbClr val="000000"/>
              </a:solidFill>
              <a:latin typeface="+mn-lt"/>
            </a:endParaRPr>
          </a:p>
        </p:txBody>
      </p:sp>
    </p:spTree>
    <p:extLst>
      <p:ext uri="{BB962C8B-B14F-4D97-AF65-F5344CB8AC3E}">
        <p14:creationId xmlns:p14="http://schemas.microsoft.com/office/powerpoint/2010/main" val="171369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A21D-69D7-4072-BB5A-00949A87D60D}"/>
              </a:ext>
            </a:extLst>
          </p:cNvPr>
          <p:cNvSpPr>
            <a:spLocks noGrp="1"/>
          </p:cNvSpPr>
          <p:nvPr>
            <p:ph type="title"/>
          </p:nvPr>
        </p:nvSpPr>
        <p:spPr/>
        <p:txBody>
          <a:bodyPr>
            <a:normAutofit fontScale="90000"/>
          </a:bodyPr>
          <a:lstStyle/>
          <a:p>
            <a:r>
              <a:rPr lang="en-US" b="1" dirty="0">
                <a:latin typeface="Arial"/>
              </a:rPr>
              <a:t>4.2 Supply Curve for Tablet Computers</a:t>
            </a:r>
            <a:endParaRPr lang="en-CA" b="1" dirty="0">
              <a:latin typeface="Arial"/>
            </a:endParaRPr>
          </a:p>
        </p:txBody>
      </p:sp>
      <p:sp>
        <p:nvSpPr>
          <p:cNvPr id="3" name="Text Placeholder 2">
            <a:extLst>
              <a:ext uri="{FF2B5EF4-FFF2-40B4-BE49-F238E27FC236}">
                <a16:creationId xmlns:a16="http://schemas.microsoft.com/office/drawing/2014/main" id="{486784A2-2DAD-4B55-BEE3-E6BBC536273A}"/>
              </a:ext>
            </a:extLst>
          </p:cNvPr>
          <p:cNvSpPr>
            <a:spLocks noGrp="1"/>
          </p:cNvSpPr>
          <p:nvPr>
            <p:ph type="body" idx="1"/>
          </p:nvPr>
        </p:nvSpPr>
        <p:spPr>
          <a:xfrm>
            <a:off x="3879451" y="4460371"/>
            <a:ext cx="1002793" cy="336400"/>
          </a:xfrm>
        </p:spPr>
        <p:txBody>
          <a:bodyPr>
            <a:normAutofit fontScale="92500" lnSpcReduction="20000"/>
          </a:bodyPr>
          <a:lstStyle/>
          <a:p>
            <a:pPr marL="114300" indent="0">
              <a:buNone/>
            </a:pPr>
            <a:r>
              <a:rPr lang="en-CA" sz="1100" dirty="0">
                <a:latin typeface="Montserrat" panose="020B0604020202020204" charset="0"/>
              </a:rPr>
              <a:t>Fig 4.5</a:t>
            </a:r>
          </a:p>
        </p:txBody>
      </p:sp>
      <p:pic>
        <p:nvPicPr>
          <p:cNvPr id="4098" name="Picture 2" descr="Consider the supply curve for tablet computers in Fig 4.5 below. The price received from the sale of a computer is $200 and the quantity supplied is 28 million. Each point on the supply curve shows the quantity the firm is willing to supply, and the willingness depends on the marginal cost of production. The firm would be willing to supply a quantity as long as the price is just enough to cover or exceed the marginal cost of production.&#10;&#10;For example, point (K) in Fig 4.5 illustrates that, at $170, firms would still have been willing to supply a quantity of 14 million. Those producers who would have been willing to supply the tablets at $170, but who were instead able to charge a price of $200, clearly received an extra benefit beyond what they required in order to supply the product.">
            <a:extLst>
              <a:ext uri="{FF2B5EF4-FFF2-40B4-BE49-F238E27FC236}">
                <a16:creationId xmlns:a16="http://schemas.microsoft.com/office/drawing/2014/main" id="{D56A545B-9916-4FB0-BD72-6AC032D30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827" y="826915"/>
            <a:ext cx="5486587" cy="3801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873368"/>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2F0242BF8A324B92057679BABAF17B" ma:contentTypeVersion="10" ma:contentTypeDescription="Create a new document." ma:contentTypeScope="" ma:versionID="c98ecb37091093eaf8223493b2238d02">
  <xsd:schema xmlns:xsd="http://www.w3.org/2001/XMLSchema" xmlns:xs="http://www.w3.org/2001/XMLSchema" xmlns:p="http://schemas.microsoft.com/office/2006/metadata/properties" xmlns:ns2="994b5876-6cd9-4c79-8e46-d4c16b01c114" xmlns:ns3="2a2e7db6-e305-423f-94e6-8efd5e6fa176" targetNamespace="http://schemas.microsoft.com/office/2006/metadata/properties" ma:root="true" ma:fieldsID="e0082d3d966dcecfb4abfb13fbb6b06a" ns2:_="" ns3:_="">
    <xsd:import namespace="994b5876-6cd9-4c79-8e46-d4c16b01c114"/>
    <xsd:import namespace="2a2e7db6-e305-423f-94e6-8efd5e6fa1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5876-6cd9-4c79-8e46-d4c16b01c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7db6-e305-423f-94e6-8efd5e6fa1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2.xml><?xml version="1.0" encoding="utf-8"?>
<ds:datastoreItem xmlns:ds="http://schemas.openxmlformats.org/officeDocument/2006/customXml" ds:itemID="{5F15BBAD-F7F2-401E-AF05-5688830EE446}">
  <ds:schemaRefs>
    <ds:schemaRef ds:uri="994b5876-6cd9-4c79-8e46-d4c16b01c114"/>
    <ds:schemaRef ds:uri="http://purl.org/dc/dcmitype/"/>
    <ds:schemaRef ds:uri="http://purl.org/dc/term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2a2e7db6-e305-423f-94e6-8efd5e6fa176"/>
    <ds:schemaRef ds:uri="http://www.w3.org/XML/1998/namespace"/>
  </ds:schemaRefs>
</ds:datastoreItem>
</file>

<file path=customXml/itemProps3.xml><?xml version="1.0" encoding="utf-8"?>
<ds:datastoreItem xmlns:ds="http://schemas.openxmlformats.org/officeDocument/2006/customXml" ds:itemID="{D6CF3A5E-F80B-4874-B676-CCA7A364E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5876-6cd9-4c79-8e46-d4c16b01c114"/>
    <ds:schemaRef ds:uri="2a2e7db6-e305-423f-94e6-8efd5e6f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445</TotalTime>
  <Words>4734</Words>
  <Application>Microsoft Macintosh PowerPoint</Application>
  <PresentationFormat>On-screen Show (16:9)</PresentationFormat>
  <Paragraphs>236</Paragraphs>
  <Slides>36</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Roboto</vt:lpstr>
      <vt:lpstr>Montserrat</vt:lpstr>
      <vt:lpstr>Geometric</vt:lpstr>
      <vt:lpstr>Principles of Microeconomics</vt:lpstr>
      <vt:lpstr>Learning Outcomes</vt:lpstr>
      <vt:lpstr>4.1 Demand and Consumer Surplus</vt:lpstr>
      <vt:lpstr>4.1 Willingness To Pay Example </vt:lpstr>
      <vt:lpstr>4.1 Demand Curve</vt:lpstr>
      <vt:lpstr>4.1 Consumer Surplus</vt:lpstr>
      <vt:lpstr>4.2 Supply and Producer Surplus</vt:lpstr>
      <vt:lpstr>4.2 Supply and Producer Surplus Example </vt:lpstr>
      <vt:lpstr>4.2 Supply Curve for Tablet Computers</vt:lpstr>
      <vt:lpstr> 4.2 Producer Surplus</vt:lpstr>
      <vt:lpstr>4.2 Total Surplus</vt:lpstr>
      <vt:lpstr>4.3 Inefficiency of Price Floor and Price Ceiling</vt:lpstr>
      <vt:lpstr>3.2 Price Ceiling</vt:lpstr>
      <vt:lpstr>4.3 Calculating Market Surplus</vt:lpstr>
      <vt:lpstr>4.3 Before the Ceiling</vt:lpstr>
      <vt:lpstr>4.3 After the ceiling</vt:lpstr>
      <vt:lpstr>4.3 Redistribution</vt:lpstr>
      <vt:lpstr>4.3 Example of Redistribution</vt:lpstr>
      <vt:lpstr>4.3 Consumers</vt:lpstr>
      <vt:lpstr>4.3 Producers</vt:lpstr>
      <vt:lpstr>4.3 Black Market due to Rent Ceiling</vt:lpstr>
      <vt:lpstr>4.3 Deadweight Loss</vt:lpstr>
      <vt:lpstr>4.3 Price Floor in the Labour Market (Minimum Wage Law)</vt:lpstr>
      <vt:lpstr>4.3 Labour Market Price Floor Example </vt:lpstr>
      <vt:lpstr>4.3 Consumer Surplus Price Floor Example </vt:lpstr>
      <vt:lpstr>4.3 Price Floor in the market for movie theaters</vt:lpstr>
      <vt:lpstr>4.4 Taxes and Deadweight Loss</vt:lpstr>
      <vt:lpstr>4.4 Oil Market With Tax Example </vt:lpstr>
      <vt:lpstr>4.4 What if the legal incidence of the tax is levied on the consumers</vt:lpstr>
      <vt:lpstr>4.4 Tax Wedge </vt:lpstr>
      <vt:lpstr>4.4 Solving a Tax Question</vt:lpstr>
      <vt:lpstr>4.4 Economic Impact of Tax Before</vt:lpstr>
      <vt:lpstr>4.4 Economic Impact of tax After </vt:lpstr>
      <vt:lpstr>4.4 Transfer and Deadweight Loss</vt:lpstr>
      <vt:lpstr>4.4 Deadweight Loss – The Impact of Quantity</vt:lpstr>
      <vt:lpstr>4.5 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Armstrong, Robert</cp:lastModifiedBy>
  <cp:revision>13</cp:revision>
  <cp:lastPrinted>2021-10-24T15:39:03Z</cp:lastPrinted>
  <dcterms:modified xsi:type="dcterms:W3CDTF">2023-07-19T17:38:19Z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0x0101002A2F0242BF8A324B92057679BABAF17B</vt:lpwstr>
  </property>
</Properties>
</file>