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Lst>
  <p:notesMasterIdLst>
    <p:notesMasterId r:id="rId21"/>
  </p:notesMasterIdLst>
  <p:sldIdLst>
    <p:sldId id="256" r:id="rId5"/>
    <p:sldId id="257" r:id="rId6"/>
    <p:sldId id="271" r:id="rId7"/>
    <p:sldId id="258" r:id="rId8"/>
    <p:sldId id="259" r:id="rId9"/>
    <p:sldId id="269" r:id="rId10"/>
    <p:sldId id="270" r:id="rId11"/>
    <p:sldId id="260" r:id="rId12"/>
    <p:sldId id="261" r:id="rId13"/>
    <p:sldId id="262" r:id="rId14"/>
    <p:sldId id="263" r:id="rId15"/>
    <p:sldId id="264" r:id="rId16"/>
    <p:sldId id="265" r:id="rId17"/>
    <p:sldId id="266" r:id="rId18"/>
    <p:sldId id="268" r:id="rId19"/>
    <p:sldId id="267"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9FBC2-8D69-B688-A51D-8496D910FB0A}" v="8" dt="2022-09-29T17:00:53.270"/>
    <p1510:client id="{BB4D1D43-CB3A-C515-11D6-AC647D6B957E}" v="152" dt="2022-09-29T17:23:17.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8"/>
    <p:restoredTop sz="94662"/>
  </p:normalViewPr>
  <p:slideViewPr>
    <p:cSldViewPr snapToGrid="0">
      <p:cViewPr varScale="1">
        <p:scale>
          <a:sx n="281" d="100"/>
          <a:sy n="281" d="100"/>
        </p:scale>
        <p:origin x="49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numCol="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r>
              <a:rPr lang="en-CA" altLang="en-CA" sz="1100" b="0" i="0" u="none" strike="noStrike" cap="none" dirty="0">
                <a:solidFill>
                  <a:srgbClr val="000000"/>
                </a:solidFill>
                <a:effectLst/>
                <a:latin typeface="Arial"/>
                <a:ea typeface="Arial"/>
                <a:cs typeface="Arial"/>
                <a:sym typeface="Arial"/>
              </a:rPr>
              <a:t>Fig 11.2 shows the prisoner’s dilemma for a two-firm oligopoly—known as a </a:t>
            </a:r>
            <a:r>
              <a:rPr lang="en-CA" altLang="en-CA" sz="1100" b="1" i="0" u="none" strike="noStrike" cap="none" dirty="0">
                <a:solidFill>
                  <a:srgbClr val="000000"/>
                </a:solidFill>
                <a:effectLst/>
                <a:latin typeface="Arial"/>
                <a:ea typeface="Arial"/>
                <a:cs typeface="Arial"/>
                <a:sym typeface="Arial"/>
              </a:rPr>
              <a:t>duopoly</a:t>
            </a:r>
            <a:r>
              <a:rPr lang="en-CA" altLang="en-CA" sz="1100" b="0" i="0" u="none" strike="noStrike" cap="none" dirty="0">
                <a:solidFill>
                  <a:srgbClr val="000000"/>
                </a:solidFill>
                <a:effectLst/>
                <a:latin typeface="Arial"/>
                <a:ea typeface="Arial"/>
                <a:cs typeface="Arial"/>
                <a:sym typeface="Arial"/>
              </a:rPr>
              <a:t>. If Firms A and B both agree to hold down output, they are acting together as a monopoly and will each earn $1,000 in profits. However, both firms’ dominant strategy is to increase output. The </a:t>
            </a:r>
            <a:r>
              <a:rPr lang="en-CA" altLang="en-CA" sz="1100" b="0" i="1" u="none" strike="noStrike" cap="none" dirty="0">
                <a:solidFill>
                  <a:srgbClr val="000000"/>
                </a:solidFill>
                <a:effectLst/>
                <a:latin typeface="Arial"/>
                <a:ea typeface="Arial"/>
                <a:cs typeface="Arial"/>
                <a:sym typeface="Arial"/>
              </a:rPr>
              <a:t>Nash equilibrium</a:t>
            </a:r>
            <a:r>
              <a:rPr lang="en-CA" altLang="en-CA" sz="1100" b="0" i="0" u="none" strike="noStrike" cap="none" dirty="0">
                <a:solidFill>
                  <a:srgbClr val="000000"/>
                </a:solidFill>
                <a:effectLst/>
                <a:latin typeface="Arial"/>
                <a:ea typeface="Arial"/>
                <a:cs typeface="Arial"/>
                <a:sym typeface="Arial"/>
              </a:rPr>
              <a:t> is shown by the bottom right-hand corner payoffs, where each firms earn $400 in profits.</a:t>
            </a:r>
          </a:p>
          <a:p>
            <a:endParaRPr lang="en-CA" altLang="en-CA" dirty="0"/>
          </a:p>
          <a:p>
            <a:r>
              <a:rPr lang="en-CA" altLang="en-CA" sz="1100" b="0" i="0" u="none" strike="noStrike" cap="none" dirty="0">
                <a:solidFill>
                  <a:srgbClr val="000000"/>
                </a:solidFill>
                <a:effectLst/>
                <a:latin typeface="Arial"/>
                <a:ea typeface="Arial"/>
                <a:cs typeface="Arial"/>
                <a:sym typeface="Arial"/>
              </a:rPr>
              <a:t>Why do the firms do not trust each other and not co-operate? Consider the situation of Firm A:</a:t>
            </a:r>
          </a:p>
          <a:p>
            <a:endParaRPr lang="en-CA" altLang="en-CA" sz="1100" b="0" i="0" u="none" strike="noStrike" cap="none" dirty="0">
              <a:solidFill>
                <a:srgbClr val="000000"/>
              </a:solidFill>
              <a:effectLst/>
              <a:latin typeface="Arial"/>
              <a:ea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If A thinks that B will cheat on their agreement and increase output, then A will increase output, too, because for A the profit of $400 when both firms increase output (the bottom right-hand choice in Fig 11.2) is better than a profit of only $200 if A keeps output low and B raises output (the upper right-hand choice in the table).</a:t>
            </a:r>
          </a:p>
          <a:p>
            <a:endParaRPr lang="en-CA" altLang="en-CA" sz="1100" b="0" i="0" u="none" strike="noStrike" cap="none" dirty="0">
              <a:solidFill>
                <a:srgbClr val="000000"/>
              </a:solidFill>
              <a:effectLst/>
              <a:latin typeface="Arial"/>
              <a:ea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If A thinks that B will cooperate by holding down output, then A may seize the opportunity to earn higher profits by raising output. After all, if B is going to hold down output, then A can earn $1,500 in profits by expanding output (the bottom left-hand choice in the table) compared with only $1,000 by holding down output as well (the upper left-hand choice in the table).</a:t>
            </a:r>
          </a:p>
          <a:p>
            <a:endParaRPr lang="en-US" dirty="0"/>
          </a:p>
        </p:txBody>
      </p:sp>
    </p:spTree>
    <p:extLst>
      <p:ext uri="{BB962C8B-B14F-4D97-AF65-F5344CB8AC3E}">
        <p14:creationId xmlns:p14="http://schemas.microsoft.com/office/powerpoint/2010/main" val="26615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r>
              <a:rPr lang="en-CA" altLang="en-CA" sz="1100" b="0" i="0" u="none" strike="noStrike" cap="none" dirty="0">
                <a:solidFill>
                  <a:srgbClr val="000000"/>
                </a:solidFill>
                <a:effectLst/>
                <a:latin typeface="Arial"/>
                <a:ea typeface="Arial"/>
                <a:cs typeface="Arial"/>
                <a:sym typeface="Arial"/>
              </a:rPr>
              <a:t>Cartel members may agree on such matters are price fixing, total industry output, market share, allocation of customers, allocation of territories, bid rigging, establishment of common sales agencies, and the division of profits.</a:t>
            </a:r>
          </a:p>
          <a:p>
            <a:endParaRPr lang="en-CA" altLang="en-CA" sz="1100" b="0" i="0" u="none" strike="noStrike" cap="none" dirty="0">
              <a:solidFill>
                <a:srgbClr val="000000"/>
              </a:solidFill>
              <a:effectLst/>
              <a:latin typeface="Arial"/>
              <a:ea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Game theory suggests that cartels are inherently unstable, because the behavior of cartel members represents a prisoner’s dilemma. Each member of a cartel would be able to make a higher profit, at least in the short-run, by breaking the agreement (producing a greater quantity or selling at a lower price) than it would make by abiding by it. However, if the cartel collapses because of defections, the firms would revert to competing, profits would drop, and all would be worse off.</a:t>
            </a:r>
          </a:p>
          <a:p>
            <a:endParaRPr lang="en-CA" altLang="en-CA" sz="1100" b="0" i="0" u="none" strike="noStrike" cap="none" dirty="0">
              <a:solidFill>
                <a:srgbClr val="000000"/>
              </a:solidFill>
              <a:effectLst/>
              <a:latin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Whether members of a cartel choose to cheat on the agreement depends on whether the short-term returns to cheating outweigh the long-term losses from the possible breakdown of the cartel. It also partly depends on how difficult it is for firms to monitor whether the agreement is being adhered to by other firms. If monitoring is difficult, a member is likely to get away with cheating for longer; members would then be more likely to cheat, and the cartel will be more unstable.</a:t>
            </a:r>
            <a:endParaRPr lang="en-US" dirty="0"/>
          </a:p>
        </p:txBody>
      </p:sp>
    </p:spTree>
    <p:extLst>
      <p:ext uri="{BB962C8B-B14F-4D97-AF65-F5344CB8AC3E}">
        <p14:creationId xmlns:p14="http://schemas.microsoft.com/office/powerpoint/2010/main" val="400791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r>
              <a:rPr lang="en-CA" altLang="en-CA" sz="1100" b="0" i="0" u="none" strike="noStrike" cap="none" dirty="0">
                <a:solidFill>
                  <a:srgbClr val="000000"/>
                </a:solidFill>
                <a:effectLst/>
                <a:latin typeface="Arial"/>
                <a:ea typeface="Arial"/>
                <a:cs typeface="Arial"/>
                <a:sym typeface="Arial"/>
              </a:rPr>
              <a:t>Perhaps the most globally recognizable and effective cartel is OPEC, the Organization of Petroleum Exporting Countries. In 1973 members of OPEC reduced their production of oil. Because crude oil from the Middle East was known to have few substitutes, OPEC member’s profits skyrocketed. From 1973 to 1979, the price of oil increased by $70 per barrel, an unprecedented number at the time. In the mid 1980s, however, OPEC started to weaken. Discovery of new oil fields in Alaska and Canada introduced new alternatives to Middle Eastern oil, causing OPEC’s prices and profits to fall. Around the same time OPEC members also started cheating to try to increase individual profits.</a:t>
            </a:r>
          </a:p>
          <a:p>
            <a:endParaRPr lang="en-CA" altLang="en-CA" sz="1100" b="0" i="0" u="none" strike="noStrike" cap="none" dirty="0">
              <a:solidFill>
                <a:srgbClr val="000000"/>
              </a:solidFill>
              <a:effectLst/>
              <a:latin typeface="Arial"/>
              <a:cs typeface="Arial"/>
              <a:sym typeface="Arial"/>
            </a:endParaRPr>
          </a:p>
          <a:p>
            <a:endParaRPr lang="en-CA" altLang="en-CA" sz="1100" b="0" i="0" u="none" strike="noStrike" cap="none" dirty="0">
              <a:solidFill>
                <a:srgbClr val="000000"/>
              </a:solidFill>
              <a:effectLst/>
              <a:latin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Because oligopolists cannot sign a legally enforceable contract to act like a monopoly, the firms may instead keep close tabs on what other firms are producing and charging. Alternatively, oligopolists may choose to act in a way that generates pressure on each firm to stick to its agreed quantity of output.</a:t>
            </a:r>
            <a:endParaRPr lang="en-CA" alt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393441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r>
              <a:rPr lang="en-CA" altLang="en-CA" sz="1100" b="0" i="0" u="none" strike="noStrike" cap="none" dirty="0">
                <a:solidFill>
                  <a:srgbClr val="000000"/>
                </a:solidFill>
                <a:effectLst/>
                <a:latin typeface="Arial"/>
                <a:ea typeface="Arial"/>
                <a:cs typeface="Arial"/>
                <a:sym typeface="Arial"/>
              </a:rPr>
              <a:t>One example of the pressure these firms can exert on one another is the </a:t>
            </a:r>
            <a:r>
              <a:rPr lang="en-CA" altLang="en-CA" sz="1100" b="1" i="0" u="none" strike="noStrike" cap="none" dirty="0">
                <a:solidFill>
                  <a:srgbClr val="000000"/>
                </a:solidFill>
                <a:effectLst/>
                <a:latin typeface="Arial"/>
                <a:ea typeface="Arial"/>
                <a:cs typeface="Arial"/>
                <a:sym typeface="Arial"/>
              </a:rPr>
              <a:t>kinked demand curve</a:t>
            </a:r>
            <a:r>
              <a:rPr lang="en-CA" altLang="en-CA" sz="1100" b="0" i="0" u="none" strike="noStrike" cap="none" dirty="0">
                <a:solidFill>
                  <a:srgbClr val="000000"/>
                </a:solidFill>
                <a:effectLst/>
                <a:latin typeface="Arial"/>
                <a:ea typeface="Arial"/>
                <a:cs typeface="Arial"/>
                <a:sym typeface="Arial"/>
              </a:rPr>
              <a:t>, in which competing oligopoly firms commit to match price cuts, but not price increases.</a:t>
            </a:r>
          </a:p>
          <a:p>
            <a:endParaRPr lang="en-CA" altLang="en-CA" sz="1100" b="0" i="0" u="none" strike="noStrike" cap="none" dirty="0">
              <a:solidFill>
                <a:srgbClr val="000000"/>
              </a:solidFill>
              <a:effectLst/>
              <a:latin typeface="Arial"/>
              <a:ea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 This situation is shown in Figure 11.3. Say that an oligopoly airline has agreed with the rest of a cartel to provide a quantity of 10,000 seats on the New York to Los Angeles route, at a price of $500. This choice defines the kink in the firm’s perceived demand curve. The reason that the firm faces a kink in its demand curve is because of how the other oligopolists react to changes in the firm’s price. If the oligopoly decides to produce more and cut its price, the other members of the cartel will immediately match any price cuts—and therefore, a lower price brings very little increase in quantity sold.</a:t>
            </a:r>
          </a:p>
          <a:p>
            <a:endParaRPr lang="en-CA" altLang="en-CA" sz="1100" b="0" i="0" u="none" strike="noStrike" cap="none" dirty="0">
              <a:solidFill>
                <a:srgbClr val="000000"/>
              </a:solidFill>
              <a:effectLst/>
              <a:latin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If one </a:t>
            </a:r>
            <a:r>
              <a:rPr lang="en-CA" altLang="en-CA" sz="1100" b="0" i="1" u="none" strike="noStrike" cap="none" dirty="0">
                <a:solidFill>
                  <a:srgbClr val="000000"/>
                </a:solidFill>
                <a:effectLst/>
                <a:latin typeface="Arial"/>
                <a:ea typeface="Arial"/>
                <a:cs typeface="Arial"/>
                <a:sym typeface="Arial"/>
              </a:rPr>
              <a:t>firm</a:t>
            </a:r>
            <a:r>
              <a:rPr lang="en-CA" altLang="en-CA" sz="1100" b="0" i="0" u="none" strike="noStrike" cap="none" dirty="0">
                <a:solidFill>
                  <a:srgbClr val="000000"/>
                </a:solidFill>
                <a:effectLst/>
                <a:latin typeface="Arial"/>
                <a:ea typeface="Arial"/>
                <a:cs typeface="Arial"/>
                <a:sym typeface="Arial"/>
              </a:rPr>
              <a:t> cuts its price to $300, it will be able to sell only 11,000 seats. However, if the airline seeks to raise prices, the other oligopolists will not raise their prices, and so the firm that raised prices will lose a considerable share of sales. For example, if the firm raises its price to $550, its sales drop to 5,000 seats sold. Thus, if oligopolists always match price cuts by other firms in the cartel, but do not match price increases, then none of the oligopolists will have a strong incentive to change prices, since the potential gains are minimal. This strategy can work like a silent form of cooperation, in which the cartel successfully manages to hold down output, increase </a:t>
            </a:r>
            <a:r>
              <a:rPr lang="en-CA" altLang="en-CA" sz="1100" b="0" i="1" u="none" strike="noStrike" cap="none" dirty="0">
                <a:solidFill>
                  <a:srgbClr val="000000"/>
                </a:solidFill>
                <a:effectLst/>
                <a:latin typeface="Arial"/>
                <a:ea typeface="Arial"/>
                <a:cs typeface="Arial"/>
                <a:sym typeface="Arial"/>
              </a:rPr>
              <a:t>price</a:t>
            </a:r>
            <a:r>
              <a:rPr lang="en-CA" altLang="en-CA" sz="1100" b="0" i="0" u="none" strike="noStrike" cap="none" dirty="0">
                <a:solidFill>
                  <a:srgbClr val="000000"/>
                </a:solidFill>
                <a:effectLst/>
                <a:latin typeface="Arial"/>
                <a:ea typeface="Arial"/>
                <a:cs typeface="Arial"/>
                <a:sym typeface="Arial"/>
              </a:rPr>
              <a:t>, and share a monopoly level of profits even without any legally enforceable agreement</a:t>
            </a:r>
          </a:p>
          <a:p>
            <a:br>
              <a:rPr lang="en-CA" altLang="en-CA" dirty="0"/>
            </a:br>
            <a:endParaRPr lang="en-US" dirty="0"/>
          </a:p>
        </p:txBody>
      </p:sp>
    </p:spTree>
    <p:extLst>
      <p:ext uri="{BB962C8B-B14F-4D97-AF65-F5344CB8AC3E}">
        <p14:creationId xmlns:p14="http://schemas.microsoft.com/office/powerpoint/2010/main" val="102013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endParaRPr lang="en-US" dirty="0"/>
          </a:p>
        </p:txBody>
      </p:sp>
    </p:spTree>
    <p:extLst>
      <p:ext uri="{BB962C8B-B14F-4D97-AF65-F5344CB8AC3E}">
        <p14:creationId xmlns:p14="http://schemas.microsoft.com/office/powerpoint/2010/main" val="301663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492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r>
              <a:rPr lang="en-CA" altLang="en-CA" sz="1100" b="0" i="0" u="none" strike="noStrike" cap="none" dirty="0">
                <a:solidFill>
                  <a:srgbClr val="000000"/>
                </a:solidFill>
                <a:effectLst/>
                <a:latin typeface="Arial"/>
                <a:ea typeface="Arial"/>
                <a:cs typeface="Arial"/>
                <a:sym typeface="Arial"/>
              </a:rPr>
              <a:t>For example, when a government grants a patent for an invention to one firm, it may create a monopoly. When the government grants patents to, for example, three different pharmaceutical companies that each have its own drug for reducing high blood pressure, those three firms may become an oligopoly.</a:t>
            </a:r>
          </a:p>
          <a:p>
            <a:endParaRPr lang="en-CA" altLang="en-CA" sz="1100" b="0" i="0" u="none" strike="noStrike" cap="none" dirty="0">
              <a:solidFill>
                <a:srgbClr val="000000"/>
              </a:solidFill>
              <a:effectLst/>
              <a:latin typeface="Arial"/>
              <a:cs typeface="Arial"/>
              <a:sym typeface="Arial"/>
            </a:endParaRPr>
          </a:p>
          <a:p>
            <a:endParaRPr lang="en-CA" altLang="en-CA" sz="1100" b="0" i="0" u="none" strike="noStrike" cap="none" dirty="0">
              <a:solidFill>
                <a:srgbClr val="000000"/>
              </a:solidFill>
              <a:effectLst/>
              <a:latin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Similarly, a natural monopoly will arise when the quantity demanded in a market is only large enough for a single firm to operate at the minimum of the long-run average cost curve. In such a setting, the market has room for only one firm, because no smaller firm can operate at a low enough average cost to compete, and no larger firm could sell what it produced given the quantity demanded in the market.</a:t>
            </a:r>
            <a:endParaRPr lang="en-US" dirty="0"/>
          </a:p>
        </p:txBody>
      </p:sp>
    </p:spTree>
    <p:extLst>
      <p:ext uri="{BB962C8B-B14F-4D97-AF65-F5344CB8AC3E}">
        <p14:creationId xmlns:p14="http://schemas.microsoft.com/office/powerpoint/2010/main" val="148442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r>
              <a:rPr lang="en-CA" altLang="en-CA" sz="1100" b="0" i="0" u="none" strike="noStrike" cap="none" dirty="0">
                <a:solidFill>
                  <a:srgbClr val="000000"/>
                </a:solidFill>
                <a:effectLst/>
                <a:latin typeface="Arial"/>
                <a:ea typeface="Arial"/>
                <a:cs typeface="Arial"/>
                <a:sym typeface="Arial"/>
              </a:rPr>
              <a:t>When oligopoly firms in a certain market decide what quantity to produce and what price to charge, they face a temptation to act as if they were a monopoly. By acting together, oligopolistic firms can hold down industry output, charge a higher price, and divide the profit among themselves. </a:t>
            </a:r>
          </a:p>
          <a:p>
            <a:endParaRPr lang="en-CA" altLang="en-CA" sz="1100" b="0" i="0" u="none" strike="noStrike" cap="none" dirty="0">
              <a:solidFill>
                <a:srgbClr val="000000"/>
              </a:solidFill>
              <a:effectLst/>
              <a:latin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Even when oligopolists recognize that they would benefit as a group by acting like a monopoly, each individual oligopoly faces a private temptation to produce just a slightly higher quantity and earn a slightly higher profit—while still counting on the other oligopolists to hold down their production and keep prices high.</a:t>
            </a:r>
            <a:endParaRPr lang="en-US" dirty="0"/>
          </a:p>
        </p:txBody>
      </p:sp>
    </p:spTree>
    <p:extLst>
      <p:ext uri="{BB962C8B-B14F-4D97-AF65-F5344CB8AC3E}">
        <p14:creationId xmlns:p14="http://schemas.microsoft.com/office/powerpoint/2010/main" val="19237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endParaRPr lang="en-US" dirty="0"/>
          </a:p>
        </p:txBody>
      </p:sp>
    </p:spTree>
    <p:extLst>
      <p:ext uri="{BB962C8B-B14F-4D97-AF65-F5344CB8AC3E}">
        <p14:creationId xmlns:p14="http://schemas.microsoft.com/office/powerpoint/2010/main" val="367006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endParaRPr lang="en-US" dirty="0"/>
          </a:p>
        </p:txBody>
      </p:sp>
    </p:spTree>
    <p:extLst>
      <p:ext uri="{BB962C8B-B14F-4D97-AF65-F5344CB8AC3E}">
        <p14:creationId xmlns:p14="http://schemas.microsoft.com/office/powerpoint/2010/main" val="155469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pPr marL="457200" marR="0" lvl="0" indent="-298450" algn="l" defTabSz="914400" rtl="0" eaLnBrk="1" latinLnBrk="0" hangingPunct="1">
              <a:lnSpc>
                <a:spcPct val="100000"/>
              </a:lnSpc>
              <a:spcBef>
                <a:spcPts val="0"/>
              </a:spcBef>
              <a:spcAft>
                <a:spcPts val="0"/>
              </a:spcAft>
              <a:buClr>
                <a:srgbClr val="000000"/>
              </a:buClr>
              <a:buSzPts val="1100"/>
              <a:buFont typeface="Arial"/>
              <a:buChar char="●"/>
              <a:tabLst/>
              <a:defRPr/>
            </a:pPr>
            <a:r>
              <a:rPr lang="en-CA" altLang="en-CA" dirty="0"/>
              <a:t>Because of the complexity of oligopoly, which is the result of mutual interdependence among firms, there is no single, generally-accepted theory of how oligopolies behave, in the same way that we have theories for all the other market structures. Instead, economists use </a:t>
            </a:r>
            <a:r>
              <a:rPr lang="en-CA" altLang="en-CA" b="1" dirty="0"/>
              <a:t>game theory</a:t>
            </a:r>
            <a:r>
              <a:rPr lang="en-CA" altLang="en-CA" dirty="0"/>
              <a:t>, a branch of mathematics that analyzes situations in which players must make decisions and then receive payoffs based on what other players decide to do.</a:t>
            </a:r>
          </a:p>
          <a:p>
            <a:endParaRPr lang="en-CA" altLang="en-CA" sz="1100" b="0" i="0" u="none" strike="noStrike" cap="none" dirty="0">
              <a:solidFill>
                <a:srgbClr val="000000"/>
              </a:solidFill>
              <a:effectLst/>
              <a:latin typeface="Arial"/>
              <a:ea typeface="Arial"/>
              <a:cs typeface="Arial"/>
              <a:sym typeface="Arial"/>
            </a:endParaRPr>
          </a:p>
          <a:p>
            <a:endParaRPr lang="en-CA" altLang="en-CA" sz="1100" b="0" i="0" u="none" strike="noStrike" cap="none" dirty="0">
              <a:solidFill>
                <a:srgbClr val="000000"/>
              </a:solidFill>
              <a:effectLst/>
              <a:latin typeface="Arial"/>
              <a:ea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Game theory has found widespread applications in the social sciences, as well as in business, law, and military strategy.</a:t>
            </a:r>
          </a:p>
          <a:p>
            <a:endParaRPr lang="en-CA" altLang="en-CA" sz="1100" b="0" i="0" u="none" strike="noStrike" cap="none" dirty="0">
              <a:solidFill>
                <a:srgbClr val="000000"/>
              </a:solidFill>
              <a:effectLst/>
              <a:latin typeface="Arial"/>
              <a:ea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All games have three basic elements: players, strategies and payoffs. The </a:t>
            </a:r>
            <a:r>
              <a:rPr lang="en-CA" altLang="en-CA" sz="1100" b="1" i="0" u="none" strike="noStrike" cap="none" dirty="0">
                <a:solidFill>
                  <a:srgbClr val="000000"/>
                </a:solidFill>
                <a:effectLst/>
                <a:latin typeface="Arial"/>
                <a:ea typeface="Arial"/>
                <a:cs typeface="Arial"/>
                <a:sym typeface="Arial"/>
              </a:rPr>
              <a:t>players</a:t>
            </a:r>
            <a:r>
              <a:rPr lang="en-CA" altLang="en-CA" sz="1100" b="0" i="0" u="none" strike="noStrike" cap="none" dirty="0">
                <a:solidFill>
                  <a:srgbClr val="000000"/>
                </a:solidFill>
                <a:effectLst/>
                <a:latin typeface="Arial"/>
                <a:ea typeface="Arial"/>
                <a:cs typeface="Arial"/>
                <a:sym typeface="Arial"/>
              </a:rPr>
              <a:t> of the game are the agents actively participating in the game and who will experience outcomes based on the play of all players. The </a:t>
            </a:r>
            <a:r>
              <a:rPr lang="en-CA" altLang="en-CA" sz="1100" b="1" i="0" u="none" strike="noStrike" cap="none" dirty="0">
                <a:solidFill>
                  <a:srgbClr val="000000"/>
                </a:solidFill>
                <a:effectLst/>
                <a:latin typeface="Arial"/>
                <a:ea typeface="Arial"/>
                <a:cs typeface="Arial"/>
                <a:sym typeface="Arial"/>
              </a:rPr>
              <a:t>strategies</a:t>
            </a:r>
            <a:r>
              <a:rPr lang="en-CA" altLang="en-CA" sz="1100" b="0" i="0" u="none" strike="noStrike" cap="none" dirty="0">
                <a:solidFill>
                  <a:srgbClr val="000000"/>
                </a:solidFill>
                <a:effectLst/>
                <a:latin typeface="Arial"/>
                <a:ea typeface="Arial"/>
                <a:cs typeface="Arial"/>
                <a:sym typeface="Arial"/>
              </a:rPr>
              <a:t> are all of the possible strategic choices available to each player, they can be the same for all players or different for each player. The </a:t>
            </a:r>
            <a:r>
              <a:rPr lang="en-CA" altLang="en-CA" sz="1100" b="1" i="0" u="none" strike="noStrike" cap="none" dirty="0">
                <a:solidFill>
                  <a:srgbClr val="000000"/>
                </a:solidFill>
                <a:effectLst/>
                <a:latin typeface="Arial"/>
                <a:ea typeface="Arial"/>
                <a:cs typeface="Arial"/>
                <a:sym typeface="Arial"/>
              </a:rPr>
              <a:t>payoffs</a:t>
            </a:r>
            <a:r>
              <a:rPr lang="en-CA" altLang="en-CA" sz="1100" b="0" i="0" u="none" strike="noStrike" cap="none" dirty="0">
                <a:solidFill>
                  <a:srgbClr val="000000"/>
                </a:solidFill>
                <a:effectLst/>
                <a:latin typeface="Arial"/>
                <a:ea typeface="Arial"/>
                <a:cs typeface="Arial"/>
                <a:sym typeface="Arial"/>
              </a:rPr>
              <a:t> are the outcomes associated with every possible strategic combination, for each player.</a:t>
            </a:r>
          </a:p>
          <a:p>
            <a:endParaRPr lang="en-US" dirty="0"/>
          </a:p>
        </p:txBody>
      </p:sp>
    </p:spTree>
    <p:extLst>
      <p:ext uri="{BB962C8B-B14F-4D97-AF65-F5344CB8AC3E}">
        <p14:creationId xmlns:p14="http://schemas.microsoft.com/office/powerpoint/2010/main" val="316843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numCol="1"/>
          <a:lstStyle/>
          <a:p>
            <a:r>
              <a:rPr lang="en-CA" altLang="en-CA" sz="1100" b="0" i="0" u="none" strike="noStrike" cap="none" dirty="0">
                <a:solidFill>
                  <a:srgbClr val="000000"/>
                </a:solidFill>
                <a:effectLst/>
                <a:latin typeface="Arial"/>
                <a:ea typeface="Arial"/>
                <a:cs typeface="Arial"/>
                <a:sym typeface="Arial"/>
              </a:rPr>
              <a:t>Two co-conspiratorial criminals are arrested. When they are taken to the police station, they refuse to say anything and are put in separate interrogation rooms. Eventually, a police officer enters the room where Prisoner A is being held and says: “You know what? Your partner in the other room is confessing. Your partner is going to get a light prison sentence of just one year, and because you’re remaining silent, the judge is going to stick you with eight years in prison. Why don’t you get smart? </a:t>
            </a:r>
          </a:p>
          <a:p>
            <a:endParaRPr lang="en-CA" altLang="en-CA" sz="1100" b="0" i="0" u="none" strike="noStrike" cap="none" dirty="0">
              <a:solidFill>
                <a:srgbClr val="000000"/>
              </a:solidFill>
              <a:effectLst/>
              <a:latin typeface="Arial"/>
              <a:ea typeface="Arial"/>
              <a:cs typeface="Arial"/>
              <a:sym typeface="Arial"/>
            </a:endParaRPr>
          </a:p>
          <a:p>
            <a:r>
              <a:rPr lang="en-CA" altLang="en-CA" sz="1100" b="0" i="0" u="none" strike="noStrike" cap="none" dirty="0">
                <a:solidFill>
                  <a:srgbClr val="000000"/>
                </a:solidFill>
                <a:effectLst/>
                <a:latin typeface="Arial"/>
                <a:ea typeface="Arial"/>
                <a:cs typeface="Arial"/>
                <a:sym typeface="Arial"/>
              </a:rPr>
              <a:t>If you confess, too, we’ll cut your jail time down to five years, and your partner will get five years, also.” Over in the next room, another police officer is giving exactly the same speech to Prisoner B. What the police officers do not say is that if both prisoners remain silent, the evidence against them is not especially strong, and the prisoners will end up with only two years in jail each.</a:t>
            </a:r>
            <a:endParaRPr lang="en-US" dirty="0"/>
          </a:p>
        </p:txBody>
      </p:sp>
    </p:spTree>
    <p:extLst>
      <p:ext uri="{BB962C8B-B14F-4D97-AF65-F5344CB8AC3E}">
        <p14:creationId xmlns:p14="http://schemas.microsoft.com/office/powerpoint/2010/main" val="417781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numCol="1"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numCol="1"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lt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lt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numCol="1"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lt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numCol="1"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numCol="1"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lt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numCol="1"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lt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numCol="1"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numCol="1"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lt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numCol="1"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lt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numCol="1"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numCol="1"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numCol="1"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lt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numCol="1"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lt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numCol="1"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numCol="1"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numCol="1"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numCol="1"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lt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numCol="1"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numCol="1"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numCol="1"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lt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088" y="2698382"/>
            <a:ext cx="8221866" cy="476939"/>
          </a:xfrm>
          <a:prstGeom prst="rect">
            <a:avLst/>
          </a:prstGeom>
        </p:spPr>
        <p:txBody>
          <a:bodyPr spcFirstLastPara="1" wrap="square" lIns="91425" tIns="91425" rIns="91425" bIns="91425" numCol="1" anchor="b" anchorCtr="0">
            <a:noAutofit/>
          </a:bodyPr>
          <a:lstStyle/>
          <a:p>
            <a:r>
              <a:rPr lang="en-CA" altLang="en-CA" sz="1900" b="1" dirty="0">
                <a:latin typeface="Arial"/>
                <a:cs typeface="Arial"/>
              </a:rPr>
              <a:t>CHAPTER 11: OLIGOPOLY</a:t>
            </a:r>
            <a:endParaRPr lang="en-CA" altLang="en-CA" sz="3000" dirty="0">
              <a:latin typeface="Arial" panose="020B0604020202020204" pitchFamily="34" charset="0"/>
              <a:cs typeface="Arial" panose="020B0604020202020204" pitchFamily="34" charset="0"/>
            </a:endParaRPr>
          </a:p>
        </p:txBody>
      </p:sp>
      <p:sp>
        <p:nvSpPr>
          <p:cNvPr id="81" name="Google Shape;81;p13"/>
          <p:cNvSpPr txBox="1">
            <a:spLocks noGrp="1"/>
          </p:cNvSpPr>
          <p:nvPr>
            <p:ph type="subTitle" idx="1"/>
          </p:nvPr>
        </p:nvSpPr>
        <p:spPr>
          <a:xfrm>
            <a:off x="569151" y="1906781"/>
            <a:ext cx="8222100" cy="432900"/>
          </a:xfrm>
          <a:prstGeom prst="rect">
            <a:avLst/>
          </a:prstGeom>
        </p:spPr>
        <p:txBody>
          <a:bodyPr spcFirstLastPara="1" wrap="square" lIns="91425" tIns="91425" rIns="91425" bIns="91425" numCol="1" anchor="t" anchorCtr="0">
            <a:noAutofit/>
          </a:bodyPr>
          <a:lstStyle/>
          <a:p>
            <a:pPr marL="0" lvl="0" indent="0">
              <a:lnSpc>
                <a:spcPct val="80000"/>
              </a:lnSpc>
              <a:buSzPts val="1018"/>
            </a:pPr>
            <a:r>
              <a:rPr lang="en-CA" altLang="en-CA" sz="4200" b="1" dirty="0">
                <a:latin typeface="+mj-lt"/>
              </a:rPr>
              <a:t>Principles of Microeconomics</a:t>
            </a:r>
          </a:p>
        </p:txBody>
      </p:sp>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numCol="1" anchor="t" anchorCtr="0">
            <a:noAutofit/>
          </a:bodyPr>
          <a:lstStyle/>
          <a:p>
            <a:pPr marL="0" marR="0" lvl="0" indent="0" algn="l" rtl="0">
              <a:spcBef>
                <a:spcPts val="0"/>
              </a:spcBef>
              <a:spcAft>
                <a:spcPts val="0"/>
              </a:spcAft>
              <a:buNone/>
            </a:pPr>
            <a:r>
              <a:rPr lang="en" altLang="en" sz="1100" b="0" i="0" u="none" strike="noStrike" cap="none" dirty="0">
                <a:solidFill>
                  <a:schemeClr val="bg1"/>
                </a:solidFill>
                <a:latin typeface="Calibri"/>
                <a:ea typeface="Calibri"/>
                <a:cs typeface="Calibri"/>
                <a:sym typeface="Calibri"/>
              </a:rPr>
              <a:t>Unless otherwise noted, this work is licensed under a </a:t>
            </a:r>
            <a:r>
              <a:rPr lang="en" alt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alt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alt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altLang="en" sz="1100" b="0" i="0" u="none" strike="noStrike" cap="none" dirty="0">
                <a:solidFill>
                  <a:schemeClr val="bg1"/>
                </a:solidFill>
                <a:latin typeface="Calibri"/>
                <a:ea typeface="Calibri"/>
                <a:cs typeface="Calibri"/>
                <a:sym typeface="Calibri"/>
              </a:rPr>
              <a:t>. Feel free to use, modify, reuse or redistribute </a:t>
            </a:r>
            <a:r>
              <a:rPr lang="en" altLang="en" sz="1100" dirty="0">
                <a:solidFill>
                  <a:schemeClr val="bg1"/>
                </a:solidFill>
                <a:latin typeface="Calibri"/>
                <a:ea typeface="Calibri"/>
                <a:cs typeface="Calibri"/>
                <a:sym typeface="Calibri"/>
              </a:rPr>
              <a:t>any portion of </a:t>
            </a:r>
            <a:r>
              <a:rPr lang="en" alt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817E-5CBA-3BD4-6D28-03532F38F7E8}"/>
              </a:ext>
            </a:extLst>
          </p:cNvPr>
          <p:cNvSpPr>
            <a:spLocks noGrp="1"/>
          </p:cNvSpPr>
          <p:nvPr>
            <p:ph type="title"/>
          </p:nvPr>
        </p:nvSpPr>
        <p:spPr>
          <a:xfrm>
            <a:off x="210207" y="410000"/>
            <a:ext cx="8933793" cy="607800"/>
          </a:xfrm>
        </p:spPr>
        <p:txBody>
          <a:bodyPr numCol="1">
            <a:noAutofit/>
          </a:bodyPr>
          <a:lstStyle/>
          <a:p>
            <a:r>
              <a:rPr lang="en-CA" altLang="en-CA" sz="2700" b="1" dirty="0">
                <a:latin typeface="Arial"/>
                <a:cs typeface="Arial"/>
              </a:rPr>
              <a:t>11.4 The Oligopoly Version of the Prisoner's Dilemma I</a:t>
            </a:r>
            <a:br>
              <a:rPr lang="en-CA" altLang="en-CA" sz="2700" b="1" dirty="0">
                <a:latin typeface="Arial" panose="020B0604020202020204" pitchFamily="34" charset="0"/>
                <a:cs typeface="Arial" panose="020B0604020202020204" pitchFamily="34" charset="0"/>
              </a:rPr>
            </a:b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41A96C0-4FEF-473C-3C2C-EA0C4A43BC0C}"/>
              </a:ext>
            </a:extLst>
          </p:cNvPr>
          <p:cNvSpPr>
            <a:spLocks noGrp="1"/>
          </p:cNvSpPr>
          <p:nvPr>
            <p:ph type="body" idx="1"/>
          </p:nvPr>
        </p:nvSpPr>
        <p:spPr>
          <a:xfrm>
            <a:off x="311700" y="1723862"/>
            <a:ext cx="8520600" cy="3339000"/>
          </a:xfrm>
        </p:spPr>
        <p:txBody>
          <a:bodyPr numCol="1">
            <a:normAutofit/>
          </a:bodyPr>
          <a:lstStyle/>
          <a:p>
            <a:pPr marL="114300" indent="0">
              <a:buNone/>
            </a:pPr>
            <a:r>
              <a:rPr lang="en-CA" altLang="en-CA" dirty="0">
                <a:latin typeface="Arial"/>
                <a:cs typeface="Arial"/>
              </a:rPr>
              <a:t>The members of an oligopoly can face a prisoner’s dilemma, also. If each of the oligopolists cooperates in holding down output, then high monopoly profits are possible. Each oligopolist, however, must worry that while it is holding down output, other firms are taking advantage of the high price by raising output and earning higher profits. </a:t>
            </a:r>
            <a:endParaRPr lang="en-US" dirty="0">
              <a:latin typeface="Arial"/>
              <a:cs typeface="Arial"/>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9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6C06-8CC8-E6B9-48CA-1734223AF9D3}"/>
              </a:ext>
            </a:extLst>
          </p:cNvPr>
          <p:cNvSpPr>
            <a:spLocks noGrp="1"/>
          </p:cNvSpPr>
          <p:nvPr>
            <p:ph type="title"/>
          </p:nvPr>
        </p:nvSpPr>
        <p:spPr>
          <a:xfrm>
            <a:off x="77924" y="183691"/>
            <a:ext cx="8988149" cy="607800"/>
          </a:xfrm>
        </p:spPr>
        <p:txBody>
          <a:bodyPr numCol="1">
            <a:noAutofit/>
          </a:bodyPr>
          <a:lstStyle/>
          <a:p>
            <a:r>
              <a:rPr lang="en-CA" altLang="en-CA" sz="2700" b="1" dirty="0">
                <a:latin typeface="Arial"/>
                <a:cs typeface="Arial"/>
              </a:rPr>
              <a:t>11.4 The Oligopoly Version of the Prisoner's Dilemma II</a:t>
            </a:r>
            <a:endParaRPr lang="en-CA" altLang="en-CA" sz="27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F142E17-F005-A646-2720-7134A35D254C}"/>
              </a:ext>
            </a:extLst>
          </p:cNvPr>
          <p:cNvSpPr>
            <a:spLocks noGrp="1"/>
          </p:cNvSpPr>
          <p:nvPr>
            <p:ph type="body" idx="1"/>
          </p:nvPr>
        </p:nvSpPr>
        <p:spPr>
          <a:xfrm>
            <a:off x="311699" y="3672850"/>
            <a:ext cx="8520600" cy="3339000"/>
          </a:xfrm>
        </p:spPr>
        <p:txBody>
          <a:bodyPr numCol="1">
            <a:normAutofit/>
          </a:bodyPr>
          <a:lstStyle/>
          <a:p>
            <a:pPr marL="114300" indent="0">
              <a:buNone/>
            </a:pPr>
            <a:r>
              <a:rPr lang="en-US" sz="1400" dirty="0">
                <a:latin typeface="Arial" panose="020B0604020202020204" pitchFamily="34" charset="0"/>
                <a:cs typeface="Arial" panose="020B0604020202020204" pitchFamily="34" charset="0"/>
              </a:rPr>
              <a:t>Fig 11.2</a:t>
            </a:r>
          </a:p>
        </p:txBody>
      </p:sp>
      <p:pic>
        <p:nvPicPr>
          <p:cNvPr id="5" name="Picture 4" descr="If both hold down output each get $1000.&#10;If both increase output each get $400&#10;If one holds down and the other increases, the holding down one gets $200 and the increasing on gets $1500">
            <a:extLst>
              <a:ext uri="{FF2B5EF4-FFF2-40B4-BE49-F238E27FC236}">
                <a16:creationId xmlns:a16="http://schemas.microsoft.com/office/drawing/2014/main" id="{0B337828-EE56-4110-B547-84E5F852A538}"/>
              </a:ext>
            </a:extLst>
          </p:cNvPr>
          <p:cNvPicPr>
            <a:picLocks noChangeAspect="1"/>
          </p:cNvPicPr>
          <p:nvPr/>
        </p:nvPicPr>
        <p:blipFill>
          <a:blip r:embed="rId3"/>
          <a:stretch>
            <a:fillRect/>
          </a:stretch>
        </p:blipFill>
        <p:spPr>
          <a:xfrm>
            <a:off x="506141" y="1815006"/>
            <a:ext cx="8131717" cy="1857844"/>
          </a:xfrm>
          <a:prstGeom prst="rect">
            <a:avLst/>
          </a:prstGeom>
        </p:spPr>
      </p:pic>
    </p:spTree>
    <p:extLst>
      <p:ext uri="{BB962C8B-B14F-4D97-AF65-F5344CB8AC3E}">
        <p14:creationId xmlns:p14="http://schemas.microsoft.com/office/powerpoint/2010/main" val="150714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13EC-6366-D9FF-B718-CFCD1C13E9C0}"/>
              </a:ext>
            </a:extLst>
          </p:cNvPr>
          <p:cNvSpPr>
            <a:spLocks noGrp="1"/>
          </p:cNvSpPr>
          <p:nvPr>
            <p:ph type="title"/>
          </p:nvPr>
        </p:nvSpPr>
        <p:spPr/>
        <p:txBody>
          <a:bodyPr numCol="1">
            <a:noAutofit/>
          </a:bodyPr>
          <a:lstStyle/>
          <a:p>
            <a:r>
              <a:rPr lang="en-CA" altLang="en-CA" sz="2700" b="1" dirty="0">
                <a:latin typeface="Arial"/>
                <a:cs typeface="Arial"/>
              </a:rPr>
              <a:t>11.5 Cartels I</a:t>
            </a:r>
            <a:br>
              <a:rPr lang="en-CA" altLang="en-CA" sz="2700" b="1" dirty="0">
                <a:latin typeface="Arial" panose="020B0604020202020204" pitchFamily="34" charset="0"/>
                <a:cs typeface="Arial" panose="020B0604020202020204" pitchFamily="34" charset="0"/>
              </a:rPr>
            </a:b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7BCA1D8B-B280-2C68-0F16-3486B2D9C6A0}"/>
              </a:ext>
            </a:extLst>
          </p:cNvPr>
          <p:cNvSpPr txBox="1">
            <a:spLocks noGrp="1"/>
          </p:cNvSpPr>
          <p:nvPr>
            <p:ph type="body" idx="1"/>
          </p:nvPr>
        </p:nvSpPr>
        <p:spPr>
          <a:xfrm>
            <a:off x="311700" y="1963950"/>
            <a:ext cx="8521700" cy="1101052"/>
          </a:xfrm>
          <a:prstGeom prst="rect">
            <a:avLst/>
          </a:prstGeom>
          <a:solidFill>
            <a:schemeClr val="bg1">
              <a:lumMod val="95000"/>
            </a:schemeClr>
          </a:solidFill>
          <a:ln w="57150">
            <a:solidFill>
              <a:schemeClr val="tx1"/>
            </a:solidFill>
          </a:ln>
        </p:spPr>
        <p:txBody>
          <a:bodyPr spcFirstLastPara="1" wrap="square" lIns="108000" tIns="72000" rIns="108000" bIns="72000" numCol="1"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altLang="en-CA" dirty="0">
                <a:latin typeface="Arial"/>
              </a:rPr>
              <a:t>A </a:t>
            </a:r>
            <a:r>
              <a:rPr b="1" dirty="0">
                <a:latin typeface="Arial"/>
              </a:rPr>
              <a:t>cartel </a:t>
            </a:r>
            <a:r>
              <a:rPr dirty="0">
                <a:latin typeface="Arial"/>
              </a:rPr>
              <a:t>is an agreement among competing firms to collude in order to attain higher profits. Cartels usually occur in an </a:t>
            </a:r>
            <a:r>
              <a:rPr b="1" dirty="0">
                <a:latin typeface="Arial"/>
              </a:rPr>
              <a:t>oligopolistic industry</a:t>
            </a:r>
            <a:r>
              <a:rPr dirty="0">
                <a:latin typeface="Arial"/>
              </a:rPr>
              <a:t>, where the number of sellers is small and the products being traded are homogeneous. </a:t>
            </a:r>
            <a:endParaRPr lang="en-US"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69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9419-1871-6A56-584E-8240D2B59AB0}"/>
              </a:ext>
            </a:extLst>
          </p:cNvPr>
          <p:cNvSpPr>
            <a:spLocks noGrp="1"/>
          </p:cNvSpPr>
          <p:nvPr>
            <p:ph type="title"/>
          </p:nvPr>
        </p:nvSpPr>
        <p:spPr/>
        <p:txBody>
          <a:bodyPr numCol="1">
            <a:normAutofit fontScale="90000"/>
          </a:bodyPr>
          <a:lstStyle/>
          <a:p>
            <a:r>
              <a:rPr lang="en-CA" altLang="en-CA" b="1" dirty="0">
                <a:latin typeface="Arial"/>
                <a:cs typeface="Arial"/>
              </a:rPr>
              <a:t>11.5 Cartels II</a:t>
            </a:r>
            <a:br>
              <a:rPr lang="en-CA" altLang="en-CA" b="1" dirty="0">
                <a:latin typeface="Arial" panose="020B0604020202020204" pitchFamily="34" charset="0"/>
                <a:cs typeface="Arial" panose="020B0604020202020204" pitchFamily="34" charset="0"/>
              </a:rPr>
            </a:br>
            <a:br>
              <a:rPr lang="en-CA" altLang="en-CA" b="1" dirty="0">
                <a:latin typeface="Arial" panose="020B0604020202020204" pitchFamily="34" charset="0"/>
                <a:cs typeface="Arial" panose="020B0604020202020204" pitchFamily="34" charset="0"/>
              </a:rPr>
            </a:br>
            <a:endParaRPr lang="en-US" dirty="0"/>
          </a:p>
        </p:txBody>
      </p:sp>
      <p:pic>
        <p:nvPicPr>
          <p:cNvPr id="5" name="Picture 4" descr="A map of the world where OPEC countries are highlighted.">
            <a:extLst>
              <a:ext uri="{FF2B5EF4-FFF2-40B4-BE49-F238E27FC236}">
                <a16:creationId xmlns:a16="http://schemas.microsoft.com/office/drawing/2014/main" id="{DAB8E0C5-7B45-BAA5-E427-A68CFD6F4E62}"/>
              </a:ext>
            </a:extLst>
          </p:cNvPr>
          <p:cNvPicPr>
            <a:picLocks noChangeAspect="1"/>
          </p:cNvPicPr>
          <p:nvPr/>
        </p:nvPicPr>
        <p:blipFill>
          <a:blip r:embed="rId3"/>
          <a:stretch>
            <a:fillRect/>
          </a:stretch>
        </p:blipFill>
        <p:spPr>
          <a:xfrm>
            <a:off x="1566040" y="1367737"/>
            <a:ext cx="6558455" cy="3365763"/>
          </a:xfrm>
          <a:prstGeom prst="rect">
            <a:avLst/>
          </a:prstGeom>
        </p:spPr>
      </p:pic>
    </p:spTree>
    <p:extLst>
      <p:ext uri="{BB962C8B-B14F-4D97-AF65-F5344CB8AC3E}">
        <p14:creationId xmlns:p14="http://schemas.microsoft.com/office/powerpoint/2010/main" val="2843512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4302-D11E-7C91-5C4E-D736C8EFC729}"/>
              </a:ext>
            </a:extLst>
          </p:cNvPr>
          <p:cNvSpPr>
            <a:spLocks noGrp="1"/>
          </p:cNvSpPr>
          <p:nvPr>
            <p:ph type="title"/>
          </p:nvPr>
        </p:nvSpPr>
        <p:spPr/>
        <p:txBody>
          <a:bodyPr numCol="1">
            <a:normAutofit fontScale="90000"/>
          </a:bodyPr>
          <a:lstStyle/>
          <a:p>
            <a:r>
              <a:rPr lang="en-CA" altLang="en-CA" b="1" dirty="0">
                <a:latin typeface="Arial"/>
                <a:cs typeface="Arial"/>
              </a:rPr>
              <a:t>11.5 Cartels III</a:t>
            </a:r>
            <a:br>
              <a:rPr lang="en-CA" altLang="en-CA" b="1" dirty="0">
                <a:latin typeface="Arial" panose="020B0604020202020204" pitchFamily="34" charset="0"/>
                <a:cs typeface="Arial" panose="020B0604020202020204" pitchFamily="34" charset="0"/>
              </a:rPr>
            </a:br>
            <a:br>
              <a:rPr lang="en-CA" altLang="en-CA" b="1" dirty="0">
                <a:latin typeface="Arial" panose="020B0604020202020204" pitchFamily="34" charset="0"/>
                <a:cs typeface="Arial" panose="020B0604020202020204" pitchFamily="34" charset="0"/>
              </a:rPr>
            </a:br>
            <a:endParaRPr lang="en-US" dirty="0"/>
          </a:p>
        </p:txBody>
      </p:sp>
      <p:sp>
        <p:nvSpPr>
          <p:cNvPr id="6" name="TextBox 5">
            <a:extLst>
              <a:ext uri="{FF2B5EF4-FFF2-40B4-BE49-F238E27FC236}">
                <a16:creationId xmlns:a16="http://schemas.microsoft.com/office/drawing/2014/main" id="{E86D30D2-04DC-5F86-AD09-D955F5BB7A5A}"/>
              </a:ext>
            </a:extLst>
          </p:cNvPr>
          <p:cNvSpPr txBox="1"/>
          <p:nvPr/>
        </p:nvSpPr>
        <p:spPr>
          <a:xfrm>
            <a:off x="1944414" y="4602695"/>
            <a:ext cx="694421" cy="261610"/>
          </a:xfrm>
          <a:prstGeom prst="rect">
            <a:avLst/>
          </a:prstGeom>
          <a:noFill/>
        </p:spPr>
        <p:txBody>
          <a:bodyPr wrap="none" numCol="1" rtlCol="0">
            <a:spAutoFit/>
          </a:bodyPr>
          <a:lstStyle/>
          <a:p>
            <a:r>
              <a:rPr lang="en-US" sz="1100" dirty="0"/>
              <a:t>Fig 11.3</a:t>
            </a:r>
          </a:p>
        </p:txBody>
      </p:sp>
      <p:pic>
        <p:nvPicPr>
          <p:cNvPr id="5" name="Picture 4" descr="If A remains silent and B remains silent - A &amp; B get 2 years&#10;If A remains silent and B confesses - A gets 8 years and B gets 1&#10;If B remains silent and A confesses - B gets 8 years and A gets 1&#10;If both confess - A&amp;B get 5 years">
            <a:extLst>
              <a:ext uri="{FF2B5EF4-FFF2-40B4-BE49-F238E27FC236}">
                <a16:creationId xmlns:a16="http://schemas.microsoft.com/office/drawing/2014/main" id="{4C6E8AEB-496E-990C-CE15-3984A5F6D7E9}"/>
              </a:ext>
            </a:extLst>
          </p:cNvPr>
          <p:cNvPicPr>
            <a:picLocks noChangeAspect="1"/>
          </p:cNvPicPr>
          <p:nvPr/>
        </p:nvPicPr>
        <p:blipFill>
          <a:blip r:embed="rId3"/>
          <a:stretch>
            <a:fillRect/>
          </a:stretch>
        </p:blipFill>
        <p:spPr>
          <a:xfrm>
            <a:off x="2511972" y="904984"/>
            <a:ext cx="4120055" cy="4109326"/>
          </a:xfrm>
          <a:prstGeom prst="rect">
            <a:avLst/>
          </a:prstGeom>
        </p:spPr>
      </p:pic>
    </p:spTree>
    <p:extLst>
      <p:ext uri="{BB962C8B-B14F-4D97-AF65-F5344CB8AC3E}">
        <p14:creationId xmlns:p14="http://schemas.microsoft.com/office/powerpoint/2010/main" val="372161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any&#10;&#10;Description automatically generated">
            <a:extLst>
              <a:ext uri="{FF2B5EF4-FFF2-40B4-BE49-F238E27FC236}">
                <a16:creationId xmlns:a16="http://schemas.microsoft.com/office/drawing/2014/main" id="{17013956-484C-C809-EA6F-428861093B77}"/>
              </a:ext>
            </a:extLst>
          </p:cNvPr>
          <p:cNvPicPr>
            <a:picLocks noChangeAspect="1"/>
          </p:cNvPicPr>
          <p:nvPr/>
        </p:nvPicPr>
        <p:blipFill rotWithShape="1">
          <a:blip r:embed="rId3"/>
          <a:srcRect l="3635" t="5651" r="5217" b="8900"/>
          <a:stretch/>
        </p:blipFill>
        <p:spPr>
          <a:xfrm>
            <a:off x="1960718" y="862908"/>
            <a:ext cx="7084338" cy="3969945"/>
          </a:xfrm>
          <a:prstGeom prst="rect">
            <a:avLst/>
          </a:prstGeom>
        </p:spPr>
      </p:pic>
      <p:sp>
        <p:nvSpPr>
          <p:cNvPr id="2" name="Title 1">
            <a:extLst>
              <a:ext uri="{FF2B5EF4-FFF2-40B4-BE49-F238E27FC236}">
                <a16:creationId xmlns:a16="http://schemas.microsoft.com/office/drawing/2014/main" id="{88AC4302-D11E-7C91-5C4E-D736C8EFC729}"/>
              </a:ext>
            </a:extLst>
          </p:cNvPr>
          <p:cNvSpPr>
            <a:spLocks noGrp="1"/>
          </p:cNvSpPr>
          <p:nvPr>
            <p:ph type="title"/>
          </p:nvPr>
        </p:nvSpPr>
        <p:spPr/>
        <p:txBody>
          <a:bodyPr numCol="1">
            <a:normAutofit fontScale="90000"/>
          </a:bodyPr>
          <a:lstStyle/>
          <a:p>
            <a:r>
              <a:rPr lang="en-CA" altLang="en-CA" b="1" dirty="0">
                <a:latin typeface="Arial"/>
                <a:cs typeface="Arial"/>
              </a:rPr>
              <a:t>11.5 Sequential Game</a:t>
            </a:r>
            <a:endParaRPr lang="en-US" dirty="0"/>
          </a:p>
        </p:txBody>
      </p:sp>
      <p:sp>
        <p:nvSpPr>
          <p:cNvPr id="7" name="Text Placeholder 2">
            <a:extLst>
              <a:ext uri="{FF2B5EF4-FFF2-40B4-BE49-F238E27FC236}">
                <a16:creationId xmlns:a16="http://schemas.microsoft.com/office/drawing/2014/main" id="{4FF0AAB3-309F-5EE5-6A8D-AAEBB6229A34}"/>
              </a:ext>
            </a:extLst>
          </p:cNvPr>
          <p:cNvSpPr>
            <a:spLocks noGrp="1"/>
          </p:cNvSpPr>
          <p:nvPr>
            <p:ph type="body" idx="1"/>
          </p:nvPr>
        </p:nvSpPr>
        <p:spPr>
          <a:xfrm>
            <a:off x="207585" y="1394500"/>
            <a:ext cx="1892819" cy="3339000"/>
          </a:xfrm>
        </p:spPr>
        <p:txBody>
          <a:bodyPr numCol="1">
            <a:normAutofit fontScale="92500" lnSpcReduction="20000"/>
          </a:bodyPr>
          <a:lstStyle/>
          <a:p>
            <a:pPr marL="114300" indent="0">
              <a:buNone/>
            </a:pPr>
            <a:r>
              <a:rPr lang="en-CA" altLang="en-CA" dirty="0">
                <a:latin typeface="+mn-lt"/>
                <a:cs typeface="Arial"/>
              </a:rPr>
              <a:t>A “Sequential Game” between 2 or more players one where players </a:t>
            </a:r>
            <a:r>
              <a:rPr lang="en-CA" altLang="en-CA" b="1" dirty="0">
                <a:latin typeface="+mn-lt"/>
                <a:cs typeface="Arial"/>
              </a:rPr>
              <a:t>take turns</a:t>
            </a:r>
            <a:r>
              <a:rPr lang="en-CA" altLang="en-CA" dirty="0">
                <a:latin typeface="+mn-lt"/>
                <a:cs typeface="Arial"/>
              </a:rPr>
              <a:t>.</a:t>
            </a:r>
          </a:p>
          <a:p>
            <a:pPr marL="114300" indent="0">
              <a:buNone/>
            </a:pPr>
            <a:endParaRPr lang="en-CA" dirty="0">
              <a:latin typeface="+mn-lt"/>
              <a:cs typeface="Arial"/>
            </a:endParaRPr>
          </a:p>
          <a:p>
            <a:pPr marL="114300" indent="0">
              <a:buNone/>
            </a:pPr>
            <a:r>
              <a:rPr lang="en-CA" dirty="0">
                <a:latin typeface="+mn-lt"/>
                <a:cs typeface="Arial"/>
              </a:rPr>
              <a:t>To solve a duopoly, we use a Decision Tree as seen in the example.</a:t>
            </a:r>
            <a:endParaRPr lang="en-US" dirty="0">
              <a:latin typeface="+mn-lt"/>
              <a:cs typeface="Arial" panose="020B0604020202020204" pitchFamily="34" charset="0"/>
            </a:endParaRPr>
          </a:p>
        </p:txBody>
      </p:sp>
    </p:spTree>
    <p:extLst>
      <p:ext uri="{BB962C8B-B14F-4D97-AF65-F5344CB8AC3E}">
        <p14:creationId xmlns:p14="http://schemas.microsoft.com/office/powerpoint/2010/main" val="63757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245A-039F-CCA0-2C42-7A009A98B67C}"/>
              </a:ext>
            </a:extLst>
          </p:cNvPr>
          <p:cNvSpPr>
            <a:spLocks noGrp="1"/>
          </p:cNvSpPr>
          <p:nvPr>
            <p:ph type="title"/>
          </p:nvPr>
        </p:nvSpPr>
        <p:spPr/>
        <p:txBody>
          <a:bodyPr numCol="1">
            <a:noAutofit/>
          </a:bodyPr>
          <a:lstStyle/>
          <a:p>
            <a:r>
              <a:rPr lang="en-CA" altLang="en-CA" sz="2700" b="1" dirty="0">
                <a:latin typeface="Arial"/>
                <a:cs typeface="Arial"/>
              </a:rPr>
              <a:t>11.6 KEY TERMS</a:t>
            </a:r>
            <a:br>
              <a:rPr lang="en-CA" altLang="en-CA" sz="2700" b="1" dirty="0">
                <a:latin typeface="Arial" panose="020B0604020202020204" pitchFamily="34" charset="0"/>
                <a:cs typeface="Arial" panose="020B0604020202020204" pitchFamily="34" charset="0"/>
              </a:rPr>
            </a:br>
            <a:br>
              <a:rPr lang="en-CA" altLang="en-CA" sz="2700" b="1" dirty="0">
                <a:latin typeface="Arial" panose="020B0604020202020204" pitchFamily="34" charset="0"/>
                <a:cs typeface="Arial" panose="020B0604020202020204" pitchFamily="34" charset="0"/>
              </a:rPr>
            </a:b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6DE0840-9E88-D815-2363-02C446D2E3E8}"/>
              </a:ext>
            </a:extLst>
          </p:cNvPr>
          <p:cNvSpPr>
            <a:spLocks noGrp="1"/>
          </p:cNvSpPr>
          <p:nvPr>
            <p:ph type="body" idx="1"/>
          </p:nvPr>
        </p:nvSpPr>
        <p:spPr>
          <a:xfrm>
            <a:off x="311700" y="1025768"/>
            <a:ext cx="3907779" cy="3543107"/>
          </a:xfrm>
        </p:spPr>
        <p:txBody>
          <a:bodyPr spcFirstLastPara="1" wrap="square" lIns="91425" tIns="91425" rIns="91425" bIns="91425" numCol="1" anchor="t" anchorCtr="0">
            <a:noAutofit/>
          </a:bodyPr>
          <a:lstStyle/>
          <a:p>
            <a:r>
              <a:rPr lang="en-CA" altLang="en-CA" dirty="0">
                <a:latin typeface="Arial"/>
                <a:cs typeface="Arial"/>
              </a:rPr>
              <a:t>Oligopoly </a:t>
            </a:r>
            <a:endParaRPr lang="en-US" dirty="0"/>
          </a:p>
          <a:p>
            <a:r>
              <a:rPr lang="en-CA" altLang="en-CA" dirty="0">
                <a:latin typeface="Arial"/>
                <a:cs typeface="Arial"/>
              </a:rPr>
              <a:t>Monopoly</a:t>
            </a:r>
          </a:p>
          <a:p>
            <a:r>
              <a:rPr lang="en-CA" altLang="en-CA" dirty="0">
                <a:latin typeface="Arial"/>
                <a:cs typeface="Arial"/>
              </a:rPr>
              <a:t>Collusion </a:t>
            </a:r>
          </a:p>
          <a:p>
            <a:r>
              <a:rPr lang="en-CA" altLang="en-CA" dirty="0">
                <a:latin typeface="Arial"/>
                <a:cs typeface="Arial"/>
              </a:rPr>
              <a:t>Cartel</a:t>
            </a:r>
          </a:p>
          <a:p>
            <a:r>
              <a:rPr lang="en-CA" altLang="en-CA" dirty="0">
                <a:latin typeface="Arial"/>
                <a:cs typeface="Arial"/>
              </a:rPr>
              <a:t>Game theory</a:t>
            </a:r>
          </a:p>
          <a:p>
            <a:r>
              <a:rPr lang="en-CA" altLang="en-CA" dirty="0">
                <a:latin typeface="Arial"/>
                <a:cs typeface="Arial"/>
              </a:rPr>
              <a:t>Players of the game </a:t>
            </a:r>
          </a:p>
          <a:p>
            <a:r>
              <a:rPr lang="en-CA" altLang="en-CA" dirty="0">
                <a:latin typeface="Arial"/>
                <a:cs typeface="Arial"/>
              </a:rPr>
              <a:t>Strategies </a:t>
            </a:r>
          </a:p>
          <a:p>
            <a:r>
              <a:rPr lang="en-CA" altLang="en-CA" dirty="0">
                <a:latin typeface="Arial"/>
                <a:cs typeface="Arial"/>
              </a:rPr>
              <a:t>Payoffs </a:t>
            </a:r>
          </a:p>
          <a:p>
            <a:endParaRPr lang="en-CA" altLang="en-CA" dirty="0">
              <a:latin typeface="Arial"/>
              <a:cs typeface="Arial"/>
            </a:endParaRPr>
          </a:p>
        </p:txBody>
      </p:sp>
      <p:sp>
        <p:nvSpPr>
          <p:cNvPr id="5" name="Text Placeholder 2">
            <a:extLst>
              <a:ext uri="{FF2B5EF4-FFF2-40B4-BE49-F238E27FC236}">
                <a16:creationId xmlns:a16="http://schemas.microsoft.com/office/drawing/2014/main" id="{40E64C9E-32D0-FAF6-E2D5-3D8D873EF837}"/>
              </a:ext>
            </a:extLst>
          </p:cNvPr>
          <p:cNvSpPr txBox="1">
            <a:spLocks/>
          </p:cNvSpPr>
          <p:nvPr/>
        </p:nvSpPr>
        <p:spPr>
          <a:xfrm>
            <a:off x="4007400" y="1023047"/>
            <a:ext cx="3907779" cy="3543107"/>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CA" dirty="0">
                <a:latin typeface="Arial"/>
                <a:cs typeface="Arial"/>
              </a:rPr>
              <a:t>Single-shot games </a:t>
            </a:r>
            <a:endParaRPr lang="en-US" dirty="0"/>
          </a:p>
          <a:p>
            <a:pPr>
              <a:lnSpc>
                <a:spcPct val="114999"/>
              </a:lnSpc>
            </a:pPr>
            <a:r>
              <a:rPr lang="en-CA" dirty="0">
                <a:latin typeface="Arial"/>
                <a:cs typeface="Arial"/>
              </a:rPr>
              <a:t>Repeated games</a:t>
            </a:r>
            <a:endParaRPr lang="en-CA" dirty="0"/>
          </a:p>
          <a:p>
            <a:pPr>
              <a:lnSpc>
                <a:spcPct val="114999"/>
              </a:lnSpc>
            </a:pPr>
            <a:r>
              <a:rPr lang="en-CA" altLang="en-CA" dirty="0">
                <a:latin typeface="Arial"/>
                <a:cs typeface="Arial"/>
              </a:rPr>
              <a:t>Prisoner’s dilemma </a:t>
            </a:r>
            <a:endParaRPr lang="en-US" dirty="0"/>
          </a:p>
          <a:p>
            <a:r>
              <a:rPr lang="en-CA" altLang="en-CA" dirty="0">
                <a:latin typeface="Arial"/>
                <a:cs typeface="Arial"/>
              </a:rPr>
              <a:t>Dominant strategy </a:t>
            </a:r>
          </a:p>
          <a:p>
            <a:r>
              <a:rPr lang="en-CA" altLang="en-CA" dirty="0">
                <a:latin typeface="Arial"/>
                <a:cs typeface="Arial"/>
              </a:rPr>
              <a:t>Nash equilibrium </a:t>
            </a:r>
          </a:p>
          <a:p>
            <a:r>
              <a:rPr lang="en-CA" altLang="en-CA" dirty="0">
                <a:latin typeface="Arial"/>
                <a:cs typeface="Arial"/>
              </a:rPr>
              <a:t>Duopoly </a:t>
            </a:r>
          </a:p>
          <a:p>
            <a:r>
              <a:rPr lang="en-CA" altLang="en-CA" dirty="0">
                <a:latin typeface="Arial"/>
                <a:cs typeface="Arial"/>
              </a:rPr>
              <a:t>Kinked demand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0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numCol="1" anchor="t" anchorCtr="0">
            <a:noAutofit/>
          </a:bodyPr>
          <a:lstStyle/>
          <a:p>
            <a:r>
              <a:rPr lang="en-CA" altLang="en-CA" sz="2700" b="1" dirty="0">
                <a:latin typeface="+mj-lt"/>
              </a:rPr>
              <a:t>Learning Outcomes</a:t>
            </a:r>
            <a:endParaRPr lang="en-CA" alt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numCol="1">
            <a:normAutofit/>
          </a:bodyPr>
          <a:lstStyle/>
          <a:p>
            <a:pPr marL="114300" indent="0">
              <a:buNone/>
            </a:pPr>
            <a:r>
              <a:rPr lang="en-US" sz="2000" dirty="0">
                <a:solidFill>
                  <a:srgbClr val="434343"/>
                </a:solidFill>
                <a:latin typeface="Arial" panose="020B0604020202020204" pitchFamily="34" charset="0"/>
                <a:cs typeface="Arial" panose="020B0604020202020204" pitchFamily="34" charset="0"/>
              </a:rPr>
              <a:t>At the end of this chapter, you will be able to:</a:t>
            </a:r>
          </a:p>
          <a:p>
            <a:pPr marL="114300" indent="0">
              <a:buNone/>
            </a:pPr>
            <a:endParaRPr lang="en-US" sz="2000" dirty="0">
              <a:solidFill>
                <a:srgbClr val="000000"/>
              </a:solidFill>
              <a:latin typeface="Arial" panose="020B0604020202020204" pitchFamily="34" charset="0"/>
              <a:ea typeface="Roboto" panose="02000000000000000000" pitchFamily="2" charset="0"/>
              <a:cs typeface="Arial" panose="020B0604020202020204" pitchFamily="34" charset="0"/>
            </a:endParaRPr>
          </a:p>
          <a:p>
            <a:r>
              <a:rPr lang="en-CA" altLang="en-CA" sz="2000" dirty="0">
                <a:latin typeface="Arial" panose="020B0604020202020204" pitchFamily="34" charset="0"/>
                <a:cs typeface="Arial" panose="020B0604020202020204" pitchFamily="34" charset="0"/>
              </a:rPr>
              <a:t>Explain why oligopolies exist</a:t>
            </a:r>
          </a:p>
          <a:p>
            <a:r>
              <a:rPr lang="en-CA" altLang="en-CA" sz="2000" dirty="0">
                <a:latin typeface="Arial" panose="020B0604020202020204" pitchFamily="34" charset="0"/>
                <a:cs typeface="Arial" panose="020B0604020202020204" pitchFamily="34" charset="0"/>
              </a:rPr>
              <a:t>Contrast collusion and competition</a:t>
            </a:r>
          </a:p>
          <a:p>
            <a:r>
              <a:rPr lang="en-CA" altLang="en-CA" sz="2000" dirty="0">
                <a:latin typeface="Arial" panose="020B0604020202020204" pitchFamily="34" charset="0"/>
                <a:cs typeface="Arial" panose="020B0604020202020204" pitchFamily="34" charset="0"/>
              </a:rPr>
              <a:t>Interpret and analyze the prisoner’s dilemma problem</a:t>
            </a:r>
          </a:p>
          <a:p>
            <a:r>
              <a:rPr lang="en-CA" altLang="en-CA" sz="2000" dirty="0">
                <a:latin typeface="Arial" panose="020B0604020202020204" pitchFamily="34" charset="0"/>
                <a:cs typeface="Arial" panose="020B0604020202020204" pitchFamily="34" charset="0"/>
              </a:rPr>
              <a:t>Explain the role of game theory in understanding the behaviour of oligopolies</a:t>
            </a:r>
          </a:p>
          <a:p>
            <a:pPr marL="114300" indent="0">
              <a:buNone/>
            </a:pPr>
            <a:endParaRPr lang="en-US" sz="2000" dirty="0">
              <a:solidFill>
                <a:srgbClr val="000000"/>
              </a:solidFill>
              <a:latin typeface="Arial" panose="020B0604020202020204" pitchFamily="34" charset="0"/>
              <a:ea typeface="Roboto" panose="02000000000000000000" pitchFamily="2"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numCol="1" anchor="t" anchorCtr="0">
            <a:noAutofit/>
          </a:bodyPr>
          <a:lstStyle/>
          <a:p>
            <a:r>
              <a:rPr lang="en-CA" altLang="en-CA" sz="2700" b="1" dirty="0">
                <a:latin typeface="+mj-lt"/>
              </a:rPr>
              <a:t>11.1 Oligopoly Market Structure</a:t>
            </a:r>
            <a:endParaRPr lang="en-CA" alt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a:xfrm>
            <a:off x="185273" y="1229875"/>
            <a:ext cx="8868191" cy="3339000"/>
          </a:xfrm>
        </p:spPr>
        <p:txBody>
          <a:bodyPr numCol="1">
            <a:normAutofit/>
          </a:bodyPr>
          <a:lstStyle/>
          <a:p>
            <a:pPr marL="103188" indent="0">
              <a:lnSpc>
                <a:spcPct val="107000"/>
              </a:lnSpc>
              <a:spcAft>
                <a:spcPts val="800"/>
              </a:spcAft>
              <a:buNone/>
            </a:pPr>
            <a:r>
              <a:rPr lang="en-US" sz="2000" kern="100" dirty="0">
                <a:effectLst/>
                <a:latin typeface="+mn-lt"/>
                <a:ea typeface="DengXian" panose="02010600030101010101" pitchFamily="2" charset="-122"/>
                <a:cs typeface="Times New Roman" panose="02020603050405020304" pitchFamily="18" charset="0"/>
              </a:rPr>
              <a:t>A market structure where a small number of </a:t>
            </a:r>
            <a:r>
              <a:rPr lang="en-US" sz="2000" b="1" kern="100" dirty="0">
                <a:effectLst/>
                <a:latin typeface="+mn-lt"/>
                <a:ea typeface="DengXian" panose="02010600030101010101" pitchFamily="2" charset="-122"/>
                <a:cs typeface="Times New Roman" panose="02020603050405020304" pitchFamily="18" charset="0"/>
              </a:rPr>
              <a:t>interdependent</a:t>
            </a:r>
            <a:r>
              <a:rPr lang="en-US" sz="2000" kern="100" dirty="0">
                <a:effectLst/>
                <a:latin typeface="+mn-lt"/>
                <a:ea typeface="DengXian" panose="02010600030101010101" pitchFamily="2" charset="-122"/>
                <a:cs typeface="Times New Roman" panose="02020603050405020304" pitchFamily="18" charset="0"/>
              </a:rPr>
              <a:t> firms compete.</a:t>
            </a:r>
          </a:p>
          <a:p>
            <a:pPr marL="103188" indent="0">
              <a:lnSpc>
                <a:spcPct val="107000"/>
              </a:lnSpc>
              <a:spcAft>
                <a:spcPts val="800"/>
              </a:spcAft>
              <a:buNone/>
            </a:pPr>
            <a:endParaRPr lang="en-CA" sz="2000" kern="100" dirty="0">
              <a:effectLst/>
              <a:latin typeface="+mn-lt"/>
              <a:ea typeface="DengXian" panose="02010600030101010101" pitchFamily="2" charset="-122"/>
              <a:cs typeface="Times New Roman" panose="02020603050405020304" pitchFamily="18" charset="0"/>
            </a:endParaRPr>
          </a:p>
          <a:p>
            <a:pPr marL="446088" lvl="1" indent="-298450">
              <a:lnSpc>
                <a:spcPct val="107000"/>
              </a:lnSpc>
              <a:spcAft>
                <a:spcPts val="800"/>
              </a:spcAft>
              <a:buSzPct val="100000"/>
              <a:buFont typeface="+mj-lt"/>
              <a:buAutoNum type="arabicPeriod"/>
            </a:pPr>
            <a:r>
              <a:rPr lang="en-US" sz="2000" kern="100" dirty="0">
                <a:effectLst/>
                <a:latin typeface="+mn-lt"/>
                <a:ea typeface="DengXian" panose="02010600030101010101" pitchFamily="2" charset="-122"/>
                <a:cs typeface="Times New Roman" panose="02020603050405020304" pitchFamily="18" charset="0"/>
              </a:rPr>
              <a:t>Firms are large and know the actions of one another.</a:t>
            </a:r>
          </a:p>
          <a:p>
            <a:pPr marL="446088" lvl="1" indent="-298450">
              <a:lnSpc>
                <a:spcPct val="107000"/>
              </a:lnSpc>
              <a:spcAft>
                <a:spcPts val="800"/>
              </a:spcAft>
              <a:buSzPct val="100000"/>
              <a:buFont typeface="+mj-lt"/>
              <a:buAutoNum type="arabicPeriod"/>
            </a:pPr>
            <a:endParaRPr lang="en-US" sz="2000" kern="100" dirty="0">
              <a:effectLst/>
              <a:latin typeface="+mn-lt"/>
              <a:ea typeface="DengXian" panose="02010600030101010101" pitchFamily="2" charset="-122"/>
              <a:cs typeface="Times New Roman" panose="02020603050405020304" pitchFamily="18" charset="0"/>
            </a:endParaRPr>
          </a:p>
          <a:p>
            <a:pPr marL="446088" lvl="1" indent="-298450">
              <a:lnSpc>
                <a:spcPct val="107000"/>
              </a:lnSpc>
              <a:spcAft>
                <a:spcPts val="800"/>
              </a:spcAft>
              <a:buSzPct val="100000"/>
              <a:buFont typeface="+mj-lt"/>
              <a:buAutoNum type="arabicPeriod"/>
            </a:pPr>
            <a:r>
              <a:rPr lang="en-US" sz="2000" dirty="0">
                <a:effectLst/>
                <a:latin typeface="+mn-lt"/>
                <a:ea typeface="DengXian" panose="02010600030101010101" pitchFamily="2" charset="-122"/>
                <a:cs typeface="Times New Roman" panose="02020603050405020304" pitchFamily="18" charset="0"/>
              </a:rPr>
              <a:t>Barriers to entry exist to avoid new competition</a:t>
            </a:r>
            <a:r>
              <a:rPr lang="en-CA" sz="2000" dirty="0">
                <a:latin typeface="+mn-lt"/>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288347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71B1-AF54-0FD4-4F1B-60F60109BBD6}"/>
              </a:ext>
            </a:extLst>
          </p:cNvPr>
          <p:cNvSpPr>
            <a:spLocks noGrp="1"/>
          </p:cNvSpPr>
          <p:nvPr>
            <p:ph type="title"/>
          </p:nvPr>
        </p:nvSpPr>
        <p:spPr>
          <a:xfrm>
            <a:off x="71767" y="210304"/>
            <a:ext cx="9000466" cy="607800"/>
          </a:xfrm>
        </p:spPr>
        <p:txBody>
          <a:bodyPr numCol="1">
            <a:noAutofit/>
          </a:bodyPr>
          <a:lstStyle/>
          <a:p>
            <a:r>
              <a:rPr lang="en-CA" altLang="en-CA" sz="2700" b="1" dirty="0">
                <a:latin typeface="Arial"/>
                <a:cs typeface="Arial"/>
              </a:rPr>
              <a:t>11.1 Why do Oligopolies exist: Barriers to Entry</a:t>
            </a: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CC231B5-97BF-6373-C314-1E0DF75F31DF}"/>
              </a:ext>
            </a:extLst>
          </p:cNvPr>
          <p:cNvSpPr txBox="1">
            <a:spLocks noGrp="1"/>
          </p:cNvSpPr>
          <p:nvPr>
            <p:ph type="body" idx="1"/>
          </p:nvPr>
        </p:nvSpPr>
        <p:spPr>
          <a:xfrm>
            <a:off x="311700" y="2021224"/>
            <a:ext cx="8520600" cy="1101052"/>
          </a:xfrm>
          <a:prstGeom prst="rect">
            <a:avLst/>
          </a:prstGeom>
          <a:solidFill>
            <a:schemeClr val="bg1">
              <a:lumMod val="95000"/>
            </a:schemeClr>
          </a:solidFill>
          <a:ln w="57150">
            <a:solidFill>
              <a:schemeClr val="tx1"/>
            </a:solidFill>
          </a:ln>
        </p:spPr>
        <p:txBody>
          <a:bodyPr spcFirstLastPara="1" wrap="square" lIns="108000" tIns="72000" rIns="108000" bIns="72000" numCol="1"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altLang="en-CA" dirty="0">
                <a:latin typeface="Arial"/>
                <a:cs typeface="Arial"/>
              </a:rPr>
              <a:t>A combination of the barriers to entry that create monopolies and the product differentiation that characterizes monopolistic competition can create the setting for an oligopoly.</a:t>
            </a:r>
            <a:endParaRPr lang="en-US" i="1" dirty="0">
              <a:solidFill>
                <a:schemeClr val="bg2"/>
              </a:solidFill>
              <a:latin typeface="Arial"/>
              <a:cs typeface="Arial"/>
            </a:endParaRPr>
          </a:p>
        </p:txBody>
      </p:sp>
    </p:spTree>
    <p:extLst>
      <p:ext uri="{BB962C8B-B14F-4D97-AF65-F5344CB8AC3E}">
        <p14:creationId xmlns:p14="http://schemas.microsoft.com/office/powerpoint/2010/main" val="114255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A9F0-DB6C-E930-0BE5-B18038415DB9}"/>
              </a:ext>
            </a:extLst>
          </p:cNvPr>
          <p:cNvSpPr>
            <a:spLocks noGrp="1"/>
          </p:cNvSpPr>
          <p:nvPr>
            <p:ph type="title"/>
          </p:nvPr>
        </p:nvSpPr>
        <p:spPr/>
        <p:txBody>
          <a:bodyPr numCol="1">
            <a:noAutofit/>
          </a:bodyPr>
          <a:lstStyle/>
          <a:p>
            <a:r>
              <a:rPr lang="en-CA" altLang="en-CA" sz="2700" b="1" dirty="0">
                <a:latin typeface="Arial"/>
                <a:cs typeface="Arial"/>
              </a:rPr>
              <a:t>11.2 Collusion or Competition</a:t>
            </a: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E2F53FD-4E05-9C7A-5A85-555EDB5FCC99}"/>
              </a:ext>
            </a:extLst>
          </p:cNvPr>
          <p:cNvSpPr txBox="1">
            <a:spLocks/>
          </p:cNvSpPr>
          <p:nvPr/>
        </p:nvSpPr>
        <p:spPr>
          <a:xfrm>
            <a:off x="311700" y="1958162"/>
            <a:ext cx="8520600" cy="1419601"/>
          </a:xfrm>
          <a:prstGeom prst="rect">
            <a:avLst/>
          </a:prstGeom>
          <a:solidFill>
            <a:schemeClr val="bg1">
              <a:lumMod val="95000"/>
            </a:schemeClr>
          </a:solidFill>
          <a:ln w="57150">
            <a:solidFill>
              <a:schemeClr val="tx1"/>
            </a:solidFill>
          </a:ln>
        </p:spPr>
        <p:txBody>
          <a:bodyPr spcFirstLastPara="1" wrap="square" lIns="108000" tIns="72000" rIns="108000" bIns="72000" numCol="1" anchor="t" anchorCtr="0">
            <a:spAutoFit/>
          </a:bodyPr>
          <a:lstStyle>
            <a:defPPr marR="0" lvl="0" algn="l" rtl="0">
              <a:lnSpc>
                <a:spcPct val="100000"/>
              </a:lnSpc>
              <a:spcBef>
                <a:spcPts val="0"/>
              </a:spcBef>
              <a:spcAft>
                <a:spcPts val="0"/>
              </a:spcAft>
              <a:defRPr/>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buNone/>
            </a:pPr>
            <a:r>
              <a:rPr lang="en-CA" altLang="en-CA" dirty="0">
                <a:latin typeface="Arial"/>
                <a:cs typeface="Arial"/>
              </a:rPr>
              <a:t>When firms act together in this way to reduce output and keep prices high, it is called </a:t>
            </a:r>
            <a:r>
              <a:rPr lang="en-CA" altLang="en-CA" b="1" dirty="0">
                <a:latin typeface="Arial"/>
                <a:cs typeface="Arial"/>
              </a:rPr>
              <a:t>collusion</a:t>
            </a:r>
            <a:r>
              <a:rPr lang="en-CA" altLang="en-CA" dirty="0">
                <a:latin typeface="Arial"/>
                <a:cs typeface="Arial"/>
              </a:rPr>
              <a:t>. A group of firms that have a formal agreement to collude to produce the monopoly output and sell at the monopoly price is called a </a:t>
            </a:r>
            <a:r>
              <a:rPr lang="en-CA" altLang="en-CA" b="1" dirty="0">
                <a:latin typeface="Arial"/>
                <a:cs typeface="Arial"/>
              </a:rPr>
              <a:t>cartel.</a:t>
            </a:r>
            <a:endParaRPr lang="en-US" dirty="0">
              <a:latin typeface="Arial"/>
              <a:cs typeface="Arial"/>
            </a:endParaRPr>
          </a:p>
          <a:p>
            <a:pPr marL="114300" indent="0">
              <a:buNone/>
            </a:pPr>
            <a:endParaRPr lang="en-US"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2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A9F0-DB6C-E930-0BE5-B18038415DB9}"/>
              </a:ext>
            </a:extLst>
          </p:cNvPr>
          <p:cNvSpPr>
            <a:spLocks noGrp="1"/>
          </p:cNvSpPr>
          <p:nvPr>
            <p:ph type="title"/>
          </p:nvPr>
        </p:nvSpPr>
        <p:spPr/>
        <p:txBody>
          <a:bodyPr numCol="1">
            <a:noAutofit/>
          </a:bodyPr>
          <a:lstStyle/>
          <a:p>
            <a:r>
              <a:rPr lang="en-CA" altLang="en-CA" sz="2700" b="1" dirty="0">
                <a:latin typeface="Arial"/>
                <a:cs typeface="Arial"/>
              </a:rPr>
              <a:t>11.2 Game Theory</a:t>
            </a: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1F53972-D676-01E2-CAF3-543CF65F8A14}"/>
              </a:ext>
            </a:extLst>
          </p:cNvPr>
          <p:cNvSpPr>
            <a:spLocks noGrp="1"/>
          </p:cNvSpPr>
          <p:nvPr>
            <p:ph type="body" idx="1"/>
          </p:nvPr>
        </p:nvSpPr>
        <p:spPr>
          <a:xfrm>
            <a:off x="311700" y="1229875"/>
            <a:ext cx="7057821" cy="3339000"/>
          </a:xfrm>
        </p:spPr>
        <p:txBody>
          <a:bodyPr numCol="1">
            <a:normAutofit/>
          </a:bodyPr>
          <a:lstStyle/>
          <a:p>
            <a:pPr marL="114300" indent="0">
              <a:lnSpc>
                <a:spcPct val="107000"/>
              </a:lnSpc>
              <a:spcAft>
                <a:spcPts val="800"/>
              </a:spcAft>
              <a:buNone/>
            </a:pPr>
            <a:r>
              <a:rPr lang="en-US" sz="2000" kern="100" dirty="0">
                <a:effectLst/>
                <a:latin typeface="+mn-lt"/>
                <a:ea typeface="DengXian" panose="02010600030101010101" pitchFamily="2" charset="-122"/>
                <a:cs typeface="Times New Roman" panose="02020603050405020304" pitchFamily="18" charset="0"/>
              </a:rPr>
              <a:t>The study of how individuals/firms make decisions when their own goals depend on their interactions with others.</a:t>
            </a:r>
            <a:endParaRPr lang="en-CA" sz="2000" kern="100" dirty="0">
              <a:effectLst/>
              <a:latin typeface="+mn-lt"/>
              <a:ea typeface="DengXian" panose="02010600030101010101" pitchFamily="2" charset="-122"/>
              <a:cs typeface="Times New Roman" panose="02020603050405020304" pitchFamily="18" charset="0"/>
            </a:endParaRPr>
          </a:p>
          <a:p>
            <a:pPr marL="114300" indent="0">
              <a:lnSpc>
                <a:spcPct val="107000"/>
              </a:lnSpc>
              <a:spcAft>
                <a:spcPts val="800"/>
              </a:spcAft>
              <a:buNone/>
            </a:pPr>
            <a:r>
              <a:rPr lang="en-US" sz="2000" kern="100" dirty="0">
                <a:effectLst/>
                <a:latin typeface="+mn-lt"/>
                <a:ea typeface="DengXian" panose="02010600030101010101" pitchFamily="2" charset="-122"/>
                <a:cs typeface="Times New Roman" panose="02020603050405020304" pitchFamily="18" charset="0"/>
              </a:rPr>
              <a:t>All games have the same characteristics:</a:t>
            </a:r>
            <a:endParaRPr lang="en-CA" sz="2000" kern="100" dirty="0">
              <a:effectLst/>
              <a:latin typeface="+mn-lt"/>
              <a:ea typeface="DengXian" panose="02010600030101010101" pitchFamily="2" charset="-122"/>
              <a:cs typeface="Times New Roman" panose="02020603050405020304" pitchFamily="18" charset="0"/>
            </a:endParaRPr>
          </a:p>
          <a:p>
            <a:pPr marL="800100" lvl="1" indent="-342900">
              <a:lnSpc>
                <a:spcPct val="107000"/>
              </a:lnSpc>
              <a:buFont typeface="+mj-lt"/>
              <a:buAutoNum type="arabicPeriod"/>
            </a:pPr>
            <a:r>
              <a:rPr lang="en-US" sz="2000" b="1" kern="100" dirty="0">
                <a:effectLst/>
                <a:latin typeface="+mn-lt"/>
                <a:ea typeface="DengXian" panose="02010600030101010101" pitchFamily="2" charset="-122"/>
                <a:cs typeface="Times New Roman" panose="02020603050405020304" pitchFamily="18" charset="0"/>
              </a:rPr>
              <a:t>Rules</a:t>
            </a:r>
            <a:r>
              <a:rPr lang="en-US" sz="2000" kern="100" dirty="0">
                <a:effectLst/>
                <a:latin typeface="+mn-lt"/>
                <a:ea typeface="DengXian" panose="02010600030101010101" pitchFamily="2" charset="-122"/>
                <a:cs typeface="Times New Roman" panose="02020603050405020304" pitchFamily="18" charset="0"/>
              </a:rPr>
              <a:t> that determine what you can and cannot do</a:t>
            </a:r>
            <a:endParaRPr lang="en-CA" sz="2000" kern="100" dirty="0">
              <a:effectLst/>
              <a:latin typeface="+mn-lt"/>
              <a:ea typeface="DengXian" panose="02010600030101010101" pitchFamily="2" charset="-122"/>
              <a:cs typeface="Times New Roman" panose="02020603050405020304" pitchFamily="18" charset="0"/>
            </a:endParaRPr>
          </a:p>
          <a:p>
            <a:pPr marL="800100" lvl="1" indent="-342900">
              <a:lnSpc>
                <a:spcPct val="107000"/>
              </a:lnSpc>
              <a:buFont typeface="+mj-lt"/>
              <a:buAutoNum type="arabicPeriod"/>
            </a:pPr>
            <a:r>
              <a:rPr lang="en-US" sz="2000" b="1" kern="100" dirty="0">
                <a:effectLst/>
                <a:latin typeface="+mn-lt"/>
                <a:ea typeface="DengXian" panose="02010600030101010101" pitchFamily="2" charset="-122"/>
                <a:cs typeface="Times New Roman" panose="02020603050405020304" pitchFamily="18" charset="0"/>
              </a:rPr>
              <a:t>Strategies </a:t>
            </a:r>
            <a:r>
              <a:rPr lang="en-US" sz="2000" kern="100" dirty="0">
                <a:effectLst/>
                <a:latin typeface="+mn-lt"/>
                <a:ea typeface="DengXian" panose="02010600030101010101" pitchFamily="2" charset="-122"/>
                <a:cs typeface="Times New Roman" panose="02020603050405020304" pitchFamily="18" charset="0"/>
              </a:rPr>
              <a:t>that players may use to attain their goal</a:t>
            </a:r>
            <a:endParaRPr lang="en-CA" sz="2000" kern="100" dirty="0">
              <a:effectLst/>
              <a:latin typeface="+mn-lt"/>
              <a:ea typeface="DengXian" panose="02010600030101010101" pitchFamily="2" charset="-122"/>
              <a:cs typeface="Times New Roman" panose="02020603050405020304" pitchFamily="18" charset="0"/>
            </a:endParaRPr>
          </a:p>
          <a:p>
            <a:pPr marL="800100" lvl="1" indent="-342900">
              <a:lnSpc>
                <a:spcPct val="107000"/>
              </a:lnSpc>
              <a:spcAft>
                <a:spcPts val="800"/>
              </a:spcAft>
              <a:buFont typeface="+mj-lt"/>
              <a:buAutoNum type="arabicPeriod"/>
            </a:pPr>
            <a:r>
              <a:rPr lang="en-US" sz="2000" b="1" kern="100" dirty="0">
                <a:effectLst/>
                <a:latin typeface="+mn-lt"/>
                <a:ea typeface="DengXian" panose="02010600030101010101" pitchFamily="2" charset="-122"/>
                <a:cs typeface="Times New Roman" panose="02020603050405020304" pitchFamily="18" charset="0"/>
              </a:rPr>
              <a:t>Payoffs </a:t>
            </a:r>
            <a:r>
              <a:rPr lang="en-US" sz="2000" kern="100" dirty="0">
                <a:effectLst/>
                <a:latin typeface="+mn-lt"/>
                <a:ea typeface="DengXian" panose="02010600030101010101" pitchFamily="2" charset="-122"/>
                <a:cs typeface="Times New Roman" panose="02020603050405020304" pitchFamily="18" charset="0"/>
              </a:rPr>
              <a:t>that show the result of the interaction between player strategies</a:t>
            </a:r>
            <a:endParaRPr lang="en-CA" sz="2000" kern="100" dirty="0">
              <a:effectLst/>
              <a:latin typeface="+mn-l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5598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A9F0-DB6C-E930-0BE5-B18038415DB9}"/>
              </a:ext>
            </a:extLst>
          </p:cNvPr>
          <p:cNvSpPr>
            <a:spLocks noGrp="1"/>
          </p:cNvSpPr>
          <p:nvPr>
            <p:ph type="title"/>
          </p:nvPr>
        </p:nvSpPr>
        <p:spPr/>
        <p:txBody>
          <a:bodyPr numCol="1">
            <a:noAutofit/>
          </a:bodyPr>
          <a:lstStyle/>
          <a:p>
            <a:r>
              <a:rPr lang="en-CA" altLang="en-CA" sz="2700" b="1" dirty="0">
                <a:latin typeface="Arial"/>
                <a:cs typeface="Arial"/>
              </a:rPr>
              <a:t>11.2 Duopoly</a:t>
            </a: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1F53972-D676-01E2-CAF3-543CF65F8A14}"/>
              </a:ext>
            </a:extLst>
          </p:cNvPr>
          <p:cNvSpPr>
            <a:spLocks noGrp="1"/>
          </p:cNvSpPr>
          <p:nvPr>
            <p:ph type="body" idx="1"/>
          </p:nvPr>
        </p:nvSpPr>
        <p:spPr>
          <a:xfrm>
            <a:off x="311700" y="1229875"/>
            <a:ext cx="2979235" cy="3339000"/>
          </a:xfrm>
        </p:spPr>
        <p:txBody>
          <a:bodyPr numCol="1">
            <a:normAutofit/>
          </a:bodyPr>
          <a:lstStyle/>
          <a:p>
            <a:pPr marL="114300" indent="0">
              <a:buNone/>
            </a:pPr>
            <a:r>
              <a:rPr lang="en-US" dirty="0">
                <a:latin typeface="Arial" panose="020B0604020202020204" pitchFamily="34" charset="0"/>
                <a:cs typeface="Arial" panose="020B0604020202020204" pitchFamily="34" charset="0"/>
              </a:rPr>
              <a:t>A duopoly is a game between 2 or more players where each player acts </a:t>
            </a:r>
            <a:r>
              <a:rPr lang="en-US" b="1" dirty="0">
                <a:latin typeface="Arial" panose="020B0604020202020204" pitchFamily="34" charset="0"/>
                <a:cs typeface="Arial" panose="020B0604020202020204" pitchFamily="34" charset="0"/>
              </a:rPr>
              <a:t>simultaneously</a:t>
            </a:r>
            <a:r>
              <a:rPr lang="en-US" dirty="0">
                <a:latin typeface="Arial" panose="020B0604020202020204" pitchFamily="34" charset="0"/>
                <a:cs typeface="Arial" panose="020B0604020202020204" pitchFamily="34" charset="0"/>
              </a:rPr>
              <a:t>.</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dirty="0">
                <a:latin typeface="Arial" panose="020B0604020202020204" pitchFamily="34" charset="0"/>
                <a:cs typeface="Arial" panose="020B0604020202020204" pitchFamily="34" charset="0"/>
              </a:rPr>
              <a:t>To solve a duopoly, we use a Payoff Matrix as seen in the example</a:t>
            </a:r>
          </a:p>
        </p:txBody>
      </p:sp>
      <p:pic>
        <p:nvPicPr>
          <p:cNvPr id="6" name="Picture 5" descr="A diagram of a company&#10;&#10;Description automatically generated">
            <a:extLst>
              <a:ext uri="{FF2B5EF4-FFF2-40B4-BE49-F238E27FC236}">
                <a16:creationId xmlns:a16="http://schemas.microsoft.com/office/drawing/2014/main" id="{38FAEE41-25E1-343A-2FE7-91B8B07D3666}"/>
              </a:ext>
            </a:extLst>
          </p:cNvPr>
          <p:cNvPicPr>
            <a:picLocks noChangeAspect="1"/>
          </p:cNvPicPr>
          <p:nvPr/>
        </p:nvPicPr>
        <p:blipFill rotWithShape="1">
          <a:blip r:embed="rId3"/>
          <a:srcRect l="10006" t="5105" r="11743" b="6711"/>
          <a:stretch/>
        </p:blipFill>
        <p:spPr>
          <a:xfrm>
            <a:off x="3445486" y="316871"/>
            <a:ext cx="5164360" cy="4252004"/>
          </a:xfrm>
          <a:prstGeom prst="rect">
            <a:avLst/>
          </a:prstGeom>
        </p:spPr>
      </p:pic>
    </p:spTree>
    <p:extLst>
      <p:ext uri="{BB962C8B-B14F-4D97-AF65-F5344CB8AC3E}">
        <p14:creationId xmlns:p14="http://schemas.microsoft.com/office/powerpoint/2010/main" val="277558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4F7A-1DEC-B0EF-B478-A4F637FC16E4}"/>
              </a:ext>
            </a:extLst>
          </p:cNvPr>
          <p:cNvSpPr>
            <a:spLocks noGrp="1"/>
          </p:cNvSpPr>
          <p:nvPr>
            <p:ph type="title"/>
          </p:nvPr>
        </p:nvSpPr>
        <p:spPr/>
        <p:txBody>
          <a:bodyPr numCol="1">
            <a:noAutofit/>
          </a:bodyPr>
          <a:lstStyle/>
          <a:p>
            <a:r>
              <a:rPr lang="en-CA" altLang="en-CA" sz="2700" b="1" dirty="0">
                <a:latin typeface="Arial"/>
                <a:cs typeface="Arial"/>
              </a:rPr>
              <a:t>11.3 The Prisoner's Dilemma I</a:t>
            </a: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47D7B61-302A-FEE9-F6C4-603BD830A4CB}"/>
              </a:ext>
            </a:extLst>
          </p:cNvPr>
          <p:cNvSpPr>
            <a:spLocks noGrp="1"/>
          </p:cNvSpPr>
          <p:nvPr>
            <p:ph type="body" idx="1"/>
          </p:nvPr>
        </p:nvSpPr>
        <p:spPr/>
        <p:txBody>
          <a:bodyPr numCol="1">
            <a:normAutofit/>
          </a:bodyPr>
          <a:lstStyle/>
          <a:p>
            <a:pPr marL="114300" indent="0">
              <a:buNone/>
            </a:pPr>
            <a:endParaRPr lang="en-CA" altLang="en-CA" dirty="0">
              <a:latin typeface="Arial" panose="020B0604020202020204" pitchFamily="34" charset="0"/>
              <a:cs typeface="Arial" panose="020B0604020202020204" pitchFamily="34" charset="0"/>
            </a:endParaRPr>
          </a:p>
          <a:p>
            <a:pPr marL="114300" indent="0">
              <a:buNone/>
            </a:pPr>
            <a:r>
              <a:rPr lang="en-CA" altLang="en-CA" dirty="0">
                <a:latin typeface="Arial"/>
                <a:cs typeface="Arial"/>
              </a:rPr>
              <a:t>The </a:t>
            </a:r>
            <a:r>
              <a:rPr lang="en-CA" altLang="en-CA" b="1" dirty="0">
                <a:latin typeface="Arial"/>
                <a:cs typeface="Arial"/>
              </a:rPr>
              <a:t>prisoner’s dilemma</a:t>
            </a:r>
            <a:r>
              <a:rPr lang="en-CA" altLang="en-CA" dirty="0">
                <a:latin typeface="Arial"/>
                <a:cs typeface="Arial"/>
              </a:rPr>
              <a:t> is a scenario in which the gains from cooperation are larger than the rewards from pursuing self-interest. It applies well to oligopoly. The story behind the prisoner’s dilemma goes like this: There are two prisoners (players of the game), who have two strategies: confess and deny the crime, and serve a jail sentence (payoffs)</a:t>
            </a:r>
          </a:p>
          <a:p>
            <a:pPr marL="114300" indent="0">
              <a:buNone/>
            </a:pPr>
            <a:br>
              <a:rPr lang="en-CA" altLang="en-CA" sz="2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99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4D9F-AB1A-8BFB-C872-9BB5B494E89E}"/>
              </a:ext>
            </a:extLst>
          </p:cNvPr>
          <p:cNvSpPr>
            <a:spLocks noGrp="1"/>
          </p:cNvSpPr>
          <p:nvPr>
            <p:ph type="title"/>
          </p:nvPr>
        </p:nvSpPr>
        <p:spPr/>
        <p:txBody>
          <a:bodyPr numCol="1">
            <a:noAutofit/>
          </a:bodyPr>
          <a:lstStyle/>
          <a:p>
            <a:r>
              <a:rPr lang="en-CA" altLang="en-CA" sz="2700" b="1" dirty="0">
                <a:latin typeface="Arial"/>
                <a:cs typeface="Arial"/>
              </a:rPr>
              <a:t>11.3 The Prisoner's Dilemma II</a:t>
            </a:r>
            <a:br>
              <a:rPr lang="en-CA" altLang="en-CA" sz="2700" b="1"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DEE4E16-2C13-D11C-A71E-C1E196B9E84D}"/>
              </a:ext>
            </a:extLst>
          </p:cNvPr>
          <p:cNvSpPr>
            <a:spLocks noGrp="1"/>
          </p:cNvSpPr>
          <p:nvPr>
            <p:ph type="body" idx="1"/>
          </p:nvPr>
        </p:nvSpPr>
        <p:spPr/>
        <p:txBody>
          <a:bodyPr numCol="1">
            <a:normAutofit/>
          </a:bodyPr>
          <a:lstStyle/>
          <a:p>
            <a:pPr marL="114300" indent="0">
              <a:buNone/>
            </a:pPr>
            <a:r>
              <a:rPr lang="en-CA" altLang="en-CA" dirty="0">
                <a:latin typeface="Arial"/>
                <a:cs typeface="Arial"/>
              </a:rPr>
              <a:t>The game theory situation facing the two prisoners is in this figure.</a:t>
            </a:r>
            <a:endParaRPr lang="en-US" dirty="0">
              <a:latin typeface="Arial"/>
              <a:cs typeface="Arial"/>
            </a:endParaRPr>
          </a:p>
        </p:txBody>
      </p:sp>
      <p:pic>
        <p:nvPicPr>
          <p:cNvPr id="5" name="Picture 4" descr="If A remains silent and B remains silent - A &amp; B get 2 years&#10;If A remains silent and B confesses - A gets 8 years and B gets 1&#10;If B remains silent and A confesses - B gets 8 years and A gets 1&#10;If both confess - A&amp;B get 5 years">
            <a:extLst>
              <a:ext uri="{FF2B5EF4-FFF2-40B4-BE49-F238E27FC236}">
                <a16:creationId xmlns:a16="http://schemas.microsoft.com/office/drawing/2014/main" id="{659A2C91-9D52-3641-C359-AD8C89D639F5}"/>
              </a:ext>
            </a:extLst>
          </p:cNvPr>
          <p:cNvPicPr>
            <a:picLocks noChangeAspect="1"/>
          </p:cNvPicPr>
          <p:nvPr/>
        </p:nvPicPr>
        <p:blipFill>
          <a:blip r:embed="rId3"/>
          <a:stretch>
            <a:fillRect/>
          </a:stretch>
        </p:blipFill>
        <p:spPr>
          <a:xfrm>
            <a:off x="441434" y="2208276"/>
            <a:ext cx="8261131" cy="1873049"/>
          </a:xfrm>
          <a:prstGeom prst="rect">
            <a:avLst/>
          </a:prstGeom>
        </p:spPr>
      </p:pic>
    </p:spTree>
    <p:extLst>
      <p:ext uri="{BB962C8B-B14F-4D97-AF65-F5344CB8AC3E}">
        <p14:creationId xmlns:p14="http://schemas.microsoft.com/office/powerpoint/2010/main" val="3558192919"/>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7648DA8B-26F4-4B65-BB59-D6F771DFCD1D}">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15BBAD-F7F2-401E-AF05-5688830EE446}">
  <ds:schemaRefs>
    <ds:schemaRef ds:uri="2f475e60-e75d-4119-aa30-b65db0d9cc60"/>
    <ds:schemaRef ds:uri="94abd359-9534-4d37-9b01-9864deda33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TotalTime>
  <Words>2178</Words>
  <Application>Microsoft Macintosh PowerPoint</Application>
  <PresentationFormat>On-screen Show (16:9)</PresentationFormat>
  <Paragraphs>103</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vt:lpstr>
      <vt:lpstr>Arial</vt:lpstr>
      <vt:lpstr>Calibri</vt:lpstr>
      <vt:lpstr>Geometric</vt:lpstr>
      <vt:lpstr>CHAPTER 11: OLIGOPOLY</vt:lpstr>
      <vt:lpstr>Learning Outcomes</vt:lpstr>
      <vt:lpstr>11.1 Oligopoly Market Structure</vt:lpstr>
      <vt:lpstr>11.1 Why do Oligopolies exist: Barriers to Entry </vt:lpstr>
      <vt:lpstr>11.2 Collusion or Competition </vt:lpstr>
      <vt:lpstr>11.2 Game Theory </vt:lpstr>
      <vt:lpstr>11.2 Duopoly </vt:lpstr>
      <vt:lpstr>11.3 The Prisoner's Dilemma I </vt:lpstr>
      <vt:lpstr>11.3 The Prisoner's Dilemma II </vt:lpstr>
      <vt:lpstr>11.4 The Oligopoly Version of the Prisoner's Dilemma I  </vt:lpstr>
      <vt:lpstr>11.4 The Oligopoly Version of the Prisoner's Dilemma II</vt:lpstr>
      <vt:lpstr>11.5 Cartels I  </vt:lpstr>
      <vt:lpstr>11.5 Cartels II  </vt:lpstr>
      <vt:lpstr>11.5 Cartels III  </vt:lpstr>
      <vt:lpstr>11.5 Sequential Game</vt:lpstr>
      <vt:lpstr>11.6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Armstrong, Robert</cp:lastModifiedBy>
  <cp:revision>7</cp:revision>
  <cp:lastPrinted>2021-10-24T15:39:03Z</cp:lastPrinted>
  <dcterms:modified xsi:type="dcterms:W3CDTF">2023-07-20T18:22:45Z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