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7"/>
  </p:notesMasterIdLst>
  <p:sldIdLst>
    <p:sldId id="256" r:id="rId5"/>
    <p:sldId id="258" r:id="rId6"/>
    <p:sldId id="287" r:id="rId7"/>
    <p:sldId id="289" r:id="rId8"/>
    <p:sldId id="317" r:id="rId9"/>
    <p:sldId id="288" r:id="rId10"/>
    <p:sldId id="290" r:id="rId11"/>
    <p:sldId id="300" r:id="rId12"/>
    <p:sldId id="301" r:id="rId13"/>
    <p:sldId id="302" r:id="rId14"/>
    <p:sldId id="291" r:id="rId15"/>
    <p:sldId id="303" r:id="rId16"/>
    <p:sldId id="304" r:id="rId17"/>
    <p:sldId id="292" r:id="rId18"/>
    <p:sldId id="298" r:id="rId19"/>
    <p:sldId id="299" r:id="rId20"/>
    <p:sldId id="306" r:id="rId21"/>
    <p:sldId id="305" r:id="rId22"/>
    <p:sldId id="293" r:id="rId23"/>
    <p:sldId id="308" r:id="rId24"/>
    <p:sldId id="309" r:id="rId25"/>
    <p:sldId id="312" r:id="rId26"/>
    <p:sldId id="313" r:id="rId27"/>
    <p:sldId id="310" r:id="rId28"/>
    <p:sldId id="315" r:id="rId29"/>
    <p:sldId id="294" r:id="rId30"/>
    <p:sldId id="311" r:id="rId31"/>
    <p:sldId id="295" r:id="rId32"/>
    <p:sldId id="318" r:id="rId33"/>
    <p:sldId id="297" r:id="rId34"/>
    <p:sldId id="314" r:id="rId35"/>
    <p:sldId id="286" r:id="rId36"/>
  </p:sldIdLst>
  <p:sldSz cx="9144000" cy="5143500" type="screen16x9"/>
  <p:notesSz cx="6858000" cy="9144000"/>
  <p:embeddedFontLst>
    <p:embeddedFont>
      <p:font typeface="Nirmala UI" panose="020B0502040204020203" pitchFamily="34" charset="0"/>
      <p:regular r:id="rId38"/>
      <p:bold r:id="rId39"/>
    </p:embeddedFont>
    <p:embeddedFont>
      <p:font typeface="Webdings" panose="05030102010509060703" pitchFamily="18" charset="2"/>
      <p:regular r:id="rId40"/>
    </p:embeddedFont>
    <p:embeddedFont>
      <p:font typeface="Roboto" panose="020B060402020202020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strong, Robert" userId="5d1a70f8-cd4e-42d2-9722-d99b4b7284a9" providerId="ADAL" clId="{6B45D81A-7941-BF49-B1B4-AB56AC094AAD}"/>
    <pc:docChg chg="custSel modSld">
      <pc:chgData name="Armstrong, Robert" userId="5d1a70f8-cd4e-42d2-9722-d99b4b7284a9" providerId="ADAL" clId="{6B45D81A-7941-BF49-B1B4-AB56AC094AAD}" dt="2023-05-09T16:58:07.575" v="83" actId="113"/>
      <pc:docMkLst>
        <pc:docMk/>
      </pc:docMkLst>
      <pc:sldChg chg="modSp mod">
        <pc:chgData name="Armstrong, Robert" userId="5d1a70f8-cd4e-42d2-9722-d99b4b7284a9" providerId="ADAL" clId="{6B45D81A-7941-BF49-B1B4-AB56AC094AAD}" dt="2023-05-09T16:58:07.575" v="83" actId="113"/>
        <pc:sldMkLst>
          <pc:docMk/>
          <pc:sldMk cId="4193778490" sldId="315"/>
        </pc:sldMkLst>
        <pc:spChg chg="mod">
          <ac:chgData name="Armstrong, Robert" userId="5d1a70f8-cd4e-42d2-9722-d99b4b7284a9" providerId="ADAL" clId="{6B45D81A-7941-BF49-B1B4-AB56AC094AAD}" dt="2023-05-09T16:58:07.575" v="83" actId="113"/>
          <ac:spMkLst>
            <pc:docMk/>
            <pc:sldMk cId="4193778490" sldId="315"/>
            <ac:spMk id="3" creationId="{00000000-0000-0000-0000-000000000000}"/>
          </ac:spMkLst>
        </pc:spChg>
      </pc:sldChg>
      <pc:sldChg chg="modSp mod">
        <pc:chgData name="Armstrong, Robert" userId="5d1a70f8-cd4e-42d2-9722-d99b4b7284a9" providerId="ADAL" clId="{6B45D81A-7941-BF49-B1B4-AB56AC094AAD}" dt="2023-05-09T16:56:56.114" v="0"/>
        <pc:sldMkLst>
          <pc:docMk/>
          <pc:sldMk cId="3668424875" sldId="317"/>
        </pc:sldMkLst>
        <pc:spChg chg="mod">
          <ac:chgData name="Armstrong, Robert" userId="5d1a70f8-cd4e-42d2-9722-d99b4b7284a9" providerId="ADAL" clId="{6B45D81A-7941-BF49-B1B4-AB56AC094AAD}" dt="2023-05-09T16:56:56.114" v="0"/>
          <ac:spMkLst>
            <pc:docMk/>
            <pc:sldMk cId="3668424875" sldId="31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b="0" i="0">
              <a:solidFill>
                <a:srgbClr val="373D3F"/>
              </a:solidFill>
              <a:effectLst/>
              <a:latin typeface="Montserrat" panose="00000500000000000000" pitchFamily="2" charset="0"/>
            </a:endParaRPr>
          </a:p>
          <a:p>
            <a:pPr marL="158750" indent="0" algn="l">
              <a:buNone/>
            </a:pPr>
            <a:endParaRPr lang="en-US" b="0" i="0">
              <a:solidFill>
                <a:srgbClr val="373D3F"/>
              </a:solidFill>
              <a:effectLst/>
              <a:latin typeface="Montserrat" panose="00000500000000000000" pitchFamily="2" charset="0"/>
            </a:endParaRPr>
          </a:p>
          <a:p>
            <a:pPr marL="158750" indent="0">
              <a:buNone/>
            </a:pPr>
            <a:endParaRPr lang="en-CA"/>
          </a:p>
        </p:txBody>
      </p:sp>
    </p:spTree>
    <p:extLst>
      <p:ext uri="{BB962C8B-B14F-4D97-AF65-F5344CB8AC3E}">
        <p14:creationId xmlns:p14="http://schemas.microsoft.com/office/powerpoint/2010/main" val="3975989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a:p>
        </p:txBody>
      </p:sp>
    </p:spTree>
    <p:extLst>
      <p:ext uri="{BB962C8B-B14F-4D97-AF65-F5344CB8AC3E}">
        <p14:creationId xmlns:p14="http://schemas.microsoft.com/office/powerpoint/2010/main" val="3429408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a:p>
        </p:txBody>
      </p:sp>
    </p:spTree>
    <p:extLst>
      <p:ext uri="{BB962C8B-B14F-4D97-AF65-F5344CB8AC3E}">
        <p14:creationId xmlns:p14="http://schemas.microsoft.com/office/powerpoint/2010/main" val="317878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131889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None/>
            </a:pPr>
            <a:endParaRPr lang="en-US" b="0" i="0">
              <a:solidFill>
                <a:srgbClr val="373D3F"/>
              </a:solidFill>
              <a:effectLst/>
              <a:latin typeface="Montserrat" panose="00000500000000000000" pitchFamily="2" charset="0"/>
            </a:endParaRPr>
          </a:p>
          <a:p>
            <a:pPr marL="158750" indent="0">
              <a:buNone/>
            </a:pPr>
            <a:endParaRPr lang="en-CA"/>
          </a:p>
        </p:txBody>
      </p:sp>
    </p:spTree>
    <p:extLst>
      <p:ext uri="{BB962C8B-B14F-4D97-AF65-F5344CB8AC3E}">
        <p14:creationId xmlns:p14="http://schemas.microsoft.com/office/powerpoint/2010/main" val="2692592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Due to relatively higher </a:t>
            </a:r>
            <a:r>
              <a:rPr lang="en-US" err="1"/>
              <a:t>labor</a:t>
            </a:r>
            <a:r>
              <a:rPr lang="en-US"/>
              <a:t> costs in the West, for example, economists are not surprised to see firms moving some of their manufacturing operations overseas. Similarly, in studying consumers, economists assume that individual consumers make choices aimed at maximizing their level of satisfaction.</a:t>
            </a:r>
          </a:p>
          <a:p>
            <a:pPr marL="158750" indent="0">
              <a:buNone/>
            </a:pPr>
            <a:endParaRPr lang="en-CA"/>
          </a:p>
        </p:txBody>
      </p:sp>
    </p:spTree>
    <p:extLst>
      <p:ext uri="{BB962C8B-B14F-4D97-AF65-F5344CB8AC3E}">
        <p14:creationId xmlns:p14="http://schemas.microsoft.com/office/powerpoint/2010/main" val="2268846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If you choose to spend $20 on a potted plant, you have simultaneously chosen to give up the benefits of spending the $20 on pizzas or a paperback book or a night at the movies. If the book is the most valuable of those alternatives, then the opportunity cost of the plant is the value of the enjoyment you otherwise expected to receive from the book. The concepts of scarcity, choice, and opportunity cost are at the heart of economics. </a:t>
            </a:r>
            <a:endParaRPr lang="en-CA"/>
          </a:p>
        </p:txBody>
      </p:sp>
    </p:spTree>
    <p:extLst>
      <p:ext uri="{BB962C8B-B14F-4D97-AF65-F5344CB8AC3E}">
        <p14:creationId xmlns:p14="http://schemas.microsoft.com/office/powerpoint/2010/main" val="1970256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a:solidFill>
                  <a:srgbClr val="373D3F"/>
                </a:solidFill>
                <a:effectLst/>
                <a:latin typeface="Montserrat" panose="00000500000000000000" pitchFamily="2" charset="0"/>
              </a:rPr>
              <a:t>Most decisions involve doing a little more or a little less of something. Such as: should you watch an extra hour of TV, or study instead? Marginal cost and benefit (MC and MB): the additional cost or benefit associated with a small addition to some action. Comparing MC and MB is known as Marginal Analysis.</a:t>
            </a:r>
            <a:endParaRPr lang="en-CA"/>
          </a:p>
        </p:txBody>
      </p:sp>
    </p:spTree>
    <p:extLst>
      <p:ext uri="{BB962C8B-B14F-4D97-AF65-F5344CB8AC3E}">
        <p14:creationId xmlns:p14="http://schemas.microsoft.com/office/powerpoint/2010/main" val="126695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lgn="just"/>
            <a:r>
              <a:rPr lang="en-US" b="0" i="0">
                <a:solidFill>
                  <a:srgbClr val="373D3F"/>
                </a:solidFill>
                <a:effectLst/>
                <a:latin typeface="Montserrat" panose="00000500000000000000" pitchFamily="2" charset="0"/>
              </a:rPr>
              <a:t>Economists distinguish between two types of statements: Positive and Normative. Two kinds of assertions in economics can be subjected to testing.</a:t>
            </a:r>
          </a:p>
          <a:p>
            <a:pPr marL="914400" lvl="1" indent="-298450" algn="just"/>
            <a:r>
              <a:rPr lang="en-US" b="0" i="0">
                <a:solidFill>
                  <a:srgbClr val="373D3F"/>
                </a:solidFill>
                <a:effectLst/>
                <a:latin typeface="Montserrat" panose="00000500000000000000" pitchFamily="2" charset="0"/>
              </a:rPr>
              <a:t>A statement of fact or a hypothesis is a </a:t>
            </a:r>
            <a:r>
              <a:rPr lang="en-US" b="1" i="0">
                <a:solidFill>
                  <a:srgbClr val="373D3F"/>
                </a:solidFill>
                <a:effectLst/>
                <a:latin typeface="Montserrat" panose="00000500000000000000" pitchFamily="2" charset="0"/>
              </a:rPr>
              <a:t>positive statement</a:t>
            </a:r>
            <a:r>
              <a:rPr lang="en-US" b="0" i="0">
                <a:solidFill>
                  <a:srgbClr val="373D3F"/>
                </a:solidFill>
                <a:effectLst/>
                <a:latin typeface="Montserrat" panose="00000500000000000000" pitchFamily="2" charset="0"/>
              </a:rPr>
              <a:t>. Although people often disagree about positive statements, such disagreements can ultimately be resolved through investigation such as “the unemployment rate in Canada is 6 percent,” or “It is raining outside” or “Microsoft is the largest producer of operating systems for personal computers in the world.”</a:t>
            </a:r>
          </a:p>
          <a:p>
            <a:pPr marL="615950" lvl="1" indent="0" algn="just">
              <a:buNone/>
            </a:pPr>
            <a:endParaRPr lang="en-US" b="0" i="0">
              <a:solidFill>
                <a:srgbClr val="373D3F"/>
              </a:solidFill>
              <a:effectLst/>
              <a:latin typeface="Montserrat" panose="00000500000000000000" pitchFamily="2" charset="0"/>
            </a:endParaRPr>
          </a:p>
          <a:p>
            <a:pPr marL="457200" indent="-298450" algn="just"/>
            <a:r>
              <a:rPr lang="en-US" b="0" i="0">
                <a:solidFill>
                  <a:srgbClr val="373D3F"/>
                </a:solidFill>
                <a:effectLst/>
                <a:latin typeface="Montserrat" panose="00000500000000000000" pitchFamily="2" charset="0"/>
              </a:rPr>
              <a:t>There is another category of assertions, however, for which investigation can never resolve differences. A </a:t>
            </a:r>
            <a:r>
              <a:rPr lang="en-US" b="1" i="0">
                <a:solidFill>
                  <a:srgbClr val="373D3F"/>
                </a:solidFill>
                <a:effectLst/>
                <a:latin typeface="Montserrat" panose="00000500000000000000" pitchFamily="2" charset="0"/>
              </a:rPr>
              <a:t>normative statement</a:t>
            </a:r>
            <a:r>
              <a:rPr lang="en-US" b="0" i="0">
                <a:solidFill>
                  <a:srgbClr val="373D3F"/>
                </a:solidFill>
                <a:effectLst/>
                <a:latin typeface="Montserrat" panose="00000500000000000000" pitchFamily="2" charset="0"/>
              </a:rPr>
              <a:t> is one that makes a value judgment. Such a judgment is the opinion of the speaker; no one can “prove” that the statement is or is not correct. Here are some examples of normative statements in economics: “We ought to do more to help the poor.” “People in Canada should save more.” “The government should raise minimum wages.” The statements are based on the values of the person who makes them. They cannot be proven false.</a:t>
            </a:r>
          </a:p>
          <a:p>
            <a:endParaRPr lang="en-CA"/>
          </a:p>
        </p:txBody>
      </p:sp>
    </p:spTree>
    <p:extLst>
      <p:ext uri="{BB962C8B-B14F-4D97-AF65-F5344CB8AC3E}">
        <p14:creationId xmlns:p14="http://schemas.microsoft.com/office/powerpoint/2010/main" val="197898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a:solidFill>
                  <a:srgbClr val="373D3F"/>
                </a:solidFill>
                <a:effectLst/>
                <a:latin typeface="Montserrat" panose="00000500000000000000" pitchFamily="2" charset="0"/>
              </a:rPr>
              <a:t>The purpose of a theory is to take a complex, real-world issue and simplify it down to its essentials. If done well, this enables the analyst to understand the issue and any problems around it. A good theory is simple enough to understand, while complex enough to capture the key features of the object or situation you are studying. Sometimes economists use the term model instead of theory. Strictly speaking, a theory is a more abstract representation, while a model is a more applied or empirical representation Models in economics also help us to generate hypotheses about the real world.</a:t>
            </a:r>
          </a:p>
          <a:p>
            <a:pPr marL="158750" indent="0" algn="just">
              <a:buNone/>
            </a:pPr>
            <a:endParaRPr lang="en-US" b="0" i="0">
              <a:solidFill>
                <a:srgbClr val="373D3F"/>
              </a:solidFill>
              <a:effectLst/>
              <a:latin typeface="Montserrat" panose="00000500000000000000" pitchFamily="2" charset="0"/>
            </a:endParaRPr>
          </a:p>
          <a:p>
            <a:pPr algn="just"/>
            <a:r>
              <a:rPr lang="en-US" b="0" i="0">
                <a:solidFill>
                  <a:srgbClr val="373D3F"/>
                </a:solidFill>
                <a:effectLst/>
                <a:latin typeface="Montserrat" panose="00000500000000000000" pitchFamily="2" charset="0"/>
              </a:rPr>
              <a:t>The statement “Increased solar radiation increases the rate of plant growth” is a hypothesis; experiments could be done to show the relationship between solar radiation and plant growth. If solar radiation were shown to be unrelated to plant growth or to retard plant growth, then the hypothesis would be demonstrated to be false. If a test reveals that a particular hypothesis is false, then the hypothesis is rejected or modified. In the case of the hypothesis about solar radiation and plant growth, we would probably find that more sunlight increases plant growth over some range but that too much can actually retard plant growth. Such results would lead us to modify our hypothesis about the relationship between solar radiation and plant growth. Economists often use statistical methods to test a hypothesis.</a:t>
            </a:r>
          </a:p>
          <a:p>
            <a:pPr marL="158750" indent="0" algn="just">
              <a:buNone/>
            </a:pPr>
            <a:endParaRPr lang="en-US" b="0" i="0">
              <a:solidFill>
                <a:srgbClr val="373D3F"/>
              </a:solidFill>
              <a:effectLst/>
              <a:latin typeface="Montserrat" panose="00000500000000000000" pitchFamily="2" charset="0"/>
            </a:endParaRPr>
          </a:p>
          <a:p>
            <a:pPr algn="just"/>
            <a:r>
              <a:rPr lang="en-US" b="0" i="0">
                <a:solidFill>
                  <a:srgbClr val="373D3F"/>
                </a:solidFill>
                <a:effectLst/>
                <a:latin typeface="Montserrat" panose="00000500000000000000" pitchFamily="2" charset="0"/>
              </a:rPr>
              <a:t>If the tests of a hypothesis yield result consistent with it, then further tests are conducted. A hypothesis that has not been rejected after widespread testing and that wins general acceptance is commonly called a </a:t>
            </a:r>
            <a:r>
              <a:rPr lang="en-US" b="1" i="0">
                <a:solidFill>
                  <a:srgbClr val="373D3F"/>
                </a:solidFill>
                <a:effectLst/>
                <a:latin typeface="Montserrat" panose="00000500000000000000" pitchFamily="2" charset="0"/>
              </a:rPr>
              <a:t>theory</a:t>
            </a:r>
            <a:r>
              <a:rPr lang="en-US" b="0" i="0">
                <a:solidFill>
                  <a:srgbClr val="373D3F"/>
                </a:solidFill>
                <a:effectLst/>
                <a:latin typeface="Montserrat" panose="00000500000000000000" pitchFamily="2" charset="0"/>
              </a:rPr>
              <a:t>. A theory that has been subjected to even more testing and that has won virtually universal acceptance becomes a </a:t>
            </a:r>
            <a:r>
              <a:rPr lang="en-US" b="1" i="0">
                <a:solidFill>
                  <a:srgbClr val="373D3F"/>
                </a:solidFill>
                <a:effectLst/>
                <a:latin typeface="Montserrat" panose="00000500000000000000" pitchFamily="2" charset="0"/>
              </a:rPr>
              <a:t>law</a:t>
            </a:r>
            <a:r>
              <a:rPr lang="en-US" b="0" i="0">
                <a:solidFill>
                  <a:srgbClr val="373D3F"/>
                </a:solidFill>
                <a:effectLst/>
                <a:latin typeface="Montserrat" panose="00000500000000000000" pitchFamily="2" charset="0"/>
              </a:rPr>
              <a:t>.</a:t>
            </a:r>
          </a:p>
          <a:p>
            <a:endParaRPr lang="en-CA"/>
          </a:p>
        </p:txBody>
      </p:sp>
    </p:spTree>
    <p:extLst>
      <p:ext uri="{BB962C8B-B14F-4D97-AF65-F5344CB8AC3E}">
        <p14:creationId xmlns:p14="http://schemas.microsoft.com/office/powerpoint/2010/main" val="3336813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1" i="0" dirty="0">
                <a:solidFill>
                  <a:srgbClr val="373D3F"/>
                </a:solidFill>
                <a:effectLst/>
                <a:latin typeface="Montserrat" panose="00000500000000000000" pitchFamily="2" charset="0"/>
              </a:rPr>
              <a:t>Economics</a:t>
            </a:r>
            <a:r>
              <a:rPr lang="en-US" b="0" i="0" dirty="0">
                <a:solidFill>
                  <a:srgbClr val="373D3F"/>
                </a:solidFill>
                <a:effectLst/>
                <a:latin typeface="Montserrat" panose="00000500000000000000" pitchFamily="2" charset="0"/>
              </a:rPr>
              <a:t> is concerned with the well-being of all people, including those with jobs and those without jobs, as well as those with high incomes and those with low incomes. Economics acknowledges that the production of useful goods and services can create problems of environmental pollution. It explores the question of how investing in education helps to develop workers’ skills. It probes questions like how to tell when big businesses or big labor unions are operating in a way that benefits society as a whole and when they are operating in a way that benefits their owners or members at the expense of others. It looks at how government spending, taxes, and regulations affect decisions about production and consumption.</a:t>
            </a:r>
          </a:p>
          <a:p>
            <a:pPr marL="158750" indent="0" algn="just">
              <a:buNone/>
            </a:pPr>
            <a:endParaRPr lang="en-US" b="0" i="0" dirty="0">
              <a:solidFill>
                <a:srgbClr val="373D3F"/>
              </a:solidFill>
              <a:effectLst/>
              <a:latin typeface="Montserrat" panose="00000500000000000000" pitchFamily="2" charset="0"/>
            </a:endParaRPr>
          </a:p>
          <a:p>
            <a:pPr algn="just"/>
            <a:r>
              <a:rPr lang="en-US" b="0" i="0" dirty="0">
                <a:solidFill>
                  <a:srgbClr val="373D3F"/>
                </a:solidFill>
                <a:effectLst/>
                <a:latin typeface="Montserrat" panose="00000500000000000000" pitchFamily="2" charset="0"/>
              </a:rPr>
              <a:t>It should be clear by now that economics covers considerable ground. We can divide that ground into two parts: microeconomics and macroeconomics.</a:t>
            </a:r>
          </a:p>
          <a:p>
            <a:pPr marL="158750" indent="0">
              <a:buNone/>
            </a:pPr>
            <a:endParaRPr lang="en-CA" dirty="0"/>
          </a:p>
        </p:txBody>
      </p:sp>
    </p:spTree>
    <p:extLst>
      <p:ext uri="{BB962C8B-B14F-4D97-AF65-F5344CB8AC3E}">
        <p14:creationId xmlns:p14="http://schemas.microsoft.com/office/powerpoint/2010/main" val="191943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b="1" i="0">
                <a:solidFill>
                  <a:srgbClr val="373D3F"/>
                </a:solidFill>
                <a:effectLst/>
                <a:latin typeface="Montserrat" panose="00000500000000000000" pitchFamily="2" charset="0"/>
              </a:rPr>
              <a:t>Microeconomics</a:t>
            </a:r>
            <a:r>
              <a:rPr lang="en-US" b="0" i="0">
                <a:solidFill>
                  <a:srgbClr val="373D3F"/>
                </a:solidFill>
                <a:effectLst/>
                <a:latin typeface="Montserrat" panose="00000500000000000000" pitchFamily="2" charset="0"/>
              </a:rPr>
              <a:t> focuses on the actions of individual agents within the economy, like households, workers, and businesses. Some examples of microeconomics include: What determines the products, and how many of each, a firm will produce and sell? What determines the prices a firm will charge? What determines how a firm will produce its products? What determines how many workers it will hire? How will a firm finance it’s business? When will a firm decide to expand, downsize, or even close?</a:t>
            </a:r>
            <a:r>
              <a:rPr lang="en-US" b="1" i="0">
                <a:solidFill>
                  <a:srgbClr val="373D3F"/>
                </a:solidFill>
                <a:effectLst/>
                <a:latin typeface="Montserrat" panose="00000500000000000000" pitchFamily="2" charset="0"/>
              </a:rPr>
              <a:t> </a:t>
            </a:r>
          </a:p>
          <a:p>
            <a:pPr algn="l"/>
            <a:endParaRPr lang="en-US" b="1" i="0">
              <a:solidFill>
                <a:srgbClr val="373D3F"/>
              </a:solidFill>
              <a:effectLst/>
              <a:latin typeface="Montserrat" panose="00000500000000000000" pitchFamily="2" charset="0"/>
            </a:endParaRPr>
          </a:p>
          <a:p>
            <a:pPr algn="l"/>
            <a:r>
              <a:rPr lang="en-US" b="1" i="0">
                <a:solidFill>
                  <a:srgbClr val="373D3F"/>
                </a:solidFill>
                <a:effectLst/>
                <a:latin typeface="Montserrat" panose="00000500000000000000" pitchFamily="2" charset="0"/>
              </a:rPr>
              <a:t>Macroeconomics </a:t>
            </a:r>
            <a:r>
              <a:rPr lang="en-US" b="0" i="0">
                <a:solidFill>
                  <a:srgbClr val="373D3F"/>
                </a:solidFill>
                <a:effectLst/>
                <a:latin typeface="Montserrat" panose="00000500000000000000" pitchFamily="2" charset="0"/>
              </a:rPr>
              <a:t>looks at the economy as a whole. Microeconomics and macroeconomics are not separate subjects, but rather complementary perspectives on the overall subject of the economy. What determines the level of economic activity in a society? In other words, what determines how many goods and services a nation actually produces? What determines how many jobs are available in an economy? What determines a nation’s standard of </a:t>
            </a:r>
            <a:r>
              <a:rPr lang="en-US" b="0" i="0" err="1">
                <a:solidFill>
                  <a:srgbClr val="373D3F"/>
                </a:solidFill>
                <a:effectLst/>
                <a:latin typeface="Montserrat" panose="00000500000000000000" pitchFamily="2" charset="0"/>
              </a:rPr>
              <a:t>living?We</a:t>
            </a:r>
            <a:r>
              <a:rPr lang="en-US" b="0" i="0">
                <a:solidFill>
                  <a:srgbClr val="373D3F"/>
                </a:solidFill>
                <a:effectLst/>
                <a:latin typeface="Montserrat" panose="00000500000000000000" pitchFamily="2" charset="0"/>
              </a:rPr>
              <a:t> can determine an economy’s macroeconomic health by examining a number of goals: growth in the standard of living, low unemployment, and low inflation, to name the most important.</a:t>
            </a:r>
          </a:p>
          <a:p>
            <a:pPr marL="158750" indent="0">
              <a:buNone/>
            </a:pPr>
            <a:endParaRPr lang="en-US" b="0" i="0">
              <a:solidFill>
                <a:srgbClr val="373D3F"/>
              </a:solidFill>
              <a:effectLst/>
              <a:latin typeface="Montserrat" panose="00000500000000000000" pitchFamily="2" charset="0"/>
            </a:endParaRPr>
          </a:p>
        </p:txBody>
      </p:sp>
    </p:spTree>
    <p:extLst>
      <p:ext uri="{BB962C8B-B14F-4D97-AF65-F5344CB8AC3E}">
        <p14:creationId xmlns:p14="http://schemas.microsoft.com/office/powerpoint/2010/main" val="2084746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a:solidFill>
                  <a:srgbClr val="373D3F"/>
                </a:solidFill>
                <a:effectLst/>
                <a:latin typeface="Montserrat" panose="00000500000000000000" pitchFamily="2" charset="0"/>
              </a:rPr>
              <a:t>If you look around carefully, you will see that scarcity is a fact of life. Our resources are limited. At any one time, we have only so much land, so many factories, so much oil, so many people. But our wants, our desires for the things that we can produce with those resources, are unlimited. We would always like more and better housing, more and better education—more and better of practically everything.</a:t>
            </a:r>
          </a:p>
          <a:p>
            <a:pPr marL="158750" indent="0" algn="just">
              <a:buNone/>
            </a:pPr>
            <a:endParaRPr lang="en-US" b="0" i="0">
              <a:solidFill>
                <a:srgbClr val="373D3F"/>
              </a:solidFill>
              <a:effectLst/>
              <a:latin typeface="Montserrat" panose="00000500000000000000" pitchFamily="2" charset="0"/>
            </a:endParaRPr>
          </a:p>
          <a:p>
            <a:pPr algn="just"/>
            <a:r>
              <a:rPr lang="en-US" b="0" i="0">
                <a:solidFill>
                  <a:srgbClr val="373D3F"/>
                </a:solidFill>
                <a:effectLst/>
                <a:latin typeface="Montserrat" panose="00000500000000000000" pitchFamily="2" charset="0"/>
              </a:rPr>
              <a:t>If our resources were also unlimited, we could say yes to each of our wants—and there would be no economics. Because our resources are limited, we cannot say yes to everything. To say yes to one thing requires that we say no to another. Whether we like it or not, we must make choices.</a:t>
            </a:r>
          </a:p>
          <a:p>
            <a:pPr marL="158750" indent="0">
              <a:buNone/>
            </a:pPr>
            <a:endParaRPr lang="en-CA"/>
          </a:p>
        </p:txBody>
      </p:sp>
    </p:spTree>
    <p:extLst>
      <p:ext uri="{BB962C8B-B14F-4D97-AF65-F5344CB8AC3E}">
        <p14:creationId xmlns:p14="http://schemas.microsoft.com/office/powerpoint/2010/main" val="323451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a:p>
        </p:txBody>
      </p:sp>
    </p:spTree>
    <p:extLst>
      <p:ext uri="{BB962C8B-B14F-4D97-AF65-F5344CB8AC3E}">
        <p14:creationId xmlns:p14="http://schemas.microsoft.com/office/powerpoint/2010/main" val="324060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a:p>
        </p:txBody>
      </p:sp>
    </p:spTree>
    <p:extLst>
      <p:ext uri="{BB962C8B-B14F-4D97-AF65-F5344CB8AC3E}">
        <p14:creationId xmlns:p14="http://schemas.microsoft.com/office/powerpoint/2010/main" val="1752365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a:solidFill>
                  <a:srgbClr val="373D3F"/>
                </a:solidFill>
                <a:effectLst/>
                <a:latin typeface="Montserrat" panose="00000500000000000000" pitchFamily="2" charset="0"/>
              </a:rPr>
              <a:t>The choices we confront in the society as a result of scarcity raise three sets of issues. Every economy must answer the following BIG questions:</a:t>
            </a:r>
          </a:p>
          <a:p>
            <a:pPr marL="158750" indent="0" algn="just">
              <a:buNone/>
            </a:pPr>
            <a:endParaRPr lang="en-US" b="0" i="0">
              <a:solidFill>
                <a:srgbClr val="373D3F"/>
              </a:solidFill>
              <a:effectLst/>
              <a:latin typeface="Montserrat" panose="00000500000000000000" pitchFamily="2" charset="0"/>
            </a:endParaRPr>
          </a:p>
          <a:p>
            <a:pPr marL="158750" indent="0">
              <a:buNone/>
            </a:pPr>
            <a:endParaRPr lang="en-CA"/>
          </a:p>
        </p:txBody>
      </p:sp>
    </p:spTree>
    <p:extLst>
      <p:ext uri="{BB962C8B-B14F-4D97-AF65-F5344CB8AC3E}">
        <p14:creationId xmlns:p14="http://schemas.microsoft.com/office/powerpoint/2010/main" val="4100516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950515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rgbClr val="080808"/>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unsplash.com/photos/cFBGCtFNwOA" TargetMode="External"/><Relationship Id="rId4" Type="http://schemas.openxmlformats.org/officeDocument/2006/relationships/hyperlink" Target="https://unsplash.com/@jezar?utm_source=unsplash&amp;utm_medium=referral&amp;utm_content=creditCopyTex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unsplash.com/photos/IZGNcO_8CDg" TargetMode="External"/><Relationship Id="rId4" Type="http://schemas.openxmlformats.org/officeDocument/2006/relationships/hyperlink" Target="https://unsplash.com/@letyi?utm_source=unsplash&amp;utm_medium=referral&amp;utm_content=creditCopyTex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unsplash.com/photos/LPckxbrqE5w" TargetMode="External"/><Relationship Id="rId4" Type="http://schemas.openxmlformats.org/officeDocument/2006/relationships/hyperlink" Target="https://unsplash.com/@floschmaezz?utm_source=unsplash&amp;utm_medium=referral&amp;utm_content=creditCopyTex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unsplash.com/photos/LPckxbrqE5w" TargetMode="External"/><Relationship Id="rId4" Type="http://schemas.openxmlformats.org/officeDocument/2006/relationships/hyperlink" Target="https://unsplash.com/@kierinsight?utm_source=unsplash&amp;utm_medium=referral&amp;utm_content=creditCopyTex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unsplash.com/photos/1zO4O3Z0UJA" TargetMode="External"/><Relationship Id="rId4" Type="http://schemas.openxmlformats.org/officeDocument/2006/relationships/hyperlink" Target="https://unsplash.com/@mathieustern?utm_source=unsplash&amp;utm_medium=referral&amp;utm_content=creditCopyTex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publicdomain/zero/1.0/" TargetMode="External"/><Relationship Id="rId4" Type="http://schemas.openxmlformats.org/officeDocument/2006/relationships/hyperlink" Target="https://pxhere.com/en/photo/63501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s://open.lib.umn.edu/macroeconomics/chapter/2-3-applications-of-the-production-possibilities-mode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
        <p:nvSpPr>
          <p:cNvPr id="3" name="Subtitle 2">
            <a:extLst>
              <a:ext uri="{FF2B5EF4-FFF2-40B4-BE49-F238E27FC236}">
                <a16:creationId xmlns:a16="http://schemas.microsoft.com/office/drawing/2014/main" id="{DAF16DD0-5086-E42F-0673-5C28F99622EE}"/>
              </a:ext>
            </a:extLst>
          </p:cNvPr>
          <p:cNvSpPr>
            <a:spLocks noGrp="1"/>
          </p:cNvSpPr>
          <p:nvPr>
            <p:ph type="subTitle" idx="1"/>
          </p:nvPr>
        </p:nvSpPr>
        <p:spPr/>
        <p:txBody>
          <a:bodyPr>
            <a:normAutofit fontScale="92500" lnSpcReduction="20000"/>
          </a:bodyPr>
          <a:lstStyle/>
          <a:p>
            <a:r>
              <a:rPr lang="en-US" b="1" dirty="0">
                <a:latin typeface="Arial"/>
              </a:rPr>
              <a:t>CHAPTER 1: INTRODUCTION </a:t>
            </a:r>
            <a:endParaRPr lang="en-US" dirty="0">
              <a:latin typeface="Arial"/>
            </a:endParaRPr>
          </a:p>
        </p:txBody>
      </p:sp>
      <p:sp>
        <p:nvSpPr>
          <p:cNvPr id="8" name="Title 7">
            <a:extLst>
              <a:ext uri="{FF2B5EF4-FFF2-40B4-BE49-F238E27FC236}">
                <a16:creationId xmlns:a16="http://schemas.microsoft.com/office/drawing/2014/main" id="{A5340DFF-A780-E014-D425-1327577908CB}"/>
              </a:ext>
            </a:extLst>
          </p:cNvPr>
          <p:cNvSpPr>
            <a:spLocks noGrp="1"/>
          </p:cNvSpPr>
          <p:nvPr>
            <p:ph type="ctrTitle"/>
          </p:nvPr>
        </p:nvSpPr>
        <p:spPr/>
        <p:txBody>
          <a:bodyPr/>
          <a:lstStyle/>
          <a:p>
            <a:r>
              <a:rPr lang="en-US" b="1" dirty="0">
                <a:latin typeface="Arial"/>
              </a:rPr>
              <a:t>Principles of Microeconomics</a:t>
            </a:r>
            <a:endParaRPr lang="en-US"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98A08-5807-45BF-4F44-C1432E487E03}"/>
              </a:ext>
            </a:extLst>
          </p:cNvPr>
          <p:cNvSpPr>
            <a:spLocks noGrp="1"/>
          </p:cNvSpPr>
          <p:nvPr>
            <p:ph type="title"/>
          </p:nvPr>
        </p:nvSpPr>
        <p:spPr/>
        <p:txBody>
          <a:bodyPr>
            <a:noAutofit/>
          </a:bodyPr>
          <a:lstStyle/>
          <a:p>
            <a:r>
              <a:rPr lang="en-US" b="1">
                <a:latin typeface="+mj-lt"/>
              </a:rPr>
              <a:t>1.2 Mixed Economy</a:t>
            </a:r>
            <a:endParaRPr lang="en-CA" b="1">
              <a:latin typeface="+mj-lt"/>
            </a:endParaRPr>
          </a:p>
        </p:txBody>
      </p:sp>
      <p:sp>
        <p:nvSpPr>
          <p:cNvPr id="3" name="Text Placeholder 2">
            <a:extLst>
              <a:ext uri="{FF2B5EF4-FFF2-40B4-BE49-F238E27FC236}">
                <a16:creationId xmlns:a16="http://schemas.microsoft.com/office/drawing/2014/main" id="{576B7D11-26E2-B1E4-E1A8-789996B394F1}"/>
              </a:ext>
            </a:extLst>
          </p:cNvPr>
          <p:cNvSpPr>
            <a:spLocks noGrp="1"/>
          </p:cNvSpPr>
          <p:nvPr>
            <p:ph type="body" idx="1"/>
          </p:nvPr>
        </p:nvSpPr>
        <p:spPr/>
        <p:txBody>
          <a:bodyPr/>
          <a:lstStyle/>
          <a:p>
            <a:r>
              <a:rPr lang="en-US">
                <a:latin typeface="+mn-lt"/>
              </a:rPr>
              <a:t>Most economies in the real world are mixed. </a:t>
            </a:r>
          </a:p>
          <a:p>
            <a:r>
              <a:rPr lang="en-US">
                <a:latin typeface="+mn-lt"/>
              </a:rPr>
              <a:t>They combine elements of command and market systems. </a:t>
            </a:r>
          </a:p>
          <a:p>
            <a:r>
              <a:rPr lang="en-US">
                <a:latin typeface="+mn-lt"/>
              </a:rPr>
              <a:t>The Canadian economy is positioned toward the market-oriented end of the spectrum. Some countries in Europe (Belarus) and Latin America (Venezuela), while primarily market-oriented, have a greater degree of government involvement in economic decisions than the Canadian economy. </a:t>
            </a:r>
          </a:p>
        </p:txBody>
      </p:sp>
    </p:spTree>
    <p:extLst>
      <p:ext uri="{BB962C8B-B14F-4D97-AF65-F5344CB8AC3E}">
        <p14:creationId xmlns:p14="http://schemas.microsoft.com/office/powerpoint/2010/main" val="3476744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B353E-7AA6-429E-B8E3-16D153D070A8}"/>
              </a:ext>
            </a:extLst>
          </p:cNvPr>
          <p:cNvSpPr>
            <a:spLocks noGrp="1"/>
          </p:cNvSpPr>
          <p:nvPr>
            <p:ph type="title"/>
          </p:nvPr>
        </p:nvSpPr>
        <p:spPr/>
        <p:txBody>
          <a:bodyPr>
            <a:noAutofit/>
          </a:bodyPr>
          <a:lstStyle/>
          <a:p>
            <a:r>
              <a:rPr lang="en-US" b="1">
                <a:latin typeface="+mj-lt"/>
              </a:rPr>
              <a:t>1.3 Scarcity and the Fundamental Economic Questions</a:t>
            </a:r>
            <a:endParaRPr lang="en-CA" b="1">
              <a:latin typeface="+mj-lt"/>
            </a:endParaRPr>
          </a:p>
        </p:txBody>
      </p:sp>
      <p:sp>
        <p:nvSpPr>
          <p:cNvPr id="3" name="Text Placeholder 2">
            <a:extLst>
              <a:ext uri="{FF2B5EF4-FFF2-40B4-BE49-F238E27FC236}">
                <a16:creationId xmlns:a16="http://schemas.microsoft.com/office/drawing/2014/main" id="{65DDC65B-9CA4-4A26-9E8F-4805FF56B3EA}"/>
              </a:ext>
            </a:extLst>
          </p:cNvPr>
          <p:cNvSpPr>
            <a:spLocks noGrp="1"/>
          </p:cNvSpPr>
          <p:nvPr>
            <p:ph type="body" idx="1"/>
          </p:nvPr>
        </p:nvSpPr>
        <p:spPr>
          <a:xfrm>
            <a:off x="311700" y="1394500"/>
            <a:ext cx="4918668" cy="3339000"/>
          </a:xfrm>
        </p:spPr>
        <p:txBody>
          <a:bodyPr>
            <a:normAutofit/>
          </a:bodyPr>
          <a:lstStyle/>
          <a:p>
            <a:pPr marL="114300" indent="0">
              <a:buNone/>
            </a:pPr>
            <a:r>
              <a:rPr lang="en-US" b="0" i="0">
                <a:solidFill>
                  <a:srgbClr val="373D3F"/>
                </a:solidFill>
                <a:effectLst/>
                <a:latin typeface="+mn-lt"/>
              </a:rPr>
              <a:t>The choices we confront in the society as a result of scarcity raise three sets of issues. Every economy must answer the following BIG questions</a:t>
            </a:r>
            <a:r>
              <a:rPr lang="en-US">
                <a:solidFill>
                  <a:srgbClr val="373D3F"/>
                </a:solidFill>
                <a:latin typeface="+mn-lt"/>
              </a:rPr>
              <a:t>:</a:t>
            </a:r>
            <a:endParaRPr lang="en-US" b="0" i="0">
              <a:solidFill>
                <a:srgbClr val="373D3F"/>
              </a:solidFill>
              <a:effectLst/>
              <a:latin typeface="+mn-lt"/>
            </a:endParaRPr>
          </a:p>
          <a:p>
            <a:pPr marL="114300" indent="0">
              <a:lnSpc>
                <a:spcPct val="114999"/>
              </a:lnSpc>
              <a:buNone/>
            </a:pPr>
            <a:endParaRPr lang="en-US">
              <a:solidFill>
                <a:srgbClr val="373D3F"/>
              </a:solidFill>
              <a:latin typeface="+mn-lt"/>
            </a:endParaRPr>
          </a:p>
          <a:p>
            <a:pPr>
              <a:buFont typeface="+mj-lt"/>
              <a:buAutoNum type="arabicPeriod"/>
            </a:pPr>
            <a:r>
              <a:rPr lang="en-CA">
                <a:latin typeface="+mn-lt"/>
              </a:rPr>
              <a:t>What should be produced? </a:t>
            </a:r>
          </a:p>
          <a:p>
            <a:pPr>
              <a:buFont typeface="+mj-lt"/>
              <a:buAutoNum type="arabicPeriod"/>
            </a:pPr>
            <a:r>
              <a:rPr lang="en-US">
                <a:latin typeface="+mn-lt"/>
              </a:rPr>
              <a:t>How should goods and services be produced?</a:t>
            </a:r>
          </a:p>
          <a:p>
            <a:pPr>
              <a:buFont typeface="+mj-lt"/>
              <a:buAutoNum type="arabicPeriod"/>
            </a:pPr>
            <a:r>
              <a:rPr lang="en-US">
                <a:latin typeface="+mn-lt"/>
              </a:rPr>
              <a:t>For whom should goods and services be produced?</a:t>
            </a:r>
            <a:endParaRPr lang="en-CA">
              <a:latin typeface="+mn-lt"/>
            </a:endParaRPr>
          </a:p>
        </p:txBody>
      </p:sp>
      <p:pic>
        <p:nvPicPr>
          <p:cNvPr id="9" name="Picture 8" descr="People walking in a street with neon lights&#10;">
            <a:extLst>
              <a:ext uri="{FF2B5EF4-FFF2-40B4-BE49-F238E27FC236}">
                <a16:creationId xmlns:a16="http://schemas.microsoft.com/office/drawing/2014/main" id="{743A88CA-8786-430F-B330-072E65177456}"/>
              </a:ext>
              <a:ext uri="{C183D7F6-B498-43B3-948B-1728B52AA6E4}">
                <adec:decorative xmlns:adec="http://schemas.microsoft.com/office/drawing/2017/decorative" xmlns=""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2288" y="1326649"/>
            <a:ext cx="3389376" cy="2198929"/>
          </a:xfrm>
          <a:prstGeom prst="rect">
            <a:avLst/>
          </a:prstGeom>
        </p:spPr>
      </p:pic>
      <p:sp>
        <p:nvSpPr>
          <p:cNvPr id="11" name="TextBox 10">
            <a:extLst>
              <a:ext uri="{FF2B5EF4-FFF2-40B4-BE49-F238E27FC236}">
                <a16:creationId xmlns:a16="http://schemas.microsoft.com/office/drawing/2014/main" id="{D37D8167-15A7-4004-A9A3-DCF3CA4AE156}"/>
              </a:ext>
              <a:ext uri="{C183D7F6-B498-43B3-948B-1728B52AA6E4}">
                <adec:decorative xmlns:adec="http://schemas.microsoft.com/office/drawing/2017/decorative" xmlns="" val="1"/>
              </a:ext>
            </a:extLst>
          </p:cNvPr>
          <p:cNvSpPr txBox="1"/>
          <p:nvPr/>
        </p:nvSpPr>
        <p:spPr>
          <a:xfrm>
            <a:off x="5352288" y="3526650"/>
            <a:ext cx="3389376" cy="646331"/>
          </a:xfrm>
          <a:prstGeom prst="rect">
            <a:avLst/>
          </a:prstGeom>
          <a:noFill/>
        </p:spPr>
        <p:txBody>
          <a:bodyPr wrap="square">
            <a:spAutoFit/>
          </a:bodyPr>
          <a:lstStyle/>
          <a:p>
            <a:r>
              <a:rPr lang="en-US" sz="1100" b="0" i="0">
                <a:solidFill>
                  <a:srgbClr val="080808"/>
                </a:solidFill>
                <a:effectLst/>
                <a:latin typeface="+mn-lt"/>
              </a:rPr>
              <a:t>Photo by</a:t>
            </a:r>
            <a:r>
              <a:rPr lang="en-US" sz="1100" b="0" i="0">
                <a:solidFill>
                  <a:schemeClr val="tx1"/>
                </a:solidFill>
                <a:effectLst/>
                <a:latin typeface="+mn-lt"/>
              </a:rPr>
              <a:t> </a:t>
            </a:r>
            <a:r>
              <a:rPr lang="en-US" sz="1100" b="0" i="0" err="1">
                <a:solidFill>
                  <a:schemeClr val="tx1"/>
                </a:solidFill>
                <a:effectLst/>
                <a:latin typeface="+mn-lt"/>
                <a:hlinkClick r:id="rId4">
                  <a:extLst>
                    <a:ext uri="{A12FA001-AC4F-418D-AE19-62706E023703}">
                      <ahyp:hlinkClr xmlns:ahyp="http://schemas.microsoft.com/office/drawing/2018/hyperlinkcolor" xmlns="" val="tx"/>
                    </a:ext>
                  </a:extLst>
                </a:hlinkClick>
              </a:rPr>
              <a:t>Jezael</a:t>
            </a:r>
            <a:r>
              <a:rPr lang="en-US" sz="1100" b="0" i="0">
                <a:solidFill>
                  <a:srgbClr val="F06292"/>
                </a:solidFill>
                <a:effectLst/>
                <a:latin typeface="+mn-lt"/>
                <a:hlinkClick r:id="rId4">
                  <a:extLst>
                    <a:ext uri="{A12FA001-AC4F-418D-AE19-62706E023703}">
                      <ahyp:hlinkClr xmlns:ahyp="http://schemas.microsoft.com/office/drawing/2018/hyperlinkcolor" xmlns="" val="tx"/>
                    </a:ext>
                  </a:extLst>
                </a:hlinkClick>
              </a:rPr>
              <a:t> </a:t>
            </a:r>
            <a:r>
              <a:rPr lang="en-US" sz="1100" b="0" i="0" err="1">
                <a:solidFill>
                  <a:schemeClr val="tx1"/>
                </a:solidFill>
                <a:effectLst/>
                <a:latin typeface="+mn-lt"/>
                <a:hlinkClick r:id="rId4">
                  <a:extLst>
                    <a:ext uri="{A12FA001-AC4F-418D-AE19-62706E023703}">
                      <ahyp:hlinkClr xmlns:ahyp="http://schemas.microsoft.com/office/drawing/2018/hyperlinkcolor" xmlns="" val="tx"/>
                    </a:ext>
                  </a:extLst>
                </a:hlinkClick>
              </a:rPr>
              <a:t>Melgoza</a:t>
            </a:r>
            <a:r>
              <a:rPr lang="en-US" sz="1100" b="0" i="0">
                <a:solidFill>
                  <a:srgbClr val="080808"/>
                </a:solidFill>
                <a:effectLst/>
                <a:latin typeface="+mn-lt"/>
              </a:rPr>
              <a:t>, </a:t>
            </a:r>
            <a:r>
              <a:rPr lang="en-US" sz="1100">
                <a:latin typeface="+mn-lt"/>
              </a:rPr>
              <a:t>licensed under the </a:t>
            </a:r>
            <a:r>
              <a:rPr lang="en-US" sz="1100">
                <a:solidFill>
                  <a:schemeClr val="tx1"/>
                </a:solidFill>
                <a:latin typeface="+mn-lt"/>
                <a:hlinkClick r:id="rId5">
                  <a:extLst>
                    <a:ext uri="{A12FA001-AC4F-418D-AE19-62706E023703}">
                      <ahyp:hlinkClr xmlns:ahyp="http://schemas.microsoft.com/office/drawing/2018/hyperlinkcolor" xmlns="" val="tx"/>
                    </a:ext>
                  </a:extLst>
                </a:hlinkClick>
              </a:rPr>
              <a:t>Unsplit License</a:t>
            </a:r>
            <a:endParaRPr lang="en-CA" sz="1100">
              <a:solidFill>
                <a:schemeClr val="tx1"/>
              </a:solidFill>
              <a:latin typeface="+mn-lt"/>
            </a:endParaRPr>
          </a:p>
          <a:p>
            <a:endParaRPr lang="en-CA">
              <a:solidFill>
                <a:schemeClr val="tx1"/>
              </a:solidFill>
            </a:endParaRPr>
          </a:p>
        </p:txBody>
      </p:sp>
    </p:spTree>
    <p:extLst>
      <p:ext uri="{BB962C8B-B14F-4D97-AF65-F5344CB8AC3E}">
        <p14:creationId xmlns:p14="http://schemas.microsoft.com/office/powerpoint/2010/main" val="14421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4C8E7-C5E5-9959-0A68-877AC318083A}"/>
              </a:ext>
            </a:extLst>
          </p:cNvPr>
          <p:cNvSpPr>
            <a:spLocks noGrp="1"/>
          </p:cNvSpPr>
          <p:nvPr>
            <p:ph type="title"/>
          </p:nvPr>
        </p:nvSpPr>
        <p:spPr/>
        <p:txBody>
          <a:bodyPr>
            <a:normAutofit fontScale="90000"/>
          </a:bodyPr>
          <a:lstStyle/>
          <a:p>
            <a:r>
              <a:rPr lang="en-CA" b="1">
                <a:latin typeface="Arial"/>
              </a:rPr>
              <a:t>1.3 What Should Be Produced?</a:t>
            </a:r>
          </a:p>
        </p:txBody>
      </p:sp>
      <p:sp>
        <p:nvSpPr>
          <p:cNvPr id="3" name="Text Placeholder 2">
            <a:extLst>
              <a:ext uri="{FF2B5EF4-FFF2-40B4-BE49-F238E27FC236}">
                <a16:creationId xmlns:a16="http://schemas.microsoft.com/office/drawing/2014/main" id="{E4AFF8AD-BF9A-075E-BB02-2FBF3F161199}"/>
              </a:ext>
            </a:extLst>
          </p:cNvPr>
          <p:cNvSpPr>
            <a:spLocks noGrp="1"/>
          </p:cNvSpPr>
          <p:nvPr>
            <p:ph type="body" idx="1"/>
          </p:nvPr>
        </p:nvSpPr>
        <p:spPr>
          <a:xfrm>
            <a:off x="311700" y="1394500"/>
            <a:ext cx="8520600" cy="3339000"/>
          </a:xfrm>
        </p:spPr>
        <p:txBody>
          <a:bodyPr>
            <a:normAutofit/>
          </a:bodyPr>
          <a:lstStyle/>
          <a:p>
            <a:r>
              <a:rPr lang="en-US"/>
              <a:t>The economy’s scarce resources to produce one thing requires giving up another. </a:t>
            </a:r>
          </a:p>
          <a:p>
            <a:r>
              <a:rPr lang="en-US"/>
              <a:t>Producing better education, for example, may require cutting back on other services, such as health care. </a:t>
            </a:r>
          </a:p>
          <a:p>
            <a:r>
              <a:rPr lang="en-US"/>
              <a:t>A decision to preserve a wilderness area requires giving up other uses of the land. Every society must decide what it will produce with its scarce resources.</a:t>
            </a:r>
          </a:p>
        </p:txBody>
      </p:sp>
    </p:spTree>
    <p:extLst>
      <p:ext uri="{BB962C8B-B14F-4D97-AF65-F5344CB8AC3E}">
        <p14:creationId xmlns:p14="http://schemas.microsoft.com/office/powerpoint/2010/main" val="3572998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84F07-61A6-DF61-E2B7-62A325249A7C}"/>
              </a:ext>
            </a:extLst>
          </p:cNvPr>
          <p:cNvSpPr>
            <a:spLocks noGrp="1"/>
          </p:cNvSpPr>
          <p:nvPr>
            <p:ph type="title"/>
          </p:nvPr>
        </p:nvSpPr>
        <p:spPr/>
        <p:txBody>
          <a:bodyPr>
            <a:noAutofit/>
          </a:bodyPr>
          <a:lstStyle/>
          <a:p>
            <a:r>
              <a:rPr lang="en-US" sz="2700" b="1">
                <a:latin typeface="+mj-lt"/>
              </a:rPr>
              <a:t>1.3 How Should Goods and Services Be Produced?</a:t>
            </a:r>
            <a:r>
              <a:rPr lang="en-US" b="1">
                <a:latin typeface="+mj-lt"/>
              </a:rPr>
              <a:t> </a:t>
            </a:r>
            <a:endParaRPr lang="en-CA" b="1">
              <a:latin typeface="+mj-lt"/>
            </a:endParaRPr>
          </a:p>
        </p:txBody>
      </p:sp>
      <p:sp>
        <p:nvSpPr>
          <p:cNvPr id="3" name="Text Placeholder 2">
            <a:extLst>
              <a:ext uri="{FF2B5EF4-FFF2-40B4-BE49-F238E27FC236}">
                <a16:creationId xmlns:a16="http://schemas.microsoft.com/office/drawing/2014/main" id="{A15510C5-ED2A-2BFD-DABD-DA2C1A58E1CC}"/>
              </a:ext>
            </a:extLst>
          </p:cNvPr>
          <p:cNvSpPr>
            <a:spLocks noGrp="1"/>
          </p:cNvSpPr>
          <p:nvPr>
            <p:ph type="body" idx="1"/>
          </p:nvPr>
        </p:nvSpPr>
        <p:spPr>
          <a:xfrm>
            <a:off x="311700" y="1394500"/>
            <a:ext cx="8520600" cy="3339000"/>
          </a:xfrm>
        </p:spPr>
        <p:txBody>
          <a:bodyPr/>
          <a:lstStyle/>
          <a:p>
            <a:r>
              <a:rPr lang="en-US">
                <a:latin typeface="+mn-lt"/>
              </a:rPr>
              <a:t>There are all sorts of choices to be made in determining how goods and services should be produced. </a:t>
            </a:r>
          </a:p>
          <a:p>
            <a:r>
              <a:rPr lang="en-US">
                <a:latin typeface="+mn-lt"/>
              </a:rPr>
              <a:t>Should a firm employ a few skilled or a lot of unskilled workers? </a:t>
            </a:r>
          </a:p>
          <a:p>
            <a:r>
              <a:rPr lang="en-US">
                <a:latin typeface="+mn-lt"/>
              </a:rPr>
              <a:t>Should it produce in its own country, or should it use foreign plants? </a:t>
            </a:r>
          </a:p>
          <a:p>
            <a:r>
              <a:rPr lang="en-US">
                <a:latin typeface="+mn-lt"/>
              </a:rPr>
              <a:t>Should manufacturing firms use new or recycled raw materials to make their products? </a:t>
            </a:r>
          </a:p>
          <a:p>
            <a:r>
              <a:rPr lang="en-US">
                <a:latin typeface="+mn-lt"/>
              </a:rPr>
              <a:t>Goods and services are produced by factors of production.</a:t>
            </a:r>
          </a:p>
        </p:txBody>
      </p:sp>
    </p:spTree>
    <p:extLst>
      <p:ext uri="{BB962C8B-B14F-4D97-AF65-F5344CB8AC3E}">
        <p14:creationId xmlns:p14="http://schemas.microsoft.com/office/powerpoint/2010/main" val="948616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0DD7-9D7D-40FD-B059-563F3244CE06}"/>
              </a:ext>
            </a:extLst>
          </p:cNvPr>
          <p:cNvSpPr>
            <a:spLocks noGrp="1"/>
          </p:cNvSpPr>
          <p:nvPr>
            <p:ph type="title"/>
          </p:nvPr>
        </p:nvSpPr>
        <p:spPr/>
        <p:txBody>
          <a:bodyPr>
            <a:noAutofit/>
          </a:bodyPr>
          <a:lstStyle/>
          <a:p>
            <a:r>
              <a:rPr lang="en-CA" b="1">
                <a:latin typeface="+mn-lt"/>
              </a:rPr>
              <a:t>1.3 Factors of Production</a:t>
            </a:r>
          </a:p>
        </p:txBody>
      </p:sp>
      <p:sp>
        <p:nvSpPr>
          <p:cNvPr id="4" name="Text Placeholder 3">
            <a:extLst>
              <a:ext uri="{FF2B5EF4-FFF2-40B4-BE49-F238E27FC236}">
                <a16:creationId xmlns:a16="http://schemas.microsoft.com/office/drawing/2014/main" id="{E3B835B0-17C3-67C3-9152-52047D59D272}"/>
              </a:ext>
            </a:extLst>
          </p:cNvPr>
          <p:cNvSpPr>
            <a:spLocks noGrp="1"/>
          </p:cNvSpPr>
          <p:nvPr>
            <p:ph type="body" idx="1"/>
          </p:nvPr>
        </p:nvSpPr>
        <p:spPr>
          <a:xfrm>
            <a:off x="311700" y="1229875"/>
            <a:ext cx="8520600" cy="1176568"/>
          </a:xfrm>
        </p:spPr>
        <p:txBody>
          <a:bodyPr/>
          <a:lstStyle/>
          <a:p>
            <a:pPr marL="114300" indent="0">
              <a:buNone/>
            </a:pPr>
            <a:r>
              <a:rPr lang="en-US">
                <a:solidFill>
                  <a:srgbClr val="373D3F"/>
                </a:solidFill>
                <a:latin typeface="+mn-lt"/>
              </a:rPr>
              <a:t>The factors of production in an economy are its </a:t>
            </a:r>
            <a:r>
              <a:rPr lang="en-US" err="1">
                <a:solidFill>
                  <a:srgbClr val="373D3F"/>
                </a:solidFill>
                <a:latin typeface="+mn-lt"/>
              </a:rPr>
              <a:t>labour</a:t>
            </a:r>
            <a:r>
              <a:rPr lang="en-US">
                <a:solidFill>
                  <a:srgbClr val="373D3F"/>
                </a:solidFill>
                <a:latin typeface="+mn-lt"/>
              </a:rPr>
              <a:t>, capital, natural resources or land.</a:t>
            </a:r>
            <a:endParaRPr lang="en-US"/>
          </a:p>
          <a:p>
            <a:pPr>
              <a:buFont typeface="Arial"/>
              <a:buAutoNum type="arabicPeriod"/>
            </a:pPr>
            <a:endParaRPr lang="en-US">
              <a:solidFill>
                <a:srgbClr val="373D3F"/>
              </a:solidFill>
              <a:latin typeface="+mn-lt"/>
              <a:ea typeface="Roboto" panose="02000000000000000000" pitchFamily="2" charset="0"/>
            </a:endParaRPr>
          </a:p>
        </p:txBody>
      </p:sp>
      <p:pic>
        <p:nvPicPr>
          <p:cNvPr id="3" name="Picture 4" descr="Factors of production include land, labour and capital">
            <a:extLst>
              <a:ext uri="{FF2B5EF4-FFF2-40B4-BE49-F238E27FC236}">
                <a16:creationId xmlns:a16="http://schemas.microsoft.com/office/drawing/2014/main" id="{CC6E3B59-E72F-82DD-EE60-E8BD3BB7D8FF}"/>
              </a:ext>
            </a:extLst>
          </p:cNvPr>
          <p:cNvPicPr>
            <a:picLocks noChangeAspect="1"/>
          </p:cNvPicPr>
          <p:nvPr/>
        </p:nvPicPr>
        <p:blipFill>
          <a:blip r:embed="rId3"/>
          <a:stretch>
            <a:fillRect/>
          </a:stretch>
        </p:blipFill>
        <p:spPr>
          <a:xfrm>
            <a:off x="1461444" y="2074261"/>
            <a:ext cx="5695950" cy="2524125"/>
          </a:xfrm>
          <a:prstGeom prst="rect">
            <a:avLst/>
          </a:prstGeom>
        </p:spPr>
      </p:pic>
    </p:spTree>
    <p:extLst>
      <p:ext uri="{BB962C8B-B14F-4D97-AF65-F5344CB8AC3E}">
        <p14:creationId xmlns:p14="http://schemas.microsoft.com/office/powerpoint/2010/main" val="3057219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5B87-3D52-FD2D-D249-0064F279E689}"/>
              </a:ext>
            </a:extLst>
          </p:cNvPr>
          <p:cNvSpPr>
            <a:spLocks noGrp="1"/>
          </p:cNvSpPr>
          <p:nvPr>
            <p:ph type="title"/>
          </p:nvPr>
        </p:nvSpPr>
        <p:spPr/>
        <p:txBody>
          <a:bodyPr>
            <a:noAutofit/>
          </a:bodyPr>
          <a:lstStyle/>
          <a:p>
            <a:r>
              <a:rPr lang="en-CA" b="1">
                <a:latin typeface="+mj-lt"/>
              </a:rPr>
              <a:t>1.3 Labour</a:t>
            </a:r>
          </a:p>
        </p:txBody>
      </p:sp>
      <p:sp>
        <p:nvSpPr>
          <p:cNvPr id="3" name="Text Placeholder 2">
            <a:extLst>
              <a:ext uri="{FF2B5EF4-FFF2-40B4-BE49-F238E27FC236}">
                <a16:creationId xmlns:a16="http://schemas.microsoft.com/office/drawing/2014/main" id="{27834F93-D645-ED05-A9EA-4C9B0D5F6EE7}"/>
              </a:ext>
            </a:extLst>
          </p:cNvPr>
          <p:cNvSpPr>
            <a:spLocks noGrp="1"/>
          </p:cNvSpPr>
          <p:nvPr>
            <p:ph type="body" idx="1"/>
          </p:nvPr>
        </p:nvSpPr>
        <p:spPr/>
        <p:txBody>
          <a:bodyPr/>
          <a:lstStyle/>
          <a:p>
            <a:r>
              <a:rPr lang="en-US" b="0" i="0">
                <a:solidFill>
                  <a:srgbClr val="373D3F"/>
                </a:solidFill>
                <a:effectLst/>
                <a:latin typeface="+mn-lt"/>
              </a:rPr>
              <a:t>Is the human effort that can be applied to production. </a:t>
            </a:r>
          </a:p>
          <a:p>
            <a:r>
              <a:rPr lang="en-US" b="0" i="0">
                <a:solidFill>
                  <a:srgbClr val="373D3F"/>
                </a:solidFill>
                <a:effectLst/>
                <a:latin typeface="+mn-lt"/>
              </a:rPr>
              <a:t>People who work to repair tires, pilot airplanes, teach children, or enforce laws are all part of the economy’s labors. </a:t>
            </a:r>
          </a:p>
          <a:p>
            <a:r>
              <a:rPr lang="en-US" b="0" i="0">
                <a:solidFill>
                  <a:srgbClr val="373D3F"/>
                </a:solidFill>
                <a:effectLst/>
                <a:latin typeface="+mn-lt"/>
              </a:rPr>
              <a:t>People who would like to work but have not found employment—who are unemployed—are also considered part of the labors available to the economy.</a:t>
            </a:r>
          </a:p>
        </p:txBody>
      </p:sp>
    </p:spTree>
    <p:extLst>
      <p:ext uri="{BB962C8B-B14F-4D97-AF65-F5344CB8AC3E}">
        <p14:creationId xmlns:p14="http://schemas.microsoft.com/office/powerpoint/2010/main" val="1778539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5B87-3D52-FD2D-D249-0064F279E689}"/>
              </a:ext>
            </a:extLst>
          </p:cNvPr>
          <p:cNvSpPr>
            <a:spLocks noGrp="1"/>
          </p:cNvSpPr>
          <p:nvPr>
            <p:ph type="title"/>
          </p:nvPr>
        </p:nvSpPr>
        <p:spPr/>
        <p:txBody>
          <a:bodyPr>
            <a:noAutofit/>
          </a:bodyPr>
          <a:lstStyle/>
          <a:p>
            <a:r>
              <a:rPr lang="en-CA" b="1">
                <a:latin typeface="+mj-lt"/>
              </a:rPr>
              <a:t>1.3 Capital</a:t>
            </a:r>
          </a:p>
        </p:txBody>
      </p:sp>
      <p:sp>
        <p:nvSpPr>
          <p:cNvPr id="3" name="Text Placeholder 2">
            <a:extLst>
              <a:ext uri="{FF2B5EF4-FFF2-40B4-BE49-F238E27FC236}">
                <a16:creationId xmlns:a16="http://schemas.microsoft.com/office/drawing/2014/main" id="{27834F93-D645-ED05-A9EA-4C9B0D5F6EE7}"/>
              </a:ext>
            </a:extLst>
          </p:cNvPr>
          <p:cNvSpPr>
            <a:spLocks noGrp="1"/>
          </p:cNvSpPr>
          <p:nvPr>
            <p:ph type="body" idx="1"/>
          </p:nvPr>
        </p:nvSpPr>
        <p:spPr/>
        <p:txBody>
          <a:bodyPr>
            <a:normAutofit/>
          </a:bodyPr>
          <a:lstStyle/>
          <a:p>
            <a:r>
              <a:rPr lang="en-US">
                <a:latin typeface="+mn-lt"/>
              </a:rPr>
              <a:t>Tools such as hammers, screwdrivers, and wrenches are also capital.</a:t>
            </a:r>
          </a:p>
          <a:p>
            <a:r>
              <a:rPr lang="en-US">
                <a:latin typeface="+mn-lt"/>
              </a:rPr>
              <a:t>Transportation equipment, such as cars and trucks, is capital. Facilities such as roads, bridges, ports, and airports are capital. Buildings, too, are capital; they help us to produce goods and services. </a:t>
            </a:r>
          </a:p>
          <a:p>
            <a:r>
              <a:rPr lang="en-US">
                <a:latin typeface="+mn-lt"/>
              </a:rPr>
              <a:t>Capital does not consist solely of physical objects. </a:t>
            </a:r>
          </a:p>
          <a:p>
            <a:r>
              <a:rPr lang="en-US">
                <a:latin typeface="+mn-lt"/>
              </a:rPr>
              <a:t>Computer software used by business firms or government agencies to produce goods and services is capital. </a:t>
            </a:r>
          </a:p>
          <a:p>
            <a:r>
              <a:rPr lang="en-US">
                <a:latin typeface="+mn-lt"/>
              </a:rPr>
              <a:t>Capital may thus include physical goods and intellectual discoveries.</a:t>
            </a:r>
          </a:p>
        </p:txBody>
      </p:sp>
    </p:spTree>
    <p:extLst>
      <p:ext uri="{BB962C8B-B14F-4D97-AF65-F5344CB8AC3E}">
        <p14:creationId xmlns:p14="http://schemas.microsoft.com/office/powerpoint/2010/main" val="219598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992D1-B976-7407-77E3-3F0D0BE7000C}"/>
              </a:ext>
            </a:extLst>
          </p:cNvPr>
          <p:cNvSpPr>
            <a:spLocks noGrp="1"/>
          </p:cNvSpPr>
          <p:nvPr>
            <p:ph type="title"/>
          </p:nvPr>
        </p:nvSpPr>
        <p:spPr/>
        <p:txBody>
          <a:bodyPr>
            <a:noAutofit/>
          </a:bodyPr>
          <a:lstStyle/>
          <a:p>
            <a:r>
              <a:rPr lang="en-US" b="1">
                <a:latin typeface="+mj-lt"/>
              </a:rPr>
              <a:t>1.3 Natural Resources</a:t>
            </a:r>
            <a:endParaRPr lang="en-CA" b="1">
              <a:latin typeface="+mj-lt"/>
            </a:endParaRPr>
          </a:p>
        </p:txBody>
      </p:sp>
      <p:sp>
        <p:nvSpPr>
          <p:cNvPr id="3" name="Text Placeholder 2">
            <a:extLst>
              <a:ext uri="{FF2B5EF4-FFF2-40B4-BE49-F238E27FC236}">
                <a16:creationId xmlns:a16="http://schemas.microsoft.com/office/drawing/2014/main" id="{C963A7D9-9404-A5C3-D188-2ED976CE9F0F}"/>
              </a:ext>
            </a:extLst>
          </p:cNvPr>
          <p:cNvSpPr>
            <a:spLocks noGrp="1"/>
          </p:cNvSpPr>
          <p:nvPr>
            <p:ph type="body" idx="1"/>
          </p:nvPr>
        </p:nvSpPr>
        <p:spPr/>
        <p:txBody>
          <a:bodyPr/>
          <a:lstStyle/>
          <a:p>
            <a:pPr marL="114300" indent="0">
              <a:buNone/>
            </a:pPr>
            <a:r>
              <a:rPr lang="en-US">
                <a:latin typeface="+mn-lt"/>
              </a:rPr>
              <a:t>There are two essential characteristics of natural resources:</a:t>
            </a:r>
          </a:p>
          <a:p>
            <a:pPr>
              <a:buFont typeface="+mj-lt"/>
              <a:buAutoNum type="arabicPeriod"/>
            </a:pPr>
            <a:r>
              <a:rPr lang="en-US">
                <a:latin typeface="+mn-lt"/>
              </a:rPr>
              <a:t>The first is that they are found in nature—that no human effort has been used to make or alter them. </a:t>
            </a:r>
          </a:p>
          <a:p>
            <a:pPr>
              <a:buFont typeface="+mj-lt"/>
              <a:buAutoNum type="arabicPeriod"/>
            </a:pPr>
            <a:r>
              <a:rPr lang="en-US">
                <a:latin typeface="+mn-lt"/>
              </a:rPr>
              <a:t>The second is that they can be used to produce goods and services. That requires knowledge; we must know how to use the things we find in nature before they become resources.</a:t>
            </a:r>
          </a:p>
        </p:txBody>
      </p:sp>
    </p:spTree>
    <p:extLst>
      <p:ext uri="{BB962C8B-B14F-4D97-AF65-F5344CB8AC3E}">
        <p14:creationId xmlns:p14="http://schemas.microsoft.com/office/powerpoint/2010/main" val="3869803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84F07-61A6-DF61-E2B7-62A325249A7C}"/>
              </a:ext>
            </a:extLst>
          </p:cNvPr>
          <p:cNvSpPr>
            <a:spLocks noGrp="1"/>
          </p:cNvSpPr>
          <p:nvPr>
            <p:ph type="title"/>
          </p:nvPr>
        </p:nvSpPr>
        <p:spPr/>
        <p:txBody>
          <a:bodyPr>
            <a:noAutofit/>
          </a:bodyPr>
          <a:lstStyle/>
          <a:p>
            <a:r>
              <a:rPr lang="en-US" sz="2700" b="1">
                <a:latin typeface="+mj-lt"/>
              </a:rPr>
              <a:t>1.3 For Whom Should Goods And Services Be Produced?</a:t>
            </a:r>
            <a:endParaRPr lang="en-CA" sz="2700" b="1">
              <a:latin typeface="+mj-lt"/>
            </a:endParaRPr>
          </a:p>
        </p:txBody>
      </p:sp>
      <p:sp>
        <p:nvSpPr>
          <p:cNvPr id="3" name="Text Placeholder 2">
            <a:extLst>
              <a:ext uri="{FF2B5EF4-FFF2-40B4-BE49-F238E27FC236}">
                <a16:creationId xmlns:a16="http://schemas.microsoft.com/office/drawing/2014/main" id="{A15510C5-ED2A-2BFD-DABD-DA2C1A58E1CC}"/>
              </a:ext>
            </a:extLst>
          </p:cNvPr>
          <p:cNvSpPr>
            <a:spLocks noGrp="1"/>
          </p:cNvSpPr>
          <p:nvPr>
            <p:ph type="body" idx="1"/>
          </p:nvPr>
        </p:nvSpPr>
        <p:spPr>
          <a:xfrm>
            <a:off x="311700" y="1394500"/>
            <a:ext cx="8520600" cy="3339000"/>
          </a:xfrm>
        </p:spPr>
        <p:txBody>
          <a:bodyPr/>
          <a:lstStyle/>
          <a:p>
            <a:r>
              <a:rPr lang="en-US">
                <a:latin typeface="+mn-lt"/>
              </a:rPr>
              <a:t>If a good or service is produced, a decision must be made about who will get it. </a:t>
            </a:r>
          </a:p>
          <a:p>
            <a:r>
              <a:rPr lang="en-US">
                <a:latin typeface="+mn-lt"/>
              </a:rPr>
              <a:t>Who gets the good or service depend on the income that people earn.</a:t>
            </a:r>
          </a:p>
          <a:p>
            <a:endParaRPr lang="en-US">
              <a:latin typeface="+mn-lt"/>
            </a:endParaRPr>
          </a:p>
          <a:p>
            <a:pPr>
              <a:buFont typeface="Wingdings" panose="05000000000000000000" pitchFamily="2" charset="2"/>
              <a:buChar char="Ø"/>
            </a:pPr>
            <a:r>
              <a:rPr lang="en-US">
                <a:latin typeface="+mn-lt"/>
              </a:rPr>
              <a:t>Land earns rent</a:t>
            </a:r>
          </a:p>
          <a:p>
            <a:pPr>
              <a:buFont typeface="Wingdings" panose="05000000000000000000" pitchFamily="2" charset="2"/>
              <a:buChar char="Ø"/>
            </a:pPr>
            <a:r>
              <a:rPr lang="en-US">
                <a:latin typeface="+mn-lt"/>
              </a:rPr>
              <a:t>Labor earns wages and salaries</a:t>
            </a:r>
          </a:p>
          <a:p>
            <a:pPr>
              <a:buFont typeface="Wingdings" panose="05000000000000000000" pitchFamily="2" charset="2"/>
              <a:buChar char="Ø"/>
            </a:pPr>
            <a:r>
              <a:rPr lang="en-US">
                <a:latin typeface="+mn-lt"/>
              </a:rPr>
              <a:t>Capital earns interest</a:t>
            </a:r>
          </a:p>
          <a:p>
            <a:pPr>
              <a:buFont typeface="Wingdings" panose="05000000000000000000" pitchFamily="2" charset="2"/>
              <a:buChar char="Ø"/>
            </a:pPr>
            <a:r>
              <a:rPr lang="en-US">
                <a:latin typeface="+mn-lt"/>
              </a:rPr>
              <a:t>Entrepreneurship earns profit</a:t>
            </a:r>
          </a:p>
          <a:p>
            <a:endParaRPr lang="en-US">
              <a:latin typeface="+mn-lt"/>
            </a:endParaRPr>
          </a:p>
          <a:p>
            <a:endParaRPr lang="en-US">
              <a:latin typeface="+mn-lt"/>
            </a:endParaRPr>
          </a:p>
        </p:txBody>
      </p:sp>
    </p:spTree>
    <p:extLst>
      <p:ext uri="{BB962C8B-B14F-4D97-AF65-F5344CB8AC3E}">
        <p14:creationId xmlns:p14="http://schemas.microsoft.com/office/powerpoint/2010/main" val="697177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CACE-AC9D-4E2B-9407-1EFA589B29F5}"/>
              </a:ext>
            </a:extLst>
          </p:cNvPr>
          <p:cNvSpPr>
            <a:spLocks noGrp="1"/>
          </p:cNvSpPr>
          <p:nvPr>
            <p:ph type="title"/>
          </p:nvPr>
        </p:nvSpPr>
        <p:spPr/>
        <p:txBody>
          <a:bodyPr>
            <a:noAutofit/>
          </a:bodyPr>
          <a:lstStyle/>
          <a:p>
            <a:r>
              <a:rPr lang="en-CA" b="1">
                <a:latin typeface="+mj-lt"/>
              </a:rPr>
              <a:t>1.4 Choices </a:t>
            </a:r>
          </a:p>
        </p:txBody>
      </p:sp>
      <p:sp>
        <p:nvSpPr>
          <p:cNvPr id="3" name="Text Placeholder 2">
            <a:extLst>
              <a:ext uri="{FF2B5EF4-FFF2-40B4-BE49-F238E27FC236}">
                <a16:creationId xmlns:a16="http://schemas.microsoft.com/office/drawing/2014/main" id="{A6D6742D-27A3-4183-9C7E-111BD76F306B}"/>
              </a:ext>
            </a:extLst>
          </p:cNvPr>
          <p:cNvSpPr>
            <a:spLocks noGrp="1"/>
          </p:cNvSpPr>
          <p:nvPr>
            <p:ph type="body" idx="1"/>
          </p:nvPr>
        </p:nvSpPr>
        <p:spPr>
          <a:xfrm>
            <a:off x="338077" y="1283611"/>
            <a:ext cx="5247852" cy="1207074"/>
          </a:xfrm>
        </p:spPr>
        <p:txBody>
          <a:bodyPr/>
          <a:lstStyle/>
          <a:p>
            <a:pPr>
              <a:buAutoNum type="arabicPeriod"/>
            </a:pPr>
            <a:r>
              <a:rPr lang="en-US">
                <a:solidFill>
                  <a:srgbClr val="373D3F"/>
                </a:solidFill>
                <a:latin typeface="+mn-lt"/>
                <a:cs typeface="Arial"/>
                <a:sym typeface="Arial"/>
              </a:rPr>
              <a:t>Choices made in Pursuing Self-Interest</a:t>
            </a:r>
            <a:endParaRPr lang="en-US">
              <a:solidFill>
                <a:srgbClr val="373D3F"/>
              </a:solidFill>
              <a:latin typeface="+mn-lt"/>
              <a:cs typeface="Arial"/>
            </a:endParaRPr>
          </a:p>
          <a:p>
            <a:pPr>
              <a:buAutoNum type="arabicPeriod"/>
            </a:pPr>
            <a:r>
              <a:rPr lang="en-US">
                <a:solidFill>
                  <a:srgbClr val="373D3F"/>
                </a:solidFill>
                <a:latin typeface="+mn-lt"/>
                <a:cs typeface="Arial"/>
                <a:sym typeface="Arial"/>
              </a:rPr>
              <a:t>Choices, Opportunity Cost, and Trade–Off</a:t>
            </a:r>
            <a:endParaRPr lang="en-US">
              <a:solidFill>
                <a:srgbClr val="373D3F"/>
              </a:solidFill>
              <a:latin typeface="+mn-lt"/>
              <a:cs typeface="Arial"/>
            </a:endParaRPr>
          </a:p>
          <a:p>
            <a:pPr>
              <a:buAutoNum type="arabicPeriod"/>
            </a:pPr>
            <a:r>
              <a:rPr lang="en-CA">
                <a:solidFill>
                  <a:srgbClr val="373D3F"/>
                </a:solidFill>
                <a:latin typeface="+mn-lt"/>
                <a:cs typeface="Arial"/>
                <a:sym typeface="Arial"/>
              </a:rPr>
              <a:t>Choices and Marginal thinking</a:t>
            </a:r>
            <a:endParaRPr lang="en-CA">
              <a:solidFill>
                <a:srgbClr val="373D3F"/>
              </a:solidFill>
              <a:latin typeface="+mn-lt"/>
              <a:cs typeface="Arial"/>
            </a:endParaRPr>
          </a:p>
        </p:txBody>
      </p:sp>
      <p:pic>
        <p:nvPicPr>
          <p:cNvPr id="5" name="Picture 4" descr="A person walking in front of a building with blue doors&#10;&#10;">
            <a:extLst>
              <a:ext uri="{FF2B5EF4-FFF2-40B4-BE49-F238E27FC236}">
                <a16:creationId xmlns:a16="http://schemas.microsoft.com/office/drawing/2014/main" id="{200EBA47-6EF1-4337-B887-8FA47FBD9107}"/>
              </a:ext>
              <a:ext uri="{C183D7F6-B498-43B3-948B-1728B52AA6E4}">
                <adec:decorative xmlns:adec="http://schemas.microsoft.com/office/drawing/2017/decorative" xmlns=""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3842" y="274062"/>
            <a:ext cx="2376804" cy="3771082"/>
          </a:xfrm>
          <a:prstGeom prst="rect">
            <a:avLst/>
          </a:prstGeom>
        </p:spPr>
      </p:pic>
      <p:sp>
        <p:nvSpPr>
          <p:cNvPr id="7" name="TextBox 6">
            <a:extLst>
              <a:ext uri="{FF2B5EF4-FFF2-40B4-BE49-F238E27FC236}">
                <a16:creationId xmlns:a16="http://schemas.microsoft.com/office/drawing/2014/main" id="{487B5FC5-EBE7-4790-853B-E3FB2AD7D204}"/>
              </a:ext>
            </a:extLst>
          </p:cNvPr>
          <p:cNvSpPr txBox="1"/>
          <p:nvPr/>
        </p:nvSpPr>
        <p:spPr>
          <a:xfrm>
            <a:off x="5559552" y="4045144"/>
            <a:ext cx="2491094" cy="646331"/>
          </a:xfrm>
          <a:prstGeom prst="rect">
            <a:avLst/>
          </a:prstGeom>
          <a:noFill/>
        </p:spPr>
        <p:txBody>
          <a:bodyPr wrap="square" lIns="91440" tIns="45720" rIns="91440" bIns="45720" anchor="t">
            <a:spAutoFit/>
          </a:bodyPr>
          <a:lstStyle/>
          <a:p>
            <a:r>
              <a:rPr lang="en-US" sz="1100" b="0" i="0">
                <a:solidFill>
                  <a:srgbClr val="080808"/>
                </a:solidFill>
                <a:effectLst/>
                <a:latin typeface="+mj-lt"/>
              </a:rPr>
              <a:t>Photo by</a:t>
            </a:r>
            <a:r>
              <a:rPr lang="en-US" sz="1100" b="0" i="0">
                <a:solidFill>
                  <a:schemeClr val="tx1"/>
                </a:solidFill>
                <a:effectLst/>
                <a:latin typeface="+mj-lt"/>
              </a:rPr>
              <a:t> </a:t>
            </a:r>
            <a:r>
              <a:rPr lang="en-US" sz="1100" b="0" i="0">
                <a:solidFill>
                  <a:schemeClr val="tx1"/>
                </a:solidFill>
                <a:effectLst/>
                <a:latin typeface="+mj-lt"/>
                <a:hlinkClick r:id="rId4">
                  <a:extLst>
                    <a:ext uri="{A12FA001-AC4F-418D-AE19-62706E023703}">
                      <ahyp:hlinkClr xmlns:ahyp="http://schemas.microsoft.com/office/drawing/2018/hyperlinkcolor" xmlns="" val="tx"/>
                    </a:ext>
                  </a:extLst>
                </a:hlinkClick>
              </a:rPr>
              <a:t>Letizia</a:t>
            </a:r>
            <a:r>
              <a:rPr lang="en-US" sz="1100" b="0" i="0">
                <a:solidFill>
                  <a:srgbClr val="F06292"/>
                </a:solidFill>
                <a:effectLst/>
                <a:latin typeface="+mj-lt"/>
                <a:hlinkClick r:id="rId4">
                  <a:extLst>
                    <a:ext uri="{A12FA001-AC4F-418D-AE19-62706E023703}">
                      <ahyp:hlinkClr xmlns:ahyp="http://schemas.microsoft.com/office/drawing/2018/hyperlinkcolor" xmlns="" val="tx"/>
                    </a:ext>
                  </a:extLst>
                </a:hlinkClick>
              </a:rPr>
              <a:t> </a:t>
            </a:r>
            <a:r>
              <a:rPr lang="en-US" sz="1100" b="0" i="0">
                <a:solidFill>
                  <a:schemeClr val="tx1"/>
                </a:solidFill>
                <a:effectLst/>
                <a:latin typeface="+mj-lt"/>
                <a:hlinkClick r:id="rId4">
                  <a:extLst>
                    <a:ext uri="{A12FA001-AC4F-418D-AE19-62706E023703}">
                      <ahyp:hlinkClr xmlns:ahyp="http://schemas.microsoft.com/office/drawing/2018/hyperlinkcolor" xmlns="" val="tx"/>
                    </a:ext>
                  </a:extLst>
                </a:hlinkClick>
              </a:rPr>
              <a:t>Bordoni</a:t>
            </a:r>
            <a:r>
              <a:rPr lang="en-US" sz="1100">
                <a:solidFill>
                  <a:schemeClr val="tx1"/>
                </a:solidFill>
                <a:latin typeface="+mj-lt"/>
              </a:rPr>
              <a:t>, </a:t>
            </a:r>
            <a:r>
              <a:rPr lang="en-US" sz="1100">
                <a:latin typeface="+mj-lt"/>
              </a:rPr>
              <a:t> </a:t>
            </a:r>
            <a:r>
              <a:rPr lang="en-US" sz="1100">
                <a:solidFill>
                  <a:schemeClr val="tx1"/>
                </a:solidFill>
                <a:latin typeface="+mj-lt"/>
                <a:hlinkClick r:id="rId5">
                  <a:extLst>
                    <a:ext uri="{A12FA001-AC4F-418D-AE19-62706E023703}">
                      <ahyp:hlinkClr xmlns:ahyp="http://schemas.microsoft.com/office/drawing/2018/hyperlinkcolor" xmlns="" val="tx"/>
                    </a:ext>
                  </a:extLst>
                </a:hlinkClick>
              </a:rPr>
              <a:t>Unsplit License</a:t>
            </a:r>
            <a:endParaRPr lang="en-CA" sz="1100">
              <a:solidFill>
                <a:schemeClr val="tx1"/>
              </a:solidFill>
              <a:latin typeface="+mj-lt"/>
            </a:endParaRPr>
          </a:p>
          <a:p>
            <a:endParaRPr lang="en-CA">
              <a:solidFill>
                <a:schemeClr val="tx1"/>
              </a:solidFill>
            </a:endParaRPr>
          </a:p>
        </p:txBody>
      </p:sp>
    </p:spTree>
    <p:extLst>
      <p:ext uri="{BB962C8B-B14F-4D97-AF65-F5344CB8AC3E}">
        <p14:creationId xmlns:p14="http://schemas.microsoft.com/office/powerpoint/2010/main" val="882651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b="1" dirty="0">
                <a:latin typeface="+mj-lt"/>
              </a:rPr>
              <a:t>Learning Outcomes</a:t>
            </a:r>
            <a:endParaRPr lang="en-CA" b="1" dirty="0">
              <a:latin typeface="Arial"/>
            </a:endParaRP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p:txBody>
          <a:bodyPr/>
          <a:lstStyle/>
          <a:p>
            <a:pPr marL="114300" indent="0">
              <a:lnSpc>
                <a:spcPct val="114999"/>
              </a:lnSpc>
              <a:buNone/>
            </a:pPr>
            <a:r>
              <a:rPr lang="en-US" dirty="0">
                <a:latin typeface="Arial"/>
              </a:rPr>
              <a:t>At the end of this chapter, you will be able to:</a:t>
            </a:r>
          </a:p>
          <a:p>
            <a:pPr>
              <a:lnSpc>
                <a:spcPct val="114999"/>
              </a:lnSpc>
            </a:pPr>
            <a:r>
              <a:rPr lang="en-US" b="0" i="0" dirty="0">
                <a:solidFill>
                  <a:srgbClr val="000000"/>
                </a:solidFill>
                <a:effectLst/>
                <a:latin typeface="+mn-lt"/>
              </a:rPr>
              <a:t>Define Economics</a:t>
            </a:r>
            <a:endParaRPr lang="en-US" dirty="0"/>
          </a:p>
          <a:p>
            <a:r>
              <a:rPr lang="en-US" b="0" i="0" dirty="0">
                <a:solidFill>
                  <a:srgbClr val="000000"/>
                </a:solidFill>
                <a:effectLst/>
                <a:latin typeface="+mn-lt"/>
              </a:rPr>
              <a:t>Distinguish between Micro and Macro Economics</a:t>
            </a:r>
          </a:p>
          <a:p>
            <a:r>
              <a:rPr lang="en-US" b="0" i="0" dirty="0">
                <a:solidFill>
                  <a:srgbClr val="000000"/>
                </a:solidFill>
                <a:effectLst/>
                <a:latin typeface="+mn-lt"/>
              </a:rPr>
              <a:t>Recognize Key Economic terms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E472-EB9A-8A69-4B17-121F94A72317}"/>
              </a:ext>
            </a:extLst>
          </p:cNvPr>
          <p:cNvSpPr>
            <a:spLocks noGrp="1"/>
          </p:cNvSpPr>
          <p:nvPr>
            <p:ph type="title"/>
          </p:nvPr>
        </p:nvSpPr>
        <p:spPr/>
        <p:txBody>
          <a:bodyPr>
            <a:noAutofit/>
          </a:bodyPr>
          <a:lstStyle/>
          <a:p>
            <a:r>
              <a:rPr lang="en-US" b="1">
                <a:latin typeface="+mj-lt"/>
              </a:rPr>
              <a:t>1.4 Choices Made in Pursuing Self-Interest </a:t>
            </a:r>
            <a:endParaRPr lang="en-CA" b="1">
              <a:latin typeface="+mj-lt"/>
            </a:endParaRPr>
          </a:p>
        </p:txBody>
      </p:sp>
      <p:sp>
        <p:nvSpPr>
          <p:cNvPr id="3" name="Text Placeholder 2">
            <a:extLst>
              <a:ext uri="{FF2B5EF4-FFF2-40B4-BE49-F238E27FC236}">
                <a16:creationId xmlns:a16="http://schemas.microsoft.com/office/drawing/2014/main" id="{0A5379A1-321D-275D-C97F-4D9EADCA3C3E}"/>
              </a:ext>
            </a:extLst>
          </p:cNvPr>
          <p:cNvSpPr>
            <a:spLocks noGrp="1"/>
          </p:cNvSpPr>
          <p:nvPr>
            <p:ph type="body" idx="1"/>
          </p:nvPr>
        </p:nvSpPr>
        <p:spPr/>
        <p:txBody>
          <a:bodyPr>
            <a:normAutofit/>
          </a:bodyPr>
          <a:lstStyle/>
          <a:p>
            <a:r>
              <a:rPr lang="en-US">
                <a:latin typeface="+mn-lt"/>
              </a:rPr>
              <a:t>Perhaps more than anything else, it is the economist’s answer to this question that distinguishes economics from other fields. </a:t>
            </a:r>
          </a:p>
          <a:p>
            <a:r>
              <a:rPr lang="en-US">
                <a:latin typeface="+mn-lt"/>
              </a:rPr>
              <a:t>Economists assume that individuals make choices that they expect will create the maximum value of some objective, given the constraints they face. Economists assume that people’s objectives will be those that serve their own self-interest. Economists assume, for example, that the owners of businesses seek to maximize profit. </a:t>
            </a:r>
          </a:p>
          <a:p>
            <a:r>
              <a:rPr lang="en-US">
                <a:latin typeface="+mn-lt"/>
              </a:rPr>
              <a:t>Given the assumed goal of profit maximization, economists can predict how firms in an industry will respond to changes in the markets in which they operate.</a:t>
            </a:r>
            <a:endParaRPr lang="en-CA">
              <a:latin typeface="+mn-lt"/>
            </a:endParaRPr>
          </a:p>
        </p:txBody>
      </p:sp>
    </p:spTree>
    <p:extLst>
      <p:ext uri="{BB962C8B-B14F-4D97-AF65-F5344CB8AC3E}">
        <p14:creationId xmlns:p14="http://schemas.microsoft.com/office/powerpoint/2010/main" val="351382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A8EC-D054-4D9E-E31C-F1C9B6C35433}"/>
              </a:ext>
            </a:extLst>
          </p:cNvPr>
          <p:cNvSpPr>
            <a:spLocks noGrp="1"/>
          </p:cNvSpPr>
          <p:nvPr>
            <p:ph type="title"/>
          </p:nvPr>
        </p:nvSpPr>
        <p:spPr>
          <a:xfrm>
            <a:off x="311700" y="410000"/>
            <a:ext cx="8736843" cy="607800"/>
          </a:xfrm>
        </p:spPr>
        <p:txBody>
          <a:bodyPr>
            <a:noAutofit/>
          </a:bodyPr>
          <a:lstStyle/>
          <a:p>
            <a:r>
              <a:rPr lang="en-US" b="1">
                <a:latin typeface="+mj-lt"/>
              </a:rPr>
              <a:t>1.4 Choices, Opportunity Cost, and Trade–Off </a:t>
            </a:r>
            <a:endParaRPr lang="en-CA" b="1">
              <a:latin typeface="+mj-lt"/>
            </a:endParaRPr>
          </a:p>
        </p:txBody>
      </p:sp>
      <p:sp>
        <p:nvSpPr>
          <p:cNvPr id="3" name="Text Placeholder 2">
            <a:extLst>
              <a:ext uri="{FF2B5EF4-FFF2-40B4-BE49-F238E27FC236}">
                <a16:creationId xmlns:a16="http://schemas.microsoft.com/office/drawing/2014/main" id="{6E88991A-436D-7B08-446E-6B449E21495B}"/>
              </a:ext>
            </a:extLst>
          </p:cNvPr>
          <p:cNvSpPr>
            <a:spLocks noGrp="1"/>
          </p:cNvSpPr>
          <p:nvPr>
            <p:ph type="body" idx="1"/>
          </p:nvPr>
        </p:nvSpPr>
        <p:spPr/>
        <p:txBody>
          <a:bodyPr>
            <a:normAutofit fontScale="85000" lnSpcReduction="20000"/>
          </a:bodyPr>
          <a:lstStyle/>
          <a:p>
            <a:pPr marL="114300" indent="0">
              <a:buNone/>
            </a:pPr>
            <a:r>
              <a:rPr lang="en-US" sz="2100" b="0" i="0">
                <a:solidFill>
                  <a:srgbClr val="373D3F"/>
                </a:solidFill>
                <a:effectLst/>
                <a:latin typeface="+mn-lt"/>
              </a:rPr>
              <a:t>It is within the context of scarcity that economists define, perhaps the most important concept in all of economics, the concept of opportunity cost. </a:t>
            </a:r>
          </a:p>
          <a:p>
            <a:pPr marL="114300" indent="0">
              <a:lnSpc>
                <a:spcPct val="114999"/>
              </a:lnSpc>
              <a:buNone/>
            </a:pPr>
            <a:endParaRPr lang="en-US" sz="2100">
              <a:solidFill>
                <a:srgbClr val="373D3F"/>
              </a:solidFill>
              <a:latin typeface="+mn-lt"/>
            </a:endParaRPr>
          </a:p>
          <a:p>
            <a:r>
              <a:rPr lang="en-US" sz="2100" b="1" i="0">
                <a:solidFill>
                  <a:srgbClr val="373D3F"/>
                </a:solidFill>
                <a:effectLst/>
                <a:latin typeface="+mn-lt"/>
              </a:rPr>
              <a:t>Opportunity cost:</a:t>
            </a:r>
            <a:r>
              <a:rPr lang="en-US" sz="2100" i="0">
                <a:solidFill>
                  <a:srgbClr val="373D3F"/>
                </a:solidFill>
                <a:effectLst/>
                <a:latin typeface="+mn-lt"/>
              </a:rPr>
              <a:t> is the </a:t>
            </a:r>
            <a:r>
              <a:rPr lang="en-US" sz="2100" b="0" i="0">
                <a:solidFill>
                  <a:srgbClr val="373D3F"/>
                </a:solidFill>
                <a:effectLst/>
                <a:latin typeface="+mn-lt"/>
              </a:rPr>
              <a:t>value of the best alternative forgone in making any choice. </a:t>
            </a:r>
            <a:r>
              <a:rPr lang="en-US" sz="2100" i="0">
                <a:solidFill>
                  <a:srgbClr val="373D3F"/>
                </a:solidFill>
                <a:effectLst/>
                <a:latin typeface="+mn-lt"/>
              </a:rPr>
              <a:t>The opportunity cost is the value of the best other use to which you could have put your time. A good is scarce if the choice of one alternative requires that another be given up. The existence of alternative uses forces us to make choices. </a:t>
            </a:r>
          </a:p>
          <a:p>
            <a:r>
              <a:rPr lang="en-US" sz="2100" b="1" i="0">
                <a:solidFill>
                  <a:srgbClr val="373D3F"/>
                </a:solidFill>
                <a:effectLst/>
                <a:latin typeface="+mn-lt"/>
              </a:rPr>
              <a:t>The opportunity cost of any choice </a:t>
            </a:r>
            <a:r>
              <a:rPr lang="en-US" sz="2100" b="0" i="0">
                <a:solidFill>
                  <a:srgbClr val="373D3F"/>
                </a:solidFill>
                <a:effectLst/>
                <a:latin typeface="+mn-lt"/>
              </a:rPr>
              <a:t>is the value of the best alternative forgone in making it. This is the </a:t>
            </a:r>
            <a:r>
              <a:rPr lang="en-US" sz="2100" b="0" i="1">
                <a:solidFill>
                  <a:srgbClr val="373D3F"/>
                </a:solidFill>
                <a:effectLst/>
                <a:latin typeface="+mn-lt"/>
              </a:rPr>
              <a:t>trade-off</a:t>
            </a:r>
            <a:r>
              <a:rPr lang="en-US" sz="2100" b="0" i="0">
                <a:solidFill>
                  <a:srgbClr val="373D3F"/>
                </a:solidFill>
                <a:effectLst/>
                <a:latin typeface="+mn-lt"/>
              </a:rPr>
              <a:t> that individuals face in making choices. As decision-makers, we have to make trade-offs on what we do with finite resources.</a:t>
            </a:r>
          </a:p>
        </p:txBody>
      </p:sp>
    </p:spTree>
    <p:extLst>
      <p:ext uri="{BB962C8B-B14F-4D97-AF65-F5344CB8AC3E}">
        <p14:creationId xmlns:p14="http://schemas.microsoft.com/office/powerpoint/2010/main" val="415325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800" b="1">
                <a:latin typeface="+mn-lt"/>
                <a:cs typeface="Nirmala UI" panose="020B0502040204020203" pitchFamily="34" charset="0"/>
              </a:rPr>
              <a:t>1.4 Trade Off</a:t>
            </a:r>
          </a:p>
        </p:txBody>
      </p:sp>
      <p:sp>
        <p:nvSpPr>
          <p:cNvPr id="3" name="Text Placeholder 2"/>
          <p:cNvSpPr>
            <a:spLocks noGrp="1"/>
          </p:cNvSpPr>
          <p:nvPr>
            <p:ph type="body" idx="1"/>
          </p:nvPr>
        </p:nvSpPr>
        <p:spPr/>
        <p:txBody>
          <a:bodyPr/>
          <a:lstStyle/>
          <a:p>
            <a:pPr marL="0" indent="0">
              <a:buFont typeface="ITC Zapf Dingbats" pitchFamily="18" charset="2"/>
              <a:buNone/>
            </a:pPr>
            <a:r>
              <a:rPr lang="en-US" altLang="en-US"/>
              <a:t>To get one thing, we usually have to give up another thing.</a:t>
            </a:r>
          </a:p>
          <a:p>
            <a:pPr marL="0" indent="0">
              <a:buFont typeface="ITC Zapf Dingbats" pitchFamily="18" charset="2"/>
              <a:buNone/>
            </a:pPr>
            <a:endParaRPr lang="en-US" altLang="en-US"/>
          </a:p>
          <a:p>
            <a:pPr lvl="1"/>
            <a:r>
              <a:rPr lang="en-US" altLang="en-US" sz="2000"/>
              <a:t>Food v. clothing</a:t>
            </a:r>
          </a:p>
          <a:p>
            <a:pPr lvl="1"/>
            <a:r>
              <a:rPr lang="en-US" altLang="en-US" sz="2000"/>
              <a:t>Leisure time v. work</a:t>
            </a:r>
          </a:p>
          <a:p>
            <a:pPr lvl="1"/>
            <a:r>
              <a:rPr lang="en-US" altLang="en-US" sz="2000"/>
              <a:t>Efficiency v. equity</a:t>
            </a:r>
          </a:p>
          <a:p>
            <a:endParaRPr lang="en-CA"/>
          </a:p>
          <a:p>
            <a:endParaRPr lang="en-CA"/>
          </a:p>
        </p:txBody>
      </p:sp>
      <p:sp>
        <p:nvSpPr>
          <p:cNvPr id="4" name="Text Box 4"/>
          <p:cNvSpPr txBox="1">
            <a:spLocks noChangeArrowheads="1"/>
          </p:cNvSpPr>
          <p:nvPr/>
        </p:nvSpPr>
        <p:spPr bwMode="auto">
          <a:xfrm>
            <a:off x="1479331" y="3327341"/>
            <a:ext cx="6185338" cy="954107"/>
          </a:xfrm>
          <a:prstGeom prst="rect">
            <a:avLst/>
          </a:prstGeom>
          <a:solidFill>
            <a:schemeClr val="bg1"/>
          </a:solidFill>
          <a:ln w="38100">
            <a:solidFill>
              <a:srgbClr val="2B357D"/>
            </a:solidFill>
            <a:miter lim="800000"/>
            <a:headEnd type="none" w="sm" len="sm"/>
            <a:tailEnd type="none" w="sm" len="sm"/>
          </a:ln>
          <a:effectLst>
            <a:outerShdw dist="107763" dir="2700000" algn="ctr" rotWithShape="0">
              <a:schemeClr val="bg2">
                <a:alpha val="50000"/>
              </a:schemeClr>
            </a:outerShdw>
          </a:effectLst>
        </p:spPr>
        <p:txBody>
          <a:bodyPr wrap="square">
            <a:spAutoFit/>
          </a:bodyPr>
          <a:lstStyle/>
          <a:p>
            <a:pPr algn="ctr">
              <a:spcBef>
                <a:spcPct val="50000"/>
              </a:spcBef>
              <a:defRPr/>
            </a:pPr>
            <a:r>
              <a:rPr lang="en-US" altLang="en-US" sz="2800" i="0">
                <a:solidFill>
                  <a:srgbClr val="494076"/>
                </a:solidFill>
                <a:latin typeface="Arial" charset="0"/>
                <a:cs typeface="+mn-cs"/>
              </a:rPr>
              <a:t>Making decisions requires trading </a:t>
            </a:r>
            <a:br>
              <a:rPr lang="en-US" altLang="en-US" sz="2800" i="0">
                <a:solidFill>
                  <a:srgbClr val="494076"/>
                </a:solidFill>
                <a:latin typeface="Arial" charset="0"/>
                <a:cs typeface="+mn-cs"/>
              </a:rPr>
            </a:br>
            <a:r>
              <a:rPr lang="en-US" altLang="en-US" sz="2800" i="0">
                <a:solidFill>
                  <a:srgbClr val="494076"/>
                </a:solidFill>
                <a:latin typeface="Arial" charset="0"/>
                <a:cs typeface="+mn-cs"/>
              </a:rPr>
              <a:t>off one goal against another.</a:t>
            </a:r>
          </a:p>
        </p:txBody>
      </p:sp>
    </p:spTree>
    <p:extLst>
      <p:ext uri="{BB962C8B-B14F-4D97-AF65-F5344CB8AC3E}">
        <p14:creationId xmlns:p14="http://schemas.microsoft.com/office/powerpoint/2010/main" val="62968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200" b="1">
                <a:cs typeface="Nirmala UI" panose="020B0502040204020203" pitchFamily="34" charset="0"/>
              </a:rPr>
              <a:t>1.4 Trade Off</a:t>
            </a:r>
            <a:endParaRPr lang="en-CA"/>
          </a:p>
        </p:txBody>
      </p:sp>
      <p:sp>
        <p:nvSpPr>
          <p:cNvPr id="3" name="Text Placeholder 2"/>
          <p:cNvSpPr>
            <a:spLocks noGrp="1"/>
          </p:cNvSpPr>
          <p:nvPr>
            <p:ph type="body" idx="1"/>
          </p:nvPr>
        </p:nvSpPr>
        <p:spPr>
          <a:xfrm>
            <a:off x="311700" y="1017800"/>
            <a:ext cx="8520600" cy="3339000"/>
          </a:xfrm>
        </p:spPr>
        <p:txBody>
          <a:bodyPr>
            <a:normAutofit/>
          </a:bodyPr>
          <a:lstStyle/>
          <a:p>
            <a:r>
              <a:rPr lang="en-US" altLang="en-US"/>
              <a:t>Efficiency v. equity</a:t>
            </a:r>
          </a:p>
          <a:p>
            <a:pPr lvl="1">
              <a:buClr>
                <a:schemeClr val="tx1"/>
              </a:buClr>
              <a:defRPr/>
            </a:pPr>
            <a:r>
              <a:rPr lang="en-US" altLang="en-US" sz="1800" b="1" i="1">
                <a:solidFill>
                  <a:srgbClr val="3946A3"/>
                </a:solidFill>
              </a:rPr>
              <a:t>Efficiency</a:t>
            </a:r>
            <a:r>
              <a:rPr lang="en-US" altLang="en-US" sz="1800"/>
              <a:t> means society gets the </a:t>
            </a:r>
            <a:r>
              <a:rPr lang="en-US" altLang="en-US" sz="1800" i="1">
                <a:solidFill>
                  <a:srgbClr val="080808"/>
                </a:solidFill>
              </a:rPr>
              <a:t>most</a:t>
            </a:r>
            <a:r>
              <a:rPr lang="en-US" altLang="en-US" sz="1800"/>
              <a:t> that it can from its scarce resources.</a:t>
            </a:r>
          </a:p>
          <a:p>
            <a:pPr lvl="2">
              <a:buClr>
                <a:schemeClr val="tx1"/>
              </a:buClr>
              <a:defRPr/>
            </a:pPr>
            <a:r>
              <a:rPr lang="en-CA" altLang="en-US" sz="1800"/>
              <a:t>How to get a “bigger pie”</a:t>
            </a:r>
            <a:endParaRPr lang="en-US" altLang="en-US" sz="1800"/>
          </a:p>
          <a:p>
            <a:pPr lvl="1">
              <a:buClr>
                <a:schemeClr val="tx1"/>
              </a:buClr>
              <a:defRPr/>
            </a:pPr>
            <a:r>
              <a:rPr lang="en-US" altLang="en-US" sz="1800" b="1" i="1">
                <a:solidFill>
                  <a:srgbClr val="3946A3"/>
                </a:solidFill>
              </a:rPr>
              <a:t>Equity</a:t>
            </a:r>
            <a:r>
              <a:rPr lang="en-US" altLang="en-US" sz="1800"/>
              <a:t>  means the benefits of those resources are </a:t>
            </a:r>
            <a:r>
              <a:rPr lang="en-US" altLang="en-US" sz="1800" i="1">
                <a:solidFill>
                  <a:srgbClr val="080808"/>
                </a:solidFill>
              </a:rPr>
              <a:t>distributed fairly </a:t>
            </a:r>
            <a:r>
              <a:rPr lang="en-US" altLang="en-US" sz="1800"/>
              <a:t>among the members of society</a:t>
            </a:r>
          </a:p>
          <a:p>
            <a:pPr lvl="2">
              <a:buClr>
                <a:schemeClr val="tx1"/>
              </a:buClr>
              <a:defRPr/>
            </a:pPr>
            <a:r>
              <a:rPr lang="en-CA" altLang="en-US" sz="1800"/>
              <a:t>How to divide the pie equally</a:t>
            </a:r>
            <a:endParaRPr lang="en-US" altLang="en-US" sz="1800"/>
          </a:p>
          <a:p>
            <a:pPr marL="596900" lvl="1" indent="0">
              <a:buClr>
                <a:schemeClr val="tx1"/>
              </a:buClr>
              <a:buNone/>
              <a:defRPr/>
            </a:pPr>
            <a:r>
              <a:rPr lang="en-US" altLang="en-US" sz="1800"/>
              <a:t>Government policies can cause these two concepts to come into conflict with each other</a:t>
            </a:r>
          </a:p>
          <a:p>
            <a:pPr lvl="2">
              <a:buClr>
                <a:schemeClr val="tx1"/>
              </a:buClr>
              <a:defRPr/>
            </a:pPr>
            <a:r>
              <a:rPr lang="en-US" altLang="en-US" sz="1800"/>
              <a:t>Consider a rise in income taxes.</a:t>
            </a:r>
          </a:p>
          <a:p>
            <a:endParaRPr lang="en-CA"/>
          </a:p>
        </p:txBody>
      </p:sp>
    </p:spTree>
    <p:extLst>
      <p:ext uri="{BB962C8B-B14F-4D97-AF65-F5344CB8AC3E}">
        <p14:creationId xmlns:p14="http://schemas.microsoft.com/office/powerpoint/2010/main" val="3473059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C34A9-2F73-0C13-60BE-96F39650992D}"/>
              </a:ext>
            </a:extLst>
          </p:cNvPr>
          <p:cNvSpPr>
            <a:spLocks noGrp="1"/>
          </p:cNvSpPr>
          <p:nvPr>
            <p:ph type="title"/>
          </p:nvPr>
        </p:nvSpPr>
        <p:spPr/>
        <p:txBody>
          <a:bodyPr>
            <a:noAutofit/>
          </a:bodyPr>
          <a:lstStyle/>
          <a:p>
            <a:r>
              <a:rPr lang="en-CA" b="1">
                <a:latin typeface="+mj-lt"/>
              </a:rPr>
              <a:t>1.4 Choices and Marginal Thinking</a:t>
            </a:r>
          </a:p>
        </p:txBody>
      </p:sp>
      <p:sp>
        <p:nvSpPr>
          <p:cNvPr id="3" name="Text Placeholder 2">
            <a:extLst>
              <a:ext uri="{FF2B5EF4-FFF2-40B4-BE49-F238E27FC236}">
                <a16:creationId xmlns:a16="http://schemas.microsoft.com/office/drawing/2014/main" id="{32B4A2B1-6B46-8F5A-BB17-F1BD20E07201}"/>
              </a:ext>
            </a:extLst>
          </p:cNvPr>
          <p:cNvSpPr>
            <a:spLocks noGrp="1"/>
          </p:cNvSpPr>
          <p:nvPr>
            <p:ph type="body" idx="1"/>
          </p:nvPr>
        </p:nvSpPr>
        <p:spPr/>
        <p:txBody>
          <a:bodyPr/>
          <a:lstStyle/>
          <a:p>
            <a:pPr marL="114300" indent="0" algn="l">
              <a:buNone/>
            </a:pPr>
            <a:r>
              <a:rPr lang="en-US" b="0" i="0">
                <a:solidFill>
                  <a:srgbClr val="373D3F"/>
                </a:solidFill>
                <a:effectLst/>
                <a:latin typeface="+mn-lt"/>
              </a:rPr>
              <a:t>Economists argue that most choices are made “at the margin.” The margin is the current level of activity. Think of it as the edge from which a choice is to be made. A choice at the margin is a decision to do a little more or a little less of something. Assessing choices at the margin can lead to extremely useful insights.</a:t>
            </a:r>
          </a:p>
        </p:txBody>
      </p:sp>
    </p:spTree>
    <p:extLst>
      <p:ext uri="{BB962C8B-B14F-4D97-AF65-F5344CB8AC3E}">
        <p14:creationId xmlns:p14="http://schemas.microsoft.com/office/powerpoint/2010/main" val="319033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a:t>1.4 Marginal Thinking</a:t>
            </a:r>
            <a:endParaRPr lang="en-CA"/>
          </a:p>
        </p:txBody>
      </p:sp>
      <p:sp>
        <p:nvSpPr>
          <p:cNvPr id="3" name="Text Placeholder 2"/>
          <p:cNvSpPr>
            <a:spLocks noGrp="1"/>
          </p:cNvSpPr>
          <p:nvPr>
            <p:ph type="body" idx="1"/>
          </p:nvPr>
        </p:nvSpPr>
        <p:spPr/>
        <p:txBody>
          <a:bodyPr>
            <a:normAutofit/>
          </a:bodyPr>
          <a:lstStyle/>
          <a:p>
            <a:r>
              <a:rPr lang="en-US" b="1" dirty="0"/>
              <a:t>Marginal thinking focuses on the additional, or marginal, choices</a:t>
            </a:r>
            <a:r>
              <a:rPr lang="en-US" dirty="0"/>
              <a:t> – they involve the effects of adding or subtracting from the current situation</a:t>
            </a:r>
          </a:p>
          <a:p>
            <a:endParaRPr lang="en-US" dirty="0"/>
          </a:p>
          <a:p>
            <a:r>
              <a:rPr lang="en-US" dirty="0"/>
              <a:t>Economists call the price of something it’s </a:t>
            </a:r>
            <a:r>
              <a:rPr lang="en-US" i="1" dirty="0"/>
              <a:t>marginal value </a:t>
            </a:r>
            <a:r>
              <a:rPr lang="en-US" dirty="0"/>
              <a:t>(or incremental value), rather than its total value.</a:t>
            </a:r>
          </a:p>
          <a:p>
            <a:endParaRPr lang="en-US" dirty="0"/>
          </a:p>
          <a:p>
            <a:r>
              <a:rPr lang="en-US" dirty="0"/>
              <a:t>The concept of marginal value is imperative to understand – as </a:t>
            </a:r>
            <a:r>
              <a:rPr lang="en-US" b="1" dirty="0"/>
              <a:t>all decisions are made on the margin</a:t>
            </a:r>
          </a:p>
          <a:p>
            <a:endParaRPr lang="en-US" dirty="0"/>
          </a:p>
          <a:p>
            <a:r>
              <a:rPr lang="en-US" dirty="0"/>
              <a:t>Can a good ever have </a:t>
            </a:r>
            <a:r>
              <a:rPr lang="en-US" b="1" dirty="0"/>
              <a:t>negative marginal benefit</a:t>
            </a:r>
            <a:r>
              <a:rPr lang="en-US" dirty="0"/>
              <a:t>? If so, give an example.</a:t>
            </a:r>
            <a:endParaRPr lang="en-CA" dirty="0"/>
          </a:p>
        </p:txBody>
      </p:sp>
    </p:spTree>
    <p:extLst>
      <p:ext uri="{BB962C8B-B14F-4D97-AF65-F5344CB8AC3E}">
        <p14:creationId xmlns:p14="http://schemas.microsoft.com/office/powerpoint/2010/main" val="4193778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1405-B5B4-4643-B6CD-2A9A422D5931}"/>
              </a:ext>
            </a:extLst>
          </p:cNvPr>
          <p:cNvSpPr>
            <a:spLocks noGrp="1"/>
          </p:cNvSpPr>
          <p:nvPr>
            <p:ph type="title"/>
          </p:nvPr>
        </p:nvSpPr>
        <p:spPr/>
        <p:txBody>
          <a:bodyPr>
            <a:noAutofit/>
          </a:bodyPr>
          <a:lstStyle/>
          <a:p>
            <a:r>
              <a:rPr lang="en-US" b="1">
                <a:latin typeface="+mj-lt"/>
              </a:rPr>
              <a:t>1.4 Marginal Benefit and Marginal Cost I</a:t>
            </a:r>
            <a:endParaRPr lang="en-CA" b="1">
              <a:latin typeface="+mj-lt"/>
            </a:endParaRPr>
          </a:p>
        </p:txBody>
      </p:sp>
      <p:sp>
        <p:nvSpPr>
          <p:cNvPr id="3" name="Text Placeholder 2">
            <a:extLst>
              <a:ext uri="{FF2B5EF4-FFF2-40B4-BE49-F238E27FC236}">
                <a16:creationId xmlns:a16="http://schemas.microsoft.com/office/drawing/2014/main" id="{320A9891-0DFA-43E3-9F94-BA5980071A7A}"/>
              </a:ext>
            </a:extLst>
          </p:cNvPr>
          <p:cNvSpPr>
            <a:spLocks noGrp="1"/>
          </p:cNvSpPr>
          <p:nvPr>
            <p:ph type="body" idx="1"/>
          </p:nvPr>
        </p:nvSpPr>
        <p:spPr>
          <a:xfrm>
            <a:off x="311700" y="1229875"/>
            <a:ext cx="4833324" cy="3339000"/>
          </a:xfrm>
        </p:spPr>
        <p:txBody>
          <a:bodyPr>
            <a:normAutofit/>
          </a:bodyPr>
          <a:lstStyle/>
          <a:p>
            <a:pPr marL="114300" indent="0">
              <a:buNone/>
            </a:pPr>
            <a:r>
              <a:rPr lang="en-US" b="1">
                <a:latin typeface="+mn-lt"/>
              </a:rPr>
              <a:t>Marginal Analysis </a:t>
            </a:r>
            <a:r>
              <a:rPr lang="en-US">
                <a:latin typeface="+mn-lt"/>
              </a:rPr>
              <a:t>is the process of breaking down a decision into a series of ‘yes or no’ decisions. More formally, it is an examination of the additional benefits of an activity compared to the additional costs incurred by that same activity. </a:t>
            </a:r>
          </a:p>
        </p:txBody>
      </p:sp>
      <p:pic>
        <p:nvPicPr>
          <p:cNvPr id="5" name="Picture 4" descr="A sign on a brick wall that says Yes and No">
            <a:extLst>
              <a:ext uri="{FF2B5EF4-FFF2-40B4-BE49-F238E27FC236}">
                <a16:creationId xmlns:a16="http://schemas.microsoft.com/office/drawing/2014/main" id="{BB0B5C1B-3C4E-4EDF-AC4A-AF0C7A3E33A5}"/>
              </a:ext>
              <a:ext uri="{C183D7F6-B498-43B3-948B-1728B52AA6E4}">
                <adec:decorative xmlns:adec="http://schemas.microsoft.com/office/drawing/2017/decorative" xmlns="" val="0"/>
              </a:ext>
            </a:extLst>
          </p:cNvPr>
          <p:cNvPicPr>
            <a:picLocks noChangeAspect="1"/>
          </p:cNvPicPr>
          <p:nvPr/>
        </p:nvPicPr>
        <p:blipFill>
          <a:blip r:embed="rId3"/>
          <a:stretch>
            <a:fillRect/>
          </a:stretch>
        </p:blipFill>
        <p:spPr>
          <a:xfrm>
            <a:off x="6507573" y="1017800"/>
            <a:ext cx="2159155" cy="3238732"/>
          </a:xfrm>
          <a:prstGeom prst="rect">
            <a:avLst/>
          </a:prstGeom>
        </p:spPr>
      </p:pic>
      <p:sp>
        <p:nvSpPr>
          <p:cNvPr id="7" name="TextBox 6">
            <a:extLst>
              <a:ext uri="{FF2B5EF4-FFF2-40B4-BE49-F238E27FC236}">
                <a16:creationId xmlns:a16="http://schemas.microsoft.com/office/drawing/2014/main" id="{0A93304B-4E5A-4528-8E50-DA5EE4F8C9CA}"/>
              </a:ext>
            </a:extLst>
          </p:cNvPr>
          <p:cNvSpPr txBox="1"/>
          <p:nvPr/>
        </p:nvSpPr>
        <p:spPr>
          <a:xfrm>
            <a:off x="6507572" y="4256532"/>
            <a:ext cx="2159155" cy="600164"/>
          </a:xfrm>
          <a:prstGeom prst="rect">
            <a:avLst/>
          </a:prstGeom>
          <a:noFill/>
        </p:spPr>
        <p:txBody>
          <a:bodyPr wrap="square">
            <a:spAutoFit/>
          </a:bodyPr>
          <a:lstStyle/>
          <a:p>
            <a:r>
              <a:rPr lang="en-US" sz="1100" b="0" i="0">
                <a:solidFill>
                  <a:srgbClr val="080808"/>
                </a:solidFill>
                <a:effectLst/>
                <a:latin typeface="+mn-lt"/>
              </a:rPr>
              <a:t>Photo by</a:t>
            </a:r>
            <a:r>
              <a:rPr lang="en-US" sz="1100" b="0" i="0">
                <a:solidFill>
                  <a:schemeClr val="tx1"/>
                </a:solidFill>
                <a:effectLst/>
                <a:latin typeface="+mn-lt"/>
              </a:rPr>
              <a:t> </a:t>
            </a:r>
            <a:r>
              <a:rPr lang="en-US" sz="1100" b="0" i="0">
                <a:solidFill>
                  <a:schemeClr val="tx1"/>
                </a:solidFill>
                <a:effectLst/>
                <a:latin typeface="+mn-lt"/>
                <a:hlinkClick r:id="rId4">
                  <a:extLst>
                    <a:ext uri="{A12FA001-AC4F-418D-AE19-62706E023703}">
                      <ahyp:hlinkClr xmlns:ahyp="http://schemas.microsoft.com/office/drawing/2018/hyperlinkcolor" xmlns="" val="tx"/>
                    </a:ext>
                  </a:extLst>
                </a:hlinkClick>
              </a:rPr>
              <a:t>Florian</a:t>
            </a:r>
            <a:r>
              <a:rPr lang="en-US" sz="1100" b="0" i="0">
                <a:solidFill>
                  <a:srgbClr val="F06292"/>
                </a:solidFill>
                <a:effectLst/>
                <a:latin typeface="+mn-lt"/>
                <a:hlinkClick r:id="rId4">
                  <a:extLst>
                    <a:ext uri="{A12FA001-AC4F-418D-AE19-62706E023703}">
                      <ahyp:hlinkClr xmlns:ahyp="http://schemas.microsoft.com/office/drawing/2018/hyperlinkcolor" xmlns="" val="tx"/>
                    </a:ext>
                  </a:extLst>
                </a:hlinkClick>
              </a:rPr>
              <a:t> </a:t>
            </a:r>
            <a:r>
              <a:rPr lang="en-US" sz="1100" b="0" i="0" err="1">
                <a:solidFill>
                  <a:schemeClr val="tx1"/>
                </a:solidFill>
                <a:effectLst/>
                <a:latin typeface="+mn-lt"/>
                <a:hlinkClick r:id="rId4">
                  <a:extLst>
                    <a:ext uri="{A12FA001-AC4F-418D-AE19-62706E023703}">
                      <ahyp:hlinkClr xmlns:ahyp="http://schemas.microsoft.com/office/drawing/2018/hyperlinkcolor" xmlns="" val="tx"/>
                    </a:ext>
                  </a:extLst>
                </a:hlinkClick>
              </a:rPr>
              <a:t>Schmetz</a:t>
            </a:r>
            <a:r>
              <a:rPr lang="en-US" sz="1100" b="0" i="0">
                <a:solidFill>
                  <a:srgbClr val="080808"/>
                </a:solidFill>
                <a:effectLst/>
                <a:latin typeface="+mn-lt"/>
              </a:rPr>
              <a:t>,</a:t>
            </a:r>
            <a:r>
              <a:rPr lang="en-US" sz="1100" b="0" i="0">
                <a:solidFill>
                  <a:schemeClr val="tx1"/>
                </a:solidFill>
                <a:effectLst/>
                <a:latin typeface="+mn-lt"/>
              </a:rPr>
              <a:t> </a:t>
            </a:r>
            <a:r>
              <a:rPr lang="en-US" sz="1100">
                <a:latin typeface="+mn-lt"/>
              </a:rPr>
              <a:t>licensed under the </a:t>
            </a:r>
            <a:r>
              <a:rPr lang="en-US" sz="1100">
                <a:solidFill>
                  <a:schemeClr val="tx1"/>
                </a:solidFill>
                <a:latin typeface="+mn-lt"/>
                <a:hlinkClick r:id="rId5">
                  <a:extLst>
                    <a:ext uri="{A12FA001-AC4F-418D-AE19-62706E023703}">
                      <ahyp:hlinkClr xmlns:ahyp="http://schemas.microsoft.com/office/drawing/2018/hyperlinkcolor" xmlns="" val="tx"/>
                    </a:ext>
                  </a:extLst>
                </a:hlinkClick>
              </a:rPr>
              <a:t>Unsplit License</a:t>
            </a:r>
            <a:endParaRPr lang="en-CA" sz="1100">
              <a:solidFill>
                <a:schemeClr val="tx1"/>
              </a:solidFill>
              <a:latin typeface="+mn-lt"/>
            </a:endParaRPr>
          </a:p>
        </p:txBody>
      </p:sp>
    </p:spTree>
    <p:extLst>
      <p:ext uri="{BB962C8B-B14F-4D97-AF65-F5344CB8AC3E}">
        <p14:creationId xmlns:p14="http://schemas.microsoft.com/office/powerpoint/2010/main" val="1665280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1.4 Marginal Benefit and Marginal Cost II</a:t>
            </a:r>
            <a:endParaRPr lang="en-CA"/>
          </a:p>
        </p:txBody>
      </p:sp>
      <p:sp>
        <p:nvSpPr>
          <p:cNvPr id="3" name="Text Placeholder 2"/>
          <p:cNvSpPr>
            <a:spLocks noGrp="1"/>
          </p:cNvSpPr>
          <p:nvPr>
            <p:ph type="body" idx="1"/>
          </p:nvPr>
        </p:nvSpPr>
        <p:spPr>
          <a:xfrm>
            <a:off x="311699" y="1229875"/>
            <a:ext cx="8611583" cy="3604884"/>
          </a:xfrm>
        </p:spPr>
        <p:txBody>
          <a:bodyPr/>
          <a:lstStyle/>
          <a:p>
            <a:r>
              <a:rPr lang="en-CA" b="1"/>
              <a:t>Marginal Benefit </a:t>
            </a:r>
            <a:r>
              <a:rPr lang="en-CA"/>
              <a:t>is the additional benefit obtained from an incremental increase in an activity.</a:t>
            </a:r>
          </a:p>
          <a:p>
            <a:endParaRPr lang="en-CA"/>
          </a:p>
          <a:p>
            <a:r>
              <a:rPr lang="en-CA" b="1"/>
              <a:t>Marginal Cost </a:t>
            </a:r>
            <a:r>
              <a:rPr lang="en-CA"/>
              <a:t>is the additional cost incurred from an incremental increase in an activity.</a:t>
            </a:r>
          </a:p>
          <a:p>
            <a:pPr marL="114300" indent="0">
              <a:buNone/>
            </a:pPr>
            <a:r>
              <a:rPr lang="en-CA">
                <a:solidFill>
                  <a:srgbClr val="080808"/>
                </a:solidFill>
              </a:rPr>
              <a:t>For a rational thinker</a:t>
            </a:r>
            <a:r>
              <a:rPr lang="en-CA" sz="2000"/>
              <a:t>, </a:t>
            </a:r>
          </a:p>
        </p:txBody>
      </p:sp>
      <p:sp>
        <p:nvSpPr>
          <p:cNvPr id="4" name="Rectangle 3"/>
          <p:cNvSpPr/>
          <p:nvPr/>
        </p:nvSpPr>
        <p:spPr>
          <a:xfrm>
            <a:off x="588579" y="3245436"/>
            <a:ext cx="7620000" cy="1508105"/>
          </a:xfrm>
          <a:prstGeom prst="rect">
            <a:avLst/>
          </a:prstGeom>
        </p:spPr>
        <p:txBody>
          <a:bodyPr wrap="square">
            <a:spAutoFit/>
          </a:bodyPr>
          <a:lstStyle/>
          <a:p>
            <a:pPr marL="114300" indent="0">
              <a:spcBef>
                <a:spcPts val="600"/>
              </a:spcBef>
              <a:spcAft>
                <a:spcPts val="600"/>
              </a:spcAft>
              <a:buNone/>
            </a:pPr>
            <a:r>
              <a:rPr lang="en-US" sz="1800"/>
              <a:t>If marginal </a:t>
            </a:r>
            <a:r>
              <a:rPr lang="en-US" sz="1800" i="1"/>
              <a:t>benefits &gt; marginal costs</a:t>
            </a:r>
            <a:r>
              <a:rPr lang="en-US" sz="1800"/>
              <a:t>, this is the right choice.</a:t>
            </a:r>
          </a:p>
          <a:p>
            <a:pPr marL="114300" indent="0">
              <a:spcBef>
                <a:spcPts val="600"/>
              </a:spcBef>
              <a:spcAft>
                <a:spcPts val="600"/>
              </a:spcAft>
              <a:buNone/>
            </a:pPr>
            <a:r>
              <a:rPr lang="en-US" sz="1800"/>
              <a:t>If marginal </a:t>
            </a:r>
            <a:r>
              <a:rPr lang="en-US" sz="1800" i="1"/>
              <a:t>benefits &lt; marginal costs</a:t>
            </a:r>
            <a:r>
              <a:rPr lang="en-US" sz="1800"/>
              <a:t>, this isn’t the right choice.</a:t>
            </a:r>
          </a:p>
          <a:p>
            <a:pPr marL="114300" indent="0">
              <a:spcBef>
                <a:spcPts val="600"/>
              </a:spcBef>
              <a:spcAft>
                <a:spcPts val="600"/>
              </a:spcAft>
              <a:buNone/>
            </a:pPr>
            <a:r>
              <a:rPr lang="en-US" sz="1800"/>
              <a:t>If </a:t>
            </a:r>
            <a:r>
              <a:rPr lang="en-US" sz="1800" i="1"/>
              <a:t>benefits = costs</a:t>
            </a:r>
            <a:r>
              <a:rPr lang="en-US" sz="1800"/>
              <a:t>, it is the optimal choice - an individual is </a:t>
            </a:r>
            <a:r>
              <a:rPr lang="en-US" sz="1800" i="1"/>
              <a:t>indifferent</a:t>
            </a:r>
            <a:r>
              <a:rPr lang="en-US" sz="1800"/>
              <a:t> between doing or not doing the activity.</a:t>
            </a:r>
            <a:endParaRPr lang="en-CA" sz="1800"/>
          </a:p>
        </p:txBody>
      </p:sp>
    </p:spTree>
    <p:extLst>
      <p:ext uri="{BB962C8B-B14F-4D97-AF65-F5344CB8AC3E}">
        <p14:creationId xmlns:p14="http://schemas.microsoft.com/office/powerpoint/2010/main" val="619548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1128-B88B-46D5-BE6F-965A3A6C4D85}"/>
              </a:ext>
            </a:extLst>
          </p:cNvPr>
          <p:cNvSpPr>
            <a:spLocks noGrp="1"/>
          </p:cNvSpPr>
          <p:nvPr>
            <p:ph type="title"/>
          </p:nvPr>
        </p:nvSpPr>
        <p:spPr/>
        <p:txBody>
          <a:bodyPr>
            <a:noAutofit/>
          </a:bodyPr>
          <a:lstStyle/>
          <a:p>
            <a:r>
              <a:rPr lang="en-US" b="1">
                <a:solidFill>
                  <a:schemeClr val="accent2"/>
                </a:solidFill>
                <a:latin typeface="+mj-lt"/>
              </a:rPr>
              <a:t>1.5 Economics</a:t>
            </a:r>
            <a:r>
              <a:rPr lang="en-US" b="1" i="0">
                <a:solidFill>
                  <a:schemeClr val="accent2"/>
                </a:solidFill>
                <a:effectLst/>
                <a:latin typeface="+mj-lt"/>
              </a:rPr>
              <a:t> – Social Science &amp; Policy Tool</a:t>
            </a:r>
            <a:endParaRPr lang="en-CA" b="1">
              <a:solidFill>
                <a:schemeClr val="accent2"/>
              </a:solidFill>
              <a:latin typeface="+mj-lt"/>
            </a:endParaRPr>
          </a:p>
        </p:txBody>
      </p:sp>
      <p:sp>
        <p:nvSpPr>
          <p:cNvPr id="3" name="Text Placeholder 2">
            <a:extLst>
              <a:ext uri="{FF2B5EF4-FFF2-40B4-BE49-F238E27FC236}">
                <a16:creationId xmlns:a16="http://schemas.microsoft.com/office/drawing/2014/main" id="{8D777340-8AA6-4E3B-85AD-EC4A48E98F3D}"/>
              </a:ext>
            </a:extLst>
          </p:cNvPr>
          <p:cNvSpPr>
            <a:spLocks noGrp="1"/>
          </p:cNvSpPr>
          <p:nvPr>
            <p:ph type="body" idx="1"/>
          </p:nvPr>
        </p:nvSpPr>
        <p:spPr/>
        <p:txBody>
          <a:bodyPr/>
          <a:lstStyle/>
          <a:p>
            <a:pPr marL="114300" indent="0">
              <a:buNone/>
            </a:pPr>
            <a:r>
              <a:rPr lang="en-US" b="0" i="0">
                <a:solidFill>
                  <a:srgbClr val="373D3F"/>
                </a:solidFill>
                <a:effectLst/>
                <a:latin typeface="+mn-lt"/>
                <a:ea typeface="Roboto" panose="02000000000000000000" pitchFamily="2" charset="0"/>
              </a:rPr>
              <a:t>Economists distinguish between two types of statements: Positive and Normative. Two kinds of assertions in economics can be subjected to testing.</a:t>
            </a:r>
          </a:p>
          <a:p>
            <a:pPr marL="114300" indent="0">
              <a:lnSpc>
                <a:spcPct val="114999"/>
              </a:lnSpc>
              <a:buNone/>
            </a:pPr>
            <a:endParaRPr lang="en-US">
              <a:solidFill>
                <a:srgbClr val="373D3F"/>
              </a:solidFill>
              <a:latin typeface="+mn-lt"/>
            </a:endParaRPr>
          </a:p>
          <a:p>
            <a:r>
              <a:rPr lang="en-US" b="0" i="0">
                <a:solidFill>
                  <a:srgbClr val="373D3F"/>
                </a:solidFill>
                <a:effectLst/>
                <a:latin typeface="+mn-lt"/>
                <a:ea typeface="Roboto" panose="02000000000000000000" pitchFamily="2" charset="0"/>
              </a:rPr>
              <a:t>A statement of fact or a hypothesis is a </a:t>
            </a:r>
            <a:r>
              <a:rPr lang="en-US" b="1" i="0">
                <a:solidFill>
                  <a:srgbClr val="373D3F"/>
                </a:solidFill>
                <a:effectLst/>
                <a:latin typeface="+mn-lt"/>
                <a:ea typeface="Roboto" panose="02000000000000000000" pitchFamily="2" charset="0"/>
              </a:rPr>
              <a:t>positive statement</a:t>
            </a:r>
            <a:r>
              <a:rPr lang="en-US" i="0">
                <a:solidFill>
                  <a:srgbClr val="373D3F"/>
                </a:solidFill>
                <a:effectLst/>
                <a:latin typeface="+mn-lt"/>
                <a:ea typeface="Roboto" panose="02000000000000000000" pitchFamily="2" charset="0"/>
              </a:rPr>
              <a:t>.</a:t>
            </a:r>
            <a:endParaRPr lang="en-US">
              <a:solidFill>
                <a:srgbClr val="373D3F"/>
              </a:solidFill>
              <a:latin typeface="+mn-lt"/>
              <a:ea typeface="Roboto" panose="02000000000000000000" pitchFamily="2" charset="0"/>
            </a:endParaRPr>
          </a:p>
          <a:p>
            <a:r>
              <a:rPr lang="en-US" b="0" i="0">
                <a:solidFill>
                  <a:srgbClr val="373D3F"/>
                </a:solidFill>
                <a:effectLst/>
                <a:latin typeface="+mn-lt"/>
                <a:ea typeface="Roboto" panose="02000000000000000000" pitchFamily="2" charset="0"/>
              </a:rPr>
              <a:t>A </a:t>
            </a:r>
            <a:r>
              <a:rPr lang="en-US" b="1" i="0">
                <a:solidFill>
                  <a:srgbClr val="373D3F"/>
                </a:solidFill>
                <a:effectLst/>
                <a:latin typeface="+mn-lt"/>
                <a:ea typeface="Roboto" panose="02000000000000000000" pitchFamily="2" charset="0"/>
              </a:rPr>
              <a:t>normative statement</a:t>
            </a:r>
            <a:r>
              <a:rPr lang="en-US" b="0" i="0">
                <a:solidFill>
                  <a:srgbClr val="373D3F"/>
                </a:solidFill>
                <a:effectLst/>
                <a:latin typeface="+mn-lt"/>
                <a:ea typeface="Roboto" panose="02000000000000000000" pitchFamily="2" charset="0"/>
              </a:rPr>
              <a:t> is one that makes a value judgment.</a:t>
            </a:r>
            <a:endParaRPr lang="en-CA">
              <a:latin typeface="+mn-lt"/>
              <a:ea typeface="Roboto" panose="02000000000000000000" pitchFamily="2" charset="0"/>
            </a:endParaRPr>
          </a:p>
        </p:txBody>
      </p:sp>
    </p:spTree>
    <p:extLst>
      <p:ext uri="{BB962C8B-B14F-4D97-AF65-F5344CB8AC3E}">
        <p14:creationId xmlns:p14="http://schemas.microsoft.com/office/powerpoint/2010/main" val="821728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Positive and Normative Statements</a:t>
            </a:r>
            <a:endParaRPr lang="en-CA" b="1" dirty="0"/>
          </a:p>
        </p:txBody>
      </p:sp>
      <p:sp>
        <p:nvSpPr>
          <p:cNvPr id="3" name="Text Placeholder 2"/>
          <p:cNvSpPr>
            <a:spLocks noGrp="1"/>
          </p:cNvSpPr>
          <p:nvPr>
            <p:ph type="body" idx="1"/>
          </p:nvPr>
        </p:nvSpPr>
        <p:spPr/>
        <p:txBody>
          <a:bodyPr/>
          <a:lstStyle/>
          <a:p>
            <a:pPr marL="114300" indent="0" algn="ctr">
              <a:buNone/>
            </a:pPr>
            <a:r>
              <a:rPr lang="en-CA" b="1" dirty="0" smtClean="0"/>
              <a:t>Are the following Positive or Normative?</a:t>
            </a:r>
          </a:p>
          <a:p>
            <a:pPr marL="114300" indent="0" algn="ctr">
              <a:buNone/>
            </a:pPr>
            <a:endParaRPr lang="en-CA" dirty="0"/>
          </a:p>
          <a:p>
            <a:pPr marL="114300" indent="0">
              <a:buNone/>
            </a:pPr>
            <a:r>
              <a:rPr lang="en-CA" dirty="0" smtClean="0"/>
              <a:t>Higher interest rate by the Bank of Canada hampered housing investment by 2.3% in the fourth quarter of 2022.</a:t>
            </a:r>
          </a:p>
          <a:p>
            <a:pPr marL="114300" indent="0">
              <a:buNone/>
            </a:pPr>
            <a:endParaRPr lang="en-CA" dirty="0"/>
          </a:p>
          <a:p>
            <a:pPr marL="114300" indent="0">
              <a:buNone/>
            </a:pPr>
            <a:r>
              <a:rPr lang="en-CA" dirty="0" smtClean="0"/>
              <a:t>Ontario government should further increasing the minimum wage to keep pace with inflation.</a:t>
            </a:r>
          </a:p>
          <a:p>
            <a:pPr marL="114300" indent="0">
              <a:buNone/>
            </a:pPr>
            <a:endParaRPr lang="en-CA" dirty="0"/>
          </a:p>
          <a:p>
            <a:pPr marL="114300" indent="0">
              <a:buNone/>
            </a:pPr>
            <a:r>
              <a:rPr lang="en-CA" dirty="0" smtClean="0"/>
              <a:t>Seat Belts are a good social policy. </a:t>
            </a:r>
          </a:p>
          <a:p>
            <a:endParaRPr lang="en-CA" dirty="0"/>
          </a:p>
          <a:p>
            <a:endParaRPr lang="en-CA" dirty="0"/>
          </a:p>
        </p:txBody>
      </p:sp>
    </p:spTree>
    <p:extLst>
      <p:ext uri="{BB962C8B-B14F-4D97-AF65-F5344CB8AC3E}">
        <p14:creationId xmlns:p14="http://schemas.microsoft.com/office/powerpoint/2010/main" val="1906223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E5A67-AFAE-435F-B0FF-7FCE22CD90A5}"/>
              </a:ext>
            </a:extLst>
          </p:cNvPr>
          <p:cNvSpPr>
            <a:spLocks noGrp="1"/>
          </p:cNvSpPr>
          <p:nvPr>
            <p:ph type="title"/>
          </p:nvPr>
        </p:nvSpPr>
        <p:spPr/>
        <p:txBody>
          <a:bodyPr>
            <a:normAutofit fontScale="90000"/>
          </a:bodyPr>
          <a:lstStyle/>
          <a:p>
            <a:r>
              <a:rPr lang="en-CA" sz="3300" b="1" dirty="0">
                <a:latin typeface="+mj-lt"/>
              </a:rPr>
              <a:t>1.1 Economics</a:t>
            </a:r>
            <a:r>
              <a:rPr lang="en-CA" dirty="0"/>
              <a:t> </a:t>
            </a:r>
          </a:p>
        </p:txBody>
      </p:sp>
      <p:sp>
        <p:nvSpPr>
          <p:cNvPr id="3" name="Text Placeholder 2">
            <a:extLst>
              <a:ext uri="{FF2B5EF4-FFF2-40B4-BE49-F238E27FC236}">
                <a16:creationId xmlns:a16="http://schemas.microsoft.com/office/drawing/2014/main" id="{8D734E81-A33D-44CA-B679-A529455EAA58}"/>
              </a:ext>
            </a:extLst>
          </p:cNvPr>
          <p:cNvSpPr>
            <a:spLocks noGrp="1"/>
          </p:cNvSpPr>
          <p:nvPr>
            <p:ph type="body" idx="1"/>
          </p:nvPr>
        </p:nvSpPr>
        <p:spPr>
          <a:xfrm>
            <a:off x="311700" y="1394500"/>
            <a:ext cx="7917900" cy="3339000"/>
          </a:xfrm>
        </p:spPr>
        <p:txBody>
          <a:bodyPr/>
          <a:lstStyle/>
          <a:p>
            <a:pPr marL="114300" indent="0">
              <a:buNone/>
            </a:pPr>
            <a:r>
              <a:rPr lang="en-US" b="1" i="0" dirty="0">
                <a:solidFill>
                  <a:srgbClr val="000000"/>
                </a:solidFill>
                <a:effectLst/>
                <a:latin typeface="+mn-lt"/>
                <a:ea typeface="Roboto" panose="02000000000000000000" pitchFamily="2" charset="0"/>
              </a:rPr>
              <a:t>Economics</a:t>
            </a:r>
            <a:r>
              <a:rPr lang="en-US" b="0" i="0" dirty="0">
                <a:solidFill>
                  <a:srgbClr val="000000"/>
                </a:solidFill>
                <a:effectLst/>
                <a:latin typeface="+mn-lt"/>
                <a:ea typeface="Roboto" panose="02000000000000000000" pitchFamily="2" charset="0"/>
              </a:rPr>
              <a:t> is a social science that examines how people choose among the alternatives available to them. It is social because it involves people and their behavior. It is a science because it uses, as much as possible, a scientific approach in its investigation of choices.</a:t>
            </a:r>
            <a:endParaRPr lang="en-CA" dirty="0">
              <a:latin typeface="+mn-lt"/>
              <a:ea typeface="Roboto" panose="02000000000000000000" pitchFamily="2" charset="0"/>
            </a:endParaRPr>
          </a:p>
        </p:txBody>
      </p:sp>
    </p:spTree>
    <p:extLst>
      <p:ext uri="{BB962C8B-B14F-4D97-AF65-F5344CB8AC3E}">
        <p14:creationId xmlns:p14="http://schemas.microsoft.com/office/powerpoint/2010/main" val="4109582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3426-6EA5-40F7-ADEB-ACD07E351E08}"/>
              </a:ext>
            </a:extLst>
          </p:cNvPr>
          <p:cNvSpPr>
            <a:spLocks noGrp="1"/>
          </p:cNvSpPr>
          <p:nvPr>
            <p:ph type="title"/>
          </p:nvPr>
        </p:nvSpPr>
        <p:spPr/>
        <p:txBody>
          <a:bodyPr>
            <a:noAutofit/>
          </a:bodyPr>
          <a:lstStyle/>
          <a:p>
            <a:r>
              <a:rPr lang="en-CA" b="1">
                <a:latin typeface="+mj-lt"/>
              </a:rPr>
              <a:t>1.6 Economic Model</a:t>
            </a:r>
          </a:p>
        </p:txBody>
      </p:sp>
      <p:sp>
        <p:nvSpPr>
          <p:cNvPr id="3" name="Text Placeholder 2">
            <a:extLst>
              <a:ext uri="{FF2B5EF4-FFF2-40B4-BE49-F238E27FC236}">
                <a16:creationId xmlns:a16="http://schemas.microsoft.com/office/drawing/2014/main" id="{F35F028B-B532-4A56-9F88-9412F4493C11}"/>
              </a:ext>
            </a:extLst>
          </p:cNvPr>
          <p:cNvSpPr>
            <a:spLocks noGrp="1"/>
          </p:cNvSpPr>
          <p:nvPr>
            <p:ph type="body" idx="1"/>
          </p:nvPr>
        </p:nvSpPr>
        <p:spPr>
          <a:xfrm>
            <a:off x="311700" y="1229875"/>
            <a:ext cx="4260300" cy="3339000"/>
          </a:xfrm>
        </p:spPr>
        <p:txBody>
          <a:bodyPr/>
          <a:lstStyle/>
          <a:p>
            <a:pPr marL="114300" indent="0">
              <a:buNone/>
            </a:pPr>
            <a:r>
              <a:rPr lang="en-US" b="0" i="0">
                <a:solidFill>
                  <a:srgbClr val="000000"/>
                </a:solidFill>
                <a:effectLst/>
                <a:latin typeface="+mn-lt"/>
              </a:rPr>
              <a:t>A </a:t>
            </a:r>
            <a:r>
              <a:rPr lang="en-US" b="1" i="0">
                <a:solidFill>
                  <a:srgbClr val="000000"/>
                </a:solidFill>
                <a:effectLst/>
                <a:latin typeface="+mn-lt"/>
              </a:rPr>
              <a:t>theory</a:t>
            </a:r>
            <a:r>
              <a:rPr lang="en-US" b="0" i="0">
                <a:solidFill>
                  <a:srgbClr val="000000"/>
                </a:solidFill>
                <a:effectLst/>
                <a:latin typeface="+mn-lt"/>
              </a:rPr>
              <a:t> is a simplified representation of how two or more variables interact with each other.</a:t>
            </a:r>
            <a:endParaRPr lang="en-US"/>
          </a:p>
          <a:p>
            <a:pPr marL="114300" indent="0">
              <a:lnSpc>
                <a:spcPct val="114999"/>
              </a:lnSpc>
              <a:buNone/>
            </a:pPr>
            <a:endParaRPr lang="en-US">
              <a:solidFill>
                <a:srgbClr val="000000"/>
              </a:solidFill>
              <a:latin typeface="+mn-lt"/>
            </a:endParaRPr>
          </a:p>
          <a:p>
            <a:pPr marL="114300" indent="0">
              <a:buNone/>
            </a:pPr>
            <a:r>
              <a:rPr lang="en-US" b="0" i="0">
                <a:solidFill>
                  <a:srgbClr val="000000"/>
                </a:solidFill>
                <a:effectLst/>
                <a:latin typeface="+mn-lt"/>
              </a:rPr>
              <a:t>A </a:t>
            </a:r>
            <a:r>
              <a:rPr lang="en-US" b="1" i="0">
                <a:solidFill>
                  <a:srgbClr val="000000"/>
                </a:solidFill>
                <a:effectLst/>
                <a:latin typeface="+mn-lt"/>
              </a:rPr>
              <a:t>hypothesis</a:t>
            </a:r>
            <a:r>
              <a:rPr lang="en-US" b="0" i="0">
                <a:solidFill>
                  <a:srgbClr val="000000"/>
                </a:solidFill>
                <a:effectLst/>
                <a:latin typeface="+mn-lt"/>
              </a:rPr>
              <a:t> is an assertion of a relationship between two or more variables that could be proven to be false. </a:t>
            </a:r>
          </a:p>
        </p:txBody>
      </p:sp>
      <p:pic>
        <p:nvPicPr>
          <p:cNvPr id="5" name="Picture 4" descr="Black cords or strings &#10;&#10;">
            <a:extLst>
              <a:ext uri="{FF2B5EF4-FFF2-40B4-BE49-F238E27FC236}">
                <a16:creationId xmlns:a16="http://schemas.microsoft.com/office/drawing/2014/main" id="{75F2B0D4-F351-4345-A4F8-7AB5372390D3}"/>
              </a:ext>
              <a:ext uri="{C183D7F6-B498-43B3-948B-1728B52AA6E4}">
                <adec:decorative xmlns:adec="http://schemas.microsoft.com/office/drawing/2017/decorative" xmlns="" val="0"/>
              </a:ext>
            </a:extLst>
          </p:cNvPr>
          <p:cNvPicPr>
            <a:picLocks noChangeAspect="1"/>
          </p:cNvPicPr>
          <p:nvPr/>
        </p:nvPicPr>
        <p:blipFill>
          <a:blip r:embed="rId3"/>
          <a:stretch>
            <a:fillRect/>
          </a:stretch>
        </p:blipFill>
        <p:spPr>
          <a:xfrm>
            <a:off x="5448312" y="531921"/>
            <a:ext cx="2502999" cy="3339000"/>
          </a:xfrm>
          <a:prstGeom prst="rect">
            <a:avLst/>
          </a:prstGeom>
        </p:spPr>
      </p:pic>
      <p:sp>
        <p:nvSpPr>
          <p:cNvPr id="7" name="TextBox 6">
            <a:extLst>
              <a:ext uri="{FF2B5EF4-FFF2-40B4-BE49-F238E27FC236}">
                <a16:creationId xmlns:a16="http://schemas.microsoft.com/office/drawing/2014/main" id="{9D849526-D53F-460C-9E9F-1D47C33CDEA8}"/>
              </a:ext>
            </a:extLst>
          </p:cNvPr>
          <p:cNvSpPr txBox="1"/>
          <p:nvPr/>
        </p:nvSpPr>
        <p:spPr>
          <a:xfrm>
            <a:off x="5377226" y="3870921"/>
            <a:ext cx="2502999" cy="430887"/>
          </a:xfrm>
          <a:prstGeom prst="rect">
            <a:avLst/>
          </a:prstGeom>
          <a:noFill/>
        </p:spPr>
        <p:txBody>
          <a:bodyPr wrap="square">
            <a:spAutoFit/>
          </a:bodyPr>
          <a:lstStyle/>
          <a:p>
            <a:r>
              <a:rPr lang="en-US" sz="1100" b="0" i="0">
                <a:solidFill>
                  <a:srgbClr val="080808"/>
                </a:solidFill>
                <a:effectLst/>
                <a:latin typeface="+mn-lt"/>
              </a:rPr>
              <a:t>Photo by</a:t>
            </a:r>
            <a:r>
              <a:rPr lang="en-US" sz="1100" b="0" i="0">
                <a:solidFill>
                  <a:schemeClr val="tx1"/>
                </a:solidFill>
                <a:effectLst/>
                <a:latin typeface="+mn-lt"/>
              </a:rPr>
              <a:t> </a:t>
            </a:r>
            <a:r>
              <a:rPr lang="en-US" sz="1100" b="0" i="0">
                <a:solidFill>
                  <a:schemeClr val="tx1"/>
                </a:solidFill>
                <a:effectLst/>
                <a:latin typeface="+mn-lt"/>
                <a:hlinkClick r:id="rId4">
                  <a:extLst>
                    <a:ext uri="{A12FA001-AC4F-418D-AE19-62706E023703}">
                      <ahyp:hlinkClr xmlns:ahyp="http://schemas.microsoft.com/office/drawing/2018/hyperlinkcolor" xmlns="" val="tx"/>
                    </a:ext>
                  </a:extLst>
                </a:hlinkClick>
              </a:rPr>
              <a:t>Kier In Sight</a:t>
            </a:r>
            <a:r>
              <a:rPr lang="en-US" sz="1100" b="0" i="0">
                <a:solidFill>
                  <a:srgbClr val="080808"/>
                </a:solidFill>
                <a:effectLst/>
                <a:latin typeface="+mn-lt"/>
              </a:rPr>
              <a:t>,</a:t>
            </a:r>
            <a:r>
              <a:rPr lang="en-US" sz="1100" b="0" i="0">
                <a:solidFill>
                  <a:schemeClr val="tx1"/>
                </a:solidFill>
                <a:effectLst/>
                <a:latin typeface="+mn-lt"/>
              </a:rPr>
              <a:t> </a:t>
            </a:r>
            <a:r>
              <a:rPr lang="en-US" sz="1100">
                <a:latin typeface="+mn-lt"/>
              </a:rPr>
              <a:t>licensed under the </a:t>
            </a:r>
            <a:r>
              <a:rPr lang="en-US" sz="1100">
                <a:solidFill>
                  <a:schemeClr val="tx1"/>
                </a:solidFill>
                <a:latin typeface="+mn-lt"/>
                <a:hlinkClick r:id="rId5">
                  <a:extLst>
                    <a:ext uri="{A12FA001-AC4F-418D-AE19-62706E023703}">
                      <ahyp:hlinkClr xmlns:ahyp="http://schemas.microsoft.com/office/drawing/2018/hyperlinkcolor" xmlns="" val="tx"/>
                    </a:ext>
                  </a:extLst>
                </a:hlinkClick>
              </a:rPr>
              <a:t>Unsplit License</a:t>
            </a:r>
            <a:endParaRPr lang="en-CA" sz="1100">
              <a:solidFill>
                <a:schemeClr val="tx1"/>
              </a:solidFill>
              <a:latin typeface="+mn-lt"/>
            </a:endParaRPr>
          </a:p>
        </p:txBody>
      </p:sp>
    </p:spTree>
    <p:extLst>
      <p:ext uri="{BB962C8B-B14F-4D97-AF65-F5344CB8AC3E}">
        <p14:creationId xmlns:p14="http://schemas.microsoft.com/office/powerpoint/2010/main" val="3944917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a:t>1.6 Economic Model</a:t>
            </a:r>
            <a:endParaRPr lang="en-CA"/>
          </a:p>
        </p:txBody>
      </p:sp>
      <p:sp>
        <p:nvSpPr>
          <p:cNvPr id="3" name="Text Placeholder 2"/>
          <p:cNvSpPr>
            <a:spLocks noGrp="1"/>
          </p:cNvSpPr>
          <p:nvPr>
            <p:ph type="body" idx="1"/>
          </p:nvPr>
        </p:nvSpPr>
        <p:spPr/>
        <p:txBody>
          <a:bodyPr/>
          <a:lstStyle/>
          <a:p>
            <a:pPr marL="596900" lvl="1" indent="0">
              <a:buNone/>
            </a:pPr>
            <a:r>
              <a:rPr lang="en-US" sz="2000"/>
              <a:t>Three economic models we’ll discuss in the next few chapters are:</a:t>
            </a:r>
          </a:p>
          <a:p>
            <a:pPr marL="596900" lvl="1" indent="0">
              <a:buNone/>
            </a:pPr>
            <a:endParaRPr lang="en-US" sz="2000"/>
          </a:p>
          <a:p>
            <a:pPr lvl="2">
              <a:buClr>
                <a:srgbClr val="126723"/>
              </a:buClr>
              <a:buFont typeface="Webdings" panose="05030102010509060703" pitchFamily="18" charset="2"/>
              <a:buChar char="&lt;"/>
            </a:pPr>
            <a:r>
              <a:rPr lang="en-US" sz="2000"/>
              <a:t> Production possibilities frontiers (PPF) – Ch. 2</a:t>
            </a:r>
          </a:p>
          <a:p>
            <a:pPr lvl="2">
              <a:buClr>
                <a:srgbClr val="126723"/>
              </a:buClr>
              <a:buFont typeface="Webdings" panose="05030102010509060703" pitchFamily="18" charset="2"/>
              <a:buChar char="&lt;"/>
            </a:pPr>
            <a:r>
              <a:rPr lang="en-US" sz="2000"/>
              <a:t> Circular flow – Ch. 2</a:t>
            </a:r>
          </a:p>
          <a:p>
            <a:pPr lvl="2">
              <a:buClr>
                <a:srgbClr val="126723"/>
              </a:buClr>
              <a:buFont typeface="Webdings" panose="05030102010509060703" pitchFamily="18" charset="2"/>
              <a:buChar char="&lt;"/>
            </a:pPr>
            <a:r>
              <a:rPr lang="en-US" sz="2000"/>
              <a:t> Demand and supply – Ch. 3</a:t>
            </a:r>
          </a:p>
          <a:p>
            <a:endParaRPr lang="en-CA"/>
          </a:p>
        </p:txBody>
      </p:sp>
    </p:spTree>
    <p:extLst>
      <p:ext uri="{BB962C8B-B14F-4D97-AF65-F5344CB8AC3E}">
        <p14:creationId xmlns:p14="http://schemas.microsoft.com/office/powerpoint/2010/main" val="938200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prstGeom prst="rect">
            <a:avLst/>
          </a:prstGeom>
        </p:spPr>
        <p:txBody>
          <a:bodyPr spcFirstLastPara="1" wrap="square" lIns="91425" tIns="91425" rIns="91425" bIns="91425" anchor="t" anchorCtr="0">
            <a:noAutofit/>
          </a:bodyPr>
          <a:lstStyle/>
          <a:p>
            <a:r>
              <a:rPr lang="en" b="1">
                <a:latin typeface="+mj-lt"/>
              </a:rPr>
              <a:t>1.7 Key Terms</a:t>
            </a:r>
            <a:endParaRPr b="1">
              <a:latin typeface="+mj-lt"/>
            </a:endParaRPr>
          </a:p>
        </p:txBody>
      </p:sp>
      <p:sp>
        <p:nvSpPr>
          <p:cNvPr id="2" name="Text Placeholder 1">
            <a:extLst>
              <a:ext uri="{FF2B5EF4-FFF2-40B4-BE49-F238E27FC236}">
                <a16:creationId xmlns:a16="http://schemas.microsoft.com/office/drawing/2014/main" id="{45E36CF7-9553-4107-A078-F6BCD517234E}"/>
              </a:ext>
            </a:extLst>
          </p:cNvPr>
          <p:cNvSpPr>
            <a:spLocks noGrp="1"/>
          </p:cNvSpPr>
          <p:nvPr>
            <p:ph type="body" idx="1"/>
          </p:nvPr>
        </p:nvSpPr>
        <p:spPr>
          <a:xfrm>
            <a:off x="311700" y="1229875"/>
            <a:ext cx="3615828" cy="3339000"/>
          </a:xfrm>
        </p:spPr>
        <p:txBody>
          <a:bodyPr>
            <a:normAutofit/>
          </a:bodyPr>
          <a:lstStyle/>
          <a:p>
            <a:pPr>
              <a:lnSpc>
                <a:spcPct val="114999"/>
              </a:lnSpc>
            </a:pPr>
            <a:r>
              <a:rPr lang="en-US">
                <a:latin typeface="Arial"/>
              </a:rPr>
              <a:t>Capital</a:t>
            </a:r>
          </a:p>
          <a:p>
            <a:pPr>
              <a:lnSpc>
                <a:spcPct val="114999"/>
              </a:lnSpc>
            </a:pPr>
            <a:r>
              <a:rPr lang="en-US">
                <a:latin typeface="Arial"/>
              </a:rPr>
              <a:t>Choices</a:t>
            </a:r>
          </a:p>
          <a:p>
            <a:pPr>
              <a:lnSpc>
                <a:spcPct val="114999"/>
              </a:lnSpc>
            </a:pPr>
            <a:r>
              <a:rPr lang="en-US">
                <a:latin typeface="Arial"/>
              </a:rPr>
              <a:t>Command Economy</a:t>
            </a:r>
          </a:p>
          <a:p>
            <a:pPr>
              <a:lnSpc>
                <a:spcPct val="114999"/>
              </a:lnSpc>
            </a:pPr>
            <a:r>
              <a:rPr lang="en-US">
                <a:latin typeface="Arial"/>
              </a:rPr>
              <a:t>Economics</a:t>
            </a:r>
          </a:p>
          <a:p>
            <a:pPr>
              <a:lnSpc>
                <a:spcPct val="114999"/>
              </a:lnSpc>
            </a:pPr>
            <a:r>
              <a:rPr lang="en-US">
                <a:latin typeface="Arial"/>
              </a:rPr>
              <a:t>Hypothesis</a:t>
            </a:r>
          </a:p>
          <a:p>
            <a:pPr>
              <a:lnSpc>
                <a:spcPct val="114999"/>
              </a:lnSpc>
            </a:pPr>
            <a:r>
              <a:rPr lang="en-US">
                <a:latin typeface="Arial"/>
              </a:rPr>
              <a:t>Labour</a:t>
            </a:r>
          </a:p>
          <a:p>
            <a:pPr>
              <a:lnSpc>
                <a:spcPct val="114999"/>
              </a:lnSpc>
            </a:pPr>
            <a:r>
              <a:rPr lang="en-US">
                <a:latin typeface="Arial"/>
              </a:rPr>
              <a:t>Macroeconomics</a:t>
            </a:r>
          </a:p>
          <a:p>
            <a:pPr>
              <a:lnSpc>
                <a:spcPct val="114999"/>
              </a:lnSpc>
            </a:pPr>
            <a:r>
              <a:rPr lang="en-US"/>
              <a:t>Marginal Analysis</a:t>
            </a:r>
          </a:p>
          <a:p>
            <a:pPr marL="114300" indent="0">
              <a:lnSpc>
                <a:spcPct val="114999"/>
              </a:lnSpc>
              <a:buNone/>
            </a:pPr>
            <a:endParaRPr lang="en-US" b="1">
              <a:solidFill>
                <a:srgbClr val="434343"/>
              </a:solidFill>
              <a:latin typeface="+mn-lt"/>
              <a:ea typeface="Roboto" panose="02000000000000000000" pitchFamily="2" charset="0"/>
            </a:endParaRPr>
          </a:p>
          <a:p>
            <a:pPr marL="114300" indent="0">
              <a:lnSpc>
                <a:spcPct val="114999"/>
              </a:lnSpc>
              <a:buNone/>
            </a:pPr>
            <a:endParaRPr lang="en-US">
              <a:solidFill>
                <a:srgbClr val="000000"/>
              </a:solidFill>
              <a:latin typeface="+mn-lt"/>
              <a:ea typeface="Roboto" panose="02000000000000000000" pitchFamily="2" charset="0"/>
            </a:endParaRPr>
          </a:p>
          <a:p>
            <a:endParaRPr lang="en-CA"/>
          </a:p>
        </p:txBody>
      </p:sp>
      <p:sp>
        <p:nvSpPr>
          <p:cNvPr id="4" name="Text Placeholder 1">
            <a:extLst>
              <a:ext uri="{FF2B5EF4-FFF2-40B4-BE49-F238E27FC236}">
                <a16:creationId xmlns:a16="http://schemas.microsoft.com/office/drawing/2014/main" id="{ED095B33-82A9-28D6-DFBF-906A2A0576FA}"/>
              </a:ext>
            </a:extLst>
          </p:cNvPr>
          <p:cNvSpPr txBox="1">
            <a:spLocks/>
          </p:cNvSpPr>
          <p:nvPr/>
        </p:nvSpPr>
        <p:spPr>
          <a:xfrm>
            <a:off x="4302533" y="1194618"/>
            <a:ext cx="3615828" cy="33390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a:lnSpc>
                <a:spcPct val="114999"/>
              </a:lnSpc>
              <a:buFont typeface="Roboto"/>
              <a:buChar char="●"/>
            </a:pPr>
            <a:r>
              <a:rPr lang="en-US"/>
              <a:t>Market Economy</a:t>
            </a:r>
          </a:p>
          <a:p>
            <a:pPr>
              <a:lnSpc>
                <a:spcPct val="114999"/>
              </a:lnSpc>
              <a:buFont typeface="Roboto"/>
              <a:buChar char="●"/>
            </a:pPr>
            <a:r>
              <a:rPr lang="en-US"/>
              <a:t>Microeconomics</a:t>
            </a:r>
          </a:p>
          <a:p>
            <a:pPr>
              <a:lnSpc>
                <a:spcPct val="114999"/>
              </a:lnSpc>
              <a:buFont typeface="Roboto"/>
              <a:buChar char="●"/>
            </a:pPr>
            <a:r>
              <a:rPr lang="en-US"/>
              <a:t>Mixed Economy</a:t>
            </a:r>
          </a:p>
          <a:p>
            <a:pPr>
              <a:lnSpc>
                <a:spcPct val="114999"/>
              </a:lnSpc>
              <a:buFont typeface="Roboto"/>
              <a:buChar char="●"/>
            </a:pPr>
            <a:r>
              <a:rPr lang="en-US"/>
              <a:t>Normative Statement</a:t>
            </a:r>
          </a:p>
          <a:p>
            <a:pPr>
              <a:lnSpc>
                <a:spcPct val="114999"/>
              </a:lnSpc>
              <a:buFont typeface="Roboto"/>
              <a:buChar char="●"/>
            </a:pPr>
            <a:r>
              <a:rPr lang="en-US"/>
              <a:t>Positive Statement</a:t>
            </a:r>
          </a:p>
          <a:p>
            <a:pPr>
              <a:lnSpc>
                <a:spcPct val="114999"/>
              </a:lnSpc>
              <a:buFont typeface="Roboto"/>
              <a:buChar char="●"/>
            </a:pPr>
            <a:r>
              <a:rPr lang="en-US"/>
              <a:t>Scarcity</a:t>
            </a:r>
          </a:p>
          <a:p>
            <a:pPr>
              <a:lnSpc>
                <a:spcPct val="114999"/>
              </a:lnSpc>
            </a:pPr>
            <a:r>
              <a:rPr lang="en-US"/>
              <a:t>Technology and Entrepreneurship Theory</a:t>
            </a:r>
          </a:p>
          <a:p>
            <a:pPr>
              <a:lnSpc>
                <a:spcPct val="114999"/>
              </a:lnSpc>
              <a:buNone/>
            </a:pPr>
            <a:endParaRPr lang="en-US"/>
          </a:p>
        </p:txBody>
      </p:sp>
    </p:spTree>
    <p:extLst>
      <p:ext uri="{BB962C8B-B14F-4D97-AF65-F5344CB8AC3E}">
        <p14:creationId xmlns:p14="http://schemas.microsoft.com/office/powerpoint/2010/main" val="338340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D0844-6ED1-41A6-BF76-E4364E53ACD4}"/>
              </a:ext>
            </a:extLst>
          </p:cNvPr>
          <p:cNvSpPr>
            <a:spLocks noGrp="1"/>
          </p:cNvSpPr>
          <p:nvPr>
            <p:ph type="title"/>
          </p:nvPr>
        </p:nvSpPr>
        <p:spPr/>
        <p:txBody>
          <a:bodyPr>
            <a:noAutofit/>
          </a:bodyPr>
          <a:lstStyle/>
          <a:p>
            <a:r>
              <a:rPr lang="en-US" b="1" dirty="0">
                <a:latin typeface="+mj-lt"/>
              </a:rPr>
              <a:t>1.2 Microeconomics and Macroeconomics</a:t>
            </a:r>
            <a:endParaRPr lang="en-CA" b="1" dirty="0">
              <a:latin typeface="+mj-lt"/>
            </a:endParaRPr>
          </a:p>
        </p:txBody>
      </p:sp>
      <p:sp>
        <p:nvSpPr>
          <p:cNvPr id="3" name="Text Placeholder 2">
            <a:extLst>
              <a:ext uri="{FF2B5EF4-FFF2-40B4-BE49-F238E27FC236}">
                <a16:creationId xmlns:a16="http://schemas.microsoft.com/office/drawing/2014/main" id="{DA3CDE09-DA8E-4FE3-953D-C07C411E121A}"/>
              </a:ext>
            </a:extLst>
          </p:cNvPr>
          <p:cNvSpPr>
            <a:spLocks noGrp="1"/>
          </p:cNvSpPr>
          <p:nvPr>
            <p:ph type="body" idx="1"/>
          </p:nvPr>
        </p:nvSpPr>
        <p:spPr>
          <a:xfrm>
            <a:off x="311700" y="1229875"/>
            <a:ext cx="4492822" cy="3447228"/>
          </a:xfrm>
        </p:spPr>
        <p:txBody>
          <a:bodyPr>
            <a:normAutofit lnSpcReduction="10000"/>
          </a:bodyPr>
          <a:lstStyle/>
          <a:p>
            <a:pPr marL="114300" indent="0">
              <a:buNone/>
            </a:pPr>
            <a:r>
              <a:rPr lang="en-US" b="1" i="0" dirty="0">
                <a:solidFill>
                  <a:srgbClr val="373D3F"/>
                </a:solidFill>
                <a:effectLst/>
                <a:latin typeface="+mn-lt"/>
                <a:ea typeface="Roboto" panose="02000000000000000000" pitchFamily="2" charset="0"/>
              </a:rPr>
              <a:t>Microeconomics</a:t>
            </a:r>
            <a:r>
              <a:rPr lang="en-US" b="0" i="0" dirty="0">
                <a:solidFill>
                  <a:srgbClr val="373D3F"/>
                </a:solidFill>
                <a:effectLst/>
                <a:latin typeface="+mn-lt"/>
                <a:ea typeface="Roboto" panose="02000000000000000000" pitchFamily="2" charset="0"/>
              </a:rPr>
              <a:t> focuses on the actions of individual agents within the economy, like households, workers, and businesses.</a:t>
            </a:r>
          </a:p>
          <a:p>
            <a:pPr marL="114300" indent="0">
              <a:buNone/>
            </a:pPr>
            <a:r>
              <a:rPr lang="en-US" dirty="0" err="1">
                <a:solidFill>
                  <a:srgbClr val="373D3F"/>
                </a:solidFill>
                <a:latin typeface="+mn-lt"/>
                <a:ea typeface="Roboto" panose="02000000000000000000" pitchFamily="2" charset="0"/>
              </a:rPr>
              <a:t>Eg</a:t>
            </a:r>
            <a:r>
              <a:rPr lang="en-US">
                <a:solidFill>
                  <a:srgbClr val="373D3F"/>
                </a:solidFill>
                <a:latin typeface="+mn-lt"/>
                <a:ea typeface="Roboto" panose="02000000000000000000" pitchFamily="2" charset="0"/>
              </a:rPr>
              <a:t>: how is the price of apples determined in the market?</a:t>
            </a:r>
            <a:endParaRPr lang="en-US"/>
          </a:p>
          <a:p>
            <a:pPr marL="114300" indent="0">
              <a:lnSpc>
                <a:spcPct val="114999"/>
              </a:lnSpc>
              <a:buNone/>
            </a:pPr>
            <a:endParaRPr lang="en-US">
              <a:solidFill>
                <a:srgbClr val="373D3F"/>
              </a:solidFill>
              <a:latin typeface="+mn-lt"/>
            </a:endParaRPr>
          </a:p>
          <a:p>
            <a:pPr marL="114300" indent="0">
              <a:buNone/>
            </a:pPr>
            <a:r>
              <a:rPr lang="en-US" b="1" i="0">
                <a:solidFill>
                  <a:srgbClr val="373D3F"/>
                </a:solidFill>
                <a:effectLst/>
                <a:latin typeface="+mn-lt"/>
                <a:ea typeface="Roboto" panose="02000000000000000000" pitchFamily="2" charset="0"/>
              </a:rPr>
              <a:t>Macroeconomics </a:t>
            </a:r>
            <a:r>
              <a:rPr lang="en-US" b="0" i="0">
                <a:solidFill>
                  <a:srgbClr val="373D3F"/>
                </a:solidFill>
                <a:effectLst/>
                <a:latin typeface="+mn-lt"/>
                <a:ea typeface="Roboto" panose="02000000000000000000" pitchFamily="2" charset="0"/>
              </a:rPr>
              <a:t>looks at the economy as a whole. </a:t>
            </a:r>
          </a:p>
          <a:p>
            <a:pPr marL="114300" indent="0">
              <a:buNone/>
            </a:pPr>
            <a:r>
              <a:rPr lang="en-US" err="1">
                <a:solidFill>
                  <a:srgbClr val="373D3F"/>
                </a:solidFill>
                <a:latin typeface="+mn-lt"/>
                <a:ea typeface="Roboto" panose="02000000000000000000" pitchFamily="2" charset="0"/>
              </a:rPr>
              <a:t>Eg</a:t>
            </a:r>
            <a:r>
              <a:rPr lang="en-US">
                <a:solidFill>
                  <a:srgbClr val="373D3F"/>
                </a:solidFill>
                <a:latin typeface="+mn-lt"/>
                <a:ea typeface="Roboto" panose="02000000000000000000" pitchFamily="2" charset="0"/>
              </a:rPr>
              <a:t>: What is Canada’s unemployment rate?</a:t>
            </a:r>
            <a:endParaRPr lang="en-CA">
              <a:latin typeface="+mn-lt"/>
              <a:ea typeface="Roboto" panose="02000000000000000000" pitchFamily="2" charset="0"/>
            </a:endParaRPr>
          </a:p>
        </p:txBody>
      </p:sp>
      <p:pic>
        <p:nvPicPr>
          <p:cNvPr id="5" name="Picture 4" descr="A person sitting on a stack of coins&#10;&#10;">
            <a:extLst>
              <a:ext uri="{FF2B5EF4-FFF2-40B4-BE49-F238E27FC236}">
                <a16:creationId xmlns:a16="http://schemas.microsoft.com/office/drawing/2014/main" id="{271DCB23-08D4-48C2-8825-AABDF36A269B}"/>
              </a:ext>
              <a:ext uri="{C183D7F6-B498-43B3-948B-1728B52AA6E4}">
                <adec:decorative xmlns:adec="http://schemas.microsoft.com/office/drawing/2017/decorative" xmlns=""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4523" y="1228971"/>
            <a:ext cx="4027777" cy="2685558"/>
          </a:xfrm>
          <a:prstGeom prst="rect">
            <a:avLst/>
          </a:prstGeom>
        </p:spPr>
      </p:pic>
      <p:sp>
        <p:nvSpPr>
          <p:cNvPr id="7" name="TextBox 6">
            <a:extLst>
              <a:ext uri="{FF2B5EF4-FFF2-40B4-BE49-F238E27FC236}">
                <a16:creationId xmlns:a16="http://schemas.microsoft.com/office/drawing/2014/main" id="{1440FC78-3C85-4E36-9A7F-ED9F69F69C49}"/>
              </a:ext>
              <a:ext uri="{C183D7F6-B498-43B3-948B-1728B52AA6E4}">
                <adec:decorative xmlns:adec="http://schemas.microsoft.com/office/drawing/2017/decorative" xmlns="" val="1"/>
              </a:ext>
            </a:extLst>
          </p:cNvPr>
          <p:cNvSpPr txBox="1"/>
          <p:nvPr/>
        </p:nvSpPr>
        <p:spPr>
          <a:xfrm>
            <a:off x="4804522" y="3913625"/>
            <a:ext cx="4027777" cy="477054"/>
          </a:xfrm>
          <a:prstGeom prst="rect">
            <a:avLst/>
          </a:prstGeom>
          <a:noFill/>
        </p:spPr>
        <p:txBody>
          <a:bodyPr wrap="square">
            <a:spAutoFit/>
          </a:bodyPr>
          <a:lstStyle/>
          <a:p>
            <a:r>
              <a:rPr lang="en-US" sz="1100"/>
              <a:t>Photo by </a:t>
            </a:r>
            <a:r>
              <a:rPr lang="en-US" sz="1100">
                <a:solidFill>
                  <a:schemeClr val="tx1"/>
                </a:solidFill>
                <a:hlinkClick r:id="rId4">
                  <a:extLst>
                    <a:ext uri="{A12FA001-AC4F-418D-AE19-62706E023703}">
                      <ahyp:hlinkClr xmlns:ahyp="http://schemas.microsoft.com/office/drawing/2018/hyperlinkcolor" xmlns="" val="tx"/>
                    </a:ext>
                  </a:extLst>
                </a:hlinkClick>
              </a:rPr>
              <a:t>Mathieu Stern</a:t>
            </a:r>
            <a:r>
              <a:rPr lang="en-US" sz="1100">
                <a:solidFill>
                  <a:schemeClr val="tx1"/>
                </a:solidFill>
              </a:rPr>
              <a:t>,</a:t>
            </a:r>
            <a:r>
              <a:rPr lang="en-US" sz="1100"/>
              <a:t> licensed under the </a:t>
            </a:r>
            <a:r>
              <a:rPr lang="en-US" sz="1100">
                <a:solidFill>
                  <a:schemeClr val="tx1"/>
                </a:solidFill>
                <a:hlinkClick r:id="rId5">
                  <a:extLst>
                    <a:ext uri="{A12FA001-AC4F-418D-AE19-62706E023703}">
                      <ahyp:hlinkClr xmlns:ahyp="http://schemas.microsoft.com/office/drawing/2018/hyperlinkcolor" xmlns="" val="tx"/>
                    </a:ext>
                  </a:extLst>
                </a:hlinkClick>
              </a:rPr>
              <a:t>Unsplit License</a:t>
            </a:r>
            <a:endParaRPr lang="en-CA" sz="1100">
              <a:solidFill>
                <a:schemeClr val="tx1"/>
              </a:solidFill>
            </a:endParaRPr>
          </a:p>
          <a:p>
            <a:endParaRPr lang="en-CA">
              <a:solidFill>
                <a:schemeClr val="tx1"/>
              </a:solidFill>
            </a:endParaRPr>
          </a:p>
        </p:txBody>
      </p:sp>
    </p:spTree>
    <p:extLst>
      <p:ext uri="{BB962C8B-B14F-4D97-AF65-F5344CB8AC3E}">
        <p14:creationId xmlns:p14="http://schemas.microsoft.com/office/powerpoint/2010/main" val="1930014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1.2 Scarcity I</a:t>
            </a:r>
          </a:p>
        </p:txBody>
      </p:sp>
      <p:sp>
        <p:nvSpPr>
          <p:cNvPr id="3" name="Text Placeholder 2"/>
          <p:cNvSpPr>
            <a:spLocks noGrp="1"/>
          </p:cNvSpPr>
          <p:nvPr>
            <p:ph type="body" idx="1"/>
          </p:nvPr>
        </p:nvSpPr>
        <p:spPr/>
        <p:txBody>
          <a:bodyPr/>
          <a:lstStyle/>
          <a:p>
            <a:r>
              <a:rPr lang="en-US" dirty="0"/>
              <a:t>Scarcity exists when human wants (material and nonmaterial) exceed available resources</a:t>
            </a:r>
          </a:p>
          <a:p>
            <a:endParaRPr lang="en-US" dirty="0"/>
          </a:p>
          <a:p>
            <a:r>
              <a:rPr lang="en-US" dirty="0"/>
              <a:t>Limited</a:t>
            </a:r>
          </a:p>
          <a:p>
            <a:pPr lvl="1"/>
            <a:r>
              <a:rPr lang="en-US" dirty="0"/>
              <a:t>Resources (land, </a:t>
            </a:r>
            <a:r>
              <a:rPr lang="en-US" dirty="0" err="1"/>
              <a:t>labour</a:t>
            </a:r>
            <a:r>
              <a:rPr lang="en-US" dirty="0"/>
              <a:t>, capital)</a:t>
            </a:r>
          </a:p>
          <a:p>
            <a:pPr lvl="1"/>
            <a:r>
              <a:rPr lang="en-US" dirty="0"/>
              <a:t>Time (the less time, the more valuable)</a:t>
            </a:r>
          </a:p>
          <a:p>
            <a:pPr lvl="1"/>
            <a:endParaRPr lang="en-US" dirty="0"/>
          </a:p>
          <a:p>
            <a:r>
              <a:rPr lang="en-US" dirty="0"/>
              <a:t>Question of allocation</a:t>
            </a:r>
          </a:p>
          <a:p>
            <a:pPr lvl="1"/>
            <a:r>
              <a:rPr lang="en-US" dirty="0"/>
              <a:t>The way people allocate their income and time reveals their preferences for a good</a:t>
            </a:r>
          </a:p>
        </p:txBody>
      </p:sp>
    </p:spTree>
    <p:extLst>
      <p:ext uri="{BB962C8B-B14F-4D97-AF65-F5344CB8AC3E}">
        <p14:creationId xmlns:p14="http://schemas.microsoft.com/office/powerpoint/2010/main" val="3668424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92E9B-CCAD-47AD-8B2B-3CC49D1B4271}"/>
              </a:ext>
            </a:extLst>
          </p:cNvPr>
          <p:cNvSpPr>
            <a:spLocks noGrp="1"/>
          </p:cNvSpPr>
          <p:nvPr>
            <p:ph type="title"/>
          </p:nvPr>
        </p:nvSpPr>
        <p:spPr/>
        <p:txBody>
          <a:bodyPr>
            <a:noAutofit/>
          </a:bodyPr>
          <a:lstStyle/>
          <a:p>
            <a:r>
              <a:rPr lang="en-CA" b="1">
                <a:latin typeface="+mj-lt"/>
              </a:rPr>
              <a:t>1.2 Scarcity and Choices II </a:t>
            </a:r>
          </a:p>
        </p:txBody>
      </p:sp>
      <p:sp>
        <p:nvSpPr>
          <p:cNvPr id="3" name="Text Placeholder 2">
            <a:extLst>
              <a:ext uri="{FF2B5EF4-FFF2-40B4-BE49-F238E27FC236}">
                <a16:creationId xmlns:a16="http://schemas.microsoft.com/office/drawing/2014/main" id="{16866B0B-27E1-4F16-B24B-8D912596FA36}"/>
              </a:ext>
            </a:extLst>
          </p:cNvPr>
          <p:cNvSpPr>
            <a:spLocks noGrp="1"/>
          </p:cNvSpPr>
          <p:nvPr>
            <p:ph type="body" idx="1"/>
          </p:nvPr>
        </p:nvSpPr>
        <p:spPr>
          <a:xfrm>
            <a:off x="374395" y="1059582"/>
            <a:ext cx="4574663" cy="3332277"/>
          </a:xfrm>
        </p:spPr>
        <p:txBody>
          <a:bodyPr>
            <a:normAutofit lnSpcReduction="10000"/>
          </a:bodyPr>
          <a:lstStyle/>
          <a:p>
            <a:pPr marL="114300" indent="0">
              <a:buNone/>
            </a:pPr>
            <a:r>
              <a:rPr lang="en-US" b="1" i="0">
                <a:solidFill>
                  <a:srgbClr val="000000"/>
                </a:solidFill>
                <a:effectLst/>
                <a:latin typeface="+mn-lt"/>
                <a:ea typeface="Roboto" panose="02000000000000000000" pitchFamily="2" charset="0"/>
              </a:rPr>
              <a:t>Scarcity</a:t>
            </a:r>
            <a:r>
              <a:rPr lang="en-US" b="0" i="0">
                <a:solidFill>
                  <a:srgbClr val="000000"/>
                </a:solidFill>
                <a:effectLst/>
                <a:latin typeface="+mn-lt"/>
                <a:ea typeface="Roboto" panose="02000000000000000000" pitchFamily="2" charset="0"/>
              </a:rPr>
              <a:t> means that human wants for goods, services and resources exceed what is available. Because of scarcity, we need to make choices.</a:t>
            </a:r>
            <a:endParaRPr lang="en-US"/>
          </a:p>
          <a:p>
            <a:pPr marL="114300" indent="0">
              <a:lnSpc>
                <a:spcPct val="114999"/>
              </a:lnSpc>
              <a:buNone/>
            </a:pPr>
            <a:endParaRPr lang="en-US">
              <a:solidFill>
                <a:srgbClr val="000000"/>
              </a:solidFill>
              <a:latin typeface="+mn-lt"/>
            </a:endParaRPr>
          </a:p>
          <a:p>
            <a:pPr marL="114300" indent="0">
              <a:buNone/>
            </a:pPr>
            <a:r>
              <a:rPr lang="en-US" b="1" i="0">
                <a:solidFill>
                  <a:srgbClr val="000000"/>
                </a:solidFill>
                <a:effectLst/>
                <a:latin typeface="+mn-lt"/>
                <a:ea typeface="Roboto" panose="02000000000000000000" pitchFamily="2" charset="0"/>
              </a:rPr>
              <a:t>Choices</a:t>
            </a:r>
            <a:r>
              <a:rPr lang="en-US" b="0" i="0">
                <a:solidFill>
                  <a:srgbClr val="000000"/>
                </a:solidFill>
                <a:effectLst/>
                <a:latin typeface="+mn-lt"/>
                <a:ea typeface="Roboto" panose="02000000000000000000" pitchFamily="2" charset="0"/>
              </a:rPr>
              <a:t> mean that one alternative is selected over another. Selecting among alternatives involves three ideas central to economics: scarcity, choice, and opportunity cost.</a:t>
            </a:r>
          </a:p>
        </p:txBody>
      </p:sp>
      <p:pic>
        <p:nvPicPr>
          <p:cNvPr id="4" name="Picture 3" descr="A plant growing in the sand&#10;">
            <a:extLst>
              <a:ext uri="{FF2B5EF4-FFF2-40B4-BE49-F238E27FC236}">
                <a16:creationId xmlns:a16="http://schemas.microsoft.com/office/drawing/2014/main" id="{9B6FF3F0-FF1B-4718-8F12-5B751CC4AE0E}"/>
              </a:ext>
              <a:ext uri="{C183D7F6-B498-43B3-948B-1728B52AA6E4}">
                <adec:decorative xmlns:adec="http://schemas.microsoft.com/office/drawing/2017/decorative" xmlns="" val="0"/>
              </a:ext>
            </a:extLst>
          </p:cNvPr>
          <p:cNvPicPr>
            <a:picLocks noChangeAspect="1"/>
          </p:cNvPicPr>
          <p:nvPr/>
        </p:nvPicPr>
        <p:blipFill>
          <a:blip r:embed="rId3"/>
          <a:stretch>
            <a:fillRect/>
          </a:stretch>
        </p:blipFill>
        <p:spPr>
          <a:xfrm>
            <a:off x="4996123" y="1062095"/>
            <a:ext cx="3994673" cy="2652712"/>
          </a:xfrm>
          <a:prstGeom prst="rect">
            <a:avLst/>
          </a:prstGeom>
        </p:spPr>
      </p:pic>
      <p:sp>
        <p:nvSpPr>
          <p:cNvPr id="6" name="TextBox 5">
            <a:extLst>
              <a:ext uri="{FF2B5EF4-FFF2-40B4-BE49-F238E27FC236}">
                <a16:creationId xmlns:a16="http://schemas.microsoft.com/office/drawing/2014/main" id="{2DD9CD4A-A9A3-45F4-9735-F707A4B5BF11}"/>
              </a:ext>
            </a:extLst>
          </p:cNvPr>
          <p:cNvSpPr txBox="1"/>
          <p:nvPr/>
        </p:nvSpPr>
        <p:spPr>
          <a:xfrm>
            <a:off x="4944758" y="3740630"/>
            <a:ext cx="4572000" cy="261610"/>
          </a:xfrm>
          <a:prstGeom prst="rect">
            <a:avLst/>
          </a:prstGeom>
          <a:noFill/>
        </p:spPr>
        <p:txBody>
          <a:bodyPr wrap="square">
            <a:spAutoFit/>
          </a:bodyPr>
          <a:lstStyle/>
          <a:p>
            <a:r>
              <a:rPr lang="en-US" sz="1100" b="0" u="sng">
                <a:solidFill>
                  <a:schemeClr val="tx1"/>
                </a:solidFill>
                <a:effectLst/>
                <a:latin typeface="+mj-lt"/>
                <a:hlinkClick r:id="rId4">
                  <a:extLst>
                    <a:ext uri="{A12FA001-AC4F-418D-AE19-62706E023703}">
                      <ahyp:hlinkClr xmlns:ahyp="http://schemas.microsoft.com/office/drawing/2018/hyperlinkcolor" xmlns="" val="tx"/>
                    </a:ext>
                  </a:extLst>
                </a:hlinkClick>
              </a:rPr>
              <a:t>Photo</a:t>
            </a:r>
            <a:r>
              <a:rPr lang="en-US" sz="1100" b="0">
                <a:solidFill>
                  <a:schemeClr val="tx1"/>
                </a:solidFill>
                <a:effectLst/>
                <a:latin typeface="+mj-lt"/>
              </a:rPr>
              <a:t> </a:t>
            </a:r>
            <a:r>
              <a:rPr lang="en-US" sz="1100" b="0">
                <a:solidFill>
                  <a:srgbClr val="080808"/>
                </a:solidFill>
                <a:effectLst/>
                <a:latin typeface="+mj-lt"/>
              </a:rPr>
              <a:t>by</a:t>
            </a:r>
            <a:r>
              <a:rPr lang="en-US" sz="1100" b="0">
                <a:solidFill>
                  <a:schemeClr val="tx1"/>
                </a:solidFill>
                <a:effectLst/>
                <a:latin typeface="+mj-lt"/>
              </a:rPr>
              <a:t> </a:t>
            </a:r>
            <a:r>
              <a:rPr lang="en-US" sz="1100" b="0" err="1">
                <a:solidFill>
                  <a:srgbClr val="080808"/>
                </a:solidFill>
                <a:effectLst/>
                <a:latin typeface="+mj-lt"/>
              </a:rPr>
              <a:t>PxHere</a:t>
            </a:r>
            <a:r>
              <a:rPr lang="en-US" sz="1100" b="0">
                <a:solidFill>
                  <a:srgbClr val="080808"/>
                </a:solidFill>
                <a:effectLst/>
                <a:latin typeface="+mj-lt"/>
              </a:rPr>
              <a:t>, </a:t>
            </a:r>
            <a:r>
              <a:rPr lang="en-US" sz="1100" b="0" u="sng">
                <a:solidFill>
                  <a:schemeClr val="tx1"/>
                </a:solidFill>
                <a:effectLst/>
                <a:latin typeface="+mj-lt"/>
                <a:hlinkClick r:id="rId5">
                  <a:extLst>
                    <a:ext uri="{A12FA001-AC4F-418D-AE19-62706E023703}">
                      <ahyp:hlinkClr xmlns:ahyp="http://schemas.microsoft.com/office/drawing/2018/hyperlinkcolor" xmlns="" val="tx"/>
                    </a:ext>
                  </a:extLst>
                </a:hlinkClick>
              </a:rPr>
              <a:t>CC0 1.0</a:t>
            </a:r>
            <a:endParaRPr lang="en-CA" sz="1100">
              <a:solidFill>
                <a:schemeClr val="tx1"/>
              </a:solidFill>
              <a:latin typeface="+mj-lt"/>
            </a:endParaRPr>
          </a:p>
        </p:txBody>
      </p:sp>
    </p:spTree>
    <p:extLst>
      <p:ext uri="{BB962C8B-B14F-4D97-AF65-F5344CB8AC3E}">
        <p14:creationId xmlns:p14="http://schemas.microsoft.com/office/powerpoint/2010/main" val="834681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DFE53-D714-44D9-A90E-BF1E686A5C36}"/>
              </a:ext>
            </a:extLst>
          </p:cNvPr>
          <p:cNvSpPr>
            <a:spLocks noGrp="1"/>
          </p:cNvSpPr>
          <p:nvPr>
            <p:ph type="title"/>
          </p:nvPr>
        </p:nvSpPr>
        <p:spPr/>
        <p:txBody>
          <a:bodyPr>
            <a:noAutofit/>
          </a:bodyPr>
          <a:lstStyle/>
          <a:p>
            <a:r>
              <a:rPr lang="en-CA" b="1">
                <a:latin typeface="+mj-lt"/>
              </a:rPr>
              <a:t>1.2 Organizing Economies</a:t>
            </a:r>
          </a:p>
        </p:txBody>
      </p:sp>
      <p:pic>
        <p:nvPicPr>
          <p:cNvPr id="1026" name="Picture 2" descr="Economic Systems graphic showing Market Capitalist economies on the left, Mixed economies in the middle and Command Socialist economies on the right.">
            <a:extLst>
              <a:ext uri="{FF2B5EF4-FFF2-40B4-BE49-F238E27FC236}">
                <a16:creationId xmlns:a16="http://schemas.microsoft.com/office/drawing/2014/main" id="{F8337AD7-F0E7-418C-AD7A-F8ED224F1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50" y="1865730"/>
            <a:ext cx="8832300" cy="1220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726DE899-FAE4-9DB0-30DC-A9333AA44743}"/>
              </a:ext>
            </a:extLst>
          </p:cNvPr>
          <p:cNvSpPr>
            <a:spLocks noGrp="1"/>
          </p:cNvSpPr>
          <p:nvPr>
            <p:ph type="body" idx="1"/>
          </p:nvPr>
        </p:nvSpPr>
        <p:spPr>
          <a:xfrm>
            <a:off x="311700" y="3369129"/>
            <a:ext cx="8520600" cy="717506"/>
          </a:xfrm>
        </p:spPr>
        <p:txBody>
          <a:bodyPr>
            <a:normAutofit/>
          </a:bodyPr>
          <a:lstStyle/>
          <a:p>
            <a:pPr marL="114300" indent="0" algn="ctr">
              <a:buNone/>
            </a:pPr>
            <a:r>
              <a:rPr lang="en-US" sz="1100">
                <a:solidFill>
                  <a:srgbClr val="080808"/>
                </a:solidFill>
                <a:latin typeface="+mn-lt"/>
              </a:rPr>
              <a:t>“</a:t>
            </a:r>
            <a:r>
              <a:rPr lang="en-US" sz="1100" u="sng">
                <a:solidFill>
                  <a:schemeClr val="tx1"/>
                </a:solidFill>
                <a:latin typeface="+mn-lt"/>
                <a:hlinkClick r:id="rId4"/>
              </a:rPr>
              <a:t>Economic Systems</a:t>
            </a:r>
            <a:r>
              <a:rPr lang="en-US" sz="1100">
                <a:solidFill>
                  <a:srgbClr val="080808"/>
                </a:solidFill>
                <a:latin typeface="+mn-lt"/>
              </a:rPr>
              <a:t>” by University of Minnesota Libraries,</a:t>
            </a:r>
            <a:r>
              <a:rPr lang="en-US" sz="1100">
                <a:solidFill>
                  <a:schemeClr val="tx1"/>
                </a:solidFill>
                <a:latin typeface="+mn-lt"/>
              </a:rPr>
              <a:t> </a:t>
            </a:r>
            <a:r>
              <a:rPr lang="en-US" sz="1100" u="sng">
                <a:solidFill>
                  <a:schemeClr val="tx1"/>
                </a:solidFill>
                <a:latin typeface="+mn-lt"/>
                <a:hlinkClick r:id="rId5">
                  <a:extLst>
                    <a:ext uri="{A12FA001-AC4F-418D-AE19-62706E023703}">
                      <ahyp:hlinkClr xmlns:ahyp="http://schemas.microsoft.com/office/drawing/2018/hyperlinkcolor" xmlns="" val="tx"/>
                    </a:ext>
                  </a:extLst>
                </a:hlinkClick>
              </a:rPr>
              <a:t>CC-BY-NC-SA</a:t>
            </a:r>
            <a:r>
              <a:rPr lang="en-US" sz="1100">
                <a:solidFill>
                  <a:schemeClr val="tx1"/>
                </a:solidFill>
                <a:latin typeface="+mn-lt"/>
              </a:rPr>
              <a:t> </a:t>
            </a:r>
            <a:r>
              <a:rPr lang="en-US" sz="1100">
                <a:solidFill>
                  <a:srgbClr val="080808"/>
                </a:solidFill>
                <a:latin typeface="+mn-lt"/>
              </a:rPr>
              <a:t>(click to enlarge)</a:t>
            </a:r>
            <a:endParaRPr lang="en-CA" sz="1100">
              <a:solidFill>
                <a:srgbClr val="080808"/>
              </a:solidFill>
              <a:latin typeface="+mn-lt"/>
            </a:endParaRPr>
          </a:p>
        </p:txBody>
      </p:sp>
    </p:spTree>
    <p:extLst>
      <p:ext uri="{BB962C8B-B14F-4D97-AF65-F5344CB8AC3E}">
        <p14:creationId xmlns:p14="http://schemas.microsoft.com/office/powerpoint/2010/main" val="424943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42ADA-0FA6-E359-265A-D4E5EEBF3098}"/>
              </a:ext>
            </a:extLst>
          </p:cNvPr>
          <p:cNvSpPr>
            <a:spLocks noGrp="1"/>
          </p:cNvSpPr>
          <p:nvPr>
            <p:ph type="title"/>
          </p:nvPr>
        </p:nvSpPr>
        <p:spPr/>
        <p:txBody>
          <a:bodyPr>
            <a:noAutofit/>
          </a:bodyPr>
          <a:lstStyle/>
          <a:p>
            <a:r>
              <a:rPr lang="en-US" b="1">
                <a:latin typeface="+mj-lt"/>
              </a:rPr>
              <a:t>1.2 Command Economy</a:t>
            </a:r>
            <a:endParaRPr lang="en-CA" b="1">
              <a:latin typeface="+mj-lt"/>
            </a:endParaRPr>
          </a:p>
        </p:txBody>
      </p:sp>
      <p:sp>
        <p:nvSpPr>
          <p:cNvPr id="3" name="Text Placeholder 2">
            <a:extLst>
              <a:ext uri="{FF2B5EF4-FFF2-40B4-BE49-F238E27FC236}">
                <a16:creationId xmlns:a16="http://schemas.microsoft.com/office/drawing/2014/main" id="{E36E8076-BECA-F1DB-D83F-C70F544A33AF}"/>
              </a:ext>
            </a:extLst>
          </p:cNvPr>
          <p:cNvSpPr>
            <a:spLocks noGrp="1"/>
          </p:cNvSpPr>
          <p:nvPr>
            <p:ph type="body" idx="1"/>
          </p:nvPr>
        </p:nvSpPr>
        <p:spPr/>
        <p:txBody>
          <a:bodyPr/>
          <a:lstStyle/>
          <a:p>
            <a:r>
              <a:rPr lang="en-US">
                <a:latin typeface="+mn-lt"/>
              </a:rPr>
              <a:t>The government decides what goods and services will be produced and what prices it will charge for them. </a:t>
            </a:r>
          </a:p>
          <a:p>
            <a:r>
              <a:rPr lang="en-US">
                <a:latin typeface="+mn-lt"/>
              </a:rPr>
              <a:t>The government decides what methods of production to use and sets wages for workers. </a:t>
            </a:r>
          </a:p>
          <a:p>
            <a:r>
              <a:rPr lang="en-US">
                <a:latin typeface="+mn-lt"/>
              </a:rPr>
              <a:t>The government provides many necessities like healthcare and education for free. </a:t>
            </a:r>
          </a:p>
          <a:p>
            <a:r>
              <a:rPr lang="en-US">
                <a:latin typeface="+mn-lt"/>
              </a:rPr>
              <a:t>Currently, Cuba and North Korea have command economies.</a:t>
            </a:r>
          </a:p>
        </p:txBody>
      </p:sp>
    </p:spTree>
    <p:extLst>
      <p:ext uri="{BB962C8B-B14F-4D97-AF65-F5344CB8AC3E}">
        <p14:creationId xmlns:p14="http://schemas.microsoft.com/office/powerpoint/2010/main" val="3706765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0F855-5F23-E8B8-3B5E-8C5C09E5F920}"/>
              </a:ext>
            </a:extLst>
          </p:cNvPr>
          <p:cNvSpPr>
            <a:spLocks noGrp="1"/>
          </p:cNvSpPr>
          <p:nvPr>
            <p:ph type="title"/>
          </p:nvPr>
        </p:nvSpPr>
        <p:spPr/>
        <p:txBody>
          <a:bodyPr>
            <a:noAutofit/>
          </a:bodyPr>
          <a:lstStyle/>
          <a:p>
            <a:r>
              <a:rPr lang="en-CA" b="1">
                <a:latin typeface="+mj-lt"/>
              </a:rPr>
              <a:t>1.2 Market Economy</a:t>
            </a:r>
          </a:p>
        </p:txBody>
      </p:sp>
      <p:sp>
        <p:nvSpPr>
          <p:cNvPr id="3" name="Text Placeholder 2">
            <a:extLst>
              <a:ext uri="{FF2B5EF4-FFF2-40B4-BE49-F238E27FC236}">
                <a16:creationId xmlns:a16="http://schemas.microsoft.com/office/drawing/2014/main" id="{4D543111-61BB-2C76-A2BC-DDA2F04989BC}"/>
              </a:ext>
            </a:extLst>
          </p:cNvPr>
          <p:cNvSpPr>
            <a:spLocks noGrp="1"/>
          </p:cNvSpPr>
          <p:nvPr>
            <p:ph type="body" idx="1"/>
          </p:nvPr>
        </p:nvSpPr>
        <p:spPr/>
        <p:txBody>
          <a:bodyPr>
            <a:normAutofit/>
          </a:bodyPr>
          <a:lstStyle/>
          <a:p>
            <a:r>
              <a:rPr lang="en-US">
                <a:latin typeface="+mn-lt"/>
              </a:rPr>
              <a:t>A market is an institution that brings together buyers and sellers of goods or services, who may be either individuals or businesses. </a:t>
            </a:r>
          </a:p>
          <a:p>
            <a:r>
              <a:rPr lang="en-US">
                <a:latin typeface="+mn-lt"/>
              </a:rPr>
              <a:t>The New York Stock Exchange is a prime example of a market that brings buyers and sellers together. </a:t>
            </a:r>
          </a:p>
          <a:p>
            <a:r>
              <a:rPr lang="en-US">
                <a:latin typeface="+mn-lt"/>
              </a:rPr>
              <a:t>In a market economy, decision-making is decentralized. </a:t>
            </a:r>
          </a:p>
          <a:p>
            <a:r>
              <a:rPr lang="en-US">
                <a:latin typeface="+mn-lt"/>
              </a:rPr>
              <a:t>Market economies are based on the private enterprise: the private individuals or groups of private individuals own and operate the means of production (resources and businesses). (In a command economy, by contrast, the government owns resources and businesses). </a:t>
            </a:r>
            <a:endParaRPr lang="en-CA">
              <a:latin typeface="+mn-lt"/>
            </a:endParaRPr>
          </a:p>
        </p:txBody>
      </p:sp>
    </p:spTree>
    <p:extLst>
      <p:ext uri="{BB962C8B-B14F-4D97-AF65-F5344CB8AC3E}">
        <p14:creationId xmlns:p14="http://schemas.microsoft.com/office/powerpoint/2010/main" val="2619802892"/>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2.xml><?xml version="1.0" encoding="utf-8"?>
<ds:datastoreItem xmlns:ds="http://schemas.openxmlformats.org/officeDocument/2006/customXml" ds:itemID="{6BCA4F3A-46BF-446C-B84E-2841FDC0986F}">
  <ds:schemaRefs>
    <ds:schemaRef ds:uri="2f475e60-e75d-4119-aa30-b65db0d9cc60"/>
    <ds:schemaRef ds:uri="94abd359-9534-4d37-9b01-9864deda33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F15BBAD-F7F2-401E-AF05-5688830EE446}">
  <ds:schemaRefs>
    <ds:schemaRef ds:uri="http://www.w3.org/XML/1998/namespace"/>
    <ds:schemaRef ds:uri="http://schemas.microsoft.com/office/2006/documentManagement/types"/>
    <ds:schemaRef ds:uri="http://schemas.openxmlformats.org/package/2006/metadata/core-properties"/>
    <ds:schemaRef ds:uri="http://purl.org/dc/terms/"/>
    <ds:schemaRef ds:uri="http://schemas.microsoft.com/office/2006/metadata/properties"/>
    <ds:schemaRef ds:uri="94abd359-9534-4d37-9b01-9864deda33e0"/>
    <ds:schemaRef ds:uri="http://purl.org/dc/elements/1.1/"/>
    <ds:schemaRef ds:uri="http://schemas.microsoft.com/office/infopath/2007/PartnerControls"/>
    <ds:schemaRef ds:uri="2f475e60-e75d-4119-aa30-b65db0d9cc6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39</TotalTime>
  <Words>3304</Words>
  <Application>Microsoft Office PowerPoint</Application>
  <PresentationFormat>On-screen Show (16:9)</PresentationFormat>
  <Paragraphs>203</Paragraphs>
  <Slides>32</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Nirmala UI</vt:lpstr>
      <vt:lpstr>Webdings</vt:lpstr>
      <vt:lpstr>ITC Zapf Dingbats</vt:lpstr>
      <vt:lpstr>Roboto</vt:lpstr>
      <vt:lpstr>Montserrat</vt:lpstr>
      <vt:lpstr>Arial</vt:lpstr>
      <vt:lpstr>Calibri</vt:lpstr>
      <vt:lpstr>Wingdings</vt:lpstr>
      <vt:lpstr>Geometric</vt:lpstr>
      <vt:lpstr>Principles of Microeconomics</vt:lpstr>
      <vt:lpstr>Learning Outcomes</vt:lpstr>
      <vt:lpstr>1.1 Economics </vt:lpstr>
      <vt:lpstr>1.2 Microeconomics and Macroeconomics</vt:lpstr>
      <vt:lpstr>1.2 Scarcity I</vt:lpstr>
      <vt:lpstr>1.2 Scarcity and Choices II </vt:lpstr>
      <vt:lpstr>1.2 Organizing Economies</vt:lpstr>
      <vt:lpstr>1.2 Command Economy</vt:lpstr>
      <vt:lpstr>1.2 Market Economy</vt:lpstr>
      <vt:lpstr>1.2 Mixed Economy</vt:lpstr>
      <vt:lpstr>1.3 Scarcity and the Fundamental Economic Questions</vt:lpstr>
      <vt:lpstr>1.3 What Should Be Produced?</vt:lpstr>
      <vt:lpstr>1.3 How Should Goods and Services Be Produced? </vt:lpstr>
      <vt:lpstr>1.3 Factors of Production</vt:lpstr>
      <vt:lpstr>1.3 Labour</vt:lpstr>
      <vt:lpstr>1.3 Capital</vt:lpstr>
      <vt:lpstr>1.3 Natural Resources</vt:lpstr>
      <vt:lpstr>1.3 For Whom Should Goods And Services Be Produced?</vt:lpstr>
      <vt:lpstr>1.4 Choices </vt:lpstr>
      <vt:lpstr>1.4 Choices Made in Pursuing Self-Interest </vt:lpstr>
      <vt:lpstr>1.4 Choices, Opportunity Cost, and Trade–Off </vt:lpstr>
      <vt:lpstr>1.4 Trade Off</vt:lpstr>
      <vt:lpstr>1.4 Trade Off</vt:lpstr>
      <vt:lpstr>1.4 Choices and Marginal Thinking</vt:lpstr>
      <vt:lpstr>1.4 Marginal Thinking</vt:lpstr>
      <vt:lpstr>1.4 Marginal Benefit and Marginal Cost I</vt:lpstr>
      <vt:lpstr>1.4 Marginal Benefit and Marginal Cost II</vt:lpstr>
      <vt:lpstr>1.5 Economics – Social Science &amp; Policy Tool</vt:lpstr>
      <vt:lpstr>Positive and Normative Statements</vt:lpstr>
      <vt:lpstr>1.6 Economic Model</vt:lpstr>
      <vt:lpstr>1.6 Economic Model</vt:lpstr>
      <vt:lpstr>1.7 Key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Nag, Sharmistha</cp:lastModifiedBy>
  <cp:revision>60</cp:revision>
  <cp:lastPrinted>2021-10-24T15:39:03Z</cp:lastPrinted>
  <dcterms:modified xsi:type="dcterms:W3CDTF">2023-05-11T14:25:03Z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