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16"/>
  </p:notesMasterIdLst>
  <p:sldIdLst>
    <p:sldId id="256" r:id="rId3"/>
    <p:sldId id="257" r:id="rId4"/>
    <p:sldId id="258" r:id="rId5"/>
    <p:sldId id="267" r:id="rId6"/>
    <p:sldId id="259" r:id="rId7"/>
    <p:sldId id="260" r:id="rId8"/>
    <p:sldId id="261" r:id="rId9"/>
    <p:sldId id="269" r:id="rId10"/>
    <p:sldId id="262" r:id="rId11"/>
    <p:sldId id="263" r:id="rId12"/>
    <p:sldId id="264" r:id="rId13"/>
    <p:sldId id="268" r:id="rId14"/>
    <p:sldId id="265"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hzyCGQgf1CUjJv85AqNeS28TPw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69FB37-FA88-772C-54F1-C9EA54E76A38}" v="509" dt="2022-10-04T19:33:43.378"/>
    <p1510:client id="{C3645BDB-24CD-6BD5-9F46-7DE21D09C12F}" v="321" dt="2022-10-03T13:55:14.4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3"/>
  </p:normalViewPr>
  <p:slideViewPr>
    <p:cSldViewPr snapToGrid="0">
      <p:cViewPr varScale="1">
        <p:scale>
          <a:sx n="143" d="100"/>
          <a:sy n="143" d="100"/>
        </p:scale>
        <p:origin x="76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sz="1100" b="0" i="0" u="none" strike="noStrike" cap="none" dirty="0">
                <a:solidFill>
                  <a:srgbClr val="000000"/>
                </a:solidFill>
                <a:latin typeface="Arial"/>
                <a:ea typeface="Arial"/>
                <a:cs typeface="Arial"/>
                <a:sym typeface="Arial"/>
              </a:rPr>
              <a:t>Economists have struggled, with only partial success, to address the question of whether a market-oriented economy produces the optimal amount of variety. </a:t>
            </a:r>
            <a:endParaRPr dirty="0"/>
          </a:p>
          <a:p>
            <a:pPr marL="457200" lvl="0" indent="-22860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dirty="0">
                <a:solidFill>
                  <a:srgbClr val="000000"/>
                </a:solidFill>
                <a:latin typeface="Arial"/>
                <a:ea typeface="Arial"/>
                <a:cs typeface="Arial"/>
                <a:sym typeface="Arial"/>
              </a:rPr>
              <a:t>Critics of market-oriented economies argue that society does not really need dozens of different athletic shoes or breakfast cereals or automobiles. They argue that much of the cost of creating such a high degree of product differentiation, and then of advertising and marketing this differentiation, is socially wasteful—that is, most people would be just as happy with a smaller range of </a:t>
            </a:r>
            <a:r>
              <a:rPr lang="en-CA" sz="1100" b="1" i="0" u="none" strike="noStrike" cap="none" dirty="0">
                <a:solidFill>
                  <a:srgbClr val="000000"/>
                </a:solidFill>
                <a:latin typeface="Arial"/>
                <a:ea typeface="Arial"/>
                <a:cs typeface="Arial"/>
                <a:sym typeface="Arial"/>
              </a:rPr>
              <a:t>differentiated products</a:t>
            </a:r>
            <a:r>
              <a:rPr lang="en-CA" sz="1100" b="0" i="0" u="none" strike="noStrike" cap="none" dirty="0">
                <a:solidFill>
                  <a:srgbClr val="000000"/>
                </a:solidFill>
                <a:latin typeface="Arial"/>
                <a:ea typeface="Arial"/>
                <a:cs typeface="Arial"/>
                <a:sym typeface="Arial"/>
              </a:rPr>
              <a:t> produced and sold at a lower price.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3" name="Google Shape;14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sz="1100" b="0" i="0" u="none" strike="noStrike" cap="none" dirty="0">
                <a:solidFill>
                  <a:srgbClr val="000000"/>
                </a:solidFill>
                <a:latin typeface="Arial"/>
                <a:ea typeface="Arial"/>
                <a:cs typeface="Arial"/>
                <a:sym typeface="Arial"/>
              </a:rPr>
              <a:t>Physical aspects of a product include all the phrases you hear in advertisements: such as an unbreakable bottle, non-stick surface, freezer-to-microwave, non-shrink, extra spicy, newly redesigned for your comfort. The location of a firm can also create a difference between producers. </a:t>
            </a:r>
            <a:endParaRPr dirty="0"/>
          </a:p>
          <a:p>
            <a:pPr marL="457200" lvl="0" indent="-22860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dirty="0">
                <a:solidFill>
                  <a:srgbClr val="000000"/>
                </a:solidFill>
                <a:latin typeface="Arial"/>
                <a:ea typeface="Arial"/>
                <a:cs typeface="Arial"/>
                <a:sym typeface="Arial"/>
              </a:rPr>
              <a:t>For example, a gas station located at a busy intersection can probably sell more gas than one located on a small side-road. A supplier to an automobile manufacturer may find that it is advantageous to locate near the car factory.</a:t>
            </a:r>
            <a:endParaRPr dirty="0"/>
          </a:p>
          <a:p>
            <a:pPr marL="457200" lvl="0" indent="-22860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dirty="0">
                <a:solidFill>
                  <a:srgbClr val="000000"/>
                </a:solidFill>
                <a:latin typeface="Arial"/>
                <a:ea typeface="Arial"/>
                <a:cs typeface="Arial"/>
                <a:sym typeface="Arial"/>
              </a:rPr>
              <a:t>Intangible aspects can differentiate a product, too. Some intangible aspects may be promises like a guarantee of satisfaction or money back, a reputation for high-quality services like free delivery, or a loan to purchase the product. </a:t>
            </a:r>
            <a:endParaRPr dirty="0"/>
          </a:p>
          <a:p>
            <a:pPr marL="457200" lvl="0" indent="-22860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dirty="0">
                <a:solidFill>
                  <a:srgbClr val="000000"/>
                </a:solidFill>
                <a:latin typeface="Arial"/>
                <a:ea typeface="Arial"/>
                <a:cs typeface="Arial"/>
                <a:sym typeface="Arial"/>
              </a:rPr>
              <a:t>Finally, </a:t>
            </a:r>
            <a:r>
              <a:rPr lang="en-CA" sz="1100" b="1" i="0" u="none" strike="noStrike" cap="none" dirty="0">
                <a:solidFill>
                  <a:srgbClr val="000000"/>
                </a:solidFill>
                <a:latin typeface="Arial"/>
                <a:ea typeface="Arial"/>
                <a:cs typeface="Arial"/>
                <a:sym typeface="Arial"/>
              </a:rPr>
              <a:t>product perception</a:t>
            </a:r>
            <a:r>
              <a:rPr lang="en-CA" sz="1100" b="0" i="0" u="none" strike="noStrike" cap="none" dirty="0">
                <a:solidFill>
                  <a:srgbClr val="000000"/>
                </a:solidFill>
                <a:latin typeface="Arial"/>
                <a:ea typeface="Arial"/>
                <a:cs typeface="Arial"/>
                <a:sym typeface="Arial"/>
              </a:rPr>
              <a:t> may occur in the minds of the buyers. For example, many people could not tell the difference in taste between common varieties of beer or cigarettes if they were blindfolded, but because of past habits and advertising, they have strong preferences for certain brands. Advertising can play a role in shaping these intangible preferences.</a:t>
            </a:r>
            <a:endParaRPr dirty="0"/>
          </a:p>
        </p:txBody>
      </p:sp>
    </p:spTree>
    <p:extLst>
      <p:ext uri="{BB962C8B-B14F-4D97-AF65-F5344CB8AC3E}">
        <p14:creationId xmlns:p14="http://schemas.microsoft.com/office/powerpoint/2010/main" val="1986712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sz="1100" b="0" i="0" u="none" strike="noStrike" cap="none" dirty="0">
                <a:solidFill>
                  <a:srgbClr val="000000"/>
                </a:solidFill>
                <a:latin typeface="Arial"/>
                <a:ea typeface="Arial"/>
                <a:cs typeface="Arial"/>
                <a:sym typeface="Arial"/>
              </a:rPr>
              <a:t>This figure  offers a reminder that the </a:t>
            </a:r>
            <a:r>
              <a:rPr lang="en-CA" sz="1100" b="1" i="0" u="none" strike="noStrike" cap="none" dirty="0">
                <a:solidFill>
                  <a:srgbClr val="000000"/>
                </a:solidFill>
                <a:latin typeface="Arial"/>
                <a:ea typeface="Arial"/>
                <a:cs typeface="Arial"/>
                <a:sym typeface="Arial"/>
              </a:rPr>
              <a:t>demand curve</a:t>
            </a:r>
            <a:r>
              <a:rPr lang="en-CA" sz="1100" b="0" i="0" u="none" strike="noStrike" cap="none" dirty="0">
                <a:solidFill>
                  <a:srgbClr val="000000"/>
                </a:solidFill>
                <a:latin typeface="Arial"/>
                <a:ea typeface="Arial"/>
                <a:cs typeface="Arial"/>
                <a:sym typeface="Arial"/>
              </a:rPr>
              <a:t> as faced by a perfectly competitive firm is </a:t>
            </a:r>
            <a:r>
              <a:rPr lang="en-CA" sz="1100" b="1" i="0" u="none" strike="noStrike" cap="none" dirty="0">
                <a:solidFill>
                  <a:srgbClr val="000000"/>
                </a:solidFill>
                <a:latin typeface="Arial"/>
                <a:ea typeface="Arial"/>
                <a:cs typeface="Arial"/>
                <a:sym typeface="Arial"/>
              </a:rPr>
              <a:t>perfectly elastic</a:t>
            </a:r>
            <a:r>
              <a:rPr lang="en-CA" sz="1100" b="0" i="0" u="none" strike="noStrike" cap="none" dirty="0">
                <a:solidFill>
                  <a:srgbClr val="000000"/>
                </a:solidFill>
                <a:latin typeface="Arial"/>
                <a:ea typeface="Arial"/>
                <a:cs typeface="Arial"/>
                <a:sym typeface="Arial"/>
              </a:rPr>
              <a:t> or flat, because the perfectly competitive firm can sell any quantity it wishes at the prevailing </a:t>
            </a:r>
            <a:r>
              <a:rPr lang="en-CA" sz="1100" b="1" i="0" u="none" strike="noStrike" cap="none" dirty="0">
                <a:solidFill>
                  <a:srgbClr val="000000"/>
                </a:solidFill>
                <a:latin typeface="Arial"/>
                <a:ea typeface="Arial"/>
                <a:cs typeface="Arial"/>
                <a:sym typeface="Arial"/>
              </a:rPr>
              <a:t>market price</a:t>
            </a:r>
            <a:r>
              <a:rPr lang="en-CA" sz="1100" b="0" i="0" u="none" strike="noStrike" cap="none" dirty="0">
                <a:solidFill>
                  <a:srgbClr val="000000"/>
                </a:solidFill>
                <a:latin typeface="Arial"/>
                <a:ea typeface="Arial"/>
                <a:cs typeface="Arial"/>
                <a:sym typeface="Arial"/>
              </a:rPr>
              <a:t>. In contrast, the demand curve, as faced by a monopolist, is the market demand curve, since a monopolist is the only firm in the market, and hence is downward sloping.</a:t>
            </a:r>
            <a:br>
              <a:rPr lang="en-CA" dirty="0"/>
            </a:br>
            <a:endParaRPr dirty="0"/>
          </a:p>
          <a:p>
            <a:pPr marL="457200" lvl="0" indent="-298450" algn="l" rtl="0">
              <a:lnSpc>
                <a:spcPct val="100000"/>
              </a:lnSpc>
              <a:spcBef>
                <a:spcPts val="0"/>
              </a:spcBef>
              <a:spcAft>
                <a:spcPts val="0"/>
              </a:spcAft>
              <a:buSzPts val="1100"/>
              <a:buChar char="●"/>
            </a:pPr>
            <a:r>
              <a:rPr lang="en-CA" sz="1100" b="0" i="0" u="none" strike="noStrike" cap="none" dirty="0">
                <a:solidFill>
                  <a:srgbClr val="000000"/>
                </a:solidFill>
                <a:latin typeface="Arial"/>
                <a:ea typeface="Arial"/>
                <a:cs typeface="Arial"/>
                <a:sym typeface="Arial"/>
              </a:rPr>
              <a:t>The demand curve as faced by a monopolistic competitor is not flat, but rather downward-sloping, meaning that the monopolistic competitor, like the monopoly, can raise its price without losing all of its customers or lower its price and gain more customers.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sz="1100" b="0" i="0" u="none" strike="noStrike" cap="none" dirty="0">
                <a:solidFill>
                  <a:srgbClr val="000000"/>
                </a:solidFill>
                <a:latin typeface="Arial"/>
                <a:ea typeface="Arial"/>
                <a:cs typeface="Arial"/>
                <a:sym typeface="Arial"/>
              </a:rPr>
              <a:t>The monopolistically competitive firm decides on its profit-maximizing quantity and price similar to the way that a monopolist does. </a:t>
            </a:r>
            <a:endParaRPr dirty="0"/>
          </a:p>
          <a:p>
            <a:pPr marL="457200" lvl="0" indent="-22860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dirty="0">
                <a:solidFill>
                  <a:srgbClr val="000000"/>
                </a:solidFill>
                <a:latin typeface="Arial"/>
                <a:ea typeface="Arial"/>
                <a:cs typeface="Arial"/>
                <a:sym typeface="Arial"/>
              </a:rPr>
              <a:t>Since they face a downward sloping demand curve, the same considerations about how elasticity affects revenue are relevant, and the firm will maximize profits where MR = MC when P &gt; MR. Rogers determines its profit-maximizing level of output. This will occur where MR = MC. MR and MC intersect when Rogers has 3.6 million subscribers.</a:t>
            </a:r>
            <a:endParaRPr dirty="0"/>
          </a:p>
          <a:p>
            <a:pPr marL="457200" lvl="0" indent="-22860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dirty="0">
                <a:solidFill>
                  <a:srgbClr val="000000"/>
                </a:solidFill>
                <a:latin typeface="Arial"/>
                <a:ea typeface="Arial"/>
                <a:cs typeface="Arial"/>
                <a:sym typeface="Arial"/>
              </a:rPr>
              <a:t>Although the process by which a monopolistic competitor makes decisions about quantity and price is similar to the way in which a monopolist makes such decisions, </a:t>
            </a:r>
            <a:r>
              <a:rPr lang="en-CA" sz="1100" b="1" i="0" u="none" strike="noStrike" cap="none" dirty="0">
                <a:solidFill>
                  <a:srgbClr val="000000"/>
                </a:solidFill>
                <a:latin typeface="Arial"/>
                <a:ea typeface="Arial"/>
                <a:cs typeface="Arial"/>
                <a:sym typeface="Arial"/>
              </a:rPr>
              <a:t>two</a:t>
            </a:r>
            <a:r>
              <a:rPr lang="en-CA" sz="1100" b="0" i="0" u="none" strike="noStrike" cap="none" dirty="0">
                <a:solidFill>
                  <a:srgbClr val="000000"/>
                </a:solidFill>
                <a:latin typeface="Arial"/>
                <a:ea typeface="Arial"/>
                <a:cs typeface="Arial"/>
                <a:sym typeface="Arial"/>
              </a:rPr>
              <a:t> differences are worth remembering.</a:t>
            </a:r>
            <a:endParaRPr dirty="0"/>
          </a:p>
          <a:p>
            <a:pPr marL="457200" lvl="0" indent="-22860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dirty="0">
                <a:solidFill>
                  <a:srgbClr val="000000"/>
                </a:solidFill>
                <a:latin typeface="Arial"/>
                <a:ea typeface="Arial"/>
                <a:cs typeface="Arial"/>
                <a:sym typeface="Arial"/>
              </a:rPr>
              <a:t> First, although both a monopolist and a monopolistic competitor face downward-sloping demand curves, the monopolist’s demand curve is the market demand curve, while the perceived </a:t>
            </a:r>
            <a:r>
              <a:rPr lang="en-CA" sz="1100" b="1" i="0" u="none" strike="noStrike" cap="none" dirty="0">
                <a:solidFill>
                  <a:srgbClr val="000000"/>
                </a:solidFill>
                <a:latin typeface="Arial"/>
                <a:ea typeface="Arial"/>
                <a:cs typeface="Arial"/>
                <a:sym typeface="Arial"/>
              </a:rPr>
              <a:t>demand curve</a:t>
            </a:r>
            <a:r>
              <a:rPr lang="en-CA" sz="1100" b="0" i="0" u="none" strike="noStrike" cap="none" dirty="0">
                <a:solidFill>
                  <a:srgbClr val="000000"/>
                </a:solidFill>
                <a:latin typeface="Arial"/>
                <a:ea typeface="Arial"/>
                <a:cs typeface="Arial"/>
                <a:sym typeface="Arial"/>
              </a:rPr>
              <a:t> for a monopolistic competitor is based on the extent of its product differentiation and how many competitors it faces. </a:t>
            </a:r>
            <a:endParaRPr dirty="0"/>
          </a:p>
          <a:p>
            <a:pPr marL="457200" lvl="0" indent="-22860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dirty="0">
                <a:solidFill>
                  <a:srgbClr val="000000"/>
                </a:solidFill>
                <a:latin typeface="Arial"/>
                <a:ea typeface="Arial"/>
                <a:cs typeface="Arial"/>
                <a:sym typeface="Arial"/>
              </a:rPr>
              <a:t>Second, a monopolist is surrounded by barriers to entry, but a monopolistic competitor who earns profits must expect the entry of firms with similar, but differentiated, products.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497e0e9f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497e0e9f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sz="1100" b="0" i="0" u="none" strike="noStrike" cap="none" dirty="0">
                <a:solidFill>
                  <a:srgbClr val="000000"/>
                </a:solidFill>
                <a:latin typeface="Arial"/>
                <a:ea typeface="Arial"/>
                <a:cs typeface="Arial"/>
                <a:sym typeface="Arial"/>
              </a:rPr>
              <a:t>At a price of $70/month, ATC is only $60 and Rogers’ profit is $36 million. ($10 profit/subscriber) Notice that this market creates a deadweight loss equal to the red area since the equilibrium quantity is less than what would occur in competitive equilibrium (5 million subscriptions).</a:t>
            </a:r>
            <a:endParaRPr dirty="0"/>
          </a:p>
          <a:p>
            <a:pPr marL="457200" lvl="0" indent="-22860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dirty="0">
                <a:solidFill>
                  <a:srgbClr val="000000"/>
                </a:solidFill>
                <a:latin typeface="Arial"/>
                <a:ea typeface="Arial"/>
                <a:cs typeface="Arial"/>
                <a:sym typeface="Arial"/>
              </a:rPr>
              <a:t>Remember that in monopolistic competition, there are few barriers to entry. Since Rogers is earning positive economic profits, other firms will be tempted to enter the market.</a:t>
            </a:r>
            <a:endParaRPr dirty="0"/>
          </a:p>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sz="1100" b="0" i="0" u="none" strike="noStrike" cap="none" dirty="0">
                <a:solidFill>
                  <a:srgbClr val="000000"/>
                </a:solidFill>
                <a:latin typeface="Arial"/>
                <a:ea typeface="Arial"/>
                <a:cs typeface="Arial"/>
                <a:sym typeface="Arial"/>
              </a:rPr>
              <a:t>This specific point happens when Demand is tangent to ATC, because only when this is true can P = ATC, given that ATC is downward sloping (recall that the MC curve passes through ATC at the minimum point of ATC, and note that the minimum point of ATC is at a quantity higher than that produced by the monopolistically competitive firm).</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11"/>
          <p:cNvGrpSpPr/>
          <p:nvPr/>
        </p:nvGrpSpPr>
        <p:grpSpPr>
          <a:xfrm>
            <a:off x="6098378" y="5"/>
            <a:ext cx="3045625" cy="2030570"/>
            <a:chOff x="6098378" y="5"/>
            <a:chExt cx="3045625" cy="2030570"/>
          </a:xfrm>
        </p:grpSpPr>
        <p:sp>
          <p:nvSpPr>
            <p:cNvPr id="11" name="Google Shape;1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Google Shape;1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 name="Google Shape;1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 name="Google Shape;1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 name="Google Shape;1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16" name="Google Shape;16;p11"/>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7" name="Google Shape;17;p11"/>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1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9"/>
        <p:cNvGrpSpPr/>
        <p:nvPr/>
      </p:nvGrpSpPr>
      <p:grpSpPr>
        <a:xfrm>
          <a:off x="0" y="0"/>
          <a:ext cx="0" cy="0"/>
          <a:chOff x="0" y="0"/>
          <a:chExt cx="0" cy="0"/>
        </a:xfrm>
      </p:grpSpPr>
      <p:sp>
        <p:nvSpPr>
          <p:cNvPr id="70" name="Google Shape;70;p22"/>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77" name="Google Shape;77;p14"/>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8" name="Google Shape;78;p1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dirty="0"/>
          </a:p>
        </p:txBody>
      </p:sp>
      <p:sp>
        <p:nvSpPr>
          <p:cNvPr id="79" name="Google Shape;79;p1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15"/>
          <p:cNvGrpSpPr/>
          <p:nvPr/>
        </p:nvGrpSpPr>
        <p:grpSpPr>
          <a:xfrm>
            <a:off x="6098378" y="5"/>
            <a:ext cx="3045625" cy="2030570"/>
            <a:chOff x="6098378" y="5"/>
            <a:chExt cx="3045625" cy="2030570"/>
          </a:xfrm>
        </p:grpSpPr>
        <p:sp>
          <p:nvSpPr>
            <p:cNvPr id="21" name="Google Shape;21;p15"/>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 name="Google Shape;22;p15"/>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3" name="Google Shape;23;p15"/>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4" name="Google Shape;24;p15"/>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 name="Google Shape;25;p1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26" name="Google Shape;26;p15"/>
          <p:cNvSpPr txBox="1">
            <a:spLocks noGrp="1"/>
          </p:cNvSpPr>
          <p:nvPr>
            <p:ph type="title"/>
          </p:nvPr>
        </p:nvSpPr>
        <p:spPr>
          <a:xfrm>
            <a:off x="598100" y="2152347"/>
            <a:ext cx="8222100" cy="838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27" name="Google Shape;27;p1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28"/>
        <p:cNvGrpSpPr/>
        <p:nvPr/>
      </p:nvGrpSpPr>
      <p:grpSpPr>
        <a:xfrm>
          <a:off x="0" y="0"/>
          <a:ext cx="0" cy="0"/>
          <a:chOff x="0" y="0"/>
          <a:chExt cx="0" cy="0"/>
        </a:xfrm>
      </p:grpSpPr>
      <p:sp>
        <p:nvSpPr>
          <p:cNvPr id="29" name="Google Shape;29;p1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0" name="Google Shape;30;p13"/>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1" name="Google Shape;31;p1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dirty="0"/>
          </a:p>
        </p:txBody>
      </p:sp>
      <p:sp>
        <p:nvSpPr>
          <p:cNvPr id="32" name="Google Shape;32;p13"/>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5" name="Google Shape;35;p1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8" name="Google Shape;38;p17"/>
          <p:cNvSpPr txBox="1">
            <a:spLocks noGrp="1"/>
          </p:cNvSpPr>
          <p:nvPr>
            <p:ph type="body" idx="1"/>
          </p:nvPr>
        </p:nvSpPr>
        <p:spPr>
          <a:xfrm>
            <a:off x="311700" y="1465804"/>
            <a:ext cx="2808000" cy="3103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9" name="Google Shape;39;p1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42" name="Google Shape;42;p1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dirty="0"/>
          </a:p>
        </p:txBody>
      </p:sp>
      <p:grpSp>
        <p:nvGrpSpPr>
          <p:cNvPr id="43" name="Google Shape;43;p18"/>
          <p:cNvGrpSpPr/>
          <p:nvPr/>
        </p:nvGrpSpPr>
        <p:grpSpPr>
          <a:xfrm>
            <a:off x="6098378" y="5"/>
            <a:ext cx="3045625" cy="2030570"/>
            <a:chOff x="6098378" y="5"/>
            <a:chExt cx="3045625" cy="2030570"/>
          </a:xfrm>
        </p:grpSpPr>
        <p:sp>
          <p:nvSpPr>
            <p:cNvPr id="44" name="Google Shape;44;p18"/>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5" name="Google Shape;45;p18"/>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6" name="Google Shape;46;p18"/>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7" name="Google Shape;47;p18"/>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8" name="Google Shape;48;p18"/>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49"/>
        <p:cNvGrpSpPr/>
        <p:nvPr/>
      </p:nvGrpSpPr>
      <p:grpSpPr>
        <a:xfrm>
          <a:off x="0" y="0"/>
          <a:ext cx="0" cy="0"/>
          <a:chOff x="0" y="0"/>
          <a:chExt cx="0" cy="0"/>
        </a:xfrm>
      </p:grpSpPr>
      <p:sp>
        <p:nvSpPr>
          <p:cNvPr id="50" name="Google Shape;50;p1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51" name="Google Shape;51;p1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2" name="Google Shape;52;p19"/>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3" name="Google Shape;53;p19"/>
          <p:cNvSpPr txBox="1">
            <a:spLocks noGrp="1"/>
          </p:cNvSpPr>
          <p:nvPr>
            <p:ph type="subTitle" idx="1"/>
          </p:nvPr>
        </p:nvSpPr>
        <p:spPr>
          <a:xfrm>
            <a:off x="265500" y="2769001"/>
            <a:ext cx="4045200" cy="1269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4" name="Google Shape;54;p1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55" name="Google Shape;55;p1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56"/>
        <p:cNvGrpSpPr/>
        <p:nvPr/>
      </p:nvGrpSpPr>
      <p:grpSpPr>
        <a:xfrm>
          <a:off x="0" y="0"/>
          <a:ext cx="0" cy="0"/>
          <a:chOff x="0" y="0"/>
          <a:chExt cx="0" cy="0"/>
        </a:xfrm>
      </p:grpSpPr>
      <p:sp>
        <p:nvSpPr>
          <p:cNvPr id="57" name="Google Shape;57;p20"/>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8" name="Google Shape;58;p2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59"/>
        <p:cNvGrpSpPr/>
        <p:nvPr/>
      </p:nvGrpSpPr>
      <p:grpSpPr>
        <a:xfrm>
          <a:off x="0" y="0"/>
          <a:ext cx="0" cy="0"/>
          <a:chOff x="0" y="0"/>
          <a:chExt cx="0" cy="0"/>
        </a:xfrm>
      </p:grpSpPr>
      <p:grpSp>
        <p:nvGrpSpPr>
          <p:cNvPr id="60" name="Google Shape;60;p21"/>
          <p:cNvGrpSpPr/>
          <p:nvPr/>
        </p:nvGrpSpPr>
        <p:grpSpPr>
          <a:xfrm>
            <a:off x="6098378" y="5"/>
            <a:ext cx="3045625" cy="2030570"/>
            <a:chOff x="6098378" y="5"/>
            <a:chExt cx="3045625" cy="2030570"/>
          </a:xfrm>
        </p:grpSpPr>
        <p:sp>
          <p:nvSpPr>
            <p:cNvPr id="61" name="Google Shape;61;p2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2" name="Google Shape;62;p2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3" name="Google Shape;63;p2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4" name="Google Shape;64;p2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5" name="Google Shape;65;p2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66" name="Google Shape;66;p21"/>
          <p:cNvSpPr txBox="1">
            <a:spLocks noGrp="1"/>
          </p:cNvSpPr>
          <p:nvPr>
            <p:ph type="title" hasCustomPrompt="1"/>
          </p:nvPr>
        </p:nvSpPr>
        <p:spPr>
          <a:xfrm>
            <a:off x="311700" y="1256050"/>
            <a:ext cx="8520600" cy="2030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2000"/>
              <a:buNone/>
              <a:defRPr sz="12000">
                <a:solidFill>
                  <a:srgbClr val="080808"/>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67" name="Google Shape;67;p21"/>
          <p:cNvSpPr txBox="1">
            <a:spLocks noGrp="1"/>
          </p:cNvSpPr>
          <p:nvPr>
            <p:ph type="body" idx="1"/>
          </p:nvPr>
        </p:nvSpPr>
        <p:spPr>
          <a:xfrm>
            <a:off x="311700" y="3369225"/>
            <a:ext cx="8520600" cy="12819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0"/>
              </a:spcBef>
              <a:spcAft>
                <a:spcPts val="0"/>
              </a:spcAft>
              <a:buClr>
                <a:schemeClr val="lt1"/>
              </a:buClr>
              <a:buSzPts val="1400"/>
              <a:buChar char="○"/>
              <a:defRPr>
                <a:solidFill>
                  <a:schemeClr val="lt1"/>
                </a:solidFill>
              </a:defRPr>
            </a:lvl2pPr>
            <a:lvl3pPr marL="1371600" lvl="2" indent="-317500" algn="ctr">
              <a:lnSpc>
                <a:spcPct val="115000"/>
              </a:lnSpc>
              <a:spcBef>
                <a:spcPts val="0"/>
              </a:spcBef>
              <a:spcAft>
                <a:spcPts val="0"/>
              </a:spcAft>
              <a:buClr>
                <a:schemeClr val="lt1"/>
              </a:buClr>
              <a:buSzPts val="1400"/>
              <a:buChar char="■"/>
              <a:defRPr>
                <a:solidFill>
                  <a:schemeClr val="lt1"/>
                </a:solidFill>
              </a:defRPr>
            </a:lvl3pPr>
            <a:lvl4pPr marL="1828800" lvl="3" indent="-317500" algn="ctr">
              <a:lnSpc>
                <a:spcPct val="115000"/>
              </a:lnSpc>
              <a:spcBef>
                <a:spcPts val="0"/>
              </a:spcBef>
              <a:spcAft>
                <a:spcPts val="0"/>
              </a:spcAft>
              <a:buClr>
                <a:schemeClr val="lt1"/>
              </a:buClr>
              <a:buSzPts val="1400"/>
              <a:buChar char="●"/>
              <a:defRPr>
                <a:solidFill>
                  <a:schemeClr val="lt1"/>
                </a:solidFill>
              </a:defRPr>
            </a:lvl4pPr>
            <a:lvl5pPr marL="2286000" lvl="4" indent="-317500" algn="ctr">
              <a:lnSpc>
                <a:spcPct val="115000"/>
              </a:lnSpc>
              <a:spcBef>
                <a:spcPts val="0"/>
              </a:spcBef>
              <a:spcAft>
                <a:spcPts val="0"/>
              </a:spcAft>
              <a:buClr>
                <a:schemeClr val="lt1"/>
              </a:buClr>
              <a:buSzPts val="1400"/>
              <a:buChar char="○"/>
              <a:defRPr>
                <a:solidFill>
                  <a:schemeClr val="lt1"/>
                </a:solidFill>
              </a:defRPr>
            </a:lvl5pPr>
            <a:lvl6pPr marL="2743200" lvl="5" indent="-317500" algn="ctr">
              <a:lnSpc>
                <a:spcPct val="115000"/>
              </a:lnSpc>
              <a:spcBef>
                <a:spcPts val="0"/>
              </a:spcBef>
              <a:spcAft>
                <a:spcPts val="0"/>
              </a:spcAft>
              <a:buClr>
                <a:schemeClr val="lt1"/>
              </a:buClr>
              <a:buSzPts val="1400"/>
              <a:buChar char="■"/>
              <a:defRPr>
                <a:solidFill>
                  <a:schemeClr val="lt1"/>
                </a:solidFill>
              </a:defRPr>
            </a:lvl6pPr>
            <a:lvl7pPr marL="3200400" lvl="6" indent="-317500" algn="ctr">
              <a:lnSpc>
                <a:spcPct val="115000"/>
              </a:lnSpc>
              <a:spcBef>
                <a:spcPts val="0"/>
              </a:spcBef>
              <a:spcAft>
                <a:spcPts val="0"/>
              </a:spcAft>
              <a:buClr>
                <a:schemeClr val="lt1"/>
              </a:buClr>
              <a:buSzPts val="1400"/>
              <a:buChar char="●"/>
              <a:defRPr>
                <a:solidFill>
                  <a:schemeClr val="lt1"/>
                </a:solidFill>
              </a:defRPr>
            </a:lvl7pPr>
            <a:lvl8pPr marL="3657600" lvl="7" indent="-317500" algn="ctr">
              <a:lnSpc>
                <a:spcPct val="115000"/>
              </a:lnSpc>
              <a:spcBef>
                <a:spcPts val="0"/>
              </a:spcBef>
              <a:spcAft>
                <a:spcPts val="0"/>
              </a:spcAft>
              <a:buClr>
                <a:schemeClr val="lt1"/>
              </a:buClr>
              <a:buSzPts val="1400"/>
              <a:buChar char="○"/>
              <a:defRPr>
                <a:solidFill>
                  <a:schemeClr val="lt1"/>
                </a:solidFill>
              </a:defRPr>
            </a:lvl8pPr>
            <a:lvl9pPr marL="4114800" lvl="8" indent="-317500" algn="ctr">
              <a:lnSpc>
                <a:spcPct val="115000"/>
              </a:lnSpc>
              <a:spcBef>
                <a:spcPts val="0"/>
              </a:spcBef>
              <a:spcAft>
                <a:spcPts val="0"/>
              </a:spcAft>
              <a:buClr>
                <a:schemeClr val="lt1"/>
              </a:buClr>
              <a:buSzPts val="1400"/>
              <a:buChar char="■"/>
              <a:defRPr>
                <a:solidFill>
                  <a:schemeClr val="lt1"/>
                </a:solidFill>
              </a:defRPr>
            </a:lvl9pPr>
          </a:lstStyle>
          <a:p>
            <a:endParaRPr/>
          </a:p>
        </p:txBody>
      </p:sp>
      <p:sp>
        <p:nvSpPr>
          <p:cNvPr id="68" name="Google Shape;68;p2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7" name="Google Shape;7;p10"/>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Google Shape;8;p1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73" name="Google Shape;73;p12"/>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dirty="0"/>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44530" y="2840713"/>
            <a:ext cx="8222100" cy="838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4200"/>
              <a:buNone/>
            </a:pPr>
            <a:r>
              <a:rPr lang="en-CA" sz="1900" b="1" dirty="0">
                <a:latin typeface="Arial"/>
                <a:ea typeface="Arial"/>
                <a:cs typeface="Arial"/>
                <a:sym typeface="Arial"/>
              </a:rPr>
              <a:t>CHAPTER 10: </a:t>
            </a:r>
            <a:r>
              <a:rPr lang="en-CA" sz="1900" b="1" cap="none" dirty="0">
                <a:latin typeface="Arial"/>
                <a:ea typeface="Arial"/>
                <a:cs typeface="Arial"/>
                <a:sym typeface="Arial"/>
              </a:rPr>
              <a:t>MONOPOLISTIC COMPETITION</a:t>
            </a:r>
            <a:endParaRPr lang="en-US" sz="1900" b="1" dirty="0">
              <a:latin typeface="Arial"/>
              <a:ea typeface="Arial"/>
              <a:cs typeface="Arial"/>
            </a:endParaRPr>
          </a:p>
        </p:txBody>
      </p:sp>
      <p:sp>
        <p:nvSpPr>
          <p:cNvPr id="85" name="Google Shape;85;p1"/>
          <p:cNvSpPr txBox="1">
            <a:spLocks noGrp="1"/>
          </p:cNvSpPr>
          <p:nvPr>
            <p:ph type="subTitle" idx="1"/>
          </p:nvPr>
        </p:nvSpPr>
        <p:spPr>
          <a:xfrm>
            <a:off x="644530" y="2355300"/>
            <a:ext cx="8222100" cy="4329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CA" sz="4200" b="1" dirty="0">
                <a:latin typeface="Arial"/>
                <a:ea typeface="Arial"/>
                <a:cs typeface="Arial"/>
                <a:sym typeface="Arial"/>
              </a:rPr>
              <a:t>Principles of Microeconomics</a:t>
            </a:r>
            <a:endParaRPr sz="4200" dirty="0"/>
          </a:p>
        </p:txBody>
      </p:sp>
      <p:grpSp>
        <p:nvGrpSpPr>
          <p:cNvPr id="86" name="Google Shape;86;p1" descr="Unless otherwise noted, this work is licensed under a Creative Commons Attribution-NonCommercial-ShareAlike 4.0 International (CC BY-NC-SA 4.0) license. Feel free to use, modify, reuse or redistribute any portion of this presentation."/>
          <p:cNvGrpSpPr/>
          <p:nvPr/>
        </p:nvGrpSpPr>
        <p:grpSpPr>
          <a:xfrm>
            <a:off x="598088" y="4514272"/>
            <a:ext cx="7947824" cy="444502"/>
            <a:chOff x="598088" y="4514272"/>
            <a:chExt cx="7947824" cy="444502"/>
          </a:xfrm>
        </p:grpSpPr>
        <p:pic>
          <p:nvPicPr>
            <p:cNvPr id="87" name="Google Shape;87;p1" descr="CC BY-NC-SA 4.0 License Logo"/>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88" name="Google Shape;88;p1"/>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CA" sz="1100" b="0" i="0" u="none" strike="noStrike" cap="none" dirty="0">
                  <a:solidFill>
                    <a:schemeClr val="lt1"/>
                  </a:solidFill>
                  <a:latin typeface="Calibri"/>
                  <a:ea typeface="Calibri"/>
                  <a:cs typeface="Calibri"/>
                  <a:sym typeface="Calibri"/>
                </a:rPr>
                <a:t>Unless otherwise noted, this work is licensed under a </a:t>
              </a:r>
              <a:r>
                <a:rPr lang="en-CA" sz="1100" b="0" i="0" u="sng" strike="noStrike" cap="none" dirty="0">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Commons Attribution-NonCommercial-ShareAlike 4.0 International (CC BY-NC-SA 4.0)</a:t>
              </a:r>
              <a:r>
                <a:rPr lang="en-CA" sz="1100" b="0" i="0" u="none" strike="noStrike" cap="none" dirty="0">
                  <a:solidFill>
                    <a:schemeClr val="lt1"/>
                  </a:solidFill>
                  <a:latin typeface="Calibri"/>
                  <a:ea typeface="Calibri"/>
                  <a:cs typeface="Calibri"/>
                  <a:sym typeface="Calibri"/>
                </a:rPr>
                <a:t> license. Feel free to use, modify, reuse or redistribute any portion of this presentation.</a:t>
              </a:r>
              <a:endParaRPr sz="11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3" name="Title 2">
            <a:extLst>
              <a:ext uri="{FF2B5EF4-FFF2-40B4-BE49-F238E27FC236}">
                <a16:creationId xmlns:a16="http://schemas.microsoft.com/office/drawing/2014/main" id="{3E08428F-99F6-6158-E631-3D71BBB90A36}"/>
              </a:ext>
            </a:extLst>
          </p:cNvPr>
          <p:cNvSpPr>
            <a:spLocks noGrp="1"/>
          </p:cNvSpPr>
          <p:nvPr>
            <p:ph type="title"/>
          </p:nvPr>
        </p:nvSpPr>
        <p:spPr/>
        <p:txBody>
          <a:bodyPr>
            <a:normAutofit fontScale="90000"/>
          </a:bodyPr>
          <a:lstStyle/>
          <a:p>
            <a:r>
              <a:rPr lang="en-US" b="1" dirty="0">
                <a:latin typeface="Arial"/>
              </a:rPr>
              <a:t>10.5 Monopolistic Competitors and Entry</a:t>
            </a:r>
            <a:endParaRPr lang="en-US" dirty="0">
              <a:latin typeface="Arial"/>
            </a:endParaRPr>
          </a:p>
        </p:txBody>
      </p:sp>
      <p:sp>
        <p:nvSpPr>
          <p:cNvPr id="133" name="Google Shape;133;p7"/>
          <p:cNvSpPr txBox="1">
            <a:spLocks noGrp="1"/>
          </p:cNvSpPr>
          <p:nvPr>
            <p:ph type="body" idx="1"/>
          </p:nvPr>
        </p:nvSpPr>
        <p:spPr>
          <a:xfrm>
            <a:off x="311700" y="1017800"/>
            <a:ext cx="4178300" cy="33390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CA" dirty="0"/>
              <a:t>When will this shifting stop? When profits are 0. As long as P &gt; ATC firms will continue to enter the market, and demand will continue to shift inward.</a:t>
            </a:r>
            <a:endParaRPr dirty="0"/>
          </a:p>
          <a:p>
            <a:pPr marL="114300" indent="0">
              <a:buNone/>
            </a:pPr>
            <a:r>
              <a:rPr lang="en-CA" dirty="0">
                <a:solidFill>
                  <a:srgbClr val="000000"/>
                </a:solidFill>
                <a:latin typeface="Arial"/>
                <a:ea typeface="Arial"/>
                <a:cs typeface="Arial"/>
                <a:sym typeface="Arial"/>
              </a:rPr>
              <a:t>As shown in this figure , this occurs when P = ATC and MR = MC. Therefore, positive profit in the short run falls to </a:t>
            </a:r>
            <a:r>
              <a:rPr lang="en-CA" i="1" dirty="0">
                <a:solidFill>
                  <a:srgbClr val="000000"/>
                </a:solidFill>
                <a:latin typeface="Arial"/>
                <a:ea typeface="Arial"/>
                <a:cs typeface="Arial"/>
                <a:sym typeface="Arial"/>
              </a:rPr>
              <a:t>zero</a:t>
            </a:r>
            <a:r>
              <a:rPr lang="en-CA" dirty="0">
                <a:solidFill>
                  <a:srgbClr val="000000"/>
                </a:solidFill>
                <a:latin typeface="Arial"/>
                <a:ea typeface="Arial"/>
                <a:cs typeface="Arial"/>
                <a:sym typeface="Arial"/>
              </a:rPr>
              <a:t> economic profit in the </a:t>
            </a:r>
            <a:r>
              <a:rPr lang="en-CA" i="1" dirty="0">
                <a:solidFill>
                  <a:srgbClr val="000000"/>
                </a:solidFill>
                <a:latin typeface="Arial"/>
                <a:ea typeface="Arial"/>
                <a:cs typeface="Arial"/>
                <a:sym typeface="Arial"/>
              </a:rPr>
              <a:t>long run, </a:t>
            </a:r>
            <a:r>
              <a:rPr lang="en-CA" dirty="0">
                <a:solidFill>
                  <a:srgbClr val="000000"/>
                </a:solidFill>
                <a:latin typeface="Arial"/>
                <a:ea typeface="Arial"/>
                <a:cs typeface="Arial"/>
                <a:sym typeface="Arial"/>
              </a:rPr>
              <a:t>due to entry by competitors. </a:t>
            </a:r>
            <a:endParaRPr dirty="0"/>
          </a:p>
        </p:txBody>
      </p:sp>
      <p:pic>
        <p:nvPicPr>
          <p:cNvPr id="134" name="Google Shape;134;p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554128" y="1252289"/>
            <a:ext cx="4185509" cy="3193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3" name="Title 2">
            <a:extLst>
              <a:ext uri="{FF2B5EF4-FFF2-40B4-BE49-F238E27FC236}">
                <a16:creationId xmlns:a16="http://schemas.microsoft.com/office/drawing/2014/main" id="{0E279232-CFD9-B940-CE79-529FA08D9356}"/>
              </a:ext>
            </a:extLst>
          </p:cNvPr>
          <p:cNvSpPr>
            <a:spLocks noGrp="1"/>
          </p:cNvSpPr>
          <p:nvPr>
            <p:ph type="title"/>
          </p:nvPr>
        </p:nvSpPr>
        <p:spPr/>
        <p:txBody>
          <a:bodyPr>
            <a:normAutofit fontScale="90000"/>
          </a:bodyPr>
          <a:lstStyle/>
          <a:p>
            <a:r>
              <a:rPr lang="en-US" b="1" dirty="0">
                <a:latin typeface="Arial"/>
              </a:rPr>
              <a:t>10.6 The Benefits of Variety (Product Differentiation)</a:t>
            </a:r>
          </a:p>
        </p:txBody>
      </p:sp>
      <p:sp>
        <p:nvSpPr>
          <p:cNvPr id="140" name="Google Shape;140;p8"/>
          <p:cNvSpPr txBox="1">
            <a:spLocks noGrp="1"/>
          </p:cNvSpPr>
          <p:nvPr>
            <p:ph type="body" idx="1"/>
          </p:nvPr>
        </p:nvSpPr>
        <p:spPr>
          <a:xfrm>
            <a:off x="311700" y="1542109"/>
            <a:ext cx="8520600" cy="3339000"/>
          </a:xfrm>
          <a:prstGeom prst="rect">
            <a:avLst/>
          </a:prstGeom>
          <a:noFill/>
          <a:ln>
            <a:noFill/>
          </a:ln>
        </p:spPr>
        <p:txBody>
          <a:bodyPr spcFirstLastPara="1" wrap="square" lIns="91425" tIns="91425" rIns="91425" bIns="91425" anchor="t" anchorCtr="0">
            <a:normAutofit/>
          </a:bodyPr>
          <a:lstStyle/>
          <a:p>
            <a:pPr marL="114300" indent="0">
              <a:buNone/>
            </a:pPr>
            <a:r>
              <a:rPr lang="en-CA" dirty="0"/>
              <a:t>Even though monopolistic competition does not provide efficiency, it does have benefits of its own. </a:t>
            </a:r>
            <a:endParaRPr lang="en-US" dirty="0"/>
          </a:p>
          <a:p>
            <a:pPr marL="114300" lvl="0" indent="0" algn="l">
              <a:lnSpc>
                <a:spcPct val="114999"/>
              </a:lnSpc>
              <a:spcBef>
                <a:spcPts val="0"/>
              </a:spcBef>
              <a:spcAft>
                <a:spcPts val="0"/>
              </a:spcAft>
              <a:buSzPts val="1800"/>
              <a:buNone/>
            </a:pPr>
            <a:r>
              <a:rPr lang="en-CA" dirty="0"/>
              <a:t>Product differentiation is based on variety and innovation. Many people would prefer to live in an economy with many kinds of clothes, foods, and car styles; not in a world of perfect competition where everyone will always wear blue jeans and white shirts, eat only spaghetti with plain red sauce, and drive an identical model of car.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27EAA-CD71-60B9-2F37-F300A4FCC1DC}"/>
              </a:ext>
            </a:extLst>
          </p:cNvPr>
          <p:cNvSpPr>
            <a:spLocks noGrp="1"/>
          </p:cNvSpPr>
          <p:nvPr>
            <p:ph type="title"/>
          </p:nvPr>
        </p:nvSpPr>
        <p:spPr/>
        <p:txBody>
          <a:bodyPr>
            <a:normAutofit fontScale="90000"/>
          </a:bodyPr>
          <a:lstStyle/>
          <a:p>
            <a:r>
              <a:rPr lang="en-US" b="1" dirty="0">
                <a:latin typeface="Arial"/>
              </a:rPr>
              <a:t>10.7 Types of Market Structure Summary</a:t>
            </a:r>
          </a:p>
        </p:txBody>
      </p:sp>
      <p:graphicFrame>
        <p:nvGraphicFramePr>
          <p:cNvPr id="5" name="Table 4">
            <a:extLst>
              <a:ext uri="{FF2B5EF4-FFF2-40B4-BE49-F238E27FC236}">
                <a16:creationId xmlns:a16="http://schemas.microsoft.com/office/drawing/2014/main" id="{DA8D1237-EE32-5A02-60BB-368FBA7C5A15}"/>
              </a:ext>
            </a:extLst>
          </p:cNvPr>
          <p:cNvGraphicFramePr>
            <a:graphicFrameLocks noGrp="1"/>
          </p:cNvGraphicFramePr>
          <p:nvPr>
            <p:extLst>
              <p:ext uri="{D42A27DB-BD31-4B8C-83A1-F6EECF244321}">
                <p14:modId xmlns:p14="http://schemas.microsoft.com/office/powerpoint/2010/main" val="868414442"/>
              </p:ext>
            </p:extLst>
          </p:nvPr>
        </p:nvGraphicFramePr>
        <p:xfrm>
          <a:off x="169333" y="1270000"/>
          <a:ext cx="8729168" cy="3516220"/>
        </p:xfrm>
        <a:graphic>
          <a:graphicData uri="http://schemas.openxmlformats.org/drawingml/2006/table">
            <a:tbl>
              <a:tblPr firstRow="1" bandRow="1">
                <a:tableStyleId>{5C22544A-7EE6-4342-B048-85BDC9FD1C3A}</a:tableStyleId>
              </a:tblPr>
              <a:tblGrid>
                <a:gridCol w="1247024">
                  <a:extLst>
                    <a:ext uri="{9D8B030D-6E8A-4147-A177-3AD203B41FA5}">
                      <a16:colId xmlns:a16="http://schemas.microsoft.com/office/drawing/2014/main" val="1012941599"/>
                    </a:ext>
                  </a:extLst>
                </a:gridCol>
                <a:gridCol w="1247024">
                  <a:extLst>
                    <a:ext uri="{9D8B030D-6E8A-4147-A177-3AD203B41FA5}">
                      <a16:colId xmlns:a16="http://schemas.microsoft.com/office/drawing/2014/main" val="3112822492"/>
                    </a:ext>
                  </a:extLst>
                </a:gridCol>
                <a:gridCol w="1247024">
                  <a:extLst>
                    <a:ext uri="{9D8B030D-6E8A-4147-A177-3AD203B41FA5}">
                      <a16:colId xmlns:a16="http://schemas.microsoft.com/office/drawing/2014/main" val="2796255557"/>
                    </a:ext>
                  </a:extLst>
                </a:gridCol>
                <a:gridCol w="1247024">
                  <a:extLst>
                    <a:ext uri="{9D8B030D-6E8A-4147-A177-3AD203B41FA5}">
                      <a16:colId xmlns:a16="http://schemas.microsoft.com/office/drawing/2014/main" val="1796782165"/>
                    </a:ext>
                  </a:extLst>
                </a:gridCol>
                <a:gridCol w="1247024">
                  <a:extLst>
                    <a:ext uri="{9D8B030D-6E8A-4147-A177-3AD203B41FA5}">
                      <a16:colId xmlns:a16="http://schemas.microsoft.com/office/drawing/2014/main" val="810489328"/>
                    </a:ext>
                  </a:extLst>
                </a:gridCol>
                <a:gridCol w="1247024">
                  <a:extLst>
                    <a:ext uri="{9D8B030D-6E8A-4147-A177-3AD203B41FA5}">
                      <a16:colId xmlns:a16="http://schemas.microsoft.com/office/drawing/2014/main" val="1675501589"/>
                    </a:ext>
                  </a:extLst>
                </a:gridCol>
                <a:gridCol w="1247024">
                  <a:extLst>
                    <a:ext uri="{9D8B030D-6E8A-4147-A177-3AD203B41FA5}">
                      <a16:colId xmlns:a16="http://schemas.microsoft.com/office/drawing/2014/main" val="3038550496"/>
                    </a:ext>
                  </a:extLst>
                </a:gridCol>
              </a:tblGrid>
              <a:tr h="479485">
                <a:tc>
                  <a:txBody>
                    <a:bodyPr/>
                    <a:lstStyle/>
                    <a:p>
                      <a:pPr algn="l" fontAlgn="ctr"/>
                      <a:r>
                        <a:rPr lang="en-US" dirty="0">
                          <a:effectLst/>
                        </a:rPr>
                        <a:t>Market Type</a:t>
                      </a:r>
                    </a:p>
                  </a:txBody>
                  <a:tcPr marL="76200" marR="76200" marT="76200" marB="76200" anchor="ctr"/>
                </a:tc>
                <a:tc>
                  <a:txBody>
                    <a:bodyPr/>
                    <a:lstStyle/>
                    <a:p>
                      <a:pPr algn="l" fontAlgn="ctr"/>
                      <a:r>
                        <a:rPr lang="en-US" dirty="0">
                          <a:effectLst/>
                        </a:rPr>
                        <a:t>Description</a:t>
                      </a:r>
                    </a:p>
                  </a:txBody>
                  <a:tcPr marL="76200" marR="76200" marT="76200" marB="76200" anchor="ctr"/>
                </a:tc>
                <a:tc>
                  <a:txBody>
                    <a:bodyPr/>
                    <a:lstStyle/>
                    <a:p>
                      <a:pPr algn="l" fontAlgn="ctr"/>
                      <a:r>
                        <a:rPr lang="en-US" dirty="0">
                          <a:effectLst/>
                        </a:rPr>
                        <a:t>MR vs P</a:t>
                      </a:r>
                    </a:p>
                  </a:txBody>
                  <a:tcPr marL="76200" marR="76200" marT="76200" marB="76200" anchor="ctr"/>
                </a:tc>
                <a:tc>
                  <a:txBody>
                    <a:bodyPr/>
                    <a:lstStyle/>
                    <a:p>
                      <a:pPr algn="l" fontAlgn="ctr"/>
                      <a:r>
                        <a:rPr lang="en-US" dirty="0">
                          <a:effectLst/>
                        </a:rPr>
                        <a:t>P vs MC</a:t>
                      </a:r>
                    </a:p>
                  </a:txBody>
                  <a:tcPr marL="76200" marR="76200" marT="76200" marB="76200" anchor="ctr"/>
                </a:tc>
                <a:tc>
                  <a:txBody>
                    <a:bodyPr/>
                    <a:lstStyle/>
                    <a:p>
                      <a:pPr algn="l" fontAlgn="ctr"/>
                      <a:r>
                        <a:rPr lang="en-US" dirty="0">
                          <a:effectLst/>
                        </a:rPr>
                        <a:t>LR Profit</a:t>
                      </a:r>
                    </a:p>
                  </a:txBody>
                  <a:tcPr marL="76200" marR="76200" marT="76200" marB="76200" anchor="ctr"/>
                </a:tc>
                <a:tc>
                  <a:txBody>
                    <a:bodyPr/>
                    <a:lstStyle/>
                    <a:p>
                      <a:pPr algn="l" fontAlgn="ctr"/>
                      <a:r>
                        <a:rPr lang="en-US" dirty="0">
                          <a:effectLst/>
                        </a:rPr>
                        <a:t>LR ATC</a:t>
                      </a:r>
                    </a:p>
                  </a:txBody>
                  <a:tcPr marL="76200" marR="76200" marT="76200" marB="76200" anchor="ctr"/>
                </a:tc>
                <a:tc>
                  <a:txBody>
                    <a:bodyPr/>
                    <a:lstStyle/>
                    <a:p>
                      <a:pPr algn="l" fontAlgn="ctr"/>
                      <a:r>
                        <a:rPr lang="en-US" dirty="0">
                          <a:effectLst/>
                        </a:rPr>
                        <a:t>DWL</a:t>
                      </a:r>
                    </a:p>
                  </a:txBody>
                  <a:tcPr marL="76200" marR="76200" marT="76200" marB="76200" anchor="ctr"/>
                </a:tc>
                <a:extLst>
                  <a:ext uri="{0D108BD9-81ED-4DB2-BD59-A6C34878D82A}">
                    <a16:rowId xmlns:a16="http://schemas.microsoft.com/office/drawing/2014/main" val="1088601595"/>
                  </a:ext>
                </a:extLst>
              </a:tr>
              <a:tr h="1012246">
                <a:tc>
                  <a:txBody>
                    <a:bodyPr/>
                    <a:lstStyle/>
                    <a:p>
                      <a:pPr fontAlgn="t"/>
                      <a:r>
                        <a:rPr lang="en-US" dirty="0">
                          <a:effectLst/>
                        </a:rPr>
                        <a:t>Perfect Competition</a:t>
                      </a:r>
                    </a:p>
                  </a:txBody>
                  <a:tcPr marL="76200" marR="76200" marT="76200" marB="76200"/>
                </a:tc>
                <a:tc>
                  <a:txBody>
                    <a:bodyPr/>
                    <a:lstStyle/>
                    <a:p>
                      <a:pPr fontAlgn="t"/>
                      <a:r>
                        <a:rPr lang="en-US" dirty="0">
                          <a:effectLst/>
                        </a:rPr>
                        <a:t>Many sellers, identical goods, free entry in LR</a:t>
                      </a:r>
                    </a:p>
                  </a:txBody>
                  <a:tcPr marL="76200" marR="76200" marT="76200" marB="76200"/>
                </a:tc>
                <a:tc>
                  <a:txBody>
                    <a:bodyPr/>
                    <a:lstStyle/>
                    <a:p>
                      <a:pPr fontAlgn="t"/>
                      <a:r>
                        <a:rPr lang="en-US" dirty="0">
                          <a:effectLst/>
                        </a:rPr>
                        <a:t>MR=P</a:t>
                      </a:r>
                    </a:p>
                  </a:txBody>
                  <a:tcPr marL="76200" marR="76200" marT="76200" marB="76200"/>
                </a:tc>
                <a:tc>
                  <a:txBody>
                    <a:bodyPr/>
                    <a:lstStyle/>
                    <a:p>
                      <a:pPr fontAlgn="t"/>
                      <a:r>
                        <a:rPr lang="en-US" dirty="0">
                          <a:effectLst/>
                        </a:rPr>
                        <a:t>P=MC</a:t>
                      </a:r>
                    </a:p>
                  </a:txBody>
                  <a:tcPr marL="76200" marR="76200" marT="76200" marB="76200"/>
                </a:tc>
                <a:tc>
                  <a:txBody>
                    <a:bodyPr/>
                    <a:lstStyle/>
                    <a:p>
                      <a:pPr fontAlgn="t"/>
                      <a:r>
                        <a:rPr lang="en-US" dirty="0">
                          <a:effectLst/>
                        </a:rPr>
                        <a:t>Profits are zero</a:t>
                      </a:r>
                    </a:p>
                  </a:txBody>
                  <a:tcPr marL="76200" marR="76200" marT="76200" marB="76200"/>
                </a:tc>
                <a:tc>
                  <a:txBody>
                    <a:bodyPr/>
                    <a:lstStyle/>
                    <a:p>
                      <a:pPr fontAlgn="t"/>
                      <a:r>
                        <a:rPr lang="en-US" dirty="0">
                          <a:effectLst/>
                        </a:rPr>
                        <a:t>ATCLR=ATCMIN</a:t>
                      </a:r>
                    </a:p>
                  </a:txBody>
                  <a:tcPr marL="76200" marR="76200" marT="76200" marB="76200"/>
                </a:tc>
                <a:tc>
                  <a:txBody>
                    <a:bodyPr/>
                    <a:lstStyle/>
                    <a:p>
                      <a:pPr fontAlgn="t"/>
                      <a:r>
                        <a:rPr lang="en-US" dirty="0">
                          <a:effectLst/>
                        </a:rPr>
                        <a:t>No</a:t>
                      </a:r>
                    </a:p>
                  </a:txBody>
                  <a:tcPr marL="76200" marR="76200" marT="76200" marB="76200"/>
                </a:tc>
                <a:extLst>
                  <a:ext uri="{0D108BD9-81ED-4DB2-BD59-A6C34878D82A}">
                    <a16:rowId xmlns:a16="http://schemas.microsoft.com/office/drawing/2014/main" val="2664480285"/>
                  </a:ext>
                </a:extLst>
              </a:tr>
              <a:tr h="834658">
                <a:tc>
                  <a:txBody>
                    <a:bodyPr/>
                    <a:lstStyle/>
                    <a:p>
                      <a:pPr fontAlgn="t"/>
                      <a:r>
                        <a:rPr lang="en-US" dirty="0">
                          <a:effectLst/>
                        </a:rPr>
                        <a:t>Monopoly</a:t>
                      </a:r>
                    </a:p>
                  </a:txBody>
                  <a:tcPr marL="76200" marR="76200" marT="76200" marB="76200"/>
                </a:tc>
                <a:tc>
                  <a:txBody>
                    <a:bodyPr/>
                    <a:lstStyle/>
                    <a:p>
                      <a:pPr fontAlgn="t"/>
                      <a:r>
                        <a:rPr lang="en-US" dirty="0">
                          <a:effectLst/>
                        </a:rPr>
                        <a:t>Single seller, barriers to entry</a:t>
                      </a:r>
                    </a:p>
                  </a:txBody>
                  <a:tcPr marL="76200" marR="76200" marT="76200" marB="76200"/>
                </a:tc>
                <a:tc>
                  <a:txBody>
                    <a:bodyPr/>
                    <a:lstStyle/>
                    <a:p>
                      <a:pPr fontAlgn="t"/>
                      <a:r>
                        <a:rPr lang="en-US" dirty="0">
                          <a:effectLst/>
                        </a:rPr>
                        <a:t>MR&lt;P</a:t>
                      </a:r>
                    </a:p>
                  </a:txBody>
                  <a:tcPr marL="76200" marR="76200" marT="76200" marB="76200"/>
                </a:tc>
                <a:tc>
                  <a:txBody>
                    <a:bodyPr/>
                    <a:lstStyle/>
                    <a:p>
                      <a:pPr fontAlgn="t"/>
                      <a:r>
                        <a:rPr lang="en-US" dirty="0">
                          <a:effectLst/>
                        </a:rPr>
                        <a:t>P&gt;MC</a:t>
                      </a:r>
                    </a:p>
                  </a:txBody>
                  <a:tcPr marL="76200" marR="76200" marT="76200" marB="76200"/>
                </a:tc>
                <a:tc>
                  <a:txBody>
                    <a:bodyPr/>
                    <a:lstStyle/>
                    <a:p>
                      <a:pPr fontAlgn="t"/>
                      <a:r>
                        <a:rPr lang="en-US" dirty="0">
                          <a:effectLst/>
                        </a:rPr>
                        <a:t>Positive profits</a:t>
                      </a:r>
                    </a:p>
                  </a:txBody>
                  <a:tcPr marL="76200" marR="76200" marT="76200" marB="76200"/>
                </a:tc>
                <a:tc>
                  <a:txBody>
                    <a:bodyPr/>
                    <a:lstStyle/>
                    <a:p>
                      <a:pPr fontAlgn="t"/>
                      <a:r>
                        <a:rPr lang="en-US" dirty="0">
                          <a:effectLst/>
                        </a:rPr>
                        <a:t>ATCLR&gt;ATCMIN</a:t>
                      </a:r>
                    </a:p>
                  </a:txBody>
                  <a:tcPr marL="76200" marR="76200" marT="76200" marB="76200"/>
                </a:tc>
                <a:tc>
                  <a:txBody>
                    <a:bodyPr/>
                    <a:lstStyle/>
                    <a:p>
                      <a:pPr fontAlgn="t"/>
                      <a:r>
                        <a:rPr lang="en-US" dirty="0">
                          <a:effectLst/>
                        </a:rPr>
                        <a:t>Yes</a:t>
                      </a:r>
                    </a:p>
                  </a:txBody>
                  <a:tcPr marL="76200" marR="76200" marT="76200" marB="76200"/>
                </a:tc>
                <a:extLst>
                  <a:ext uri="{0D108BD9-81ED-4DB2-BD59-A6C34878D82A}">
                    <a16:rowId xmlns:a16="http://schemas.microsoft.com/office/drawing/2014/main" val="3130399239"/>
                  </a:ext>
                </a:extLst>
              </a:tr>
              <a:tr h="1189831">
                <a:tc>
                  <a:txBody>
                    <a:bodyPr/>
                    <a:lstStyle/>
                    <a:p>
                      <a:pPr fontAlgn="t"/>
                      <a:r>
                        <a:rPr lang="en-US" dirty="0">
                          <a:effectLst/>
                        </a:rPr>
                        <a:t>Monopolistic Competition</a:t>
                      </a:r>
                    </a:p>
                  </a:txBody>
                  <a:tcPr marL="76200" marR="76200" marT="76200" marB="76200"/>
                </a:tc>
                <a:tc>
                  <a:txBody>
                    <a:bodyPr/>
                    <a:lstStyle/>
                    <a:p>
                      <a:pPr fontAlgn="t"/>
                      <a:r>
                        <a:rPr lang="en-US" dirty="0">
                          <a:effectLst/>
                        </a:rPr>
                        <a:t>Many sellers, differentiated products, free entry in LR</a:t>
                      </a:r>
                    </a:p>
                  </a:txBody>
                  <a:tcPr marL="76200" marR="76200" marT="76200" marB="76200"/>
                </a:tc>
                <a:tc>
                  <a:txBody>
                    <a:bodyPr/>
                    <a:lstStyle/>
                    <a:p>
                      <a:pPr fontAlgn="t"/>
                      <a:r>
                        <a:rPr lang="en-US" dirty="0">
                          <a:effectLst/>
                        </a:rPr>
                        <a:t>MR&lt;P</a:t>
                      </a:r>
                    </a:p>
                  </a:txBody>
                  <a:tcPr marL="76200" marR="76200" marT="76200" marB="76200"/>
                </a:tc>
                <a:tc>
                  <a:txBody>
                    <a:bodyPr/>
                    <a:lstStyle/>
                    <a:p>
                      <a:pPr fontAlgn="t"/>
                      <a:r>
                        <a:rPr lang="en-US" dirty="0">
                          <a:effectLst/>
                        </a:rPr>
                        <a:t>P&gt;MC</a:t>
                      </a:r>
                    </a:p>
                  </a:txBody>
                  <a:tcPr marL="76200" marR="76200" marT="76200" marB="76200"/>
                </a:tc>
                <a:tc>
                  <a:txBody>
                    <a:bodyPr/>
                    <a:lstStyle/>
                    <a:p>
                      <a:pPr fontAlgn="t"/>
                      <a:r>
                        <a:rPr lang="en-US" dirty="0">
                          <a:effectLst/>
                        </a:rPr>
                        <a:t>Profits are zero</a:t>
                      </a:r>
                    </a:p>
                  </a:txBody>
                  <a:tcPr marL="76200" marR="76200" marT="76200" marB="76200"/>
                </a:tc>
                <a:tc>
                  <a:txBody>
                    <a:bodyPr/>
                    <a:lstStyle/>
                    <a:p>
                      <a:pPr fontAlgn="t"/>
                      <a:r>
                        <a:rPr lang="en-US" dirty="0">
                          <a:effectLst/>
                        </a:rPr>
                        <a:t>ATCLR&gt;ATCMIN</a:t>
                      </a:r>
                    </a:p>
                  </a:txBody>
                  <a:tcPr marL="76200" marR="76200" marT="76200" marB="76200"/>
                </a:tc>
                <a:tc>
                  <a:txBody>
                    <a:bodyPr/>
                    <a:lstStyle/>
                    <a:p>
                      <a:pPr fontAlgn="t"/>
                      <a:r>
                        <a:rPr lang="en-US" dirty="0">
                          <a:effectLst/>
                        </a:rPr>
                        <a:t>Yes</a:t>
                      </a:r>
                    </a:p>
                  </a:txBody>
                  <a:tcPr marL="76200" marR="76200" marT="76200" marB="76200"/>
                </a:tc>
                <a:extLst>
                  <a:ext uri="{0D108BD9-81ED-4DB2-BD59-A6C34878D82A}">
                    <a16:rowId xmlns:a16="http://schemas.microsoft.com/office/drawing/2014/main" val="2918497454"/>
                  </a:ext>
                </a:extLst>
              </a:tr>
            </a:tbl>
          </a:graphicData>
        </a:graphic>
      </p:graphicFrame>
    </p:spTree>
    <p:extLst>
      <p:ext uri="{BB962C8B-B14F-4D97-AF65-F5344CB8AC3E}">
        <p14:creationId xmlns:p14="http://schemas.microsoft.com/office/powerpoint/2010/main" val="4267888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CA" b="1" dirty="0">
                <a:latin typeface="Arial"/>
                <a:ea typeface="Arial"/>
                <a:cs typeface="Arial"/>
                <a:sym typeface="Arial"/>
              </a:rPr>
              <a:t>10.8 KEY TERMS</a:t>
            </a:r>
            <a:br>
              <a:rPr lang="en-CA" b="1" dirty="0">
                <a:latin typeface="Arial"/>
                <a:ea typeface="Arial"/>
                <a:cs typeface="Arial"/>
              </a:rPr>
            </a:br>
            <a:br>
              <a:rPr lang="en-CA" b="1" dirty="0">
                <a:latin typeface="Arial"/>
                <a:ea typeface="Arial"/>
                <a:cs typeface="Arial"/>
              </a:rPr>
            </a:br>
            <a:br>
              <a:rPr lang="en-CA" b="1" dirty="0">
                <a:latin typeface="Arial"/>
                <a:ea typeface="Arial"/>
                <a:cs typeface="Arial"/>
              </a:rPr>
            </a:br>
            <a:endParaRPr b="1" dirty="0">
              <a:latin typeface="Arial"/>
              <a:ea typeface="Arial"/>
              <a:cs typeface="Arial"/>
              <a:sym typeface="Arial"/>
            </a:endParaRPr>
          </a:p>
        </p:txBody>
      </p:sp>
      <p:sp>
        <p:nvSpPr>
          <p:cNvPr id="146" name="Google Shape;146;p9"/>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p>
            <a:r>
              <a:rPr lang="en-CA" sz="2000" dirty="0">
                <a:latin typeface="Arial"/>
                <a:ea typeface="Arial"/>
                <a:cs typeface="Arial"/>
                <a:sym typeface="Arial"/>
              </a:rPr>
              <a:t>Demand Curve</a:t>
            </a:r>
            <a:endParaRPr lang="en-US" dirty="0">
              <a:sym typeface="Arial"/>
            </a:endParaRPr>
          </a:p>
          <a:p>
            <a:pPr>
              <a:lnSpc>
                <a:spcPct val="114999"/>
              </a:lnSpc>
            </a:pPr>
            <a:r>
              <a:rPr lang="en-CA" sz="2000" dirty="0">
                <a:latin typeface="Arial"/>
                <a:ea typeface="Arial"/>
                <a:cs typeface="Arial"/>
                <a:sym typeface="Arial"/>
              </a:rPr>
              <a:t>Differentiated Products</a:t>
            </a:r>
            <a:endParaRPr dirty="0"/>
          </a:p>
          <a:p>
            <a:r>
              <a:rPr lang="en-CA" sz="2000" dirty="0">
                <a:latin typeface="Arial"/>
                <a:ea typeface="Arial"/>
                <a:cs typeface="Arial"/>
                <a:sym typeface="Arial"/>
              </a:rPr>
              <a:t>Market Price</a:t>
            </a:r>
            <a:endParaRPr lang="en-CA" dirty="0">
              <a:sym typeface="Arial"/>
            </a:endParaRPr>
          </a:p>
          <a:p>
            <a:pPr>
              <a:lnSpc>
                <a:spcPct val="114999"/>
              </a:lnSpc>
            </a:pPr>
            <a:r>
              <a:rPr lang="en-CA" sz="2000" dirty="0">
                <a:latin typeface="Arial"/>
                <a:ea typeface="Arial"/>
                <a:cs typeface="Arial"/>
                <a:sym typeface="Arial"/>
              </a:rPr>
              <a:t>Monopolistic Competition</a:t>
            </a:r>
            <a:endParaRPr dirty="0"/>
          </a:p>
          <a:p>
            <a:pPr marL="457200" lvl="0" indent="-342900" algn="l" rtl="0">
              <a:lnSpc>
                <a:spcPct val="115000"/>
              </a:lnSpc>
              <a:spcBef>
                <a:spcPts val="0"/>
              </a:spcBef>
              <a:spcAft>
                <a:spcPts val="0"/>
              </a:spcAft>
              <a:buSzPts val="1800"/>
              <a:buChar char="●"/>
            </a:pPr>
            <a:r>
              <a:rPr lang="en-CA" sz="2000" dirty="0">
                <a:latin typeface="Arial"/>
                <a:ea typeface="Arial"/>
                <a:cs typeface="Arial"/>
                <a:sym typeface="Arial"/>
              </a:rPr>
              <a:t>Perfectly elastic </a:t>
            </a:r>
            <a:endParaRPr dirty="0"/>
          </a:p>
          <a:p>
            <a:pPr marL="457200" lvl="0" indent="-342900" algn="l" rtl="0">
              <a:lnSpc>
                <a:spcPct val="115000"/>
              </a:lnSpc>
              <a:spcBef>
                <a:spcPts val="0"/>
              </a:spcBef>
              <a:spcAft>
                <a:spcPts val="0"/>
              </a:spcAft>
              <a:buSzPts val="1800"/>
              <a:buChar char="●"/>
            </a:pPr>
            <a:r>
              <a:rPr lang="en-CA" sz="2000" dirty="0">
                <a:latin typeface="Arial"/>
                <a:ea typeface="Arial"/>
                <a:cs typeface="Arial"/>
                <a:sym typeface="Arial"/>
              </a:rPr>
              <a:t>Product differentiation</a:t>
            </a:r>
            <a:endParaRPr dirty="0"/>
          </a:p>
          <a:p>
            <a:pPr marL="457200" lvl="0" indent="-228600" algn="l" rtl="0">
              <a:lnSpc>
                <a:spcPct val="115000"/>
              </a:lnSpc>
              <a:spcBef>
                <a:spcPts val="0"/>
              </a:spcBef>
              <a:spcAft>
                <a:spcPts val="0"/>
              </a:spcAft>
              <a:buSzPts val="1800"/>
              <a:buNone/>
            </a:pPr>
            <a:endParaRPr sz="2000"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CA" b="1" dirty="0">
                <a:latin typeface="Arial"/>
                <a:ea typeface="Arial"/>
                <a:cs typeface="Arial"/>
                <a:sym typeface="Arial"/>
              </a:rPr>
              <a:t>Learning Outcomes</a:t>
            </a:r>
            <a:endParaRPr b="1" dirty="0">
              <a:latin typeface="Arial"/>
              <a:ea typeface="Arial"/>
              <a:cs typeface="Arial"/>
              <a:sym typeface="Arial"/>
            </a:endParaRPr>
          </a:p>
        </p:txBody>
      </p:sp>
      <p:sp>
        <p:nvSpPr>
          <p:cNvPr id="94" name="Google Shape;94;p2"/>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p>
            <a:pPr>
              <a:lnSpc>
                <a:spcPct val="114999"/>
              </a:lnSpc>
              <a:buNone/>
            </a:pPr>
            <a:r>
              <a:rPr lang="en-US" sz="2000" dirty="0">
                <a:latin typeface="Arial"/>
                <a:ea typeface="Arial"/>
                <a:cs typeface="Arial"/>
                <a:sym typeface="Arial"/>
              </a:rPr>
              <a:t>At the end of this chapter, you will be able to:</a:t>
            </a:r>
            <a:endParaRPr lang="en-US" sz="2000" dirty="0">
              <a:sym typeface="Arial"/>
            </a:endParaRPr>
          </a:p>
          <a:p>
            <a:r>
              <a:rPr lang="en-CA" sz="2000" dirty="0"/>
              <a:t>Define demand and marginal revenue</a:t>
            </a:r>
            <a:endParaRPr dirty="0"/>
          </a:p>
          <a:p>
            <a:r>
              <a:rPr lang="en-CA" sz="2000" dirty="0"/>
              <a:t>Describe profit maximization in the short run long run profits</a:t>
            </a:r>
            <a:endParaRPr dirty="0"/>
          </a:p>
          <a:p>
            <a:pPr marL="457200" lvl="0" indent="-342900" algn="l" rtl="0">
              <a:lnSpc>
                <a:spcPct val="115000"/>
              </a:lnSpc>
              <a:spcBef>
                <a:spcPts val="0"/>
              </a:spcBef>
              <a:spcAft>
                <a:spcPts val="0"/>
              </a:spcAft>
              <a:buSzPts val="1800"/>
              <a:buChar char="●"/>
            </a:pPr>
            <a:r>
              <a:rPr lang="en-CA" sz="2000" dirty="0"/>
              <a:t>Compare perfect and monopolistic competition</a:t>
            </a:r>
            <a:endParaRPr dirty="0"/>
          </a:p>
          <a:p>
            <a:r>
              <a:rPr lang="en-CA" sz="2000" dirty="0"/>
              <a:t>Discuss marketing differentiated products</a:t>
            </a:r>
            <a:endParaRPr dirty="0"/>
          </a:p>
          <a:p>
            <a:pPr marL="114300" lvl="0" indent="0" algn="l" rtl="0">
              <a:lnSpc>
                <a:spcPct val="115000"/>
              </a:lnSpc>
              <a:spcBef>
                <a:spcPts val="0"/>
              </a:spcBef>
              <a:spcAft>
                <a:spcPts val="0"/>
              </a:spcAft>
              <a:buSzPts val="1800"/>
              <a:buNone/>
            </a:pPr>
            <a:endParaRPr sz="2000"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r>
              <a:rPr lang="en-CA" b="1" dirty="0">
                <a:latin typeface="Arial"/>
                <a:ea typeface="Arial"/>
                <a:cs typeface="Arial"/>
                <a:sym typeface="Arial"/>
              </a:rPr>
              <a:t>10.0 Monopolistic Competition </a:t>
            </a:r>
            <a:br>
              <a:rPr lang="en-CA" b="1" dirty="0">
                <a:latin typeface="Arial"/>
                <a:ea typeface="Arial"/>
                <a:cs typeface="Arial"/>
              </a:rPr>
            </a:br>
            <a:br>
              <a:rPr lang="en-CA" b="1" dirty="0">
                <a:latin typeface="Arial"/>
                <a:ea typeface="Arial"/>
                <a:cs typeface="Arial"/>
              </a:rPr>
            </a:br>
            <a:endParaRPr b="1" dirty="0">
              <a:latin typeface="Arial"/>
              <a:ea typeface="Arial"/>
              <a:cs typeface="Arial"/>
              <a:sym typeface="Arial"/>
            </a:endParaRPr>
          </a:p>
        </p:txBody>
      </p:sp>
      <p:sp>
        <p:nvSpPr>
          <p:cNvPr id="2" name="Text Placeholder 1">
            <a:extLst>
              <a:ext uri="{FF2B5EF4-FFF2-40B4-BE49-F238E27FC236}">
                <a16:creationId xmlns:a16="http://schemas.microsoft.com/office/drawing/2014/main" id="{5C236F8D-EB19-2B54-2B93-0D0105B8C35E}"/>
              </a:ext>
            </a:extLst>
          </p:cNvPr>
          <p:cNvSpPr>
            <a:spLocks noGrp="1"/>
          </p:cNvSpPr>
          <p:nvPr>
            <p:ph type="body" idx="1"/>
          </p:nvPr>
        </p:nvSpPr>
        <p:spPr/>
        <p:txBody>
          <a:bodyPr/>
          <a:lstStyle/>
          <a:p>
            <a:pPr marL="114300" indent="0">
              <a:lnSpc>
                <a:spcPct val="114999"/>
              </a:lnSpc>
              <a:buNone/>
            </a:pPr>
            <a:r>
              <a:rPr lang="en-CA" b="1" dirty="0">
                <a:latin typeface="Arial"/>
              </a:rPr>
              <a:t>Monopolistic competition</a:t>
            </a:r>
            <a:r>
              <a:rPr lang="en-CA" dirty="0">
                <a:latin typeface="Arial"/>
              </a:rPr>
              <a:t> lies in-between the spectrum. It involves many firms competing against each other but selling products that are distinctive in some way.</a:t>
            </a:r>
          </a:p>
          <a:p>
            <a:pPr marL="114300" indent="0">
              <a:lnSpc>
                <a:spcPct val="114999"/>
              </a:lnSpc>
              <a:buNone/>
            </a:pPr>
            <a:r>
              <a:rPr lang="en-CA" dirty="0">
                <a:latin typeface="Arial"/>
              </a:rPr>
              <a:t>Examples of monopolistic competition include: </a:t>
            </a:r>
          </a:p>
          <a:p>
            <a:pPr marL="400050" indent="-285750">
              <a:lnSpc>
                <a:spcPct val="114999"/>
              </a:lnSpc>
            </a:pPr>
            <a:r>
              <a:rPr lang="en-CA" dirty="0">
                <a:latin typeface="Arial"/>
              </a:rPr>
              <a:t>stores that sell different styles of clothing, </a:t>
            </a:r>
            <a:endParaRPr lang="en-CA" dirty="0"/>
          </a:p>
          <a:p>
            <a:pPr marL="400050" indent="-285750">
              <a:lnSpc>
                <a:spcPct val="114999"/>
              </a:lnSpc>
            </a:pPr>
            <a:r>
              <a:rPr lang="en-CA" dirty="0">
                <a:latin typeface="Arial"/>
              </a:rPr>
              <a:t>restaurants or grocery stores that sell different kinds of food </a:t>
            </a:r>
            <a:endParaRPr lang="en-CA" dirty="0"/>
          </a:p>
          <a:p>
            <a:pPr marL="400050" indent="-285750">
              <a:lnSpc>
                <a:spcPct val="114999"/>
              </a:lnSpc>
            </a:pPr>
            <a:r>
              <a:rPr lang="en-CA" dirty="0">
                <a:latin typeface="Arial"/>
              </a:rPr>
              <a:t>products like golf balls or beer that may be at least somewhat similar but differ in public perception because of advertising and brand names</a:t>
            </a:r>
            <a:endParaRPr lang="en-CA" dirty="0"/>
          </a:p>
          <a:p>
            <a:pPr marL="114300" indent="0">
              <a:lnSpc>
                <a:spcPct val="114999"/>
              </a:lnSpc>
              <a:buNone/>
            </a:pPr>
            <a:endParaRPr lang="en-CA"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CA" b="1" dirty="0">
                <a:latin typeface="Arial"/>
                <a:ea typeface="Arial"/>
                <a:cs typeface="Arial"/>
                <a:sym typeface="Arial"/>
              </a:rPr>
              <a:t>10.1 Differentiated Products</a:t>
            </a:r>
            <a:br>
              <a:rPr lang="en-CA" b="1" dirty="0">
                <a:latin typeface="Arial"/>
                <a:ea typeface="Arial"/>
                <a:cs typeface="Arial"/>
              </a:rPr>
            </a:br>
            <a:br>
              <a:rPr lang="en-CA" b="1" dirty="0">
                <a:latin typeface="Arial"/>
                <a:ea typeface="Arial"/>
                <a:cs typeface="Arial"/>
              </a:rPr>
            </a:br>
            <a:endParaRPr b="1" dirty="0">
              <a:latin typeface="Arial"/>
              <a:ea typeface="Arial"/>
              <a:cs typeface="Arial"/>
              <a:sym typeface="Arial"/>
            </a:endParaRPr>
          </a:p>
        </p:txBody>
      </p:sp>
      <p:sp>
        <p:nvSpPr>
          <p:cNvPr id="2" name="Text Placeholder 1">
            <a:extLst>
              <a:ext uri="{FF2B5EF4-FFF2-40B4-BE49-F238E27FC236}">
                <a16:creationId xmlns:a16="http://schemas.microsoft.com/office/drawing/2014/main" id="{5C236F8D-EB19-2B54-2B93-0D0105B8C35E}"/>
              </a:ext>
            </a:extLst>
          </p:cNvPr>
          <p:cNvSpPr>
            <a:spLocks noGrp="1"/>
          </p:cNvSpPr>
          <p:nvPr>
            <p:ph type="body" idx="1"/>
          </p:nvPr>
        </p:nvSpPr>
        <p:spPr/>
        <p:txBody>
          <a:bodyPr/>
          <a:lstStyle/>
          <a:p>
            <a:pPr marL="114300" indent="0">
              <a:buNone/>
            </a:pPr>
            <a:r>
              <a:rPr lang="en-CA" dirty="0"/>
              <a:t>A firm can try to make its products different from those of its competitors in several ways: </a:t>
            </a:r>
            <a:endParaRPr lang="en-US" dirty="0"/>
          </a:p>
          <a:p>
            <a:pPr>
              <a:lnSpc>
                <a:spcPct val="114999"/>
              </a:lnSpc>
            </a:pPr>
            <a:r>
              <a:rPr lang="en-CA" dirty="0"/>
              <a:t>physical aspects of the product</a:t>
            </a:r>
            <a:endParaRPr lang="en-US" dirty="0"/>
          </a:p>
          <a:p>
            <a:pPr>
              <a:lnSpc>
                <a:spcPct val="114999"/>
              </a:lnSpc>
            </a:pPr>
            <a:r>
              <a:rPr lang="en-CA" dirty="0"/>
              <a:t>selling location</a:t>
            </a:r>
            <a:endParaRPr lang="en-US" dirty="0"/>
          </a:p>
          <a:p>
            <a:pPr>
              <a:lnSpc>
                <a:spcPct val="114999"/>
              </a:lnSpc>
            </a:pPr>
            <a:r>
              <a:rPr lang="en-CA" dirty="0"/>
              <a:t>intangible aspects of the product </a:t>
            </a:r>
            <a:endParaRPr lang="en-US" dirty="0"/>
          </a:p>
          <a:p>
            <a:pPr>
              <a:lnSpc>
                <a:spcPct val="114999"/>
              </a:lnSpc>
            </a:pPr>
            <a:r>
              <a:rPr lang="en-CA" dirty="0"/>
              <a:t>perceptions of the product. </a:t>
            </a:r>
            <a:endParaRPr lang="en-US" dirty="0"/>
          </a:p>
          <a:p>
            <a:pPr>
              <a:lnSpc>
                <a:spcPct val="114999"/>
              </a:lnSpc>
            </a:pPr>
            <a:endParaRPr lang="en-CA" dirty="0"/>
          </a:p>
          <a:p>
            <a:pPr marL="114300" indent="0">
              <a:lnSpc>
                <a:spcPct val="114999"/>
              </a:lnSpc>
              <a:buNone/>
            </a:pPr>
            <a:r>
              <a:rPr lang="en-CA" dirty="0"/>
              <a:t>Products that are distinctive in one of these four ways are called </a:t>
            </a:r>
            <a:r>
              <a:rPr lang="en-CA" b="1" dirty="0"/>
              <a:t>differentiated products</a:t>
            </a:r>
            <a:r>
              <a:rPr lang="en-CA" dirty="0"/>
              <a:t>.</a:t>
            </a:r>
            <a:endParaRPr lang="en-US" dirty="0"/>
          </a:p>
        </p:txBody>
      </p:sp>
    </p:spTree>
    <p:extLst>
      <p:ext uri="{BB962C8B-B14F-4D97-AF65-F5344CB8AC3E}">
        <p14:creationId xmlns:p14="http://schemas.microsoft.com/office/powerpoint/2010/main" val="3758837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CA" sz="2600" b="1" dirty="0">
                <a:latin typeface="Arial"/>
                <a:ea typeface="Arial"/>
                <a:cs typeface="Arial"/>
                <a:sym typeface="Arial"/>
              </a:rPr>
              <a:t>10.2 Perceived Demand for Monopolistic Competitor</a:t>
            </a:r>
            <a:br>
              <a:rPr lang="en-CA" sz="2600" b="1" dirty="0">
                <a:latin typeface="Arial"/>
                <a:ea typeface="Arial"/>
                <a:cs typeface="Arial"/>
                <a:sym typeface="Arial"/>
              </a:rPr>
            </a:br>
            <a:br>
              <a:rPr lang="en-CA" sz="2600" b="1" dirty="0">
                <a:latin typeface="Arial"/>
                <a:ea typeface="Arial"/>
                <a:cs typeface="Arial"/>
                <a:sym typeface="Arial"/>
              </a:rPr>
            </a:br>
            <a:endParaRPr sz="2600" b="1" dirty="0">
              <a:latin typeface="Arial"/>
              <a:ea typeface="Arial"/>
              <a:cs typeface="Arial"/>
              <a:sym typeface="Arial"/>
            </a:endParaRPr>
          </a:p>
        </p:txBody>
      </p:sp>
      <p:sp>
        <p:nvSpPr>
          <p:cNvPr id="106" name="Google Shape;106;p4"/>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CA" dirty="0"/>
              <a:t>A monopolistically competitive firm faces a demand for its goods that is between monopoly and perfect competition.</a:t>
            </a:r>
            <a:endParaRPr dirty="0"/>
          </a:p>
        </p:txBody>
      </p:sp>
      <p:pic>
        <p:nvPicPr>
          <p:cNvPr id="107" name="Google Shape;107;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70622" y="2444823"/>
            <a:ext cx="6002756" cy="21240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3" name="Title 2">
            <a:extLst>
              <a:ext uri="{FF2B5EF4-FFF2-40B4-BE49-F238E27FC236}">
                <a16:creationId xmlns:a16="http://schemas.microsoft.com/office/drawing/2014/main" id="{52FDF70D-DC6C-720E-8333-BD08FDB58A47}"/>
              </a:ext>
            </a:extLst>
          </p:cNvPr>
          <p:cNvSpPr>
            <a:spLocks noGrp="1"/>
          </p:cNvSpPr>
          <p:nvPr>
            <p:ph type="title"/>
          </p:nvPr>
        </p:nvSpPr>
        <p:spPr/>
        <p:txBody>
          <a:bodyPr>
            <a:normAutofit fontScale="90000"/>
          </a:bodyPr>
          <a:lstStyle/>
          <a:p>
            <a:r>
              <a:rPr lang="en-US" b="1" dirty="0">
                <a:latin typeface="Arial"/>
              </a:rPr>
              <a:t>10.3 Monopolistic Competition – Price &amp; Quantity</a:t>
            </a:r>
          </a:p>
        </p:txBody>
      </p:sp>
      <p:sp>
        <p:nvSpPr>
          <p:cNvPr id="113" name="Google Shape;113;p5"/>
          <p:cNvSpPr txBox="1">
            <a:spLocks noGrp="1"/>
          </p:cNvSpPr>
          <p:nvPr>
            <p:ph type="body" idx="1"/>
          </p:nvPr>
        </p:nvSpPr>
        <p:spPr>
          <a:xfrm>
            <a:off x="429113" y="1113849"/>
            <a:ext cx="4359482" cy="3016271"/>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CA" dirty="0"/>
              <a:t>Rogers faces a downward sloping demand curve and has ATC and MC curves similar to the ones we have seen before.</a:t>
            </a:r>
            <a:endParaRPr lang="en-US" dirty="0"/>
          </a:p>
          <a:p>
            <a:pPr marL="114300" indent="0">
              <a:lnSpc>
                <a:spcPct val="114999"/>
              </a:lnSpc>
              <a:buNone/>
            </a:pPr>
            <a:r>
              <a:rPr lang="en-US" dirty="0"/>
              <a:t>The profit maximizing price is $70 and the profit maximizing quantity is 3.6 million subscribers.</a:t>
            </a:r>
          </a:p>
        </p:txBody>
      </p:sp>
      <p:pic>
        <p:nvPicPr>
          <p:cNvPr id="114" name="Google Shape;114;p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781176" y="977610"/>
            <a:ext cx="4140200" cy="3276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497e0e9f8d_0_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r>
              <a:rPr lang="en-CA" b="1" dirty="0">
                <a:latin typeface="Arial"/>
              </a:rPr>
              <a:t>10.4 Mark-up and Excess Capacity</a:t>
            </a:r>
            <a:endParaRPr lang="en-US" dirty="0">
              <a:latin typeface="Arial"/>
            </a:endParaRPr>
          </a:p>
        </p:txBody>
      </p:sp>
      <p:sp>
        <p:nvSpPr>
          <p:cNvPr id="120" name="Google Shape;120;g1497e0e9f8d_0_0"/>
          <p:cNvSpPr txBox="1">
            <a:spLocks noGrp="1"/>
          </p:cNvSpPr>
          <p:nvPr>
            <p:ph type="body" idx="1"/>
          </p:nvPr>
        </p:nvSpPr>
        <p:spPr>
          <a:xfrm>
            <a:off x="310705" y="1182810"/>
            <a:ext cx="3767064" cy="3339000"/>
          </a:xfrm>
          <a:prstGeom prst="rect">
            <a:avLst/>
          </a:prstGeom>
        </p:spPr>
        <p:txBody>
          <a:bodyPr spcFirstLastPara="1" wrap="square" lIns="91425" tIns="91425" rIns="91425" bIns="91425" anchor="t" anchorCtr="0">
            <a:normAutofit fontScale="85000" lnSpcReduction="10000"/>
          </a:bodyPr>
          <a:lstStyle/>
          <a:p>
            <a:pPr marL="0" indent="0">
              <a:lnSpc>
                <a:spcPct val="114999"/>
              </a:lnSpc>
              <a:buNone/>
            </a:pPr>
            <a:r>
              <a:rPr lang="en-US" dirty="0"/>
              <a:t>The marginal cost of offering the 3.6 millionth subscription is $40 for Rogers. </a:t>
            </a:r>
          </a:p>
          <a:p>
            <a:pPr marL="0" indent="0">
              <a:lnSpc>
                <a:spcPct val="114999"/>
              </a:lnSpc>
              <a:buNone/>
            </a:pPr>
            <a:endParaRPr lang="en-US" dirty="0"/>
          </a:p>
          <a:p>
            <a:pPr marL="0" indent="0">
              <a:lnSpc>
                <a:spcPct val="114999"/>
              </a:lnSpc>
              <a:buNone/>
            </a:pPr>
            <a:r>
              <a:rPr lang="en-US" dirty="0"/>
              <a:t>Difference between price and the marginal cost at the profit maximizing quantity is called </a:t>
            </a:r>
            <a:r>
              <a:rPr lang="en-US" b="1" dirty="0"/>
              <a:t>mark up</a:t>
            </a:r>
            <a:r>
              <a:rPr lang="en-US" dirty="0"/>
              <a:t>. The mark up in the graph is $70 – $40 = $30.</a:t>
            </a:r>
          </a:p>
          <a:p>
            <a:pPr marL="0" indent="0">
              <a:lnSpc>
                <a:spcPct val="114999"/>
              </a:lnSpc>
              <a:buNone/>
            </a:pPr>
            <a:endParaRPr lang="en-US" dirty="0"/>
          </a:p>
          <a:p>
            <a:pPr marL="0" indent="0">
              <a:lnSpc>
                <a:spcPct val="114999"/>
              </a:lnSpc>
              <a:buNone/>
            </a:pPr>
            <a:r>
              <a:rPr lang="en-US" dirty="0"/>
              <a:t>This difference between profit maximizing quantity of output and the minimum efficient scale is the </a:t>
            </a:r>
            <a:r>
              <a:rPr lang="en-US" b="1" dirty="0"/>
              <a:t>excess capacity, </a:t>
            </a:r>
            <a:r>
              <a:rPr lang="en-US" dirty="0"/>
              <a:t>shown in the graph as1.3 million subscriptions.</a:t>
            </a:r>
          </a:p>
        </p:txBody>
      </p:sp>
      <p:pic>
        <p:nvPicPr>
          <p:cNvPr id="2" name="Picture 2" descr="Monopolistic competition in the short run - The profit maximizing price is $70 and the profit maximizing quantity is 3.6 million subscribers. Notice the marginal cost of offering the 3.6 millionth subscription is $40 for Rogers. This difference between the price and the marginal cost at the profit maximizing quantity is called mark up. The mark up in the graph is $70 – $40 = $30.">
            <a:extLst>
              <a:ext uri="{FF2B5EF4-FFF2-40B4-BE49-F238E27FC236}">
                <a16:creationId xmlns:a16="http://schemas.microsoft.com/office/drawing/2014/main" id="{11A8C445-CF63-7323-FE4B-89F802FE5C80}"/>
              </a:ext>
            </a:extLst>
          </p:cNvPr>
          <p:cNvPicPr>
            <a:picLocks noChangeAspect="1"/>
          </p:cNvPicPr>
          <p:nvPr/>
        </p:nvPicPr>
        <p:blipFill>
          <a:blip r:embed="rId3"/>
          <a:stretch>
            <a:fillRect/>
          </a:stretch>
        </p:blipFill>
        <p:spPr>
          <a:xfrm>
            <a:off x="4040841" y="1015962"/>
            <a:ext cx="4699747" cy="367635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05D6D-54A9-8887-ECF8-5327F5FB6662}"/>
              </a:ext>
            </a:extLst>
          </p:cNvPr>
          <p:cNvSpPr>
            <a:spLocks noGrp="1"/>
          </p:cNvSpPr>
          <p:nvPr>
            <p:ph type="title"/>
          </p:nvPr>
        </p:nvSpPr>
        <p:spPr/>
        <p:txBody>
          <a:bodyPr>
            <a:normAutofit fontScale="90000"/>
          </a:bodyPr>
          <a:lstStyle/>
          <a:p>
            <a:r>
              <a:rPr lang="en-US" b="1" dirty="0">
                <a:latin typeface="Arial"/>
              </a:rPr>
              <a:t>10.5 Inefficiency of Monopolistic Competition</a:t>
            </a:r>
          </a:p>
        </p:txBody>
      </p:sp>
      <p:sp>
        <p:nvSpPr>
          <p:cNvPr id="3" name="Text Placeholder 2">
            <a:extLst>
              <a:ext uri="{FF2B5EF4-FFF2-40B4-BE49-F238E27FC236}">
                <a16:creationId xmlns:a16="http://schemas.microsoft.com/office/drawing/2014/main" id="{4A420F3C-3705-240A-A836-E666529FB133}"/>
              </a:ext>
            </a:extLst>
          </p:cNvPr>
          <p:cNvSpPr>
            <a:spLocks noGrp="1"/>
          </p:cNvSpPr>
          <p:nvPr>
            <p:ph type="body" idx="1"/>
          </p:nvPr>
        </p:nvSpPr>
        <p:spPr/>
        <p:txBody>
          <a:bodyPr/>
          <a:lstStyle/>
          <a:p>
            <a:r>
              <a:rPr lang="en-US" dirty="0"/>
              <a:t>The graph in the previous slide confirms monopolistic competition is inefficient because the producer is not producing at the minimum average total cost, rather serves 3.6 million customers which is much less than the efficient quantity of 4.9 million subscribers, unlike a producer under perfect competition.</a:t>
            </a:r>
          </a:p>
          <a:p>
            <a:pPr>
              <a:lnSpc>
                <a:spcPct val="114999"/>
              </a:lnSpc>
            </a:pPr>
            <a:endParaRPr lang="en-US" dirty="0"/>
          </a:p>
          <a:p>
            <a:pPr>
              <a:lnSpc>
                <a:spcPct val="114999"/>
              </a:lnSpc>
            </a:pPr>
            <a:r>
              <a:rPr lang="en-US" dirty="0"/>
              <a:t>Under perfect competition, profit maximization takes place at </a:t>
            </a:r>
            <a:r>
              <a:rPr lang="en-US" i="1" dirty="0"/>
              <a:t>minimum</a:t>
            </a:r>
            <a:r>
              <a:rPr lang="en-US" dirty="0"/>
              <a:t> ATC, while under monopoly (Ch 9) or monopolistic competition, profit maximization takes place at </a:t>
            </a:r>
            <a:r>
              <a:rPr lang="en-US" i="1" dirty="0"/>
              <a:t>below</a:t>
            </a:r>
            <a:r>
              <a:rPr lang="en-US" dirty="0"/>
              <a:t> ATC.</a:t>
            </a:r>
          </a:p>
        </p:txBody>
      </p:sp>
    </p:spTree>
    <p:extLst>
      <p:ext uri="{BB962C8B-B14F-4D97-AF65-F5344CB8AC3E}">
        <p14:creationId xmlns:p14="http://schemas.microsoft.com/office/powerpoint/2010/main" val="2104239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3" name="Title 2">
            <a:extLst>
              <a:ext uri="{FF2B5EF4-FFF2-40B4-BE49-F238E27FC236}">
                <a16:creationId xmlns:a16="http://schemas.microsoft.com/office/drawing/2014/main" id="{D0B8B03F-3B6A-2C23-AFC7-4D8EE97C2858}"/>
              </a:ext>
            </a:extLst>
          </p:cNvPr>
          <p:cNvSpPr>
            <a:spLocks noGrp="1"/>
          </p:cNvSpPr>
          <p:nvPr>
            <p:ph type="title"/>
          </p:nvPr>
        </p:nvSpPr>
        <p:spPr/>
        <p:txBody>
          <a:bodyPr>
            <a:normAutofit fontScale="90000"/>
          </a:bodyPr>
          <a:lstStyle/>
          <a:p>
            <a:r>
              <a:rPr lang="en-US" b="1" dirty="0">
                <a:latin typeface="Arial"/>
              </a:rPr>
              <a:t>10.6 Monopolistic Competitors and Entry</a:t>
            </a:r>
            <a:endParaRPr lang="en-US" dirty="0">
              <a:latin typeface="Arial"/>
            </a:endParaRPr>
          </a:p>
        </p:txBody>
      </p:sp>
      <p:sp>
        <p:nvSpPr>
          <p:cNvPr id="126" name="Google Shape;126;p6"/>
          <p:cNvSpPr txBox="1">
            <a:spLocks noGrp="1"/>
          </p:cNvSpPr>
          <p:nvPr>
            <p:ph type="body" idx="1"/>
          </p:nvPr>
        </p:nvSpPr>
        <p:spPr>
          <a:xfrm>
            <a:off x="311700" y="1166525"/>
            <a:ext cx="8520600" cy="3339000"/>
          </a:xfrm>
          <a:prstGeom prst="rect">
            <a:avLst/>
          </a:prstGeom>
          <a:noFill/>
          <a:ln>
            <a:noFill/>
          </a:ln>
        </p:spPr>
        <p:txBody>
          <a:bodyPr spcFirstLastPara="1" wrap="square" lIns="91425" tIns="91425" rIns="91425" bIns="91425" anchor="t" anchorCtr="0">
            <a:normAutofit/>
          </a:bodyPr>
          <a:lstStyle/>
          <a:p>
            <a:pPr marL="114300" indent="0">
              <a:buNone/>
            </a:pPr>
            <a:r>
              <a:rPr lang="en-CA" dirty="0"/>
              <a:t>Consider the profits of Rogers </a:t>
            </a:r>
            <a:endParaRPr lang="en-US" dirty="0"/>
          </a:p>
          <a:p>
            <a:pPr marL="114300" indent="0">
              <a:lnSpc>
                <a:spcPct val="114999"/>
              </a:lnSpc>
              <a:buNone/>
            </a:pPr>
            <a:r>
              <a:rPr lang="en-CA" dirty="0"/>
              <a:t>at the quantity of 3.6 </a:t>
            </a:r>
          </a:p>
          <a:p>
            <a:pPr marL="114300" indent="0">
              <a:lnSpc>
                <a:spcPct val="114999"/>
              </a:lnSpc>
              <a:buNone/>
            </a:pPr>
            <a:r>
              <a:rPr lang="en-CA" dirty="0"/>
              <a:t>million subscribers, </a:t>
            </a:r>
          </a:p>
          <a:p>
            <a:pPr marL="114300" indent="0">
              <a:lnSpc>
                <a:spcPct val="114999"/>
              </a:lnSpc>
              <a:buNone/>
            </a:pPr>
            <a:r>
              <a:rPr lang="en-CA" dirty="0"/>
              <a:t>shown by the green rectangle </a:t>
            </a:r>
          </a:p>
          <a:p>
            <a:pPr marL="114300" indent="0">
              <a:lnSpc>
                <a:spcPct val="114999"/>
              </a:lnSpc>
              <a:buNone/>
            </a:pPr>
            <a:r>
              <a:rPr lang="en-CA" dirty="0"/>
              <a:t>in the graph. This is the profit earned </a:t>
            </a:r>
          </a:p>
          <a:p>
            <a:pPr marL="114300" indent="0">
              <a:lnSpc>
                <a:spcPct val="114999"/>
              </a:lnSpc>
              <a:buNone/>
            </a:pPr>
            <a:r>
              <a:rPr lang="en-CA" dirty="0"/>
              <a:t>in the </a:t>
            </a:r>
            <a:r>
              <a:rPr lang="en-CA" i="1" dirty="0"/>
              <a:t>short run</a:t>
            </a:r>
            <a:r>
              <a:rPr lang="en-CA" dirty="0"/>
              <a:t>.</a:t>
            </a:r>
            <a:endParaRPr dirty="0"/>
          </a:p>
          <a:p>
            <a:pPr marL="114300" lvl="0" indent="0" algn="l" rtl="0">
              <a:lnSpc>
                <a:spcPct val="115000"/>
              </a:lnSpc>
              <a:spcBef>
                <a:spcPts val="0"/>
              </a:spcBef>
              <a:spcAft>
                <a:spcPts val="0"/>
              </a:spcAft>
              <a:buSzPts val="1800"/>
              <a:buNone/>
            </a:pPr>
            <a:endParaRPr dirty="0"/>
          </a:p>
          <a:p>
            <a:pPr marL="114300" lvl="0" indent="0" algn="l" rtl="0">
              <a:lnSpc>
                <a:spcPct val="115000"/>
              </a:lnSpc>
              <a:spcBef>
                <a:spcPts val="0"/>
              </a:spcBef>
              <a:spcAft>
                <a:spcPts val="0"/>
              </a:spcAft>
              <a:buSzPts val="1800"/>
              <a:buNone/>
            </a:pPr>
            <a:br>
              <a:rPr lang="en-CA" dirty="0"/>
            </a:br>
            <a:endParaRPr dirty="0"/>
          </a:p>
        </p:txBody>
      </p:sp>
      <p:pic>
        <p:nvPicPr>
          <p:cNvPr id="127" name="Google Shape;127;p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580467" y="1161450"/>
            <a:ext cx="4152900" cy="3238500"/>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1544</Words>
  <Application>Microsoft Macintosh PowerPoint</Application>
  <PresentationFormat>On-screen Show (16:9)</PresentationFormat>
  <Paragraphs>114</Paragraphs>
  <Slides>13</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Roboto</vt:lpstr>
      <vt:lpstr>Calibri</vt:lpstr>
      <vt:lpstr>Geometric</vt:lpstr>
      <vt:lpstr>Geometric</vt:lpstr>
      <vt:lpstr>CHAPTER 10: MONOPOLISTIC COMPETITION</vt:lpstr>
      <vt:lpstr>Learning Outcomes</vt:lpstr>
      <vt:lpstr>10.0 Monopolistic Competition   </vt:lpstr>
      <vt:lpstr>10.1 Differentiated Products  </vt:lpstr>
      <vt:lpstr>10.2 Perceived Demand for Monopolistic Competitor  </vt:lpstr>
      <vt:lpstr>10.3 Monopolistic Competition – Price &amp; Quantity</vt:lpstr>
      <vt:lpstr>10.4 Mark-up and Excess Capacity</vt:lpstr>
      <vt:lpstr>10.5 Inefficiency of Monopolistic Competition</vt:lpstr>
      <vt:lpstr>10.6 Monopolistic Competitors and Entry</vt:lpstr>
      <vt:lpstr>10.5 Monopolistic Competitors and Entry</vt:lpstr>
      <vt:lpstr>10.6 The Benefits of Variety (Product Differentiation)</vt:lpstr>
      <vt:lpstr>10.7 Types of Market Structure Summary</vt:lpstr>
      <vt:lpstr>10.8 KEY TERMS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MONOPOLISTIC COMPETITION</dc:title>
  <dc:creator>HOME-USER</dc:creator>
  <cp:lastModifiedBy>Earle, Davandra</cp:lastModifiedBy>
  <cp:revision>183</cp:revision>
  <dcterms:modified xsi:type="dcterms:W3CDTF">2022-10-17T02:11:57Z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