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2" r:id="rId2"/>
  </p:sldMasterIdLst>
  <p:notesMasterIdLst>
    <p:notesMasterId r:id="rId19"/>
  </p:notesMasterIdLst>
  <p:sldIdLst>
    <p:sldId id="303" r:id="rId3"/>
    <p:sldId id="287" r:id="rId4"/>
    <p:sldId id="262" r:id="rId5"/>
    <p:sldId id="263" r:id="rId6"/>
    <p:sldId id="275" r:id="rId7"/>
    <p:sldId id="304" r:id="rId8"/>
    <p:sldId id="276" r:id="rId9"/>
    <p:sldId id="290" r:id="rId10"/>
    <p:sldId id="291" r:id="rId11"/>
    <p:sldId id="292" r:id="rId12"/>
    <p:sldId id="277" r:id="rId13"/>
    <p:sldId id="293" r:id="rId14"/>
    <p:sldId id="295" r:id="rId15"/>
    <p:sldId id="296" r:id="rId16"/>
    <p:sldId id="294" r:id="rId17"/>
    <p:sldId id="265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6" autoAdjust="0"/>
    <p:restoredTop sz="94249" autoAdjust="0"/>
  </p:normalViewPr>
  <p:slideViewPr>
    <p:cSldViewPr>
      <p:cViewPr varScale="1">
        <p:scale>
          <a:sx n="68" d="100"/>
          <a:sy n="68" d="100"/>
        </p:scale>
        <p:origin x="708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9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dirty="0"/>
              <a:t>Professor</a:t>
            </a:r>
            <a:r>
              <a:rPr lang="en-CA" baseline="0" dirty="0"/>
              <a:t> r</a:t>
            </a:r>
            <a:r>
              <a:rPr lang="en-CA" dirty="0"/>
              <a:t>eads the exercise</a:t>
            </a:r>
            <a:r>
              <a:rPr lang="en-CA" baseline="0" dirty="0"/>
              <a:t> on pg. 30 of Skills to Pay the Bills about making a snowflake. Each person needs a sheet of paper and has to close their eyes.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97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81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5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99A9-5B23-724E-820A-B761EB7D1834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0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6F37-E6E4-F04C-A207-7D868617D0EE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1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54C-2D8B-FF49-B78A-EA49FA5B79C7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6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30D8-E1C6-F744-89D0-A79F514C8A5B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83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9BA7-9CDD-B343-9F42-601559973B70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21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1BAA-3B95-CE41-B98A-104E5C8E2F35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22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4D9-C5EB-644A-896C-57ED7C34D8FD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6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498A-56A6-6A46-9445-34C09DAA3F11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0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58616" y="2611790"/>
            <a:ext cx="5874766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Frkovic, 2020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F3F5-2AE8-7B4B-A9CB-8C456780E7D3}" type="datetime1">
              <a:rPr lang="en-CA" smtClean="0"/>
              <a:t>2022-04-22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93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181-AF01-2948-8839-CC9DE1D25068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B7E8-CBA5-EB4B-9400-A0325BE98BDA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9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7A0C-CA9A-C647-B1AB-C86C24407DB6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14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484-7928-9A43-81D0-18C40971913D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5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98A1-FB05-814B-92A8-B20F740F1A3C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3F0-726A-C745-90A8-B0B58C1C5C3D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3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6BFF-4B94-0946-B04F-7A2AB0DEA71D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A1F-65F6-3243-91F3-DE278B00A944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259-20BE-6D47-ABCB-08F25B428FD8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7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EE22-38B7-DE46-A447-93611FB1BF34}" type="datetime1">
              <a:rPr lang="en-CA" smtClean="0"/>
              <a:t>2022-04-22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3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40F8-3464-E64C-AEE1-B862939BE3CC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1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18A-5977-A345-96B1-2B785CD342FA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38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886-243E-6B46-A3CB-0809540CEE50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9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92A3-DFBF-DC45-9C5E-AD16824942DB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4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631-82E7-AE4B-8BA3-90F6B9919D9C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468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0A4-693B-754D-A411-8E8D7657C2BF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4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7257-BB28-C14F-BCE7-22CB8FA9DF8D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28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826-1554-4549-AFB4-D73F4B0D86D4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B266-D20B-6140-85EB-EEFB0E997DA0}" type="datetime1">
              <a:rPr lang="en-CA" smtClean="0"/>
              <a:t>2022-04-22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7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B447-D46B-594A-BAE7-B7F27DF08E60}" type="datetime1">
              <a:rPr lang="en-CA" smtClean="0"/>
              <a:t>2022-04-22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0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ADF-387C-6F46-A539-3DE61CECD939}" type="datetime1">
              <a:rPr lang="en-CA" smtClean="0"/>
              <a:t>2022-04-22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81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F056-B256-FB44-9EC8-358EF6AC6715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4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510D-3227-4C46-8668-C6387B11CF20}" type="datetime1">
              <a:rPr lang="en-CA" smtClean="0"/>
              <a:t>2022-04-22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4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3921-957E-FA4E-AC89-D3914F1F4430}" type="datetime1">
              <a:rPr lang="en-CA" smtClean="0"/>
              <a:t>2022-04-22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2344-2F89-4E4D-9F6B-742710B80CF7}" type="datetime1">
              <a:rPr lang="en-CA" smtClean="0"/>
              <a:t>2022-04-22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76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8C86-9B0C-5B4F-A167-456A98B50C83}" type="datetime1">
              <a:rPr lang="en-CA" smtClean="0"/>
              <a:t>2022-04-22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eIho2S0ZahI&amp;t=238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.pressbooks.pub/interpersonalskillsautism" TargetMode="External"/><Relationship Id="rId2" Type="http://schemas.openxmlformats.org/officeDocument/2006/relationships/hyperlink" Target="https://pueblo.gpo.gov/CAARNG/ODEP/PDF/ODEP013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D6-MIeRr1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21658" y="901148"/>
            <a:ext cx="8784456" cy="25278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Listening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A857BA81-7B25-4925-8572-5234C55032DA}"/>
              </a:ext>
            </a:extLst>
          </p:cNvPr>
          <p:cNvGrpSpPr/>
          <p:nvPr/>
        </p:nvGrpSpPr>
        <p:grpSpPr>
          <a:xfrm>
            <a:off x="995652" y="4949979"/>
            <a:ext cx="7947824" cy="444502"/>
            <a:chOff x="598088" y="4514272"/>
            <a:chExt cx="7947824" cy="444502"/>
          </a:xfrm>
        </p:grpSpPr>
        <p:pic>
          <p:nvPicPr>
            <p:cNvPr id="8" name="Google Shape;92;p23" descr="CC BY-NC-SA 4.0 License Logo">
              <a:extLst>
                <a:ext uri="{FF2B5EF4-FFF2-40B4-BE49-F238E27FC236}">
                  <a16:creationId xmlns:a16="http://schemas.microsoft.com/office/drawing/2014/main" id="{A05F23FA-A00C-43A9-B707-73B5E05AC330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1;p23">
              <a:extLst>
                <a:ext uri="{FF2B5EF4-FFF2-40B4-BE49-F238E27FC236}">
                  <a16:creationId xmlns:a16="http://schemas.microsoft.com/office/drawing/2014/main" id="{A259F776-D3F8-4A62-B025-A3B8F0351E11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Unless otherwise noted, this work is licensed under a 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license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08769C-2A66-4C98-93D0-1C2DA9E58A6A}"/>
              </a:ext>
            </a:extLst>
          </p:cNvPr>
          <p:cNvSpPr txBox="1"/>
          <p:nvPr/>
        </p:nvSpPr>
        <p:spPr>
          <a:xfrm>
            <a:off x="876383" y="5569504"/>
            <a:ext cx="7538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images used in this slide deck are retrieved from Microsoft PowerPoint 365 Stock Image tool unless otherwise noted.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Templates and clipart are by Microsoft: all rights reserved copyright.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ople talking">
            <a:extLst>
              <a:ext uri="{FF2B5EF4-FFF2-40B4-BE49-F238E27FC236}">
                <a16:creationId xmlns:a16="http://schemas.microsoft.com/office/drawing/2014/main" id="{2F523EFC-3A39-964A-B0ED-E92AD7A0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DC983-F094-7848-9ED5-CB432B33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75" y="313934"/>
            <a:ext cx="4410525" cy="1320800"/>
          </a:xfrm>
        </p:spPr>
        <p:txBody>
          <a:bodyPr>
            <a:normAutofit/>
          </a:bodyPr>
          <a:lstStyle/>
          <a:p>
            <a:r>
              <a:rPr lang="en-US" sz="4000" dirty="0"/>
              <a:t>Show Your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D2C1-5603-F641-9A3A-DA5D78BA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75" y="1828165"/>
            <a:ext cx="4763558" cy="480123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Nod</a:t>
            </a:r>
            <a:r>
              <a:rPr lang="en-US" sz="2400" dirty="0"/>
              <a:t> while they are talking if you are understanding what they are trying to communicate with you</a:t>
            </a:r>
          </a:p>
          <a:p>
            <a:r>
              <a:rPr lang="en-US" sz="2400" dirty="0"/>
              <a:t>When they are done, </a:t>
            </a:r>
            <a:r>
              <a:rPr lang="en-US" sz="2400" b="1" dirty="0"/>
              <a:t>comment</a:t>
            </a:r>
            <a:r>
              <a:rPr lang="en-US" sz="2400" dirty="0"/>
              <a:t> on what they were talking about.</a:t>
            </a:r>
          </a:p>
          <a:p>
            <a:r>
              <a:rPr lang="en-US" sz="2400" b="1" dirty="0"/>
              <a:t>Ask questions </a:t>
            </a:r>
            <a:r>
              <a:rPr lang="en-US" sz="2400" dirty="0"/>
              <a:t>after they are done if you need to understand something better.</a:t>
            </a:r>
          </a:p>
          <a:p>
            <a:r>
              <a:rPr lang="en-US" sz="2400" dirty="0"/>
              <a:t>When they are done speaking, use your own words to </a:t>
            </a:r>
            <a:r>
              <a:rPr lang="en-US" sz="2400" b="1" dirty="0"/>
              <a:t>repeat back </a:t>
            </a:r>
            <a:r>
              <a:rPr lang="en-US" sz="2400" dirty="0"/>
              <a:t>to the person what you think that they were communicating to you.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229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CA69-35B0-2E41-9C78-AC60D73C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209"/>
            <a:ext cx="10515600" cy="716392"/>
          </a:xfrm>
        </p:spPr>
        <p:txBody>
          <a:bodyPr/>
          <a:lstStyle/>
          <a:p>
            <a:r>
              <a:rPr lang="en-US" dirty="0"/>
              <a:t>Examples Of Showing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40F79-E211-3040-AAF4-51018C270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8" y="1014047"/>
            <a:ext cx="8962292" cy="5569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Question if not understanding:</a:t>
            </a:r>
          </a:p>
          <a:p>
            <a:r>
              <a:rPr lang="en-US" sz="2400" dirty="0"/>
              <a:t>“ I am a bit confused. Can you explain to me what you are trying to say?</a:t>
            </a:r>
          </a:p>
          <a:p>
            <a:r>
              <a:rPr lang="en-US" sz="2400" dirty="0"/>
              <a:t>“I don’t think I am quite understanding what you are saying. Could you please give me more details on what you are asking me to do?”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Comment on what they were talking about:</a:t>
            </a:r>
          </a:p>
          <a:p>
            <a:r>
              <a:rPr lang="en-US" sz="2400" dirty="0"/>
              <a:t>“That sounds interesting. Tell me more about…”</a:t>
            </a:r>
          </a:p>
          <a:p>
            <a:r>
              <a:rPr lang="en-US" sz="2400" dirty="0"/>
              <a:t>“Sounds like this is really important to you.”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Repeat what they said in your own words:</a:t>
            </a:r>
          </a:p>
          <a:p>
            <a:r>
              <a:rPr lang="en-US" sz="2400" dirty="0"/>
              <a:t>”So you want me to finish setting up for the game and then go and get the kids to come into the gym.”</a:t>
            </a:r>
          </a:p>
          <a:p>
            <a:r>
              <a:rPr lang="en-US" sz="2400" dirty="0"/>
              <a:t>”So, I won’t leave today until I have finished prepping 20 side salads.”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5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B9CC6-FCF5-734C-B428-B44E865B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4" y="383113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So Now We Know How To Actively Listen To Others But Sometimes We Feel That Others Don’t Listen To Us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5EBC-E3F3-E546-8EC1-A6F31F97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4" y="1929877"/>
            <a:ext cx="4425113" cy="4545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What could be the reasons that sometimes people don’t seem to listen to us?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WATCH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video on the 7 things</a:t>
            </a:r>
            <a:r>
              <a:rPr lang="en-US" sz="2800" dirty="0">
                <a:solidFill>
                  <a:schemeClr val="bg1"/>
                </a:solidFill>
              </a:rPr>
              <a:t> that we might do that makes other not want to listen to us or talk with us very much.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5" name="Graphic 4" descr="Presentation with media with solid fill">
            <a:extLst>
              <a:ext uri="{FF2B5EF4-FFF2-40B4-BE49-F238E27FC236}">
                <a16:creationId xmlns:a16="http://schemas.microsoft.com/office/drawing/2014/main" id="{78E67CF5-3D8C-459B-9C57-290E544FC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5B621-7D10-44BA-9E75-0F021D15E6A4}"/>
              </a:ext>
            </a:extLst>
          </p:cNvPr>
          <p:cNvSpPr txBox="1"/>
          <p:nvPr/>
        </p:nvSpPr>
        <p:spPr>
          <a:xfrm>
            <a:off x="5478268" y="5719107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Instructors: I only show the video up until 3:36. After that it gets into more complex concepts.) </a:t>
            </a:r>
          </a:p>
        </p:txBody>
      </p:sp>
    </p:spTree>
    <p:extLst>
      <p:ext uri="{BB962C8B-B14F-4D97-AF65-F5344CB8AC3E}">
        <p14:creationId xmlns:p14="http://schemas.microsoft.com/office/powerpoint/2010/main" val="355588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81B2-4CDF-BB46-8CF9-987F9E74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762000"/>
          </a:xfrm>
        </p:spPr>
        <p:txBody>
          <a:bodyPr/>
          <a:lstStyle/>
          <a:p>
            <a:r>
              <a:rPr lang="en-US" dirty="0"/>
              <a:t>7 Mistakes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4061-6BA5-4141-AD71-0703C86C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5400"/>
            <a:ext cx="8596668" cy="498838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Gossiping</a:t>
            </a:r>
          </a:p>
          <a:p>
            <a:r>
              <a:rPr lang="en-US" sz="3200" dirty="0"/>
              <a:t>Judging</a:t>
            </a:r>
          </a:p>
          <a:p>
            <a:r>
              <a:rPr lang="en-US" sz="3200" dirty="0"/>
              <a:t>Being overly negative</a:t>
            </a:r>
          </a:p>
          <a:p>
            <a:r>
              <a:rPr lang="en-US" sz="3200" dirty="0"/>
              <a:t>Complaining</a:t>
            </a:r>
          </a:p>
          <a:p>
            <a:r>
              <a:rPr lang="en-US" sz="3200" dirty="0"/>
              <a:t>Blaming Other People All the Time for Everything</a:t>
            </a:r>
          </a:p>
          <a:p>
            <a:r>
              <a:rPr lang="en-US" sz="3200" dirty="0"/>
              <a:t>Exaggerating or Lying a Lot</a:t>
            </a:r>
          </a:p>
          <a:p>
            <a:r>
              <a:rPr lang="en-US" sz="3200" dirty="0"/>
              <a:t>Giving Your Opinion All The Time and Acting Like Your Opinion is 100% Fact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533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59FF-DFD0-FE44-BD22-6545D0A5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1320800"/>
          </a:xfrm>
        </p:spPr>
        <p:txBody>
          <a:bodyPr/>
          <a:lstStyle/>
          <a:p>
            <a:r>
              <a:rPr lang="en-US" dirty="0"/>
              <a:t>How Can You Avoid These Mistakes?</a:t>
            </a:r>
            <a:br>
              <a:rPr lang="en-US" dirty="0"/>
            </a:br>
            <a:r>
              <a:rPr lang="en-US" dirty="0"/>
              <a:t>H.A.I.L.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3598-7174-FE44-9B6C-9188D01B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5000"/>
            <a:ext cx="8596668" cy="449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3200" b="1" dirty="0"/>
              <a:t>onesty</a:t>
            </a:r>
            <a:r>
              <a:rPr lang="en-US" sz="3200" dirty="0"/>
              <a:t> – be clear about what you are wanting to say and straight to the point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3200" b="1" dirty="0"/>
              <a:t>uthenticity</a:t>
            </a:r>
            <a:r>
              <a:rPr lang="en-US" sz="3200" dirty="0"/>
              <a:t> – be yourself!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3200" b="1" dirty="0"/>
              <a:t>ntegrity</a:t>
            </a:r>
            <a:r>
              <a:rPr lang="en-US" sz="3200" dirty="0"/>
              <a:t> – your actions should be the same as your word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3200" b="1" dirty="0"/>
              <a:t>ove</a:t>
            </a:r>
            <a:r>
              <a:rPr lang="en-US" sz="3200" dirty="0"/>
              <a:t> – wish the other person well</a:t>
            </a:r>
          </a:p>
        </p:txBody>
      </p:sp>
    </p:spTree>
    <p:extLst>
      <p:ext uri="{BB962C8B-B14F-4D97-AF65-F5344CB8AC3E}">
        <p14:creationId xmlns:p14="http://schemas.microsoft.com/office/powerpoint/2010/main" val="342858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8E8B-3319-DE45-A4FD-E3226E20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9969"/>
            <a:ext cx="896920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Think That Sometimes People Avoid You And Don’t Want To Listen To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A5945-F4EB-724F-B140-93FB43C1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968"/>
            <a:ext cx="8596668" cy="491783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How does this make you feel?</a:t>
            </a:r>
          </a:p>
          <a:p>
            <a:r>
              <a:rPr lang="en-US" sz="2400" dirty="0"/>
              <a:t>Now you will look at a list of the 7 Mistakes of Communication that were mentioned in the video.</a:t>
            </a:r>
          </a:p>
          <a:p>
            <a:r>
              <a:rPr lang="en-US" sz="2400" dirty="0"/>
              <a:t>Think about how you may have done these mistakes at some point in your life or maybe seen someone else do them.</a:t>
            </a:r>
          </a:p>
          <a:p>
            <a:r>
              <a:rPr lang="en-US" sz="2400" dirty="0"/>
              <a:t>You are also going to look at how you feel after you do one of these mistakes.</a:t>
            </a:r>
          </a:p>
          <a:p>
            <a:r>
              <a:rPr lang="en-US" sz="2400" dirty="0"/>
              <a:t>(The instructor writes theirs on the board as examples for students to synthesize the information and the expectations of the assignment.)</a:t>
            </a:r>
          </a:p>
          <a:p>
            <a:r>
              <a:rPr lang="en-US" sz="2400" dirty="0"/>
              <a:t>Fill out the 7 Mistakes of Communication Worksheet and submit into the instructor when complete.</a:t>
            </a:r>
          </a:p>
        </p:txBody>
      </p:sp>
    </p:spTree>
    <p:extLst>
      <p:ext uri="{BB962C8B-B14F-4D97-AF65-F5344CB8AC3E}">
        <p14:creationId xmlns:p14="http://schemas.microsoft.com/office/powerpoint/2010/main" val="362804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3" y="426720"/>
            <a:ext cx="8596668" cy="13208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11949"/>
            <a:ext cx="9226321" cy="3880773"/>
          </a:xfrm>
        </p:spPr>
        <p:txBody>
          <a:bodyPr/>
          <a:lstStyle/>
          <a:p>
            <a:r>
              <a:rPr lang="en-US" sz="2000" dirty="0"/>
              <a:t>Office of Disability Employment Policy (ODEP), Office of Disability Employment Policy (2014). U.S. DEPARTMENT OF LABOR. Retrieved April 6, 2022, from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to Pay the Bills</a:t>
            </a:r>
            <a:r>
              <a:rPr lang="en-US" sz="2000" dirty="0"/>
              <a:t>. (2014). Washington: Office of Disability Employment Policy. </a:t>
            </a:r>
          </a:p>
          <a:p>
            <a:r>
              <a:rPr lang="en-CA" sz="20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Interpersonal Skills for Life and Work for College Students on the Autism Spectrum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CA" sz="2000" dirty="0"/>
              <a:t>by Dr. Michael W. Duggan, LCPC, CRC is licensed under a 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CA" sz="2000" dirty="0"/>
              <a:t>, except where otherwise noted.</a:t>
            </a:r>
          </a:p>
        </p:txBody>
      </p:sp>
    </p:spTree>
    <p:extLst>
      <p:ext uri="{BB962C8B-B14F-4D97-AF65-F5344CB8AC3E}">
        <p14:creationId xmlns:p14="http://schemas.microsoft.com/office/powerpoint/2010/main" val="334034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C54B-66C4-6942-ADE9-936AFA7C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35633"/>
            <a:ext cx="4953000" cy="1646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What’s The Difference Between Listening And Hearing?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BE44-13A5-5B41-A206-FBBDDAE1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1" y="1882518"/>
            <a:ext cx="4953000" cy="4666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Hearing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/>
              <a:t>The act of perceiving sound by the ear. If you are not hearing impaired, hearing simply happens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Listening</a:t>
            </a:r>
          </a:p>
          <a:p>
            <a:r>
              <a:rPr lang="en-US" sz="2800" dirty="0"/>
              <a:t>Something you consciously choose to do. It requires concentration so that your brain processes meaning from words and sentences.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E516D-013A-FE4F-BB4A-3CC59645B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" r="41431" b="-1"/>
          <a:stretch/>
        </p:blipFill>
        <p:spPr>
          <a:xfrm>
            <a:off x="20" y="-1"/>
            <a:ext cx="434338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113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talking on couch">
            <a:extLst>
              <a:ext uri="{FF2B5EF4-FFF2-40B4-BE49-F238E27FC236}">
                <a16:creationId xmlns:a16="http://schemas.microsoft.com/office/drawing/2014/main" id="{A4976E30-991A-304C-BD0A-CAAAFC540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6" r="7181" b="-1"/>
          <a:stretch/>
        </p:blipFill>
        <p:spPr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8667" y="629573"/>
            <a:ext cx="4528456" cy="1320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Are Going To Talk About Listening…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924" y="1741026"/>
            <a:ext cx="4844875" cy="458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99085" indent="-286385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299720" algn="l"/>
              </a:tabLst>
            </a:pPr>
            <a:r>
              <a:rPr lang="en-US" sz="32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vity</a:t>
            </a:r>
            <a:r>
              <a:rPr lang="en-US" sz="32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2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3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importance of listening and 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n-US" sz="32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</a:t>
            </a:r>
            <a:r>
              <a:rPr lang="en-US" sz="32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</a:p>
          <a:p>
            <a:pPr marL="299085" indent="-286385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29972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Instructors: Snowflake Activity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780" y="561077"/>
            <a:ext cx="85966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lang="en-US" dirty="0"/>
              <a:t>After Act</a:t>
            </a:r>
            <a:r>
              <a:rPr lang="en-US" spc="-70" dirty="0"/>
              <a:t>i</a:t>
            </a:r>
            <a:r>
              <a:rPr lang="en-US" dirty="0"/>
              <a:t>vity…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BC466-50EE-4623-97CB-06316700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65" y="1488613"/>
            <a:ext cx="8596668" cy="4808310"/>
          </a:xfrm>
        </p:spPr>
        <p:txBody>
          <a:bodyPr>
            <a:normAutofit/>
          </a:bodyPr>
          <a:lstStyle/>
          <a:p>
            <a:r>
              <a:rPr lang="en-US" sz="3200" dirty="0"/>
              <a:t>Part of being a good communicator is recognizing that people may need to receive information in different ways in order to succeed.</a:t>
            </a:r>
          </a:p>
          <a:p>
            <a:r>
              <a:rPr lang="en-US" sz="3200" dirty="0"/>
              <a:t>If  the goal of  this activity was to have everyone’s snowflakes look the same, what are the changes to the directions that you would make?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erson, die eine Seifenblase zerplatzt">
            <a:extLst>
              <a:ext uri="{FF2B5EF4-FFF2-40B4-BE49-F238E27FC236}">
                <a16:creationId xmlns:a16="http://schemas.microsoft.com/office/drawing/2014/main" id="{5EE6F546-F478-B889-6D31-2B2B516B7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" r="1175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0657-CA3B-3E44-9422-066959E50D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1741488"/>
            <a:ext cx="4764087" cy="3879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“We have two ears and one mouth so that we can listen twice as much as we speak.”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Epictetus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38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B9CC6-FCF5-734C-B428-B44E865B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4" y="383112"/>
            <a:ext cx="4203045" cy="1902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Video on How to Improve Your Active Listening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5EBC-E3F3-E546-8EC1-A6F31F97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4" y="2438399"/>
            <a:ext cx="4425113" cy="40364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WATCH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link: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Improve Your Listening Skills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(4.54s) 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available on YouTube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5" name="Graphic 4" descr="Presentation with media with solid fill">
            <a:extLst>
              <a:ext uri="{FF2B5EF4-FFF2-40B4-BE49-F238E27FC236}">
                <a16:creationId xmlns:a16="http://schemas.microsoft.com/office/drawing/2014/main" id="{78E67CF5-3D8C-459B-9C57-290E544FC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07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ws of seated people in business attire, listening to work event">
            <a:extLst>
              <a:ext uri="{FF2B5EF4-FFF2-40B4-BE49-F238E27FC236}">
                <a16:creationId xmlns:a16="http://schemas.microsoft.com/office/drawing/2014/main" id="{05D1803C-6BB8-781C-40F9-A8DFE6B73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6" r="1144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D8E5D2-636E-0148-B621-7F12B9F1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1" y="388035"/>
            <a:ext cx="4640949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Summary: Focus Fully on The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C891-08BB-A947-BEEB-08D7036D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60" y="1701802"/>
            <a:ext cx="4953000" cy="510539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Eye contact </a:t>
            </a:r>
            <a:r>
              <a:rPr lang="en-US" sz="2400" dirty="0"/>
              <a:t>(if uncomfortable, look at the person’s forehead)</a:t>
            </a:r>
          </a:p>
          <a:p>
            <a:r>
              <a:rPr lang="en-US" sz="2400" b="1" dirty="0"/>
              <a:t>Body</a:t>
            </a:r>
            <a:r>
              <a:rPr lang="en-US" sz="2400" dirty="0"/>
              <a:t> turned towards the person speaking</a:t>
            </a:r>
          </a:p>
          <a:p>
            <a:r>
              <a:rPr lang="en-US" sz="2400" dirty="0"/>
              <a:t>Now let’s try an experiment:</a:t>
            </a:r>
          </a:p>
          <a:p>
            <a:r>
              <a:rPr lang="en-US" sz="2400" dirty="0"/>
              <a:t>We are going to get into groups of 3 and do a listening exercise.</a:t>
            </a:r>
          </a:p>
          <a:p>
            <a:r>
              <a:rPr lang="en-US" sz="2400" dirty="0"/>
              <a:t>(Instructors see “Listening with and without Distraction Exercise”</a:t>
            </a:r>
          </a:p>
          <a:p>
            <a:r>
              <a:rPr lang="en-US" sz="2400" dirty="0"/>
              <a:t>Then debrief with the questions following the exercise.)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707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5932F-D89A-F247-9542-07474623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74" y="410135"/>
            <a:ext cx="4512989" cy="961465"/>
          </a:xfrm>
        </p:spPr>
        <p:txBody>
          <a:bodyPr anchor="ctr">
            <a:normAutofit/>
          </a:bodyPr>
          <a:lstStyle/>
          <a:p>
            <a:r>
              <a:rPr lang="en-US" dirty="0"/>
              <a:t>Avoid Interrupting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191E-0B23-0440-AE77-3A7A8BBF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81" y="1463145"/>
            <a:ext cx="4796557" cy="4984719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Don’t interrupt </a:t>
            </a:r>
            <a:r>
              <a:rPr lang="en-US" sz="3200" dirty="0">
                <a:solidFill>
                  <a:schemeClr val="tx1"/>
                </a:solidFill>
              </a:rPr>
              <a:t>the person while they are talking.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Close your mouth while listening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Make a note during the conversation.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Listen more than you speak.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FE115-976B-5E40-A4A7-B52F8C03C3BF}"/>
              </a:ext>
            </a:extLst>
          </p:cNvPr>
          <p:cNvSpPr/>
          <p:nvPr/>
        </p:nvSpPr>
        <p:spPr>
          <a:xfrm>
            <a:off x="7300666" y="1332862"/>
            <a:ext cx="4827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 you talk, you are only repeating what you know; but when you listen, you learn something new.” — 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Dalai Lama</a:t>
            </a:r>
          </a:p>
        </p:txBody>
      </p:sp>
    </p:spTree>
    <p:extLst>
      <p:ext uri="{BB962C8B-B14F-4D97-AF65-F5344CB8AC3E}">
        <p14:creationId xmlns:p14="http://schemas.microsoft.com/office/powerpoint/2010/main" val="62523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92DF-D862-6245-9794-C381ECDE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567" y="228599"/>
            <a:ext cx="3988266" cy="1320800"/>
          </a:xfrm>
        </p:spPr>
        <p:txBody>
          <a:bodyPr>
            <a:normAutofit/>
          </a:bodyPr>
          <a:lstStyle/>
          <a:p>
            <a:r>
              <a:rPr lang="en-US" sz="4000" dirty="0"/>
              <a:t>Don’t Seem Judgmental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3267-B4DD-5A43-98A8-D5F046FE4F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76400"/>
            <a:ext cx="44958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You don’t have to like someone or agree with them to listen to them.</a:t>
            </a:r>
          </a:p>
          <a:p>
            <a:r>
              <a:rPr lang="en-US" sz="2800" dirty="0"/>
              <a:t>Set aside your criticism and blame so that you can fully understand someone.</a:t>
            </a:r>
          </a:p>
          <a:p>
            <a:r>
              <a:rPr lang="en-US" sz="2800" dirty="0"/>
              <a:t>You can learn a lot about people and their situations if you listen when they are talking.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FAA1D-A72C-D143-96C0-0CDA47A8F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2" r="3277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04591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</TotalTime>
  <Words>1038</Words>
  <PresentationFormat>Widescreen</PresentationFormat>
  <Paragraphs>80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Trebuchet MS</vt:lpstr>
      <vt:lpstr>Wingdings 3</vt:lpstr>
      <vt:lpstr>Facet</vt:lpstr>
      <vt:lpstr>1_Facet</vt:lpstr>
      <vt:lpstr>Active Listening</vt:lpstr>
      <vt:lpstr>What’s The Difference Between Listening And Hearing?</vt:lpstr>
      <vt:lpstr>We Are Going To Talk About Listening…</vt:lpstr>
      <vt:lpstr>After Activity…</vt:lpstr>
      <vt:lpstr>“We have two ears and one mouth so that we can listen twice as much as we speak.” — Epictetus</vt:lpstr>
      <vt:lpstr>Video on How to Improve Your Active Listening Skills</vt:lpstr>
      <vt:lpstr>Summary: Focus Fully on The Speaker</vt:lpstr>
      <vt:lpstr>Avoid Interrupting</vt:lpstr>
      <vt:lpstr>Don’t Seem Judgmental</vt:lpstr>
      <vt:lpstr>Show Your Interest</vt:lpstr>
      <vt:lpstr>Examples Of Showing Interest</vt:lpstr>
      <vt:lpstr>So Now We Know How To Actively Listen To Others But Sometimes We Feel That Others Don’t Listen To Us ?</vt:lpstr>
      <vt:lpstr>7 Mistakes In Communication</vt:lpstr>
      <vt:lpstr>How Can You Avoid These Mistakes? H.A.I.L.</vt:lpstr>
      <vt:lpstr>Do You Think That Sometimes People Avoid You And Don’t Want To Listen To You?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4.2 Active Listening</dc:title>
  <dc:creator>Robin Frkovic</dc:creator>
  <dcterms:created xsi:type="dcterms:W3CDTF">2020-09-02T18:17:03Z</dcterms:created>
  <dcterms:modified xsi:type="dcterms:W3CDTF">2022-04-22T18:46:16Z</dcterms:modified>
</cp:coreProperties>
</file>