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1"/>
  </p:notesMasterIdLst>
  <p:sldIdLst>
    <p:sldId id="303" r:id="rId2"/>
    <p:sldId id="257" r:id="rId3"/>
    <p:sldId id="258" r:id="rId4"/>
    <p:sldId id="259" r:id="rId5"/>
    <p:sldId id="260" r:id="rId6"/>
    <p:sldId id="281" r:id="rId7"/>
    <p:sldId id="286" r:id="rId8"/>
    <p:sldId id="287" r:id="rId9"/>
    <p:sldId id="289" r:id="rId10"/>
    <p:sldId id="290" r:id="rId11"/>
    <p:sldId id="282" r:id="rId12"/>
    <p:sldId id="283" r:id="rId13"/>
    <p:sldId id="284" r:id="rId14"/>
    <p:sldId id="285" r:id="rId15"/>
    <p:sldId id="280" r:id="rId16"/>
    <p:sldId id="291" r:id="rId17"/>
    <p:sldId id="278" r:id="rId18"/>
    <p:sldId id="268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81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38" y="60"/>
      </p:cViewPr>
      <p:guideLst/>
    </p:cSldViewPr>
  </p:slideViewPr>
  <p:outlineViewPr>
    <p:cViewPr>
      <p:scale>
        <a:sx n="33" d="100"/>
        <a:sy n="33" d="100"/>
      </p:scale>
      <p:origin x="0" y="-133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A7F25-FF5A-48F0-B3B8-39EC530B99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DFD2CF-5A6B-4971-8815-DEAF0864A0F7}">
      <dgm:prSet/>
      <dgm:spPr/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Begin with the introduction and then start the game.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egin with the introduction and then start the game.&#10;"/>
        </a:ext>
      </dgm:extLst>
    </dgm:pt>
    <dgm:pt modelId="{BD4DC5CE-B352-4FE0-87B2-85C5F776F433}" type="parTrans" cxnId="{72B7DEF9-2EE2-44B7-883D-8113D8CF4F1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C01FA4-EA9C-4143-8671-70064B19571C}" type="sibTrans" cxnId="{72B7DEF9-2EE2-44B7-883D-8113D8CF4F1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2D737-CE42-47CC-B676-59E267CBCD28}">
      <dgm:prSet/>
      <dgm:spPr/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During the game groups will need to make decisions before proceeding. Their decisions will affect their journey in the game. There are good decisions and not so good decisions.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During the game groups will need to make decisions before proceeding. Their decisions will affect their journey in the game. There are good decisions and not so good decisions&#10;"/>
        </a:ext>
      </dgm:extLst>
    </dgm:pt>
    <dgm:pt modelId="{7A808B9F-0958-4274-A758-628A50594420}" type="parTrans" cxnId="{9E81FCFD-C634-4F2B-A35D-D272117C71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E35F81-7760-472B-926D-9F6D2A470498}" type="sibTrans" cxnId="{9E81FCFD-C634-4F2B-A35D-D272117C712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F471E-A43A-46A4-B73D-867B4DDE99D1}">
      <dgm:prSet/>
      <dgm:spPr/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When faced with a decision, the group will need to pause and all members will participate in making the decision. Then once they agree, they will proceed with the decision.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When faced with a decision, the group will need to pause and all members will participate in making the decision. Then once they agree, they will proceed with the decision.&#10;"/>
        </a:ext>
      </dgm:extLst>
    </dgm:pt>
    <dgm:pt modelId="{2A5722D2-3293-4DF2-9095-664E3C66E5F5}" type="parTrans" cxnId="{8A22D4A6-02AF-4F37-9D9F-332A67BF51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C3A3C-AE37-4037-B7FB-8725E7ABAFEC}" type="sibTrans" cxnId="{8A22D4A6-02AF-4F37-9D9F-332A67BF515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E58CC-45C7-4701-93C9-0236AC0F73DD}">
      <dgm:prSet/>
      <dgm:spPr/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It is important that all group members participate in the decision making process.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It is important that all group members participate in the decision making process.&#10;"/>
        </a:ext>
      </dgm:extLst>
    </dgm:pt>
    <dgm:pt modelId="{C61C7027-3C62-49EF-9DE1-8F12D5635254}" type="parTrans" cxnId="{094B8326-6664-4AC3-9C7C-2A82FD0CDE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7C4A9C-60C5-46DC-8F8E-B5C363D05E35}" type="sibTrans" cxnId="{094B8326-6664-4AC3-9C7C-2A82FD0CDEF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3BF75-6106-4C7D-9409-7BA97E2B42D6}">
      <dgm:prSet/>
      <dgm:spPr/>
      <dgm:t>
        <a:bodyPr/>
        <a:lstStyle/>
        <a:p>
          <a:r>
            <a:rPr lang="en-CA" dirty="0">
              <a:latin typeface="Arial" panose="020B0604020202020204" pitchFamily="34" charset="0"/>
              <a:cs typeface="Arial" panose="020B0604020202020204" pitchFamily="34" charset="0"/>
            </a:rPr>
            <a:t>Once groups have completed the adventure, each group member will fill out the 'Create Your Own Adventure" Feedback Worksheet and submit to the teacher.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Once groups have completed the adventure, each group member will fill out the 'Create Your Own Adventure&quot; Feedback Worksheet and submit to the teacher.&#10;"/>
        </a:ext>
      </dgm:extLst>
    </dgm:pt>
    <dgm:pt modelId="{A0C83D0F-2905-4AE6-8038-9876FEC7E354}" type="parTrans" cxnId="{C3C35DEA-D868-496D-B571-EE051E4D70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D80ED-762D-44AC-9125-ABC867FCA778}" type="sibTrans" cxnId="{C3C35DEA-D868-496D-B571-EE051E4D70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61CFF-4E1D-4B5E-BE4E-C56D5EDBD643}" type="pres">
      <dgm:prSet presAssocID="{AF7A7F25-FF5A-48F0-B3B8-39EC530B9971}" presName="root" presStyleCnt="0">
        <dgm:presLayoutVars>
          <dgm:dir/>
          <dgm:resizeHandles val="exact"/>
        </dgm:presLayoutVars>
      </dgm:prSet>
      <dgm:spPr/>
    </dgm:pt>
    <dgm:pt modelId="{6DB7BEAF-F396-44F8-875D-2BDE08B7FD3E}" type="pres">
      <dgm:prSet presAssocID="{5BDFD2CF-5A6B-4971-8815-DEAF0864A0F7}" presName="compNode" presStyleCnt="0"/>
      <dgm:spPr/>
    </dgm:pt>
    <dgm:pt modelId="{B99D866D-7123-4CC0-A174-6F960C779E08}" type="pres">
      <dgm:prSet presAssocID="{5BDFD2CF-5A6B-4971-8815-DEAF0864A0F7}" presName="bgRect" presStyleLbl="bgShp" presStyleIdx="0" presStyleCnt="5"/>
      <dgm:spPr/>
    </dgm:pt>
    <dgm:pt modelId="{40217A6A-1B05-4389-8CF1-33379C1C7B55}" type="pres">
      <dgm:prSet presAssocID="{5BDFD2CF-5A6B-4971-8815-DEAF0864A0F7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CCF70705-96B3-43CA-9270-3664AC43F681}" type="pres">
      <dgm:prSet presAssocID="{5BDFD2CF-5A6B-4971-8815-DEAF0864A0F7}" presName="spaceRect" presStyleCnt="0"/>
      <dgm:spPr/>
    </dgm:pt>
    <dgm:pt modelId="{BE3DB933-E13C-44A9-B535-A417EAC8C99F}" type="pres">
      <dgm:prSet presAssocID="{5BDFD2CF-5A6B-4971-8815-DEAF0864A0F7}" presName="parTx" presStyleLbl="revTx" presStyleIdx="0" presStyleCnt="5">
        <dgm:presLayoutVars>
          <dgm:chMax val="0"/>
          <dgm:chPref val="0"/>
        </dgm:presLayoutVars>
      </dgm:prSet>
      <dgm:spPr/>
    </dgm:pt>
    <dgm:pt modelId="{10FBA71C-F182-4663-B781-E4B5D4452CF2}" type="pres">
      <dgm:prSet presAssocID="{E0C01FA4-EA9C-4143-8671-70064B19571C}" presName="sibTrans" presStyleCnt="0"/>
      <dgm:spPr/>
    </dgm:pt>
    <dgm:pt modelId="{8A8ACB9C-ED24-495E-885F-278460EAB599}" type="pres">
      <dgm:prSet presAssocID="{1E42D737-CE42-47CC-B676-59E267CBCD28}" presName="compNode" presStyleCnt="0"/>
      <dgm:spPr/>
    </dgm:pt>
    <dgm:pt modelId="{C75AFF6F-4E20-40C7-919A-D181FB1FA5BD}" type="pres">
      <dgm:prSet presAssocID="{1E42D737-CE42-47CC-B676-59E267CBCD28}" presName="bgRect" presStyleLbl="bgShp" presStyleIdx="1" presStyleCnt="5"/>
      <dgm:spPr/>
    </dgm:pt>
    <dgm:pt modelId="{C240FBF6-E62D-49BE-9B2A-2176D7BBF16A}" type="pres">
      <dgm:prSet presAssocID="{1E42D737-CE42-47CC-B676-59E267CBCD28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BB0170E-F296-45F7-9D28-1C55138DD033}" type="pres">
      <dgm:prSet presAssocID="{1E42D737-CE42-47CC-B676-59E267CBCD28}" presName="spaceRect" presStyleCnt="0"/>
      <dgm:spPr/>
    </dgm:pt>
    <dgm:pt modelId="{4A9D6124-FF9C-4C61-B110-CD14848AC054}" type="pres">
      <dgm:prSet presAssocID="{1E42D737-CE42-47CC-B676-59E267CBCD28}" presName="parTx" presStyleLbl="revTx" presStyleIdx="1" presStyleCnt="5">
        <dgm:presLayoutVars>
          <dgm:chMax val="0"/>
          <dgm:chPref val="0"/>
        </dgm:presLayoutVars>
      </dgm:prSet>
      <dgm:spPr/>
    </dgm:pt>
    <dgm:pt modelId="{66D5BA09-522F-4200-86DB-484CFA8B9242}" type="pres">
      <dgm:prSet presAssocID="{C6E35F81-7760-472B-926D-9F6D2A470498}" presName="sibTrans" presStyleCnt="0"/>
      <dgm:spPr/>
    </dgm:pt>
    <dgm:pt modelId="{2A0A9350-282D-4886-A7DD-42B7170B2B3F}" type="pres">
      <dgm:prSet presAssocID="{BF1F471E-A43A-46A4-B73D-867B4DDE99D1}" presName="compNode" presStyleCnt="0"/>
      <dgm:spPr/>
    </dgm:pt>
    <dgm:pt modelId="{F04378CF-C765-4372-9D9D-DE0375D3DB0B}" type="pres">
      <dgm:prSet presAssocID="{BF1F471E-A43A-46A4-B73D-867B4DDE99D1}" presName="bgRect" presStyleLbl="bgShp" presStyleIdx="2" presStyleCnt="5"/>
      <dgm:spPr/>
    </dgm:pt>
    <dgm:pt modelId="{962428AB-EF1D-4B54-A2BC-ABAB7ABE0947}" type="pres">
      <dgm:prSet presAssocID="{BF1F471E-A43A-46A4-B73D-867B4DDE99D1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9D13554A-AEC3-4D12-BF1E-A9801AB2D3A2}" type="pres">
      <dgm:prSet presAssocID="{BF1F471E-A43A-46A4-B73D-867B4DDE99D1}" presName="spaceRect" presStyleCnt="0"/>
      <dgm:spPr/>
    </dgm:pt>
    <dgm:pt modelId="{EB08C70D-2663-440F-B4CE-7FC84428D2C1}" type="pres">
      <dgm:prSet presAssocID="{BF1F471E-A43A-46A4-B73D-867B4DDE99D1}" presName="parTx" presStyleLbl="revTx" presStyleIdx="2" presStyleCnt="5">
        <dgm:presLayoutVars>
          <dgm:chMax val="0"/>
          <dgm:chPref val="0"/>
        </dgm:presLayoutVars>
      </dgm:prSet>
      <dgm:spPr/>
    </dgm:pt>
    <dgm:pt modelId="{D9048B50-6A72-4CAC-8929-B44231229765}" type="pres">
      <dgm:prSet presAssocID="{72DC3A3C-AE37-4037-B7FB-8725E7ABAFEC}" presName="sibTrans" presStyleCnt="0"/>
      <dgm:spPr/>
    </dgm:pt>
    <dgm:pt modelId="{C5B8E208-8D93-4480-A2B1-4107C4BF6A13}" type="pres">
      <dgm:prSet presAssocID="{209E58CC-45C7-4701-93C9-0236AC0F73DD}" presName="compNode" presStyleCnt="0"/>
      <dgm:spPr/>
    </dgm:pt>
    <dgm:pt modelId="{6F444137-A9D2-4A24-BF2F-3BD2288E7378}" type="pres">
      <dgm:prSet presAssocID="{209E58CC-45C7-4701-93C9-0236AC0F73DD}" presName="bgRect" presStyleLbl="bgShp" presStyleIdx="3" presStyleCnt="5"/>
      <dgm:spPr/>
    </dgm:pt>
    <dgm:pt modelId="{5793A74C-6C93-4303-9EC3-6445BD3F3A6D}" type="pres">
      <dgm:prSet presAssocID="{209E58CC-45C7-4701-93C9-0236AC0F73DD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BAE1849-1B91-4EB1-BAD9-949A22E6BD3D}" type="pres">
      <dgm:prSet presAssocID="{209E58CC-45C7-4701-93C9-0236AC0F73DD}" presName="spaceRect" presStyleCnt="0"/>
      <dgm:spPr/>
    </dgm:pt>
    <dgm:pt modelId="{3C4E2F32-B9FE-4093-AA86-DEAB31962214}" type="pres">
      <dgm:prSet presAssocID="{209E58CC-45C7-4701-93C9-0236AC0F73DD}" presName="parTx" presStyleLbl="revTx" presStyleIdx="3" presStyleCnt="5">
        <dgm:presLayoutVars>
          <dgm:chMax val="0"/>
          <dgm:chPref val="0"/>
        </dgm:presLayoutVars>
      </dgm:prSet>
      <dgm:spPr/>
    </dgm:pt>
    <dgm:pt modelId="{70EE60CC-2151-4302-89DF-C8D64717EB10}" type="pres">
      <dgm:prSet presAssocID="{777C4A9C-60C5-46DC-8F8E-B5C363D05E35}" presName="sibTrans" presStyleCnt="0"/>
      <dgm:spPr/>
    </dgm:pt>
    <dgm:pt modelId="{AA4FDFAB-9D9C-4493-AA2D-894C276DCE06}" type="pres">
      <dgm:prSet presAssocID="{C3D3BF75-6106-4C7D-9409-7BA97E2B42D6}" presName="compNode" presStyleCnt="0"/>
      <dgm:spPr/>
    </dgm:pt>
    <dgm:pt modelId="{EC46C1F9-1E80-4DB9-9971-2C110D8DC2C4}" type="pres">
      <dgm:prSet presAssocID="{C3D3BF75-6106-4C7D-9409-7BA97E2B42D6}" presName="bgRect" presStyleLbl="bgShp" presStyleIdx="4" presStyleCnt="5"/>
      <dgm:spPr/>
    </dgm:pt>
    <dgm:pt modelId="{035341D0-5706-4C35-986E-B4A8483ED1AB}" type="pres">
      <dgm:prSet presAssocID="{C3D3BF75-6106-4C7D-9409-7BA97E2B42D6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34B5F9A-7014-464D-9A85-D924080CEBC7}" type="pres">
      <dgm:prSet presAssocID="{C3D3BF75-6106-4C7D-9409-7BA97E2B42D6}" presName="spaceRect" presStyleCnt="0"/>
      <dgm:spPr/>
    </dgm:pt>
    <dgm:pt modelId="{A8C078A7-52A0-4B26-8103-5B0608AC5923}" type="pres">
      <dgm:prSet presAssocID="{C3D3BF75-6106-4C7D-9409-7BA97E2B42D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A880006-1671-B64C-AE77-A8CE83E201FA}" type="presOf" srcId="{209E58CC-45C7-4701-93C9-0236AC0F73DD}" destId="{3C4E2F32-B9FE-4093-AA86-DEAB31962214}" srcOrd="0" destOrd="0" presId="urn:microsoft.com/office/officeart/2018/2/layout/IconVerticalSolidList"/>
    <dgm:cxn modelId="{094B8326-6664-4AC3-9C7C-2A82FD0CDEF1}" srcId="{AF7A7F25-FF5A-48F0-B3B8-39EC530B9971}" destId="{209E58CC-45C7-4701-93C9-0236AC0F73DD}" srcOrd="3" destOrd="0" parTransId="{C61C7027-3C62-49EF-9DE1-8F12D5635254}" sibTransId="{777C4A9C-60C5-46DC-8F8E-B5C363D05E35}"/>
    <dgm:cxn modelId="{0DB59E26-A239-C34E-B73E-C898A15564CF}" type="presOf" srcId="{C3D3BF75-6106-4C7D-9409-7BA97E2B42D6}" destId="{A8C078A7-52A0-4B26-8103-5B0608AC5923}" srcOrd="0" destOrd="0" presId="urn:microsoft.com/office/officeart/2018/2/layout/IconVerticalSolidList"/>
    <dgm:cxn modelId="{C585A42E-6D8C-C445-BBAD-7E41A1498889}" type="presOf" srcId="{1E42D737-CE42-47CC-B676-59E267CBCD28}" destId="{4A9D6124-FF9C-4C61-B110-CD14848AC054}" srcOrd="0" destOrd="0" presId="urn:microsoft.com/office/officeart/2018/2/layout/IconVerticalSolidList"/>
    <dgm:cxn modelId="{BD467740-EA34-1D42-AA62-184ED9774541}" type="presOf" srcId="{BF1F471E-A43A-46A4-B73D-867B4DDE99D1}" destId="{EB08C70D-2663-440F-B4CE-7FC84428D2C1}" srcOrd="0" destOrd="0" presId="urn:microsoft.com/office/officeart/2018/2/layout/IconVerticalSolidList"/>
    <dgm:cxn modelId="{E25E1597-250E-C740-84A0-5A5A3767B251}" type="presOf" srcId="{AF7A7F25-FF5A-48F0-B3B8-39EC530B9971}" destId="{B5C61CFF-4E1D-4B5E-BE4E-C56D5EDBD643}" srcOrd="0" destOrd="0" presId="urn:microsoft.com/office/officeart/2018/2/layout/IconVerticalSolidList"/>
    <dgm:cxn modelId="{8A22D4A6-02AF-4F37-9D9F-332A67BF5150}" srcId="{AF7A7F25-FF5A-48F0-B3B8-39EC530B9971}" destId="{BF1F471E-A43A-46A4-B73D-867B4DDE99D1}" srcOrd="2" destOrd="0" parTransId="{2A5722D2-3293-4DF2-9095-664E3C66E5F5}" sibTransId="{72DC3A3C-AE37-4037-B7FB-8725E7ABAFEC}"/>
    <dgm:cxn modelId="{052EC6AB-9BB8-9F46-8996-95833EFEC67A}" type="presOf" srcId="{5BDFD2CF-5A6B-4971-8815-DEAF0864A0F7}" destId="{BE3DB933-E13C-44A9-B535-A417EAC8C99F}" srcOrd="0" destOrd="0" presId="urn:microsoft.com/office/officeart/2018/2/layout/IconVerticalSolidList"/>
    <dgm:cxn modelId="{C3C35DEA-D868-496D-B571-EE051E4D70F7}" srcId="{AF7A7F25-FF5A-48F0-B3B8-39EC530B9971}" destId="{C3D3BF75-6106-4C7D-9409-7BA97E2B42D6}" srcOrd="4" destOrd="0" parTransId="{A0C83D0F-2905-4AE6-8038-9876FEC7E354}" sibTransId="{B47D80ED-762D-44AC-9125-ABC867FCA778}"/>
    <dgm:cxn modelId="{72B7DEF9-2EE2-44B7-883D-8113D8CF4F14}" srcId="{AF7A7F25-FF5A-48F0-B3B8-39EC530B9971}" destId="{5BDFD2CF-5A6B-4971-8815-DEAF0864A0F7}" srcOrd="0" destOrd="0" parTransId="{BD4DC5CE-B352-4FE0-87B2-85C5F776F433}" sibTransId="{E0C01FA4-EA9C-4143-8671-70064B19571C}"/>
    <dgm:cxn modelId="{9E81FCFD-C634-4F2B-A35D-D272117C7125}" srcId="{AF7A7F25-FF5A-48F0-B3B8-39EC530B9971}" destId="{1E42D737-CE42-47CC-B676-59E267CBCD28}" srcOrd="1" destOrd="0" parTransId="{7A808B9F-0958-4274-A758-628A50594420}" sibTransId="{C6E35F81-7760-472B-926D-9F6D2A470498}"/>
    <dgm:cxn modelId="{F558852F-89C3-CE44-91F0-2011E9F0C4A6}" type="presParOf" srcId="{B5C61CFF-4E1D-4B5E-BE4E-C56D5EDBD643}" destId="{6DB7BEAF-F396-44F8-875D-2BDE08B7FD3E}" srcOrd="0" destOrd="0" presId="urn:microsoft.com/office/officeart/2018/2/layout/IconVerticalSolidList"/>
    <dgm:cxn modelId="{D96EEFF4-82AA-DD4E-B1F3-21D85C912BE1}" type="presParOf" srcId="{6DB7BEAF-F396-44F8-875D-2BDE08B7FD3E}" destId="{B99D866D-7123-4CC0-A174-6F960C779E08}" srcOrd="0" destOrd="0" presId="urn:microsoft.com/office/officeart/2018/2/layout/IconVerticalSolidList"/>
    <dgm:cxn modelId="{650EF6AC-D974-CD42-89FA-A214A01498E2}" type="presParOf" srcId="{6DB7BEAF-F396-44F8-875D-2BDE08B7FD3E}" destId="{40217A6A-1B05-4389-8CF1-33379C1C7B55}" srcOrd="1" destOrd="0" presId="urn:microsoft.com/office/officeart/2018/2/layout/IconVerticalSolidList"/>
    <dgm:cxn modelId="{FE5A8D85-EF96-204E-932D-3324810BE0E8}" type="presParOf" srcId="{6DB7BEAF-F396-44F8-875D-2BDE08B7FD3E}" destId="{CCF70705-96B3-43CA-9270-3664AC43F681}" srcOrd="2" destOrd="0" presId="urn:microsoft.com/office/officeart/2018/2/layout/IconVerticalSolidList"/>
    <dgm:cxn modelId="{15452113-C247-E54A-B947-18C1886F20E2}" type="presParOf" srcId="{6DB7BEAF-F396-44F8-875D-2BDE08B7FD3E}" destId="{BE3DB933-E13C-44A9-B535-A417EAC8C99F}" srcOrd="3" destOrd="0" presId="urn:microsoft.com/office/officeart/2018/2/layout/IconVerticalSolidList"/>
    <dgm:cxn modelId="{81B113B5-7E58-BD47-96CE-56512FC863B5}" type="presParOf" srcId="{B5C61CFF-4E1D-4B5E-BE4E-C56D5EDBD643}" destId="{10FBA71C-F182-4663-B781-E4B5D4452CF2}" srcOrd="1" destOrd="0" presId="urn:microsoft.com/office/officeart/2018/2/layout/IconVerticalSolidList"/>
    <dgm:cxn modelId="{7F062349-FB16-CB47-86C8-4423801267F0}" type="presParOf" srcId="{B5C61CFF-4E1D-4B5E-BE4E-C56D5EDBD643}" destId="{8A8ACB9C-ED24-495E-885F-278460EAB599}" srcOrd="2" destOrd="0" presId="urn:microsoft.com/office/officeart/2018/2/layout/IconVerticalSolidList"/>
    <dgm:cxn modelId="{90D4991B-2829-3E4D-AF02-BBDC51C8BC2B}" type="presParOf" srcId="{8A8ACB9C-ED24-495E-885F-278460EAB599}" destId="{C75AFF6F-4E20-40C7-919A-D181FB1FA5BD}" srcOrd="0" destOrd="0" presId="urn:microsoft.com/office/officeart/2018/2/layout/IconVerticalSolidList"/>
    <dgm:cxn modelId="{7164502D-EDB9-F54E-8186-C2FBC3A0B04E}" type="presParOf" srcId="{8A8ACB9C-ED24-495E-885F-278460EAB599}" destId="{C240FBF6-E62D-49BE-9B2A-2176D7BBF16A}" srcOrd="1" destOrd="0" presId="urn:microsoft.com/office/officeart/2018/2/layout/IconVerticalSolidList"/>
    <dgm:cxn modelId="{A48220D0-0213-2742-871D-65C2A432FC92}" type="presParOf" srcId="{8A8ACB9C-ED24-495E-885F-278460EAB599}" destId="{BBB0170E-F296-45F7-9D28-1C55138DD033}" srcOrd="2" destOrd="0" presId="urn:microsoft.com/office/officeart/2018/2/layout/IconVerticalSolidList"/>
    <dgm:cxn modelId="{4F0ED09A-2F13-B249-A47C-43226C6589CB}" type="presParOf" srcId="{8A8ACB9C-ED24-495E-885F-278460EAB599}" destId="{4A9D6124-FF9C-4C61-B110-CD14848AC054}" srcOrd="3" destOrd="0" presId="urn:microsoft.com/office/officeart/2018/2/layout/IconVerticalSolidList"/>
    <dgm:cxn modelId="{1910EDA6-ADE0-0B4B-8FC3-3B5350E8F31B}" type="presParOf" srcId="{B5C61CFF-4E1D-4B5E-BE4E-C56D5EDBD643}" destId="{66D5BA09-522F-4200-86DB-484CFA8B9242}" srcOrd="3" destOrd="0" presId="urn:microsoft.com/office/officeart/2018/2/layout/IconVerticalSolidList"/>
    <dgm:cxn modelId="{1EEED150-87A1-E34D-AD44-028045F4549D}" type="presParOf" srcId="{B5C61CFF-4E1D-4B5E-BE4E-C56D5EDBD643}" destId="{2A0A9350-282D-4886-A7DD-42B7170B2B3F}" srcOrd="4" destOrd="0" presId="urn:microsoft.com/office/officeart/2018/2/layout/IconVerticalSolidList"/>
    <dgm:cxn modelId="{1A649B42-3E57-7C45-8548-9AD325D0EC82}" type="presParOf" srcId="{2A0A9350-282D-4886-A7DD-42B7170B2B3F}" destId="{F04378CF-C765-4372-9D9D-DE0375D3DB0B}" srcOrd="0" destOrd="0" presId="urn:microsoft.com/office/officeart/2018/2/layout/IconVerticalSolidList"/>
    <dgm:cxn modelId="{25623108-42D8-2E41-97B0-CCBF99ECA255}" type="presParOf" srcId="{2A0A9350-282D-4886-A7DD-42B7170B2B3F}" destId="{962428AB-EF1D-4B54-A2BC-ABAB7ABE0947}" srcOrd="1" destOrd="0" presId="urn:microsoft.com/office/officeart/2018/2/layout/IconVerticalSolidList"/>
    <dgm:cxn modelId="{FDD9EFE9-B3E2-FD42-B68A-F3717D7D65E8}" type="presParOf" srcId="{2A0A9350-282D-4886-A7DD-42B7170B2B3F}" destId="{9D13554A-AEC3-4D12-BF1E-A9801AB2D3A2}" srcOrd="2" destOrd="0" presId="urn:microsoft.com/office/officeart/2018/2/layout/IconVerticalSolidList"/>
    <dgm:cxn modelId="{41C4AA61-D426-5743-9E24-9BB1DAFF8DAC}" type="presParOf" srcId="{2A0A9350-282D-4886-A7DD-42B7170B2B3F}" destId="{EB08C70D-2663-440F-B4CE-7FC84428D2C1}" srcOrd="3" destOrd="0" presId="urn:microsoft.com/office/officeart/2018/2/layout/IconVerticalSolidList"/>
    <dgm:cxn modelId="{88DD9B94-6E28-ED41-9411-00E3BD10C0A9}" type="presParOf" srcId="{B5C61CFF-4E1D-4B5E-BE4E-C56D5EDBD643}" destId="{D9048B50-6A72-4CAC-8929-B44231229765}" srcOrd="5" destOrd="0" presId="urn:microsoft.com/office/officeart/2018/2/layout/IconVerticalSolidList"/>
    <dgm:cxn modelId="{CB818B7C-B800-DB41-9668-B9FD00A2D52C}" type="presParOf" srcId="{B5C61CFF-4E1D-4B5E-BE4E-C56D5EDBD643}" destId="{C5B8E208-8D93-4480-A2B1-4107C4BF6A13}" srcOrd="6" destOrd="0" presId="urn:microsoft.com/office/officeart/2018/2/layout/IconVerticalSolidList"/>
    <dgm:cxn modelId="{0D7B5F61-7952-E046-A3B7-F8293504FD27}" type="presParOf" srcId="{C5B8E208-8D93-4480-A2B1-4107C4BF6A13}" destId="{6F444137-A9D2-4A24-BF2F-3BD2288E7378}" srcOrd="0" destOrd="0" presId="urn:microsoft.com/office/officeart/2018/2/layout/IconVerticalSolidList"/>
    <dgm:cxn modelId="{4A6538CB-6857-054E-97B0-6432E46F6124}" type="presParOf" srcId="{C5B8E208-8D93-4480-A2B1-4107C4BF6A13}" destId="{5793A74C-6C93-4303-9EC3-6445BD3F3A6D}" srcOrd="1" destOrd="0" presId="urn:microsoft.com/office/officeart/2018/2/layout/IconVerticalSolidList"/>
    <dgm:cxn modelId="{66CD0532-E740-1E47-8B39-2CFCE85A2055}" type="presParOf" srcId="{C5B8E208-8D93-4480-A2B1-4107C4BF6A13}" destId="{0BAE1849-1B91-4EB1-BAD9-949A22E6BD3D}" srcOrd="2" destOrd="0" presId="urn:microsoft.com/office/officeart/2018/2/layout/IconVerticalSolidList"/>
    <dgm:cxn modelId="{7B4D06DF-03B8-3243-8A56-757A98081907}" type="presParOf" srcId="{C5B8E208-8D93-4480-A2B1-4107C4BF6A13}" destId="{3C4E2F32-B9FE-4093-AA86-DEAB31962214}" srcOrd="3" destOrd="0" presId="urn:microsoft.com/office/officeart/2018/2/layout/IconVerticalSolidList"/>
    <dgm:cxn modelId="{4C5B442E-E65A-2845-99FE-9237B27F78CE}" type="presParOf" srcId="{B5C61CFF-4E1D-4B5E-BE4E-C56D5EDBD643}" destId="{70EE60CC-2151-4302-89DF-C8D64717EB10}" srcOrd="7" destOrd="0" presId="urn:microsoft.com/office/officeart/2018/2/layout/IconVerticalSolidList"/>
    <dgm:cxn modelId="{62BBB43F-22F7-3741-A626-F17EC3D1288A}" type="presParOf" srcId="{B5C61CFF-4E1D-4B5E-BE4E-C56D5EDBD643}" destId="{AA4FDFAB-9D9C-4493-AA2D-894C276DCE06}" srcOrd="8" destOrd="0" presId="urn:microsoft.com/office/officeart/2018/2/layout/IconVerticalSolidList"/>
    <dgm:cxn modelId="{F6B0CC08-F4AE-EB47-911F-64492756E260}" type="presParOf" srcId="{AA4FDFAB-9D9C-4493-AA2D-894C276DCE06}" destId="{EC46C1F9-1E80-4DB9-9971-2C110D8DC2C4}" srcOrd="0" destOrd="0" presId="urn:microsoft.com/office/officeart/2018/2/layout/IconVerticalSolidList"/>
    <dgm:cxn modelId="{74731874-6DAF-D14D-9120-6EB99EA5BE1D}" type="presParOf" srcId="{AA4FDFAB-9D9C-4493-AA2D-894C276DCE06}" destId="{035341D0-5706-4C35-986E-B4A8483ED1AB}" srcOrd="1" destOrd="0" presId="urn:microsoft.com/office/officeart/2018/2/layout/IconVerticalSolidList"/>
    <dgm:cxn modelId="{1EBC1BD4-B0B8-2E40-920E-52C3CCE7D4EB}" type="presParOf" srcId="{AA4FDFAB-9D9C-4493-AA2D-894C276DCE06}" destId="{234B5F9A-7014-464D-9A85-D924080CEBC7}" srcOrd="2" destOrd="0" presId="urn:microsoft.com/office/officeart/2018/2/layout/IconVerticalSolidList"/>
    <dgm:cxn modelId="{F3F6E0DA-7899-3E4F-AF8C-04E4ADF4D872}" type="presParOf" srcId="{AA4FDFAB-9D9C-4493-AA2D-894C276DCE06}" destId="{A8C078A7-52A0-4B26-8103-5B0608AC59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D866D-7123-4CC0-A174-6F960C779E08}">
      <dsp:nvSpPr>
        <dsp:cNvPr id="0" name=""/>
        <dsp:cNvSpPr/>
      </dsp:nvSpPr>
      <dsp:spPr>
        <a:xfrm>
          <a:off x="0" y="3588"/>
          <a:ext cx="10641830" cy="7642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17A6A-1B05-4389-8CF1-33379C1C7B55}">
      <dsp:nvSpPr>
        <dsp:cNvPr id="0" name=""/>
        <dsp:cNvSpPr/>
      </dsp:nvSpPr>
      <dsp:spPr>
        <a:xfrm>
          <a:off x="231198" y="175554"/>
          <a:ext cx="420361" cy="42036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DB933-E13C-44A9-B535-A417EAC8C99F}">
      <dsp:nvSpPr>
        <dsp:cNvPr id="0" name=""/>
        <dsp:cNvSpPr/>
      </dsp:nvSpPr>
      <dsp:spPr>
        <a:xfrm>
          <a:off x="882758" y="3588"/>
          <a:ext cx="9759071" cy="76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8" tIns="80888" rIns="80888" bIns="808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Begin with the introduction and then start the game.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758" y="3588"/>
        <a:ext cx="9759071" cy="764292"/>
      </dsp:txXfrm>
    </dsp:sp>
    <dsp:sp modelId="{C75AFF6F-4E20-40C7-919A-D181FB1FA5BD}">
      <dsp:nvSpPr>
        <dsp:cNvPr id="0" name=""/>
        <dsp:cNvSpPr/>
      </dsp:nvSpPr>
      <dsp:spPr>
        <a:xfrm>
          <a:off x="0" y="958954"/>
          <a:ext cx="10641830" cy="7642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0FBF6-E62D-49BE-9B2A-2176D7BBF16A}">
      <dsp:nvSpPr>
        <dsp:cNvPr id="0" name=""/>
        <dsp:cNvSpPr/>
      </dsp:nvSpPr>
      <dsp:spPr>
        <a:xfrm>
          <a:off x="231198" y="1130920"/>
          <a:ext cx="420361" cy="42036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D6124-FF9C-4C61-B110-CD14848AC054}">
      <dsp:nvSpPr>
        <dsp:cNvPr id="0" name=""/>
        <dsp:cNvSpPr/>
      </dsp:nvSpPr>
      <dsp:spPr>
        <a:xfrm>
          <a:off x="882758" y="958954"/>
          <a:ext cx="9759071" cy="76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8" tIns="80888" rIns="80888" bIns="808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During the game groups will need to make decisions before proceeding. Their decisions will affect their journey in the game. There are good decisions and not so good decisions.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758" y="958954"/>
        <a:ext cx="9759071" cy="764292"/>
      </dsp:txXfrm>
    </dsp:sp>
    <dsp:sp modelId="{F04378CF-C765-4372-9D9D-DE0375D3DB0B}">
      <dsp:nvSpPr>
        <dsp:cNvPr id="0" name=""/>
        <dsp:cNvSpPr/>
      </dsp:nvSpPr>
      <dsp:spPr>
        <a:xfrm>
          <a:off x="0" y="1914320"/>
          <a:ext cx="10641830" cy="7642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428AB-EF1D-4B54-A2BC-ABAB7ABE0947}">
      <dsp:nvSpPr>
        <dsp:cNvPr id="0" name=""/>
        <dsp:cNvSpPr/>
      </dsp:nvSpPr>
      <dsp:spPr>
        <a:xfrm>
          <a:off x="231198" y="2086286"/>
          <a:ext cx="420361" cy="420361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8C70D-2663-440F-B4CE-7FC84428D2C1}">
      <dsp:nvSpPr>
        <dsp:cNvPr id="0" name=""/>
        <dsp:cNvSpPr/>
      </dsp:nvSpPr>
      <dsp:spPr>
        <a:xfrm>
          <a:off x="882758" y="1914320"/>
          <a:ext cx="9759071" cy="76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8" tIns="80888" rIns="80888" bIns="808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When faced with a decision, the group will need to pause and all members will participate in making the decision. Then once they agree, they will proceed with the decision.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758" y="1914320"/>
        <a:ext cx="9759071" cy="764292"/>
      </dsp:txXfrm>
    </dsp:sp>
    <dsp:sp modelId="{6F444137-A9D2-4A24-BF2F-3BD2288E7378}">
      <dsp:nvSpPr>
        <dsp:cNvPr id="0" name=""/>
        <dsp:cNvSpPr/>
      </dsp:nvSpPr>
      <dsp:spPr>
        <a:xfrm>
          <a:off x="0" y="2869686"/>
          <a:ext cx="10641830" cy="7642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3A74C-6C93-4303-9EC3-6445BD3F3A6D}">
      <dsp:nvSpPr>
        <dsp:cNvPr id="0" name=""/>
        <dsp:cNvSpPr/>
      </dsp:nvSpPr>
      <dsp:spPr>
        <a:xfrm>
          <a:off x="231198" y="3041652"/>
          <a:ext cx="420361" cy="420361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E2F32-B9FE-4093-AA86-DEAB31962214}">
      <dsp:nvSpPr>
        <dsp:cNvPr id="0" name=""/>
        <dsp:cNvSpPr/>
      </dsp:nvSpPr>
      <dsp:spPr>
        <a:xfrm>
          <a:off x="882758" y="2869686"/>
          <a:ext cx="9759071" cy="76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8" tIns="80888" rIns="80888" bIns="808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It is important that all group members participate in the decision making process.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758" y="2869686"/>
        <a:ext cx="9759071" cy="764292"/>
      </dsp:txXfrm>
    </dsp:sp>
    <dsp:sp modelId="{EC46C1F9-1E80-4DB9-9971-2C110D8DC2C4}">
      <dsp:nvSpPr>
        <dsp:cNvPr id="0" name=""/>
        <dsp:cNvSpPr/>
      </dsp:nvSpPr>
      <dsp:spPr>
        <a:xfrm>
          <a:off x="0" y="3825052"/>
          <a:ext cx="10641830" cy="764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341D0-5706-4C35-986E-B4A8483ED1AB}">
      <dsp:nvSpPr>
        <dsp:cNvPr id="0" name=""/>
        <dsp:cNvSpPr/>
      </dsp:nvSpPr>
      <dsp:spPr>
        <a:xfrm>
          <a:off x="231198" y="3997018"/>
          <a:ext cx="420361" cy="420361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078A7-52A0-4B26-8103-5B0608AC5923}">
      <dsp:nvSpPr>
        <dsp:cNvPr id="0" name=""/>
        <dsp:cNvSpPr/>
      </dsp:nvSpPr>
      <dsp:spPr>
        <a:xfrm>
          <a:off x="882758" y="3825052"/>
          <a:ext cx="9759071" cy="76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888" tIns="80888" rIns="80888" bIns="8088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>
              <a:latin typeface="Arial" panose="020B0604020202020204" pitchFamily="34" charset="0"/>
              <a:cs typeface="Arial" panose="020B0604020202020204" pitchFamily="34" charset="0"/>
            </a:rPr>
            <a:t>Once groups have completed the adventure, each group member will fill out the 'Create Your Own Adventure" Feedback Worksheet and submit to the teacher.</a:t>
          </a:r>
          <a:endParaRPr lang="en-U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2758" y="3825052"/>
        <a:ext cx="9759071" cy="764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D78F5-5434-448D-9297-9B26E1DB3C58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3F3A5-41B7-4EAC-872A-50CEBA106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6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9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Highest has solid</a:t>
            </a:r>
            <a:r>
              <a:rPr lang="en-US" baseline="0" dirty="0"/>
              <a:t> foundation</a:t>
            </a:r>
          </a:p>
          <a:p>
            <a:endParaRPr lang="en-US" baseline="0" dirty="0"/>
          </a:p>
          <a:p>
            <a:r>
              <a:rPr lang="en-US" baseline="0" dirty="0"/>
              <a:t>Why is a solid foundation important ? And the core of an effective team?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F3A5-41B7-4EAC-872A-50CEBA106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</a:t>
            </a:r>
            <a:r>
              <a:rPr lang="en-US" baseline="0" dirty="0"/>
              <a:t> they walk over to the shape, I will describe the personality associated with that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F3A5-41B7-4EAC-872A-50CEBA106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Square, rectangle and triangle</a:t>
            </a:r>
            <a:r>
              <a:rPr lang="en-US" baseline="0" dirty="0"/>
              <a:t> are all convergent---they are working TOWARDS something specific and finite and they do it in a logical and systematic way</a:t>
            </a:r>
          </a:p>
          <a:p>
            <a:endParaRPr lang="en-US" baseline="0" dirty="0"/>
          </a:p>
          <a:p>
            <a:r>
              <a:rPr lang="en-US" baseline="0" dirty="0"/>
              <a:t>But they might be lacking in personal creativity.</a:t>
            </a:r>
          </a:p>
          <a:p>
            <a:endParaRPr lang="en-US" baseline="0" dirty="0"/>
          </a:p>
          <a:p>
            <a:r>
              <a:rPr lang="en-US" baseline="0" dirty="0"/>
              <a:t>Circle and squiggle are divergent. This means that they are creative, extroverted and intuitive. But they aren’t systematic or dependable.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3F3A5-41B7-4EAC-872A-50CEBA106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181-AF01-2948-8839-CC9DE1D25068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3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140F8-3464-E64C-AEE1-B862939BE3CC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5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18A-5977-A345-96B1-2B785CD342FA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26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F886-243E-6B46-A3CB-0809540CEE50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8631-82E7-AE4B-8BA3-90F6B9919D9C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10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40A4-693B-754D-A411-8E8D7657C2BF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1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7257-BB28-C14F-BCE7-22CB8FA9DF8D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9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826-1554-4549-AFB4-D73F4B0D86D4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B7E8-CBA5-EB4B-9400-A0325BE98BDA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0484-7928-9A43-81D0-18C40971913D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98A1-FB05-814B-92A8-B20F740F1A3C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5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3F0-726A-C745-90A8-B0B58C1C5C3D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6BFF-4B94-0946-B04F-7A2AB0DEA71D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2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0A1F-65F6-3243-91F3-DE278B00A944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8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259-20BE-6D47-ABCB-08F25B428FD8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5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EE22-38B7-DE46-A447-93611FB1BF34}" type="datetime1">
              <a:rPr lang="en-CA" smtClean="0"/>
              <a:t>2022-04-06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98C86-9B0C-5B4F-A167-456A98B50C83}" type="datetime1">
              <a:rPr lang="en-CA" smtClean="0"/>
              <a:t>2022-04-06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Frkovic,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4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sMFh9QYFh2I&amp;t=86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hesmartlocal.com/thailand/interactive-games-netflix-youtub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Z7X4MWIa4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skillsyouneed.com/quiz/3434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youneed.com/quiz/343479" TargetMode="External"/><Relationship Id="rId2" Type="http://schemas.openxmlformats.org/officeDocument/2006/relationships/hyperlink" Target="https://pueblo.gpo.gov/CAARNG/ODEP/PDF/ODEP01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tool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spaghetti-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amilyvolley.com/2010/08/licorice-race.html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2.0/" TargetMode="External"/><Relationship Id="rId5" Type="http://schemas.openxmlformats.org/officeDocument/2006/relationships/hyperlink" Target="https://www.flickr.com/photos/poeticallychallanged/512861539/" TargetMode="External"/><Relationship Id="rId4" Type="http://schemas.openxmlformats.org/officeDocument/2006/relationships/hyperlink" Target="http://www.flickr.com/photos/poeticallychallanged/512861539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21658" y="901148"/>
            <a:ext cx="8784456" cy="25278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Diversity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A857BA81-7B25-4925-8572-5234C55032DA}"/>
              </a:ext>
            </a:extLst>
          </p:cNvPr>
          <p:cNvGrpSpPr/>
          <p:nvPr/>
        </p:nvGrpSpPr>
        <p:grpSpPr>
          <a:xfrm>
            <a:off x="995652" y="4949979"/>
            <a:ext cx="7947824" cy="444502"/>
            <a:chOff x="598088" y="4514272"/>
            <a:chExt cx="7947824" cy="444502"/>
          </a:xfrm>
        </p:grpSpPr>
        <p:pic>
          <p:nvPicPr>
            <p:cNvPr id="8" name="Google Shape;92;p23" descr="CC BY-NC-SA 4.0 License Logo">
              <a:extLst>
                <a:ext uri="{FF2B5EF4-FFF2-40B4-BE49-F238E27FC236}">
                  <a16:creationId xmlns:a16="http://schemas.microsoft.com/office/drawing/2014/main" id="{A05F23FA-A00C-43A9-B707-73B5E05AC330}"/>
                </a:ext>
              </a:extLst>
            </p:cNvPr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91;p23">
              <a:extLst>
                <a:ext uri="{FF2B5EF4-FFF2-40B4-BE49-F238E27FC236}">
                  <a16:creationId xmlns:a16="http://schemas.microsoft.com/office/drawing/2014/main" id="{A259F776-D3F8-4A62-B025-A3B8F0351E11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Unless otherwise noted, this work is licensed under a 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NonCommercial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(CC BY-NC-SA 4.0)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license</a:t>
              </a:r>
              <a:r>
                <a:rPr kumimoji="0" lang="e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.</a:t>
              </a: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08769C-2A66-4C98-93D0-1C2DA9E58A6A}"/>
              </a:ext>
            </a:extLst>
          </p:cNvPr>
          <p:cNvSpPr txBox="1"/>
          <p:nvPr/>
        </p:nvSpPr>
        <p:spPr>
          <a:xfrm>
            <a:off x="876383" y="5569504"/>
            <a:ext cx="7538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images used in this slide deck are retrieved from Microsoft PowerPoint 365 Stock Image tool unless otherwise noted.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Templates and clipart are by Microsoft: all rights reserved copyright.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DB6C-AC41-904D-8889-E258299A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38" y="609600"/>
            <a:ext cx="4839287" cy="13208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Why Do Workplaces Have Groups For Work Tasks?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F7137-000B-DA4C-9205-08A9B20F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795" y="1757246"/>
            <a:ext cx="4839287" cy="4671690"/>
          </a:xfrm>
        </p:spPr>
        <p:txBody>
          <a:bodyPr>
            <a:normAutofit/>
          </a:bodyPr>
          <a:lstStyle/>
          <a:p>
            <a:r>
              <a:rPr lang="en-US" sz="2400" dirty="0"/>
              <a:t>To complete a task that is difficult if not impossible for people to do on their own.</a:t>
            </a:r>
          </a:p>
          <a:p>
            <a:r>
              <a:rPr lang="en-US" sz="2400" dirty="0"/>
              <a:t>Creativity increases </a:t>
            </a:r>
          </a:p>
          <a:p>
            <a:r>
              <a:rPr lang="en-US" sz="2400" dirty="0"/>
              <a:t>Productivity increases</a:t>
            </a:r>
          </a:p>
          <a:p>
            <a:r>
              <a:rPr lang="en-US" sz="2400" dirty="0"/>
              <a:t>People are inspired to collaborate to move everyone and the project forward.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on importance of teamwork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6C944-E2F7-1761-A071-B3C74C38E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49" r="24241" b="-2"/>
          <a:stretch/>
        </p:blipFill>
        <p:spPr>
          <a:xfrm>
            <a:off x="20" y="-1"/>
            <a:ext cx="4642318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874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A61552-3EC7-5F44-8112-D9E39316E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338" b="2"/>
          <a:stretch/>
        </p:blipFill>
        <p:spPr>
          <a:xfrm>
            <a:off x="5385232" y="-1"/>
            <a:ext cx="6806767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825F0-81BC-9E49-AF14-3F6E2E61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29" y="419894"/>
            <a:ext cx="4616532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Importance Of A Good Group Member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AF126-19DD-664E-B214-38C430E5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32" y="1463040"/>
            <a:ext cx="5743267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1. Understand the Group’s Objective</a:t>
            </a:r>
          </a:p>
          <a:p>
            <a:r>
              <a:rPr lang="en-US" sz="2400" dirty="0"/>
              <a:t>disagreements in groups may happen if there is a lack of communication and understanding about what the groups objectives are</a:t>
            </a:r>
          </a:p>
          <a:p>
            <a:r>
              <a:rPr lang="en-US" sz="2400" dirty="0"/>
              <a:t>Why are we here?</a:t>
            </a:r>
          </a:p>
          <a:p>
            <a:r>
              <a:rPr lang="en-US" sz="2400" dirty="0"/>
              <a:t>What is the deadline?</a:t>
            </a:r>
          </a:p>
          <a:p>
            <a:r>
              <a:rPr lang="en-US" sz="2400" dirty="0"/>
              <a:t>How often will we meet?</a:t>
            </a:r>
          </a:p>
          <a:p>
            <a:r>
              <a:rPr lang="en-US" sz="2400" dirty="0"/>
              <a:t>What roles and responsibilities will each of us have?</a:t>
            </a:r>
          </a:p>
          <a:p>
            <a:r>
              <a:rPr lang="en-US" sz="2400" dirty="0"/>
              <a:t>What is the perfect ending to this project?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850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D5358-5582-7176-CB0F-845193395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80" r="3381" b="1"/>
          <a:stretch/>
        </p:blipFill>
        <p:spPr>
          <a:xfrm>
            <a:off x="5148774" y="-1"/>
            <a:ext cx="704322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52BD1-E078-1744-9F3D-7F9878E6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23" y="440788"/>
            <a:ext cx="446227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Importance of a Good Group Member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E8F1-C513-9042-8CE9-F6BFCA0C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1" y="1426741"/>
            <a:ext cx="5675269" cy="49904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</a:rPr>
              <a:t>2. Be Reliable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Do what you said you were going to do and when you said you were going to do it by.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Don’t make promises that you can’t keep.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Maintain your standard of quality work throughout the project.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318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9F32-D08B-7E40-9431-D1733657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849" y="185639"/>
            <a:ext cx="5134707" cy="10101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Importance of a Good Group Member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5059D-F993-F641-BA94-62F0B779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849" y="1381394"/>
            <a:ext cx="5134707" cy="5056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3. Be. A Good Communicator</a:t>
            </a:r>
          </a:p>
          <a:p>
            <a:r>
              <a:rPr lang="en-US" sz="2400" dirty="0"/>
              <a:t>-Speak Up with Your Ideas</a:t>
            </a:r>
          </a:p>
          <a:p>
            <a:r>
              <a:rPr lang="en-US" sz="2400" dirty="0"/>
              <a:t>Offer Constructive Feedback – if you disagree be respectful and explain why you don’t agree.</a:t>
            </a:r>
          </a:p>
          <a:p>
            <a:r>
              <a:rPr lang="en-US" sz="2400" dirty="0"/>
              <a:t>Be Supportive – explain why you think an idea is a good idea</a:t>
            </a:r>
          </a:p>
          <a:p>
            <a:r>
              <a:rPr lang="en-US" sz="2400" dirty="0"/>
              <a:t>Share Information with your group</a:t>
            </a:r>
          </a:p>
          <a:p>
            <a:r>
              <a:rPr lang="en-US" sz="2400" dirty="0"/>
              <a:t>Whether you agree or disagree, it is important to always be….</a:t>
            </a:r>
          </a:p>
          <a:p>
            <a:pPr marL="0" indent="0" algn="ctr">
              <a:buNone/>
            </a:pPr>
            <a:r>
              <a:rPr lang="en-US" sz="2400" b="1" i="1" dirty="0"/>
              <a:t>POSITIVE AND RESPECTFUL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26F55-37F6-7C40-896F-1A9BEE150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99" r="20013" b="2"/>
          <a:stretch/>
        </p:blipFill>
        <p:spPr>
          <a:xfrm>
            <a:off x="20" y="-1"/>
            <a:ext cx="4332829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383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colorful chameleon">
            <a:extLst>
              <a:ext uri="{FF2B5EF4-FFF2-40B4-BE49-F238E27FC236}">
                <a16:creationId xmlns:a16="http://schemas.microsoft.com/office/drawing/2014/main" id="{EF3A7583-ABD4-BB49-9971-E593718F24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788E6-05C8-7A47-95AF-A6C54118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72" y="419894"/>
            <a:ext cx="446227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Importance of a Good Group Member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73DFC-4EF1-DE46-97F4-BFDF66D93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7" y="1740694"/>
            <a:ext cx="4693043" cy="4876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6. Stay Flexible</a:t>
            </a:r>
          </a:p>
          <a:p>
            <a:r>
              <a:rPr lang="en-US" sz="2400" dirty="0"/>
              <a:t>things can change quickly in a group</a:t>
            </a:r>
          </a:p>
          <a:p>
            <a:r>
              <a:rPr lang="en-US" sz="2400" dirty="0"/>
              <a:t>don’t fight change…see it as a new opportunity for growth!</a:t>
            </a:r>
          </a:p>
          <a:p>
            <a:r>
              <a:rPr lang="en-US" sz="2400" dirty="0"/>
              <a:t>Your willingness to remain comfortable and positive in a constantly changing environment is an important work skill and your boss will likely notice!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27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4B68D-9E3E-D94E-8CF2-53DE4E35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16" y="196246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Create Your Own Adventure 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28A58-D158-1B45-A8F6-D42FE1AAD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85" y="1768099"/>
            <a:ext cx="4309992" cy="4697410"/>
          </a:xfrm>
        </p:spPr>
        <p:txBody>
          <a:bodyPr>
            <a:normAutofit lnSpcReduction="10000"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Form small groups of no more than 3-4 learners.</a:t>
            </a:r>
          </a:p>
          <a:p>
            <a:r>
              <a:rPr lang="en-CA" sz="2400" dirty="0">
                <a:solidFill>
                  <a:schemeClr val="bg1"/>
                </a:solidFill>
              </a:rPr>
              <a:t>Each group chooses one of the "Create Your Own Adventure" Games from the website below. Give groups 10 minutes to decide on a game if needed.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hlinkClick r:id="rId2"/>
              </a:rPr>
              <a:t>9 Choose-Your-Own-Adventure Games On YouTube &amp; Netflix For Interactive Adventures From Home</a:t>
            </a:r>
            <a:endParaRPr lang="en-CA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Person wearing black in dessert">
            <a:extLst>
              <a:ext uri="{FF2B5EF4-FFF2-40B4-BE49-F238E27FC236}">
                <a16:creationId xmlns:a16="http://schemas.microsoft.com/office/drawing/2014/main" id="{35F8A3AD-8A16-9844-8826-4646614AE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2" r="16349" b="-2"/>
          <a:stretch/>
        </p:blipFill>
        <p:spPr>
          <a:xfrm>
            <a:off x="6096000" y="1421526"/>
            <a:ext cx="5143500" cy="4452598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9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 descr="Create your Own adventure Steps">
            <a:extLst>
              <a:ext uri="{FF2B5EF4-FFF2-40B4-BE49-F238E27FC236}">
                <a16:creationId xmlns:a16="http://schemas.microsoft.com/office/drawing/2014/main" id="{D8A705F9-9258-3A87-2457-4F3FB4EBB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101322"/>
              </p:ext>
            </p:extLst>
          </p:nvPr>
        </p:nvGraphicFramePr>
        <p:xfrm>
          <a:off x="842597" y="1498377"/>
          <a:ext cx="10641830" cy="459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79355A1-DE8C-4536-BD30-2C12ED01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 Adventure 2</a:t>
            </a:r>
          </a:p>
        </p:txBody>
      </p:sp>
    </p:spTree>
    <p:extLst>
      <p:ext uri="{BB962C8B-B14F-4D97-AF65-F5344CB8AC3E}">
        <p14:creationId xmlns:p14="http://schemas.microsoft.com/office/powerpoint/2010/main" val="82326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F2D8-8188-0040-8D83-65D742AE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60" y="609600"/>
            <a:ext cx="8596668" cy="72683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29202-DCC8-EC41-9437-371D05DB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60" y="1474638"/>
            <a:ext cx="8797723" cy="4773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Be a Good Group Member By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dirty="0"/>
              <a:t>Using your strengths, clearly understanding your role and staying flexible and reliable until the project is completed.</a:t>
            </a:r>
          </a:p>
          <a:p>
            <a:r>
              <a:rPr lang="en-US" sz="2800" dirty="0"/>
              <a:t>Be positive and help others as much as you can.</a:t>
            </a:r>
          </a:p>
          <a:p>
            <a:r>
              <a:rPr lang="en-US" sz="2800" dirty="0"/>
              <a:t>Be cooperative and willing to work hard</a:t>
            </a:r>
          </a:p>
          <a:p>
            <a:r>
              <a:rPr lang="en-US" sz="2800" dirty="0"/>
              <a:t>This will make a good impression on everyone including your boss!</a:t>
            </a:r>
          </a:p>
          <a:p>
            <a:r>
              <a:rPr lang="en-US" sz="2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about 10 ways to become a star team player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87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627C6-9B41-8B4B-A4DD-561356D3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" y="569496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C505-6E30-D043-81C3-5F5C30157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91" y="1808896"/>
            <a:ext cx="4304606" cy="46622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Learn more about what skills you bring to a group.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Complete the 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Interpersonal Skills Self-Assessment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</a:rPr>
              <a:t>Screenshot your results page and save and then submit to the teacher.</a:t>
            </a:r>
          </a:p>
        </p:txBody>
      </p:sp>
      <p:pic>
        <p:nvPicPr>
          <p:cNvPr id="7" name="Graphic 6" descr="Laptop">
            <a:extLst>
              <a:ext uri="{FF2B5EF4-FFF2-40B4-BE49-F238E27FC236}">
                <a16:creationId xmlns:a16="http://schemas.microsoft.com/office/drawing/2014/main" id="{D524EC2A-765C-8271-3D4E-1B6B6148D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0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793" y="426720"/>
            <a:ext cx="8596668" cy="13208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/>
              <a:t>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11949"/>
            <a:ext cx="9226321" cy="3880773"/>
          </a:xfrm>
        </p:spPr>
        <p:txBody>
          <a:bodyPr/>
          <a:lstStyle/>
          <a:p>
            <a:r>
              <a:rPr lang="en-US" sz="2000" dirty="0"/>
              <a:t>Office of Disability Employment Policy (ODEP), Office of Disability Employment Policy (2014). U.S. DEPARTMENT OF LABOR. Retrieved April 6, 2022, from </a:t>
            </a:r>
            <a:r>
              <a:rPr lang="en-US" sz="2000" dirty="0">
                <a:hlinkClick r:id="rId2"/>
              </a:rPr>
              <a:t>Skills to Pay the Bills</a:t>
            </a:r>
            <a:r>
              <a:rPr lang="en-US" sz="2000" dirty="0"/>
              <a:t>. (2014). Washington: Office of Disability Employment Policy. </a:t>
            </a:r>
          </a:p>
          <a:p>
            <a:r>
              <a:rPr lang="en-US" sz="2000" dirty="0"/>
              <a:t>SkillsYouNeed.com. (n.d.). Interpersonal skills self-assessment. </a:t>
            </a:r>
            <a:r>
              <a:rPr lang="en-US" sz="2000" dirty="0" err="1"/>
              <a:t>SkillsYouNeed</a:t>
            </a:r>
            <a:r>
              <a:rPr lang="en-US" sz="2000" dirty="0"/>
              <a:t>. Retrieved April 6, 2022, from </a:t>
            </a:r>
            <a:r>
              <a:rPr lang="en-US" sz="20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https://www.skillsyouneed.com/quiz/343479 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dirty="0">
                <a:effectLst/>
              </a:rPr>
              <a:t>Emerald Works Limited . (2022, April 6). </a:t>
            </a:r>
            <a:r>
              <a:rPr lang="en-US" i="1" dirty="0">
                <a:effectLst/>
              </a:rPr>
              <a:t>Management training and leadership training – online</a:t>
            </a:r>
            <a:r>
              <a:rPr lang="en-US" dirty="0">
                <a:effectLst/>
              </a:rPr>
              <a:t>. Mind Tools. Retrieved April 6, 2022, from </a:t>
            </a:r>
            <a:r>
              <a:rPr lang="en-US" dirty="0">
                <a:effectLst/>
                <a:hlinkClick r:id="rId4"/>
              </a:rPr>
              <a:t>https://www.mindtools.com/ 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4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69" y="683551"/>
            <a:ext cx="4906011" cy="1320800"/>
          </a:xfrm>
        </p:spPr>
        <p:txBody>
          <a:bodyPr>
            <a:normAutofit/>
          </a:bodyPr>
          <a:lstStyle/>
          <a:p>
            <a:r>
              <a:rPr lang="en-US" dirty="0"/>
              <a:t>Working in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702" y="1611949"/>
            <a:ext cx="4064439" cy="3880773"/>
          </a:xfrm>
        </p:spPr>
        <p:txBody>
          <a:bodyPr>
            <a:normAutofit/>
          </a:bodyPr>
          <a:lstStyle/>
          <a:p>
            <a:r>
              <a:rPr lang="en-US" sz="2800" dirty="0"/>
              <a:t>Is working in a group always easy?</a:t>
            </a:r>
          </a:p>
          <a:p>
            <a:r>
              <a:rPr lang="en-US" sz="2800" dirty="0"/>
              <a:t>What makes working in a group difficult sometimes?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22" r="20368" b="-2"/>
          <a:stretch/>
        </p:blipFill>
        <p:spPr>
          <a:xfrm>
            <a:off x="20" y="-1"/>
            <a:ext cx="5064349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444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34" r="24883" b="3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0690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33" y="187483"/>
            <a:ext cx="3749061" cy="1508469"/>
          </a:xfrm>
        </p:spPr>
        <p:txBody>
          <a:bodyPr anchor="ctr">
            <a:normAutofit/>
          </a:bodyPr>
          <a:lstStyle/>
          <a:p>
            <a:r>
              <a:rPr lang="en-US" dirty="0"/>
              <a:t>Group Activity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3" y="1883434"/>
            <a:ext cx="4690569" cy="4520011"/>
          </a:xfrm>
        </p:spPr>
        <p:txBody>
          <a:bodyPr>
            <a:normAutofit/>
          </a:bodyPr>
          <a:lstStyle/>
          <a:p>
            <a:r>
              <a:rPr lang="en-US" sz="2000" dirty="0"/>
              <a:t>Groups of 4</a:t>
            </a:r>
          </a:p>
          <a:p>
            <a:r>
              <a:rPr lang="en-US" sz="2000" dirty="0"/>
              <a:t>Elect a group leader for this activity</a:t>
            </a:r>
          </a:p>
          <a:p>
            <a:r>
              <a:rPr lang="en-US" sz="2000" dirty="0"/>
              <a:t>Your group will have 15 minutes to build the tallest freestanding structure out of marshmallows and spaghetti.</a:t>
            </a:r>
          </a:p>
          <a:p>
            <a:r>
              <a:rPr lang="en-US" sz="2000" dirty="0"/>
              <a:t>The group leader may only offer instructions and supervise. They may not physically participate in this activity.</a:t>
            </a:r>
          </a:p>
          <a:p>
            <a:r>
              <a:rPr lang="en-US" sz="2000" dirty="0"/>
              <a:t>Set the timer and “Go!”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314BC-867B-4CDF-9275-BA69C5DBE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1503" y="6543664"/>
            <a:ext cx="1139049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Image Source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Dried Italian spaghetti pasta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by gratuity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(CC BY 3.0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) and Marshmallows by </a:t>
            </a:r>
            <a:r>
              <a:rPr lang="en-US" sz="1400" i="0" dirty="0">
                <a:effectLst/>
                <a:latin typeface="arial" panose="020B0604020202020204" pitchFamily="34" charset="0"/>
              </a:rPr>
              <a:t>Heather Ann Johnson (</a:t>
            </a:r>
            <a:r>
              <a:rPr lang="en-US" sz="140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en-US" sz="1400" i="0" dirty="0"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5563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1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88" y="685670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 Discussion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85" y="1911445"/>
            <a:ext cx="4447474" cy="34401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are the characteristics of the tallest freestanding structure that make it stable/successful?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5781236" y="1373474"/>
            <a:ext cx="5510863" cy="413314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sp>
        <p:nvSpPr>
          <p:cNvPr id="31" name="Isosceles Triangle 1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7941C-5883-4DF5-A898-F2CEC886B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44987" y="6550220"/>
            <a:ext cx="737919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Image Source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leadership and teambuilding activities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by gmt903, Flickr. </a:t>
            </a:r>
            <a:r>
              <a:rPr lang="en-US" sz="1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 2.0 </a:t>
            </a:r>
            <a:endParaRPr lang="en-US" sz="14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5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2652"/>
            <a:ext cx="8596668" cy="825305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7957"/>
            <a:ext cx="8596668" cy="53738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Besides group leader, what other roles did each person play in the group?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How was each person helpful to the end goal?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Was it better or not that the group leader couldn’t physically participate in the activity?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How did the group leader feel about their level of participation?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How did your group work together? 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What worked well? What difficulties did you experience?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What would you do differently if given a second chance at this activity?</a:t>
            </a:r>
          </a:p>
        </p:txBody>
      </p:sp>
    </p:spTree>
    <p:extLst>
      <p:ext uri="{BB962C8B-B14F-4D97-AF65-F5344CB8AC3E}">
        <p14:creationId xmlns:p14="http://schemas.microsoft.com/office/powerpoint/2010/main" val="297841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A11D-E7FD-DA4B-880F-A4C2BEEC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6"/>
            <a:ext cx="10861431" cy="872832"/>
          </a:xfrm>
        </p:spPr>
        <p:txBody>
          <a:bodyPr/>
          <a:lstStyle/>
          <a:p>
            <a:r>
              <a:rPr lang="en-US" dirty="0"/>
              <a:t>Importance of a Good Group Member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CA778-7B49-394A-999C-15DB2565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237958"/>
            <a:ext cx="8637563" cy="535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Use your strengths  </a:t>
            </a:r>
            <a:r>
              <a:rPr lang="en-US" sz="2800" b="1" i="1" dirty="0"/>
              <a:t>Are you… </a:t>
            </a:r>
          </a:p>
          <a:p>
            <a:pPr lvl="1"/>
            <a:r>
              <a:rPr lang="en-US" sz="2400" i="1" dirty="0"/>
              <a:t>extremely organized?</a:t>
            </a:r>
          </a:p>
          <a:p>
            <a:pPr lvl="1"/>
            <a:r>
              <a:rPr lang="en-US" sz="2400" i="1" dirty="0"/>
              <a:t>good at resolving disagreements?</a:t>
            </a:r>
          </a:p>
          <a:p>
            <a:pPr lvl="1"/>
            <a:r>
              <a:rPr lang="en-US" sz="2400" i="1" dirty="0"/>
              <a:t>doing research on the internet?</a:t>
            </a:r>
          </a:p>
          <a:p>
            <a:pPr lvl="1"/>
            <a:r>
              <a:rPr lang="en-US" sz="2400" i="1" dirty="0"/>
              <a:t>good a speaking in front of a group?</a:t>
            </a:r>
          </a:p>
          <a:p>
            <a:pPr lvl="1"/>
            <a:r>
              <a:rPr lang="en-US" sz="2400" i="1" dirty="0"/>
              <a:t>good at writing down ideas, etc.?</a:t>
            </a:r>
          </a:p>
          <a:p>
            <a:pPr lvl="1"/>
            <a:r>
              <a:rPr lang="en-US" sz="2400" i="1" dirty="0"/>
              <a:t>good at motivating others to do their best?</a:t>
            </a:r>
          </a:p>
          <a:p>
            <a:pPr lvl="1"/>
            <a:r>
              <a:rPr lang="en-US" sz="2400" i="1" dirty="0"/>
              <a:t>good at coming up with new ideas?</a:t>
            </a:r>
          </a:p>
          <a:p>
            <a:pPr marL="0" indent="0">
              <a:buNone/>
            </a:pPr>
            <a:r>
              <a:rPr lang="en-US" sz="2800" dirty="0"/>
              <a:t>Is there an area that you know a lot about? Take on the role in the group that best suites your strengths.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998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Types Of People Does It Take?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961662"/>
            <a:ext cx="8596668" cy="4318000"/>
          </a:xfrm>
        </p:spPr>
        <p:txBody>
          <a:bodyPr>
            <a:normAutofit/>
          </a:bodyPr>
          <a:lstStyle/>
          <a:p>
            <a:r>
              <a:rPr lang="en-US" sz="2800" dirty="0"/>
              <a:t>Groups are made up of people who perform different roles.</a:t>
            </a:r>
          </a:p>
          <a:p>
            <a:r>
              <a:rPr lang="en-US" sz="2800" dirty="0"/>
              <a:t>Think about a sports team…what would happen if a quarterback never threw the ball, or a hockey player never passed the puck?</a:t>
            </a:r>
          </a:p>
          <a:p>
            <a:r>
              <a:rPr lang="en-US" sz="2800" dirty="0"/>
              <a:t>So, it takes all types of players to make an efficient and winning team, right?</a:t>
            </a:r>
          </a:p>
        </p:txBody>
      </p:sp>
    </p:spTree>
    <p:extLst>
      <p:ext uri="{BB962C8B-B14F-4D97-AF65-F5344CB8AC3E}">
        <p14:creationId xmlns:p14="http://schemas.microsoft.com/office/powerpoint/2010/main" val="309634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55" y="302451"/>
            <a:ext cx="8596668" cy="731342"/>
          </a:xfrm>
        </p:spPr>
        <p:txBody>
          <a:bodyPr/>
          <a:lstStyle/>
          <a:p>
            <a:r>
              <a:rPr lang="en-US" dirty="0"/>
              <a:t>We Are All Different Shapes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09" y="103379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Knowing what shape someone is can help build better groups and better careers</a:t>
            </a:r>
          </a:p>
          <a:p>
            <a:r>
              <a:rPr lang="en-US" sz="2800" dirty="0"/>
              <a:t>Walk over to the shape that you like best and stand by it.</a:t>
            </a:r>
          </a:p>
          <a:p>
            <a:r>
              <a:rPr lang="en-US" sz="2800" dirty="0"/>
              <a:t>Once everyone is standing by a shape I will read out the types of traits a person that likes that shape typically has.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C88C01-536A-409D-9CBD-A9AF3BE9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543865"/>
            <a:ext cx="12192000" cy="231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 descr="Triangle"/>
          <p:cNvSpPr/>
          <p:nvPr/>
        </p:nvSpPr>
        <p:spPr>
          <a:xfrm>
            <a:off x="109823" y="4914565"/>
            <a:ext cx="1946937" cy="1640983"/>
          </a:xfrm>
          <a:prstGeom prst="triangle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 descr="Rectangle"/>
          <p:cNvSpPr/>
          <p:nvPr/>
        </p:nvSpPr>
        <p:spPr>
          <a:xfrm>
            <a:off x="2599441" y="5539066"/>
            <a:ext cx="2574580" cy="9444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 descr="Circle"/>
          <p:cNvSpPr/>
          <p:nvPr/>
        </p:nvSpPr>
        <p:spPr>
          <a:xfrm>
            <a:off x="5886227" y="5188709"/>
            <a:ext cx="1540736" cy="1328996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 descr="S Shape Line"/>
          <p:cNvCxnSpPr>
            <a:cxnSpLocks/>
          </p:cNvCxnSpPr>
          <p:nvPr/>
        </p:nvCxnSpPr>
        <p:spPr>
          <a:xfrm>
            <a:off x="7883532" y="5188709"/>
            <a:ext cx="1490797" cy="1328996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 descr="Square"/>
          <p:cNvSpPr/>
          <p:nvPr/>
        </p:nvSpPr>
        <p:spPr>
          <a:xfrm>
            <a:off x="10086535" y="4980183"/>
            <a:ext cx="1648896" cy="15753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5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8" r="1619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60" y="588250"/>
            <a:ext cx="3851123" cy="734351"/>
          </a:xfrm>
        </p:spPr>
        <p:txBody>
          <a:bodyPr>
            <a:normAutofit fontScale="90000"/>
          </a:bodyPr>
          <a:lstStyle/>
          <a:p>
            <a:r>
              <a:rPr lang="en-US" dirty="0"/>
              <a:t>Class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32" y="1484379"/>
            <a:ext cx="4763558" cy="52118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Now that you know the personality traits associated with the shape you picked, do you think that you fit that shape’s personality traits?</a:t>
            </a:r>
          </a:p>
          <a:p>
            <a:r>
              <a:rPr lang="en-US" sz="2400" dirty="0"/>
              <a:t>Give examples of what traits fit you and what traits didn’t.</a:t>
            </a:r>
          </a:p>
          <a:p>
            <a:r>
              <a:rPr lang="en-US" sz="2400" dirty="0"/>
              <a:t>Do you think people have the characteristics of more than one shape?</a:t>
            </a:r>
          </a:p>
          <a:p>
            <a:r>
              <a:rPr lang="en-US" sz="2400" dirty="0"/>
              <a:t>Why do you think it is important to have all different shapes working in the same group?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18587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1338</Words>
  <PresentationFormat>Widescreen</PresentationFormat>
  <Paragraphs>118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Trebuchet MS</vt:lpstr>
      <vt:lpstr>Wingdings 3</vt:lpstr>
      <vt:lpstr>Facet</vt:lpstr>
      <vt:lpstr>Group Diversity</vt:lpstr>
      <vt:lpstr>Working in Groups</vt:lpstr>
      <vt:lpstr>Group Activity</vt:lpstr>
      <vt:lpstr>Class Discussion </vt:lpstr>
      <vt:lpstr>Discussion</vt:lpstr>
      <vt:lpstr>Importance of a Good Group Member</vt:lpstr>
      <vt:lpstr>How Many Types Of People Does It Take?</vt:lpstr>
      <vt:lpstr>We Are All Different Shapes</vt:lpstr>
      <vt:lpstr>Class Discussion</vt:lpstr>
      <vt:lpstr>Why Do Workplaces Have Groups For Work Tasks?</vt:lpstr>
      <vt:lpstr>Importance Of A Good Group Member I</vt:lpstr>
      <vt:lpstr>Importance of a Good Group Member 2</vt:lpstr>
      <vt:lpstr>Importance of a Good Group Member 3</vt:lpstr>
      <vt:lpstr>Importance of a Good Group Member 4</vt:lpstr>
      <vt:lpstr>Create Your Own Adventure  1</vt:lpstr>
      <vt:lpstr>Create Your Own Adventure 2</vt:lpstr>
      <vt:lpstr>SUMMARY</vt:lpstr>
      <vt:lpstr>Activity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Unique Learners - 4.1 Group Diversity</dc:title>
  <dc:creator>Frkovic, Robin</dc:creator>
  <dcterms:created xsi:type="dcterms:W3CDTF">2015-02-25T18:26:55Z</dcterms:created>
  <dcterms:modified xsi:type="dcterms:W3CDTF">2022-04-06T17:41:06Z</dcterms:modified>
</cp:coreProperties>
</file>