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sldIdLst>
    <p:sldId id="274" r:id="rId2"/>
    <p:sldId id="257" r:id="rId3"/>
    <p:sldId id="269" r:id="rId4"/>
    <p:sldId id="279" r:id="rId5"/>
    <p:sldId id="270" r:id="rId6"/>
    <p:sldId id="280" r:id="rId7"/>
    <p:sldId id="259" r:id="rId8"/>
    <p:sldId id="260" r:id="rId9"/>
    <p:sldId id="261" r:id="rId10"/>
    <p:sldId id="276" r:id="rId11"/>
    <p:sldId id="268" r:id="rId12"/>
    <p:sldId id="281" r:id="rId13"/>
    <p:sldId id="282" r:id="rId14"/>
    <p:sldId id="272" r:id="rId15"/>
    <p:sldId id="262" r:id="rId16"/>
    <p:sldId id="266" r:id="rId17"/>
    <p:sldId id="267" r:id="rId18"/>
    <p:sldId id="273" r:id="rId19"/>
    <p:sldId id="283" r:id="rId20"/>
    <p:sldId id="28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5" autoAdjust="0"/>
    <p:restoredTop sz="86481" autoAdjust="0"/>
  </p:normalViewPr>
  <p:slideViewPr>
    <p:cSldViewPr snapToGrid="0" snapToObjects="1">
      <p:cViewPr varScale="1">
        <p:scale>
          <a:sx n="62" d="100"/>
          <a:sy n="62" d="100"/>
        </p:scale>
        <p:origin x="894" y="72"/>
      </p:cViewPr>
      <p:guideLst/>
    </p:cSldViewPr>
  </p:slideViewPr>
  <p:outlineViewPr>
    <p:cViewPr>
      <p:scale>
        <a:sx n="33" d="100"/>
        <a:sy n="33" d="100"/>
      </p:scale>
      <p:origin x="0" y="-12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40CD9-5AA4-4DE7-9A0B-A0E5541991AF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2C1D5-0175-485D-BD25-3B65310A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95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5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1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58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7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7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3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2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9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5CCD-CD1E-8E4B-BC5E-11F152B8FB5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7ACDA5-D00B-A645-AF58-8C22432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angela_lee_duckworth_grit_the_power_of_passion_and_persever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ONe88jaoaM" TargetMode="External"/><Relationship Id="rId7" Type="http://schemas.openxmlformats.org/officeDocument/2006/relationships/image" Target="../media/image3.svg"/><Relationship Id="rId2" Type="http://schemas.openxmlformats.org/officeDocument/2006/relationships/hyperlink" Target="https://youtu.be/kZlXWp6vF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outu.be/CI1sXUiT0F8" TargetMode="External"/><Relationship Id="rId4" Type="http://schemas.openxmlformats.org/officeDocument/2006/relationships/hyperlink" Target="https://www.youtube.com/watch?v=zONe88jaoa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lifejournal.com/products/big-life-journal-teen-edition" TargetMode="External"/><Relationship Id="rId2" Type="http://schemas.openxmlformats.org/officeDocument/2006/relationships/hyperlink" Target="https://affectiveliving.files.wordpress.com/2016/03/g-words-20-strategies-for-fostering-grit-and-growth-mindse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zLYECIjmnQ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143106192@N03/" TargetMode="External"/><Relationship Id="rId4" Type="http://schemas.openxmlformats.org/officeDocument/2006/relationships/hyperlink" Target="https://www.flickr.com/photos/143106192@N03/435257605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hleytan.wordpress.com/2017/12/17/the-last-jedi-spoiler-and-less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choolsdo.org/2017/05/continued-brain-training-can-help-concussion-victim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tKJrB5rOKs" TargetMode="External"/><Relationship Id="rId2" Type="http://schemas.openxmlformats.org/officeDocument/2006/relationships/hyperlink" Target="https://youtu.be/rf8FX2sI3g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function-brain-man-face-human-3829015/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10vxL0VJO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eeplifequotes/1006457992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876383" y="1636501"/>
            <a:ext cx="8784456" cy="25278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Failure, Quitting and GRIT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A857BA81-7B25-4925-8572-5234C55032DA}"/>
              </a:ext>
            </a:extLst>
          </p:cNvPr>
          <p:cNvGrpSpPr/>
          <p:nvPr/>
        </p:nvGrpSpPr>
        <p:grpSpPr>
          <a:xfrm>
            <a:off x="995652" y="4949979"/>
            <a:ext cx="7947824" cy="444502"/>
            <a:chOff x="598088" y="4514272"/>
            <a:chExt cx="7947824" cy="444502"/>
          </a:xfrm>
        </p:grpSpPr>
        <p:pic>
          <p:nvPicPr>
            <p:cNvPr id="8" name="Google Shape;92;p23" descr="CC BY-NC-SA 4.0 License Logo">
              <a:extLst>
                <a:ext uri="{FF2B5EF4-FFF2-40B4-BE49-F238E27FC236}">
                  <a16:creationId xmlns:a16="http://schemas.microsoft.com/office/drawing/2014/main" id="{A05F23FA-A00C-43A9-B707-73B5E05AC330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1;p23">
              <a:extLst>
                <a:ext uri="{FF2B5EF4-FFF2-40B4-BE49-F238E27FC236}">
                  <a16:creationId xmlns:a16="http://schemas.microsoft.com/office/drawing/2014/main" id="{A259F776-D3F8-4A62-B025-A3B8F0351E11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Unless otherwise noted, this work is licensed under a 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license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08769C-2A66-4C98-93D0-1C2DA9E58A6A}"/>
              </a:ext>
            </a:extLst>
          </p:cNvPr>
          <p:cNvSpPr txBox="1"/>
          <p:nvPr/>
        </p:nvSpPr>
        <p:spPr>
          <a:xfrm>
            <a:off x="876383" y="5569504"/>
            <a:ext cx="7538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images used in this slide deck are retrieved from Microsoft PowerPoint 365 Stock Image tool unless otherwise noted.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Templates and clipart are by Microsoft: all rights reserved copyright.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ustrated old businessman">
            <a:extLst>
              <a:ext uri="{FF2B5EF4-FFF2-40B4-BE49-F238E27FC236}">
                <a16:creationId xmlns:a16="http://schemas.microsoft.com/office/drawing/2014/main" id="{211A2CDB-FBCD-9A4F-9790-4513514ED1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4" r="1149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45B9E-7328-A740-AEC5-A323BA8ED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419893"/>
            <a:ext cx="4559319" cy="200525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Sometimes you want to quit because you feel tired and overwhelmed….what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84DC-6753-A249-9D5E-284355AB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19" y="2845042"/>
            <a:ext cx="4763557" cy="3742742"/>
          </a:xfrm>
        </p:spPr>
        <p:txBody>
          <a:bodyPr>
            <a:normAutofit/>
          </a:bodyPr>
          <a:lstStyle/>
          <a:p>
            <a:r>
              <a:rPr lang="en-US" sz="2400" dirty="0"/>
              <a:t>Go into small groups and fill out the template ”When you want to Quit” Journal Entry</a:t>
            </a:r>
          </a:p>
          <a:p>
            <a:r>
              <a:rPr lang="en-US" sz="2400" dirty="0"/>
              <a:t>Submit it once you have completed it .</a:t>
            </a:r>
          </a:p>
          <a:p>
            <a:r>
              <a:rPr lang="en-US" sz="2400" dirty="0"/>
              <a:t>Then we will take a short break and come back and discuss as a class.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9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A02F2-E9EA-4250-8D30-C5ED6E5A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170780"/>
            <a:ext cx="8596668" cy="1826581"/>
          </a:xfrm>
        </p:spPr>
        <p:txBody>
          <a:bodyPr/>
          <a:lstStyle/>
          <a:p>
            <a:pPr algn="ctr"/>
            <a:r>
              <a:rPr lang="en-US" b="1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0099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D606-EBE5-E94E-82B4-EA2B1FA4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4313"/>
            <a:ext cx="8596668" cy="755374"/>
          </a:xfrm>
        </p:spPr>
        <p:txBody>
          <a:bodyPr/>
          <a:lstStyle/>
          <a:p>
            <a:r>
              <a:rPr lang="en-US" dirty="0"/>
              <a:t>Game – Scramble by Chase Mielke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FE78-27E5-EE4C-9A21-676ED989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9928"/>
            <a:ext cx="8596668" cy="5293759"/>
          </a:xfrm>
        </p:spPr>
        <p:txBody>
          <a:bodyPr>
            <a:normAutofit/>
          </a:bodyPr>
          <a:lstStyle/>
          <a:p>
            <a:r>
              <a:rPr lang="en-US" sz="2000" dirty="0"/>
              <a:t>Students stand on one side of the line and take turns turning over plates with numbers 1- 15 on them.</a:t>
            </a:r>
          </a:p>
          <a:p>
            <a:r>
              <a:rPr lang="en-US" sz="2000" dirty="0"/>
              <a:t>If they turn over a plate and it is in the correct order, then they can turn over another plate.</a:t>
            </a:r>
          </a:p>
          <a:p>
            <a:r>
              <a:rPr lang="en-US" sz="2000" dirty="0"/>
              <a:t>If they turn over a plate and it is not in the correct order, then they return to home base. (other side of the line)</a:t>
            </a:r>
          </a:p>
          <a:p>
            <a:r>
              <a:rPr lang="en-US" sz="2000" dirty="0"/>
              <a:t>Important: After revealing the number, the plates must be flipped back over to hide the number no matter if it is in correct order or not.</a:t>
            </a:r>
          </a:p>
          <a:p>
            <a:r>
              <a:rPr lang="en-US" sz="2000" dirty="0"/>
              <a:t>The next person will try to remember where all the ordered numbered plates are and turn them over in correct sequence.</a:t>
            </a:r>
          </a:p>
          <a:p>
            <a:r>
              <a:rPr lang="en-US" sz="2000" dirty="0"/>
              <a:t>Objective: to see how quickly they can have the plates turned over in the correct sequence.</a:t>
            </a:r>
          </a:p>
          <a:p>
            <a:r>
              <a:rPr lang="en-US" sz="2000" dirty="0"/>
              <a:t>There is no talking or pointing or communication of any kind from the students.</a:t>
            </a:r>
          </a:p>
        </p:txBody>
      </p:sp>
    </p:spTree>
    <p:extLst>
      <p:ext uri="{BB962C8B-B14F-4D97-AF65-F5344CB8AC3E}">
        <p14:creationId xmlns:p14="http://schemas.microsoft.com/office/powerpoint/2010/main" val="107788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2FC3-7975-424E-BA17-F5DB2AC9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7931"/>
            <a:ext cx="8596668" cy="702365"/>
          </a:xfrm>
        </p:spPr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1BAA-C236-3F42-B2C2-C5404100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11965"/>
            <a:ext cx="9036509" cy="5274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look at this game and talk about how it is similar to real life.</a:t>
            </a:r>
          </a:p>
          <a:p>
            <a:r>
              <a:rPr lang="en-US" sz="2400" dirty="0"/>
              <a:t>Getting the plates in the right order….what is that similar to in life?</a:t>
            </a:r>
          </a:p>
          <a:p>
            <a:r>
              <a:rPr lang="en-US" sz="2400" dirty="0"/>
              <a:t>Returning to home base…what is that similar to in real life?</a:t>
            </a:r>
          </a:p>
          <a:p>
            <a:r>
              <a:rPr lang="en-US" sz="2400" dirty="0"/>
              <a:t>Having to flip plates alone… what is that similar to in real life?</a:t>
            </a:r>
          </a:p>
          <a:p>
            <a:r>
              <a:rPr lang="en-US" sz="2400" dirty="0"/>
              <a:t>Not talking with others during the game… what is that similar to in real life?</a:t>
            </a:r>
          </a:p>
          <a:p>
            <a:r>
              <a:rPr lang="en-US" sz="2400" dirty="0"/>
              <a:t>What traits or skills were needed to be successful in this game?</a:t>
            </a:r>
          </a:p>
          <a:p>
            <a:r>
              <a:rPr lang="en-US" sz="2400" dirty="0"/>
              <a:t>What traits or </a:t>
            </a:r>
            <a:r>
              <a:rPr lang="en-US" sz="2400" dirty="0" err="1"/>
              <a:t>behaviours</a:t>
            </a:r>
            <a:r>
              <a:rPr lang="en-US" sz="2400" dirty="0"/>
              <a:t> made the game harder?</a:t>
            </a:r>
          </a:p>
          <a:p>
            <a:r>
              <a:rPr lang="en-US" sz="2400" dirty="0"/>
              <a:t>What was the purpose of mistakes in this game?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141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342AF88-CE1E-6643-958D-91255E06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16638"/>
            <a:ext cx="3185848" cy="522472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What have we learned so far about failure?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C9185C-B93A-7B49-A503-24F1CCC8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985" y="242887"/>
            <a:ext cx="5535263" cy="6449461"/>
          </a:xfrm>
        </p:spPr>
        <p:txBody>
          <a:bodyPr anchor="t" anchorCtr="0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When we are taking steps towards our goals, we may encounter failures and sometimes feel like quitting.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We have some strategies on what to do if we are thinking of quitting.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We know that failures are learning opportunities.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Success isn’t about working hard; it is about not giving up!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Now , let’s talk about that quality of not giving up !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It’s called GRIT!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14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493A9-0953-254D-A3AA-453646C7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74" y="298174"/>
            <a:ext cx="466012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It’s called GRIT!  What is GRIT?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0AA7-6D71-2646-A51E-2A3F2BCC5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47" y="1931131"/>
            <a:ext cx="4395906" cy="43992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According to the ”guru” of GRIT, Angela Duckworth, Grit is "the passion and perseverance towards long term goals”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VIDEO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Grit:The power of passion and perseverance </a:t>
            </a:r>
            <a:r>
              <a:rPr lang="en-US" sz="2400" dirty="0">
                <a:solidFill>
                  <a:schemeClr val="bg1"/>
                </a:solidFill>
              </a:rPr>
              <a:t>(6:00s)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bg1"/>
                </a:solidFill>
              </a:rPr>
              <a:t>Angela Duckworth explains </a:t>
            </a:r>
            <a:r>
              <a:rPr lang="en-US" sz="2400" i="1" dirty="0" err="1">
                <a:solidFill>
                  <a:schemeClr val="bg1"/>
                </a:solidFill>
              </a:rPr>
              <a:t>GRITas</a:t>
            </a:r>
            <a:r>
              <a:rPr lang="en-US" sz="2400" i="1" dirty="0">
                <a:solidFill>
                  <a:schemeClr val="bg1"/>
                </a:solidFill>
              </a:rPr>
              <a:t> it relates to success.</a:t>
            </a:r>
          </a:p>
        </p:txBody>
      </p:sp>
      <p:pic>
        <p:nvPicPr>
          <p:cNvPr id="4" name="Graphic 3" descr="Presentation with media with solid fill">
            <a:extLst>
              <a:ext uri="{FF2B5EF4-FFF2-40B4-BE49-F238E27FC236}">
                <a16:creationId xmlns:a16="http://schemas.microsoft.com/office/drawing/2014/main" id="{4B51DB12-5002-4734-A40A-22B2E1060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8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5EF9-224D-E548-8E6D-6489575F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836" y="234028"/>
            <a:ext cx="7222327" cy="800293"/>
          </a:xfrm>
        </p:spPr>
        <p:txBody>
          <a:bodyPr>
            <a:normAutofit/>
          </a:bodyPr>
          <a:lstStyle/>
          <a:p>
            <a:r>
              <a:rPr lang="en-US" dirty="0"/>
              <a:t>Build a GRIT Ladder</a:t>
            </a:r>
          </a:p>
        </p:txBody>
      </p:sp>
      <p:pic>
        <p:nvPicPr>
          <p:cNvPr id="8" name="Picture 7" descr="Bright ladder against dull ladders">
            <a:extLst>
              <a:ext uri="{FF2B5EF4-FFF2-40B4-BE49-F238E27FC236}">
                <a16:creationId xmlns:a16="http://schemas.microsoft.com/office/drawing/2014/main" id="{C58C9133-8371-6047-99BE-3AF84D97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14" t="9091" r="13844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E712-6495-344D-B84F-61981B76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905" y="1105123"/>
            <a:ext cx="7018258" cy="551884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Break down long –term goals (think dream job) into smaller steps in order to make gradual progress towards your goal</a:t>
            </a:r>
          </a:p>
          <a:p>
            <a:r>
              <a:rPr lang="en-US" sz="2400" dirty="0"/>
              <a:t>Why do we do this?  Long term goals can be overwhelming or seem so far into the future that we forget to take small daily steps.</a:t>
            </a:r>
          </a:p>
          <a:p>
            <a:r>
              <a:rPr lang="en-US" sz="2400" dirty="0"/>
              <a:t>Grit Ladder – helps outline goals and provides smaller more manageable action steps</a:t>
            </a:r>
          </a:p>
          <a:p>
            <a:r>
              <a:rPr lang="en-US" sz="2400" dirty="0"/>
              <a:t>When we achieve small goals, it gives us a boost of confidence and motivation to continue!</a:t>
            </a:r>
          </a:p>
          <a:p>
            <a:r>
              <a:rPr lang="en-US" sz="2400" dirty="0"/>
              <a:t>Celebrate the small steps!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So let’s draw a GRIT ladder in small groups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90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E63B-6792-C041-A0DD-58FD2E70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6" y="600944"/>
            <a:ext cx="2550059" cy="1920370"/>
          </a:xfrm>
        </p:spPr>
        <p:txBody>
          <a:bodyPr>
            <a:normAutofit/>
          </a:bodyPr>
          <a:lstStyle/>
          <a:p>
            <a:r>
              <a:rPr lang="en-US" sz="3200" dirty="0"/>
              <a:t>Begin with the end in mind…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96736-8F4A-9C4C-B1D3-DAA6E934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5" y="2289450"/>
            <a:ext cx="2705862" cy="3599905"/>
          </a:xfrm>
        </p:spPr>
        <p:txBody>
          <a:bodyPr>
            <a:normAutofit/>
          </a:bodyPr>
          <a:lstStyle/>
          <a:p>
            <a:r>
              <a:rPr lang="en-US" sz="2800" dirty="0"/>
              <a:t>Example of GRIT ladder with the long - term goal of getting into college.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Ladder with 10 Steps">
            <a:extLst>
              <a:ext uri="{FF2B5EF4-FFF2-40B4-BE49-F238E27FC236}">
                <a16:creationId xmlns:a16="http://schemas.microsoft.com/office/drawing/2014/main" id="{0CCF6F81-35BC-4369-97A2-5EACD5D7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733" y="170481"/>
            <a:ext cx="2369824" cy="657128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2F6EED-9EBB-4A87-B473-84D2EC489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29680"/>
              </p:ext>
            </p:extLst>
          </p:nvPr>
        </p:nvGraphicFramePr>
        <p:xfrm>
          <a:off x="5626238" y="0"/>
          <a:ext cx="6565761" cy="6858001"/>
        </p:xfrm>
        <a:graphic>
          <a:graphicData uri="http://schemas.openxmlformats.org/drawingml/2006/table">
            <a:tbl>
              <a:tblPr firstRow="1" firstCol="1" bandRow="1"/>
              <a:tblGrid>
                <a:gridCol w="6565761">
                  <a:extLst>
                    <a:ext uri="{9D8B030D-6E8A-4147-A177-3AD203B41FA5}">
                      <a16:colId xmlns:a16="http://schemas.microsoft.com/office/drawing/2014/main" val="3197518523"/>
                    </a:ext>
                  </a:extLst>
                </a:gridCol>
              </a:tblGrid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Long-term Goal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Attend CICE Program at College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792373"/>
                  </a:ext>
                </a:extLst>
              </a:tr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Accept Offer of Admission from College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42894"/>
                  </a:ext>
                </a:extLst>
              </a:tr>
              <a:tr h="75819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Prepare For and Attend Interview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40492"/>
                  </a:ext>
                </a:extLst>
              </a:tr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Complete Application and Email to College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78408"/>
                  </a:ext>
                </a:extLst>
              </a:tr>
              <a:tr h="68795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Apply to College on College Application Website (OCAS)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078669"/>
                  </a:ext>
                </a:extLst>
              </a:tr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Attend College Open House and Information Night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46931"/>
                  </a:ext>
                </a:extLst>
              </a:tr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Attend a Shadow Day at The College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847456"/>
                  </a:ext>
                </a:extLst>
              </a:tr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Set Small Goals for Achieving Skills Needed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59164"/>
                  </a:ext>
                </a:extLst>
              </a:tr>
              <a:tr h="6488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Next Step: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Look at The College Website for Skills Needed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91720"/>
                  </a:ext>
                </a:extLst>
              </a:tr>
              <a:tr h="87016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First Step: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Arial" panose="020B0604020202020204" pitchFamily="34" charset="0"/>
                        </a:rPr>
                        <a:t>Talk to My Teacher about the CICE Program at College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813" marR="598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F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5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0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D5F3-CA58-AE43-AFFF-524B063A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242424"/>
            <a:ext cx="4230118" cy="734351"/>
          </a:xfrm>
        </p:spPr>
        <p:txBody>
          <a:bodyPr>
            <a:normAutofit/>
          </a:bodyPr>
          <a:lstStyle/>
          <a:p>
            <a:r>
              <a:rPr lang="en-US" dirty="0"/>
              <a:t>In Small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CDDD-5529-AA45-8EB6-884695925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690" y="994396"/>
            <a:ext cx="4230118" cy="5621180"/>
          </a:xfrm>
        </p:spPr>
        <p:txBody>
          <a:bodyPr>
            <a:normAutofit/>
          </a:bodyPr>
          <a:lstStyle/>
          <a:p>
            <a:r>
              <a:rPr lang="en-US" sz="2400" dirty="0"/>
              <a:t>Download the template entitled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GRID LADDER TEMPLATE</a:t>
            </a:r>
          </a:p>
          <a:p>
            <a:r>
              <a:rPr lang="en-US" sz="2400" dirty="0"/>
              <a:t>Look at my example first and then begin.</a:t>
            </a:r>
          </a:p>
          <a:p>
            <a:r>
              <a:rPr lang="en-US" sz="2400" dirty="0"/>
              <a:t>Start from the top and type in Your long-term goal.</a:t>
            </a:r>
          </a:p>
          <a:p>
            <a:r>
              <a:rPr lang="en-US" sz="2400" dirty="0"/>
              <a:t>And then work your way down the ladder, putting small mini goals into each rung of the ladder</a:t>
            </a:r>
          </a:p>
          <a:p>
            <a:r>
              <a:rPr lang="en-US" sz="2400" dirty="0"/>
              <a:t>Once completed, save and submit.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81F5-BF8E-AB92-952D-5CFE9880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7" r="1860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875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71B8-56AE-664B-8DC4-AD4ADBBC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052"/>
            <a:ext cx="8596668" cy="768626"/>
          </a:xfrm>
        </p:spPr>
        <p:txBody>
          <a:bodyPr/>
          <a:lstStyle/>
          <a:p>
            <a:r>
              <a:rPr lang="en-US" dirty="0"/>
              <a:t>Introduce the GRIT/Growth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8139-7930-FD4E-B368-D1C98A48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6678"/>
            <a:ext cx="8596668" cy="54532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CA" sz="2400" dirty="0"/>
              <a:t>Print on an index card something that you want to do but do not feel comfortable about doing it yet. It is not in "Your comfort zone" yet.</a:t>
            </a:r>
          </a:p>
          <a:p>
            <a:pPr>
              <a:lnSpc>
                <a:spcPct val="110000"/>
              </a:lnSpc>
            </a:pPr>
            <a:r>
              <a:rPr lang="en-CA" sz="2400" b="1" dirty="0"/>
              <a:t>Examples: </a:t>
            </a:r>
            <a:r>
              <a:rPr lang="en-CA" sz="2400" dirty="0"/>
              <a:t>speaking in front of the class, asking for help, talking to people, speaking in a group, etc.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Place that card on the board where the "Comfort Zone" poster is.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Place your card based on how comfortable you are with the goal right now. (the more comfortable = closer to the poster, the less comfortable= the farther away from the poster)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Throughout the term, you can adjust your card placement based on how close you are to being comfortable with the skill you set in your goal.</a:t>
            </a:r>
          </a:p>
          <a:p>
            <a:pPr>
              <a:lnSpc>
                <a:spcPct val="110000"/>
              </a:lnSpc>
            </a:pPr>
            <a:r>
              <a:rPr lang="en-CA" sz="2400" dirty="0"/>
              <a:t>This will help you see your progress towards your goal!</a:t>
            </a:r>
          </a:p>
          <a:p>
            <a:pPr marL="0" indent="0">
              <a:buNone/>
            </a:pPr>
            <a:endParaRPr lang="en-C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136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169D08-1C00-6841-968A-CE1840B2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238539"/>
            <a:ext cx="3367359" cy="5337068"/>
          </a:xfrm>
        </p:spPr>
        <p:txBody>
          <a:bodyPr anchor="ctr">
            <a:normAutofit/>
          </a:bodyPr>
          <a:lstStyle/>
          <a:p>
            <a:r>
              <a:rPr lang="en-US" dirty="0"/>
              <a:t>Failure and Not Giving Up On Your Goal: 3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8119-EDD2-E147-84B5-6D2C28C8B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782" y="371061"/>
            <a:ext cx="5014117" cy="6069495"/>
          </a:xfrm>
        </p:spPr>
        <p:txBody>
          <a:bodyPr anchor="t" anchorCtr="0"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1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1992 Olympics: example of an athlete and his not giving up (3.14s)</a:t>
            </a:r>
          </a:p>
          <a:p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2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800" dirty="0"/>
              <a:t>Interview with him 24 years later – that moment changed his life (2.20s)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3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Derek Redmond's Story: "I Finished Last…But I Finished“ (3.46s)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570F6D-2F77-4AA9-887D-6793029FC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410" y="4230973"/>
            <a:ext cx="2103565" cy="21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1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F4E7-3243-AF45-90B2-14C615B5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GRIT/GROWTH WALL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546A87-E39A-BC44-86E6-DDE102787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06695"/>
              </p:ext>
            </p:extLst>
          </p:nvPr>
        </p:nvGraphicFramePr>
        <p:xfrm>
          <a:off x="2789680" y="2421121"/>
          <a:ext cx="4371975" cy="335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975">
                  <a:extLst>
                    <a:ext uri="{9D8B030D-6E8A-4147-A177-3AD203B41FA5}">
                      <a16:colId xmlns:a16="http://schemas.microsoft.com/office/drawing/2014/main" val="1949010102"/>
                    </a:ext>
                  </a:extLst>
                </a:gridCol>
              </a:tblGrid>
              <a:tr h="335970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Eating</a:t>
                      </a:r>
                      <a:r>
                        <a:rPr lang="en-US" dirty="0"/>
                        <a:t>                                   Pooping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Blinking              Breathing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Making noises                                                     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678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308B08-AEC3-0743-BE72-0CA2622B69CF}"/>
              </a:ext>
            </a:extLst>
          </p:cNvPr>
          <p:cNvSpPr txBox="1"/>
          <p:nvPr/>
        </p:nvSpPr>
        <p:spPr>
          <a:xfrm>
            <a:off x="4077440" y="3731642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852D1-CA54-504E-B64A-34499959DF42}"/>
              </a:ext>
            </a:extLst>
          </p:cNvPr>
          <p:cNvSpPr txBox="1"/>
          <p:nvPr/>
        </p:nvSpPr>
        <p:spPr>
          <a:xfrm>
            <a:off x="415158" y="1956145"/>
            <a:ext cx="190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en-US" dirty="0"/>
              <a:t> to others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7CBAB-C3F9-E548-BBD7-89515D973D75}"/>
              </a:ext>
            </a:extLst>
          </p:cNvPr>
          <p:cNvSpPr txBox="1"/>
          <p:nvPr/>
        </p:nvSpPr>
        <p:spPr>
          <a:xfrm>
            <a:off x="7599708" y="73059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Skydiving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ACEC9-31D1-724A-A2C4-25F8AA4521DB}"/>
              </a:ext>
            </a:extLst>
          </p:cNvPr>
          <p:cNvSpPr txBox="1"/>
          <p:nvPr/>
        </p:nvSpPr>
        <p:spPr>
          <a:xfrm>
            <a:off x="7914412" y="30833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Driving a 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CDDC3-6437-B04A-A8F8-A8AAD42E81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873894" y="4742935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to the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549E6-8F11-4547-84E4-A2EB333DC13B}"/>
              </a:ext>
            </a:extLst>
          </p:cNvPr>
          <p:cNvSpPr txBox="1"/>
          <p:nvPr/>
        </p:nvSpPr>
        <p:spPr>
          <a:xfrm>
            <a:off x="6508966" y="605687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Speaking up for myself</a:t>
            </a:r>
          </a:p>
        </p:txBody>
      </p:sp>
    </p:spTree>
    <p:extLst>
      <p:ext uri="{BB962C8B-B14F-4D97-AF65-F5344CB8AC3E}">
        <p14:creationId xmlns:p14="http://schemas.microsoft.com/office/powerpoint/2010/main" val="406424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33BB-1F47-5140-A93F-E2D43B156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5E3B-EF8C-E643-B5B6-D59D1C2F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759787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</a:rPr>
              <a:t>Mielke, C. (2016). </a:t>
            </a:r>
            <a:r>
              <a:rPr lang="en-US" sz="2000" i="1" dirty="0">
                <a:effectLst/>
              </a:rPr>
              <a:t>G words: 20 Strategies for fostering grit and growth mindset</a:t>
            </a:r>
            <a:r>
              <a:rPr lang="en-US" sz="2000" dirty="0">
                <a:effectLst/>
              </a:rPr>
              <a:t>. Affective Living . Retrieved March 24, 2022, from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https://affectiveliving.files.wordpress.com/2016/03/g-words-20-strategies-for-fostering-grit-and-growth-mindset.pdf </a:t>
            </a:r>
            <a:endParaRPr lang="en-CA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>
                <a:effectLst/>
              </a:rPr>
              <a:t>Biglifejournal.com. (n.d.). </a:t>
            </a:r>
            <a:r>
              <a:rPr lang="en-US" sz="2000" i="1" dirty="0">
                <a:effectLst/>
              </a:rPr>
              <a:t>Big Life Journal for teens &amp; tweens (ages 11+)</a:t>
            </a:r>
            <a:r>
              <a:rPr lang="en-US" sz="2000" dirty="0">
                <a:effectLst/>
              </a:rPr>
              <a:t>. Big Life Journal. Retrieved March 24, 2022, from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https://biglifejournal.com/products/big-life-journal-teen-edition 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713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092D-56C6-0142-A25E-F890F236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25" y="493788"/>
            <a:ext cx="8596668" cy="829985"/>
          </a:xfrm>
        </p:spPr>
        <p:txBody>
          <a:bodyPr anchor="t">
            <a:normAutofit/>
          </a:bodyPr>
          <a:lstStyle/>
          <a:p>
            <a:r>
              <a:rPr lang="en-US" dirty="0"/>
              <a:t>Failure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E599-8B12-E344-8A74-D7691E68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6" y="1603998"/>
            <a:ext cx="4329112" cy="4760214"/>
          </a:xfrm>
        </p:spPr>
        <p:txBody>
          <a:bodyPr>
            <a:normAutofit/>
          </a:bodyPr>
          <a:lstStyle/>
          <a:p>
            <a:r>
              <a:rPr lang="en-US" sz="2400" dirty="0"/>
              <a:t>We might want to quit because we are afraid of failing or making a mistake</a:t>
            </a:r>
          </a:p>
          <a:p>
            <a:r>
              <a:rPr lang="en-US" sz="2400" b="1" dirty="0"/>
              <a:t>Truth: Failure and struggle are necessary to experience for growth and success!</a:t>
            </a:r>
            <a:endParaRPr lang="en-US" sz="2400" dirty="0"/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Short video on some famous failures…(2.58s)</a:t>
            </a: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D5D6B8-0B41-FB4D-A7CB-9FA303B8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56" b="2"/>
          <a:stretch/>
        </p:blipFill>
        <p:spPr>
          <a:xfrm>
            <a:off x="448845" y="1602409"/>
            <a:ext cx="5101058" cy="3651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170685-EF33-41FB-8366-E4912F23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925" y="5311806"/>
            <a:ext cx="5164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Image Source: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Failure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 Cohen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, Flickr.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lang="en-US" sz="1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8CF5B-70C9-485A-9D5F-4A78D3BA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9" y="563827"/>
            <a:ext cx="8596668" cy="522394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Consider This…</a:t>
            </a:r>
          </a:p>
        </p:txBody>
      </p:sp>
      <p:pic>
        <p:nvPicPr>
          <p:cNvPr id="4" name="Content Placeholder 3" descr="The Greatest Teacher, Failure Is. Superimposed over an image of Yoda from the Star Wars film series">
            <a:extLst>
              <a:ext uri="{FF2B5EF4-FFF2-40B4-BE49-F238E27FC236}">
                <a16:creationId xmlns:a16="http://schemas.microsoft.com/office/drawing/2014/main" id="{87A0CB0B-3F48-8947-8E09-DA334077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6552" y="1131994"/>
            <a:ext cx="9180773" cy="4590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0593DA-68D1-2342-A998-4ED5435019A1}"/>
              </a:ext>
            </a:extLst>
          </p:cNvPr>
          <p:cNvSpPr txBox="1"/>
          <p:nvPr/>
        </p:nvSpPr>
        <p:spPr>
          <a:xfrm>
            <a:off x="5547777" y="5762354"/>
            <a:ext cx="5139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Image Source: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  <a:hlinkClick r:id="rId3" tooltip="https://ashleytan.wordpress.com/2017/12/17/the-last-jedi-spoiler-and-less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by Unknown Author is licensed under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7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AFAA-B619-A444-B48B-0541F08F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394009"/>
            <a:ext cx="4105460" cy="15938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Your brain grows when you make a mistake!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4EEAC-3305-7543-814C-5F2E5B09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933" y="2017883"/>
            <a:ext cx="4110086" cy="4385985"/>
          </a:xfrm>
        </p:spPr>
        <p:txBody>
          <a:bodyPr>
            <a:normAutofit/>
          </a:bodyPr>
          <a:lstStyle/>
          <a:p>
            <a:r>
              <a:rPr lang="en-US" sz="2400" dirty="0"/>
              <a:t>There is electrochemical activity in our brain that happens when we make a mistake. </a:t>
            </a:r>
          </a:p>
          <a:p>
            <a:r>
              <a:rPr lang="en-US" sz="2400" dirty="0"/>
              <a:t>You struggle when you make a mistake and have to think harder(differently) to try to correct the mistake and that is when your brain grows! (Big Life Journal, p.147)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0B157-D615-5145-9A32-1676B80D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169" r="2173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6F8DF-9F91-A448-8226-D93B85612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6627168"/>
            <a:ext cx="4359945" cy="2308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9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</a:t>
            </a:r>
            <a:r>
              <a:rPr lang="en-US" sz="9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://news.schoolsdo.org/2017/05/continued-brain-training-can-help-concussion-victi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Unknown Author is licensed under </a:t>
            </a:r>
            <a:r>
              <a:rPr lang="en-US" sz="9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900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9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AF86-6128-A94C-83DB-FFDBAB16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4838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Your brain grows when you make mistakes!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77FB-3028-8140-AC14-DD1A834C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072" y="1309757"/>
            <a:ext cx="4950210" cy="516340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Our brains don’t grow when we do something right!</a:t>
            </a:r>
          </a:p>
          <a:p>
            <a:pPr marL="0" indent="0" algn="ctr">
              <a:buNone/>
            </a:pPr>
            <a:r>
              <a:rPr lang="en-US" sz="2400" b="1" dirty="0"/>
              <a:t>Videos on brain growth from making mistakes</a:t>
            </a:r>
          </a:p>
          <a:p>
            <a:pPr marL="0" indent="0">
              <a:buNone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VIDEO: Level 1 and 2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LearnStorm Growth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Mindset:The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Truth About Your Brain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(3.12s)</a:t>
            </a: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</a:rPr>
              <a:t>VIDEO: Level 3</a:t>
            </a:r>
            <a:endParaRPr lang="en-CA" sz="2400" dirty="0"/>
          </a:p>
          <a:p>
            <a:r>
              <a:rPr lang="en-CA" sz="24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Growing Your Mind </a:t>
            </a:r>
            <a:r>
              <a:rPr lang="en-CA" sz="2400" dirty="0">
                <a:solidFill>
                  <a:schemeClr val="tx1"/>
                </a:solidFill>
              </a:rPr>
              <a:t>(3:04s)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That is why making mistakes is necessary for our growth! (Growth mindset)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78659-4A6E-FA4F-AE58-A12C4526D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5501"/>
          <a:stretch/>
        </p:blipFill>
        <p:spPr>
          <a:xfrm>
            <a:off x="483754" y="2076174"/>
            <a:ext cx="4068318" cy="33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2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41-3E3F-B041-8200-D69C7F37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88" y="584369"/>
            <a:ext cx="8596668" cy="821634"/>
          </a:xfrm>
        </p:spPr>
        <p:txBody>
          <a:bodyPr anchor="t">
            <a:normAutofit/>
          </a:bodyPr>
          <a:lstStyle/>
          <a:p>
            <a:r>
              <a:rPr lang="en-US" dirty="0"/>
              <a:t>Why You Shouldn’t Quit or Give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61B7-35D2-AE40-B8A5-3E2D23CCE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88" y="1431128"/>
            <a:ext cx="9496688" cy="4679398"/>
          </a:xfrm>
        </p:spPr>
        <p:txBody>
          <a:bodyPr>
            <a:noAutofit/>
          </a:bodyPr>
          <a:lstStyle/>
          <a:p>
            <a:r>
              <a:rPr lang="en-US" sz="2400" b="1" dirty="0"/>
              <a:t>BAD NEWS:</a:t>
            </a:r>
            <a:r>
              <a:rPr lang="en-US" sz="2400" dirty="0"/>
              <a:t>When we quit something our brain ”rewires itself” so it’s easier for us to quit in the future.</a:t>
            </a:r>
          </a:p>
          <a:p>
            <a:r>
              <a:rPr lang="en-US" sz="2400" dirty="0"/>
              <a:t>That’s how adaptable our brain is!</a:t>
            </a:r>
          </a:p>
          <a:p>
            <a:r>
              <a:rPr lang="en-US" sz="2400" dirty="0"/>
              <a:t>After you quit the first time, the next time you find yourself challenged you will be more likely to surrender instead of tackling the challenge.</a:t>
            </a:r>
          </a:p>
          <a:p>
            <a:r>
              <a:rPr lang="en-US" sz="2400" dirty="0"/>
              <a:t>Quitting becomes a habit. (Big Life Journal, p.130)</a:t>
            </a:r>
          </a:p>
          <a:p>
            <a:r>
              <a:rPr lang="en-US" sz="2400" dirty="0"/>
              <a:t>”The first time you quit, it’s hard. The second time, it gets easier. The third time, you don’t even have to think about it.” –Bear Bryant, Famous College Football Coach</a:t>
            </a:r>
          </a:p>
        </p:txBody>
      </p:sp>
    </p:spTree>
    <p:extLst>
      <p:ext uri="{BB962C8B-B14F-4D97-AF65-F5344CB8AC3E}">
        <p14:creationId xmlns:p14="http://schemas.microsoft.com/office/powerpoint/2010/main" val="138752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4790-18E2-7A4C-A8C0-160A215C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43339"/>
            <a:ext cx="8596668" cy="781879"/>
          </a:xfrm>
        </p:spPr>
        <p:txBody>
          <a:bodyPr>
            <a:normAutofit/>
          </a:bodyPr>
          <a:lstStyle/>
          <a:p>
            <a:r>
              <a:rPr lang="en-US" dirty="0"/>
              <a:t>When Is It Ok To Quit?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9E145-DE0F-49A6-BFB1-6DB383B8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4120"/>
            <a:ext cx="8596668" cy="4604646"/>
          </a:xfrm>
        </p:spPr>
        <p:txBody>
          <a:bodyPr>
            <a:normAutofit/>
          </a:bodyPr>
          <a:lstStyle/>
          <a:p>
            <a:r>
              <a:rPr lang="en-US" sz="2800" dirty="0"/>
              <a:t>Quitting is an option when what you were working on </a:t>
            </a:r>
            <a:r>
              <a:rPr lang="en-US" sz="2800" b="1" u="sng" dirty="0"/>
              <a:t>is not a good idea in the first place.</a:t>
            </a:r>
          </a:p>
          <a:p>
            <a:r>
              <a:rPr lang="en-US" sz="2800" dirty="0"/>
              <a:t>But there are no rules on when to give up and when to keep trying.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VIDEO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many times should you try before success? </a:t>
            </a:r>
            <a:r>
              <a:rPr lang="en-US" sz="2800" dirty="0"/>
              <a:t>(1:55s)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23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15495-9F0E-494E-99CE-108EA786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8" y="142402"/>
            <a:ext cx="4660126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Here is a strategy to use if you are thinking about quitting…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368D9-C2D8-0648-8B65-400B054C4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548405"/>
            <a:ext cx="4532242" cy="50451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Think about something you are considering quitting. What is it?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you quit, what opportunity will you miss?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you quit, what might you later regret?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Result: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If missed opportunities and possible regrets are too big, maybe continuing is the right choice.</a:t>
            </a:r>
          </a:p>
        </p:txBody>
      </p:sp>
      <p:pic>
        <p:nvPicPr>
          <p:cNvPr id="5" name="Picture 4" descr="When you feel like quitting, remember why you started.">
            <a:extLst>
              <a:ext uri="{FF2B5EF4-FFF2-40B4-BE49-F238E27FC236}">
                <a16:creationId xmlns:a16="http://schemas.microsoft.com/office/drawing/2014/main" id="{C1BE47FD-BE67-1D46-9733-88C7D6BC2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9102" y="972608"/>
            <a:ext cx="4937298" cy="4900269"/>
          </a:xfrm>
          <a:prstGeom prst="rect">
            <a:avLst/>
          </a:prstGeom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B4B09-EA01-4F5A-9F8F-B8CF9267722E}"/>
              </a:ext>
            </a:extLst>
          </p:cNvPr>
          <p:cNvSpPr txBox="1"/>
          <p:nvPr/>
        </p:nvSpPr>
        <p:spPr>
          <a:xfrm>
            <a:off x="6197711" y="5919042"/>
            <a:ext cx="4938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Image Source: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by Live Life Happy is licensed under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2.0</a:t>
            </a:r>
            <a:endParaRPr lang="en-US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658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{C73CF437-820A-F940-8F78-42F34704A766}tf10001060</Template>
  <TotalTime>2442</TotalTime>
  <Words>1599</Words>
  <PresentationFormat>Widescreen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Failure, Quitting and GRIT</vt:lpstr>
      <vt:lpstr>Failure and Not Giving Up On Your Goal: 3 Examples</vt:lpstr>
      <vt:lpstr>Failure is necessary</vt:lpstr>
      <vt:lpstr>Consider This…</vt:lpstr>
      <vt:lpstr>Your brain grows when you make a mistake!</vt:lpstr>
      <vt:lpstr>Your brain grows when you make mistakes!</vt:lpstr>
      <vt:lpstr>Why You Shouldn’t Quit or Give Up</vt:lpstr>
      <vt:lpstr>When Is It Ok To Quit?</vt:lpstr>
      <vt:lpstr>Here is a strategy to use if you are thinking about quitting…</vt:lpstr>
      <vt:lpstr>Sometimes you want to quit because you feel tired and overwhelmed….what can you do?</vt:lpstr>
      <vt:lpstr>BREAK</vt:lpstr>
      <vt:lpstr>Game – Scramble by Chase Mielke</vt:lpstr>
      <vt:lpstr>Debrief</vt:lpstr>
      <vt:lpstr>What have we learned so far about failure?</vt:lpstr>
      <vt:lpstr>It’s called GRIT!  What is GRIT?</vt:lpstr>
      <vt:lpstr>Build a GRIT Ladder</vt:lpstr>
      <vt:lpstr>Begin with the end in mind…</vt:lpstr>
      <vt:lpstr>In Small Groups</vt:lpstr>
      <vt:lpstr>Introduce the GRIT/Growth Wall</vt:lpstr>
      <vt:lpstr>GRIT/GROWTH WALL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3.3 Failure, Quitting and GRIT</dc:title>
  <dc:creator>Robin Frkovic</dc:creator>
  <dcterms:created xsi:type="dcterms:W3CDTF">2020-11-22T19:41:17Z</dcterms:created>
  <dcterms:modified xsi:type="dcterms:W3CDTF">2022-03-28T22:25:38Z</dcterms:modified>
</cp:coreProperties>
</file>