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18"/>
  </p:notesMasterIdLst>
  <p:sldIdLst>
    <p:sldId id="274" r:id="rId2"/>
    <p:sldId id="285" r:id="rId3"/>
    <p:sldId id="321" r:id="rId4"/>
    <p:sldId id="330" r:id="rId5"/>
    <p:sldId id="339" r:id="rId6"/>
    <p:sldId id="341" r:id="rId7"/>
    <p:sldId id="337" r:id="rId8"/>
    <p:sldId id="340" r:id="rId9"/>
    <p:sldId id="334" r:id="rId10"/>
    <p:sldId id="336" r:id="rId11"/>
    <p:sldId id="331" r:id="rId12"/>
    <p:sldId id="343" r:id="rId13"/>
    <p:sldId id="344" r:id="rId14"/>
    <p:sldId id="345" r:id="rId15"/>
    <p:sldId id="335"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249" autoAdjust="0"/>
  </p:normalViewPr>
  <p:slideViewPr>
    <p:cSldViewPr snapToGrid="0" snapToObjects="1">
      <p:cViewPr varScale="1">
        <p:scale>
          <a:sx n="68" d="100"/>
          <a:sy n="68"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92BC1-BFBE-C146-92AA-6CDFAD384395}" type="datetimeFigureOut">
              <a:rPr lang="en-US" smtClean="0"/>
              <a:t>4/25/2022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A34875-42FD-8946-BC20-A910A954CFBB}" type="slidenum">
              <a:rPr lang="en-US" smtClean="0"/>
              <a:t>‹#›</a:t>
            </a:fld>
            <a:endParaRPr lang="en-US"/>
          </a:p>
        </p:txBody>
      </p:sp>
    </p:spTree>
    <p:extLst>
      <p:ext uri="{BB962C8B-B14F-4D97-AF65-F5344CB8AC3E}">
        <p14:creationId xmlns:p14="http://schemas.microsoft.com/office/powerpoint/2010/main" val="390767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a:bodyPr>
          <a:lstStyle/>
          <a:p>
            <a:endParaRPr/>
          </a:p>
        </p:txBody>
      </p:sp>
    </p:spTree>
    <p:extLst>
      <p:ext uri="{BB962C8B-B14F-4D97-AF65-F5344CB8AC3E}">
        <p14:creationId xmlns:p14="http://schemas.microsoft.com/office/powerpoint/2010/main" val="2232954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1113CC-4799-43AB-85F7-6BA20947B362}" type="slidenum">
              <a:rPr lang="en-US" smtClean="0"/>
              <a:t>15</a:t>
            </a:fld>
            <a:endParaRPr lang="en-US"/>
          </a:p>
        </p:txBody>
      </p:sp>
    </p:spTree>
    <p:extLst>
      <p:ext uri="{BB962C8B-B14F-4D97-AF65-F5344CB8AC3E}">
        <p14:creationId xmlns:p14="http://schemas.microsoft.com/office/powerpoint/2010/main" val="2162900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1113CC-4799-43AB-85F7-6BA20947B362}" type="slidenum">
              <a:rPr lang="en-US" smtClean="0"/>
              <a:t>16</a:t>
            </a:fld>
            <a:endParaRPr lang="en-US"/>
          </a:p>
        </p:txBody>
      </p:sp>
    </p:spTree>
    <p:extLst>
      <p:ext uri="{BB962C8B-B14F-4D97-AF65-F5344CB8AC3E}">
        <p14:creationId xmlns:p14="http://schemas.microsoft.com/office/powerpoint/2010/main" val="352132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Sit in a comfortable position.</a:t>
            </a:r>
          </a:p>
          <a:p>
            <a:pPr marL="228600" indent="-228600">
              <a:buAutoNum type="arabicPeriod"/>
            </a:pPr>
            <a:r>
              <a:rPr lang="en-US" dirty="0"/>
              <a:t>Be present in the moment.</a:t>
            </a:r>
          </a:p>
          <a:p>
            <a:pPr marL="228600" indent="-228600">
              <a:buAutoNum type="arabicPeriod"/>
            </a:pPr>
            <a:r>
              <a:rPr lang="en-US" dirty="0"/>
              <a:t>Close your eyes or drop your gaze downward.</a:t>
            </a:r>
          </a:p>
          <a:p>
            <a:pPr marL="228600" indent="-228600">
              <a:buAutoNum type="arabicPeriod"/>
            </a:pPr>
            <a:r>
              <a:rPr lang="en-US" dirty="0"/>
              <a:t>Ring the chime and ask students to listen to the sound for as long as they can.</a:t>
            </a:r>
          </a:p>
          <a:p>
            <a:pPr marL="228600" indent="-228600">
              <a:buAutoNum type="arabicPeriod"/>
            </a:pPr>
            <a:r>
              <a:rPr lang="en-US" dirty="0"/>
              <a:t>Ask students to bring their attention to their breath.</a:t>
            </a:r>
          </a:p>
          <a:p>
            <a:pPr marL="228600" indent="-228600">
              <a:buAutoNum type="arabicPeriod"/>
            </a:pPr>
            <a:r>
              <a:rPr lang="en-US" dirty="0"/>
              <a:t>Let students know that if their mind wanders, they can notice it and then just bring their attention back to their breath.</a:t>
            </a:r>
          </a:p>
          <a:p>
            <a:pPr marL="228600" indent="-228600">
              <a:buAutoNum type="arabicPeriod"/>
            </a:pPr>
            <a:r>
              <a:rPr lang="en-US" dirty="0"/>
              <a:t>Ring the chime again and let students know that whenever they are ready they can slowly, gently open their eyes and bring their focus back to the room.</a:t>
            </a:r>
          </a:p>
        </p:txBody>
      </p:sp>
      <p:sp>
        <p:nvSpPr>
          <p:cNvPr id="4" name="Slide Number Placeholder 3"/>
          <p:cNvSpPr>
            <a:spLocks noGrp="1"/>
          </p:cNvSpPr>
          <p:nvPr>
            <p:ph type="sldNum" sz="quarter" idx="5"/>
          </p:nvPr>
        </p:nvSpPr>
        <p:spPr/>
        <p:txBody>
          <a:bodyPr/>
          <a:lstStyle/>
          <a:p>
            <a:fld id="{6EEFE91E-ED51-8A47-988D-0A90D9313E51}" type="slidenum">
              <a:rPr lang="en-US" smtClean="0"/>
              <a:t>2</a:t>
            </a:fld>
            <a:endParaRPr lang="en-US"/>
          </a:p>
        </p:txBody>
      </p:sp>
    </p:spTree>
    <p:extLst>
      <p:ext uri="{BB962C8B-B14F-4D97-AF65-F5344CB8AC3E}">
        <p14:creationId xmlns:p14="http://schemas.microsoft.com/office/powerpoint/2010/main" val="261596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1113CC-4799-43AB-85F7-6BA20947B362}" type="slidenum">
              <a:rPr lang="en-US" smtClean="0"/>
              <a:t>3</a:t>
            </a:fld>
            <a:endParaRPr lang="en-US"/>
          </a:p>
        </p:txBody>
      </p:sp>
    </p:spTree>
    <p:extLst>
      <p:ext uri="{BB962C8B-B14F-4D97-AF65-F5344CB8AC3E}">
        <p14:creationId xmlns:p14="http://schemas.microsoft.com/office/powerpoint/2010/main" val="2139409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1113CC-4799-43AB-85F7-6BA20947B362}" type="slidenum">
              <a:rPr lang="en-US" smtClean="0"/>
              <a:t>4</a:t>
            </a:fld>
            <a:endParaRPr lang="en-US"/>
          </a:p>
        </p:txBody>
      </p:sp>
    </p:spTree>
    <p:extLst>
      <p:ext uri="{BB962C8B-B14F-4D97-AF65-F5344CB8AC3E}">
        <p14:creationId xmlns:p14="http://schemas.microsoft.com/office/powerpoint/2010/main" val="1742403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1113CC-4799-43AB-85F7-6BA20947B362}" type="slidenum">
              <a:rPr lang="en-US" smtClean="0"/>
              <a:t>7</a:t>
            </a:fld>
            <a:endParaRPr lang="en-US"/>
          </a:p>
        </p:txBody>
      </p:sp>
    </p:spTree>
    <p:extLst>
      <p:ext uri="{BB962C8B-B14F-4D97-AF65-F5344CB8AC3E}">
        <p14:creationId xmlns:p14="http://schemas.microsoft.com/office/powerpoint/2010/main" val="279539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1113CC-4799-43AB-85F7-6BA20947B362}" type="slidenum">
              <a:rPr lang="en-US" smtClean="0"/>
              <a:t>9</a:t>
            </a:fld>
            <a:endParaRPr lang="en-US"/>
          </a:p>
        </p:txBody>
      </p:sp>
    </p:spTree>
    <p:extLst>
      <p:ext uri="{BB962C8B-B14F-4D97-AF65-F5344CB8AC3E}">
        <p14:creationId xmlns:p14="http://schemas.microsoft.com/office/powerpoint/2010/main" val="2892685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1113CC-4799-43AB-85F7-6BA20947B362}" type="slidenum">
              <a:rPr lang="en-US" smtClean="0"/>
              <a:t>10</a:t>
            </a:fld>
            <a:endParaRPr lang="en-US"/>
          </a:p>
        </p:txBody>
      </p:sp>
    </p:spTree>
    <p:extLst>
      <p:ext uri="{BB962C8B-B14F-4D97-AF65-F5344CB8AC3E}">
        <p14:creationId xmlns:p14="http://schemas.microsoft.com/office/powerpoint/2010/main" val="4040535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1113CC-4799-43AB-85F7-6BA20947B362}" type="slidenum">
              <a:rPr lang="en-US" smtClean="0"/>
              <a:t>11</a:t>
            </a:fld>
            <a:endParaRPr lang="en-US"/>
          </a:p>
        </p:txBody>
      </p:sp>
    </p:spTree>
    <p:extLst>
      <p:ext uri="{BB962C8B-B14F-4D97-AF65-F5344CB8AC3E}">
        <p14:creationId xmlns:p14="http://schemas.microsoft.com/office/powerpoint/2010/main" val="4051562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1113CC-4799-43AB-85F7-6BA20947B362}" type="slidenum">
              <a:rPr lang="en-US" smtClean="0"/>
              <a:t>12</a:t>
            </a:fld>
            <a:endParaRPr lang="en-US"/>
          </a:p>
        </p:txBody>
      </p:sp>
    </p:spTree>
    <p:extLst>
      <p:ext uri="{BB962C8B-B14F-4D97-AF65-F5344CB8AC3E}">
        <p14:creationId xmlns:p14="http://schemas.microsoft.com/office/powerpoint/2010/main" val="86244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12439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359138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3982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1690112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834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3633198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211964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164605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1201790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C5A32-1EBA-4C46-937A-9F79F63E4582}"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418966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1C5A32-1EBA-4C46-937A-9F79F63E4582}"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377744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1C5A32-1EBA-4C46-937A-9F79F63E4582}"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397428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1C5A32-1EBA-4C46-937A-9F79F63E4582}"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76763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C5A32-1EBA-4C46-937A-9F79F63E4582}"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378939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1C5A32-1EBA-4C46-937A-9F79F63E4582}"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66CAC-F03E-F544-8F97-D49EFE9572C9}" type="slidenum">
              <a:rPr lang="en-US" smtClean="0"/>
              <a:t>‹#›</a:t>
            </a:fld>
            <a:endParaRPr lang="en-US"/>
          </a:p>
        </p:txBody>
      </p:sp>
    </p:spTree>
    <p:extLst>
      <p:ext uri="{BB962C8B-B14F-4D97-AF65-F5344CB8AC3E}">
        <p14:creationId xmlns:p14="http://schemas.microsoft.com/office/powerpoint/2010/main" val="21211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66CAC-F03E-F544-8F97-D49EFE9572C9}" type="slidenum">
              <a:rPr lang="en-US" smtClean="0"/>
              <a:t>‹#›</a:t>
            </a:fld>
            <a:endParaRPr lang="en-US"/>
          </a:p>
        </p:txBody>
      </p:sp>
      <p:sp>
        <p:nvSpPr>
          <p:cNvPr id="5" name="Date Placeholder 4"/>
          <p:cNvSpPr>
            <a:spLocks noGrp="1"/>
          </p:cNvSpPr>
          <p:nvPr>
            <p:ph type="dt" sz="half" idx="10"/>
          </p:nvPr>
        </p:nvSpPr>
        <p:spPr/>
        <p:txBody>
          <a:bodyPr/>
          <a:lstStyle/>
          <a:p>
            <a:fld id="{A81C5A32-1EBA-4C46-937A-9F79F63E4582}" type="datetimeFigureOut">
              <a:rPr lang="en-US" smtClean="0"/>
              <a:t>4/25/2022</a:t>
            </a:fld>
            <a:endParaRPr lang="en-US"/>
          </a:p>
        </p:txBody>
      </p:sp>
    </p:spTree>
    <p:extLst>
      <p:ext uri="{BB962C8B-B14F-4D97-AF65-F5344CB8AC3E}">
        <p14:creationId xmlns:p14="http://schemas.microsoft.com/office/powerpoint/2010/main" val="242819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1C5A32-1EBA-4C46-937A-9F79F63E4582}" type="datetimeFigureOut">
              <a:rPr lang="en-US" smtClean="0"/>
              <a:t>4/25/2022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B66CAC-F03E-F544-8F97-D49EFE9572C9}" type="slidenum">
              <a:rPr lang="en-US" smtClean="0"/>
              <a:t>‹#›</a:t>
            </a:fld>
            <a:endParaRPr lang="en-US"/>
          </a:p>
        </p:txBody>
      </p:sp>
    </p:spTree>
    <p:extLst>
      <p:ext uri="{BB962C8B-B14F-4D97-AF65-F5344CB8AC3E}">
        <p14:creationId xmlns:p14="http://schemas.microsoft.com/office/powerpoint/2010/main" val="291743875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b="1" kern="1200">
          <a:solidFill>
            <a:schemeClr val="accent2">
              <a:lumMod val="75000"/>
            </a:schemeClr>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nearpod.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mpoweringthespirit.ca/cultures-of-belongin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jamesclear.com/" TargetMode="External"/><Relationship Id="rId7" Type="http://schemas.openxmlformats.org/officeDocument/2006/relationships/hyperlink" Target="https://vawnet.org/sc/resilience-innate-human-capacit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oxfordlearnersdictionaries.com/definition/american_english/resilience" TargetMode="External"/><Relationship Id="rId5" Type="http://schemas.openxmlformats.org/officeDocument/2006/relationships/hyperlink" Target="http://www.slideshare.net/bluzmo/recognizing-culture-diversity-in%20occupational-therapy-practice-2011" TargetMode="External"/><Relationship Id="rId4" Type="http://schemas.openxmlformats.org/officeDocument/2006/relationships/hyperlink" Target="https://www.ted.com/talks/carol_dweck_the_power_of_believing_that_you_can_improve?language=en#t-60544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creativecommons.org/licenses/by-nc-sa/4.0/deed.en_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gg.osu.edu/media/documents/MB%20Stream/Brief%20Resilience%20Scal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Title 10"/>
          <p:cNvSpPr>
            <a:spLocks noGrp="1"/>
          </p:cNvSpPr>
          <p:nvPr>
            <p:ph type="ctrTitle"/>
          </p:nvPr>
        </p:nvSpPr>
        <p:spPr>
          <a:xfrm>
            <a:off x="876383" y="1636501"/>
            <a:ext cx="8784456" cy="2527852"/>
          </a:xfrm>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What is Resiliency?</a:t>
            </a:r>
            <a:endParaRPr lang="en-CA" dirty="0">
              <a:latin typeface="Arial" panose="020B0604020202020204" pitchFamily="34" charset="0"/>
              <a:cs typeface="Arial" panose="020B0604020202020204" pitchFamily="34" charset="0"/>
            </a:endParaRPr>
          </a:p>
        </p:txBody>
      </p:sp>
      <p:grpSp>
        <p:nvGrpSpPr>
          <p:cNvPr id="7" name="Group 6"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A857BA81-7B25-4925-8572-5234C55032DA}"/>
              </a:ext>
            </a:extLst>
          </p:cNvPr>
          <p:cNvGrpSpPr/>
          <p:nvPr/>
        </p:nvGrpSpPr>
        <p:grpSpPr>
          <a:xfrm>
            <a:off x="995652" y="4949979"/>
            <a:ext cx="7947824" cy="444502"/>
            <a:chOff x="598088" y="4514272"/>
            <a:chExt cx="7947824" cy="444502"/>
          </a:xfrm>
        </p:grpSpPr>
        <p:pic>
          <p:nvPicPr>
            <p:cNvPr id="8" name="Google Shape;92;p23" descr="CC BY-NC-SA 4.0 License Logo">
              <a:extLst>
                <a:ext uri="{FF2B5EF4-FFF2-40B4-BE49-F238E27FC236}">
                  <a16:creationId xmlns:a16="http://schemas.microsoft.com/office/drawing/2014/main" id="{A05F23FA-A00C-43A9-B707-73B5E05AC330}"/>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98088" y="4570826"/>
              <a:ext cx="947180" cy="331395"/>
            </a:xfrm>
            <a:prstGeom prst="rect">
              <a:avLst/>
            </a:prstGeom>
            <a:noFill/>
            <a:ln>
              <a:noFill/>
            </a:ln>
          </p:spPr>
        </p:pic>
        <p:sp>
          <p:nvSpPr>
            <p:cNvPr id="9" name="Google Shape;91;p23">
              <a:extLst>
                <a:ext uri="{FF2B5EF4-FFF2-40B4-BE49-F238E27FC236}">
                  <a16:creationId xmlns:a16="http://schemas.microsoft.com/office/drawing/2014/main" id="{A259F776-D3F8-4A62-B025-A3B8F0351E11}"/>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rPr>
                <a:t>Unless otherwise noted, this work is licensed under a </a:t>
              </a:r>
              <a:r>
                <a:rPr kumimoji="0" lang="en"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Creative Commons </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Attribution-</a:t>
              </a:r>
              <a:r>
                <a:rPr kumimoji="0" lang="en-US" sz="1200" b="0" i="0" u="none" strike="noStrike" kern="1200" cap="none" spc="0" normalizeH="0" baseline="0" noProof="0" dirty="0" err="1">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NonCommercial</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a:t>
              </a:r>
              <a:r>
                <a:rPr kumimoji="0" lang="en-US" sz="1200" b="0" i="0" u="none" strike="noStrike" kern="1200" cap="none" spc="0" normalizeH="0" baseline="0" noProof="0" dirty="0" err="1">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ShareAlike</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hlinkClick r:id="rId4">
                    <a:extLst>
                      <a:ext uri="{A12FA001-AC4F-418D-AE19-62706E023703}">
                        <ahyp:hlinkClr xmlns:ahyp="http://schemas.microsoft.com/office/drawing/2018/hyperlinkcolor" val="tx"/>
                      </a:ext>
                    </a:extLst>
                  </a:hlinkClick>
                </a:rPr>
                <a:t> 4.0 International (CC BY-NC-SA 4.0)</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rPr>
                <a:t> license</a:t>
              </a:r>
              <a:r>
                <a:rPr kumimoji="0" lang="en"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rPr>
                <a:t>.</a:t>
              </a:r>
              <a:endParaRPr kumimoji="0" sz="1200" b="0" i="0" u="none" strike="noStrike" kern="1200" cap="none" spc="0" normalizeH="0" baseline="0" noProof="0" dirty="0">
                <a:ln>
                  <a:noFill/>
                </a:ln>
                <a:solidFill>
                  <a:prstClr val="white"/>
                </a:solidFill>
                <a:effectLst/>
                <a:uLnTx/>
                <a:uFillTx/>
                <a:latin typeface="Arial" panose="020B0604020202020204" pitchFamily="34" charset="0"/>
                <a:ea typeface="Calibri"/>
                <a:cs typeface="Arial" panose="020B0604020202020204" pitchFamily="34" charset="0"/>
                <a:sym typeface="Calibri"/>
              </a:endParaRPr>
            </a:p>
          </p:txBody>
        </p:sp>
      </p:grpSp>
      <p:sp>
        <p:nvSpPr>
          <p:cNvPr id="5" name="TextBox 4">
            <a:extLst>
              <a:ext uri="{FF2B5EF4-FFF2-40B4-BE49-F238E27FC236}">
                <a16:creationId xmlns:a16="http://schemas.microsoft.com/office/drawing/2014/main" id="{4A08769C-2A66-4C98-93D0-1C2DA9E58A6A}"/>
              </a:ext>
            </a:extLst>
          </p:cNvPr>
          <p:cNvSpPr txBox="1"/>
          <p:nvPr/>
        </p:nvSpPr>
        <p:spPr>
          <a:xfrm>
            <a:off x="876383" y="5569504"/>
            <a:ext cx="753874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All images used in this slide deck are retrieved from Microsoft PowerPoint 365 Stock Image tool unless otherwise noted.</a:t>
            </a:r>
            <a:r>
              <a:rPr kumimoji="0" lang="en-US" sz="1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Templates and clipart are by Microsoft: all rights reserved copyright.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7E1C0-E5A6-674F-B287-D89D3B572856}"/>
              </a:ext>
            </a:extLst>
          </p:cNvPr>
          <p:cNvSpPr>
            <a:spLocks noGrp="1"/>
          </p:cNvSpPr>
          <p:nvPr>
            <p:ph type="title"/>
          </p:nvPr>
        </p:nvSpPr>
        <p:spPr>
          <a:xfrm>
            <a:off x="677334" y="790134"/>
            <a:ext cx="8596668" cy="728870"/>
          </a:xfrm>
        </p:spPr>
        <p:txBody>
          <a:bodyPr/>
          <a:lstStyle/>
          <a:p>
            <a:r>
              <a:rPr lang="en-US" dirty="0"/>
              <a:t>Are You Surprised With The Results?</a:t>
            </a:r>
          </a:p>
        </p:txBody>
      </p:sp>
      <p:sp>
        <p:nvSpPr>
          <p:cNvPr id="3" name="Content Placeholder 2">
            <a:extLst>
              <a:ext uri="{FF2B5EF4-FFF2-40B4-BE49-F238E27FC236}">
                <a16:creationId xmlns:a16="http://schemas.microsoft.com/office/drawing/2014/main" id="{8CB929D6-3172-6049-BD49-EBEC32D7991A}"/>
              </a:ext>
            </a:extLst>
          </p:cNvPr>
          <p:cNvSpPr>
            <a:spLocks noGrp="1"/>
          </p:cNvSpPr>
          <p:nvPr>
            <p:ph idx="1"/>
          </p:nvPr>
        </p:nvSpPr>
        <p:spPr/>
        <p:txBody>
          <a:bodyPr>
            <a:normAutofit/>
          </a:bodyPr>
          <a:lstStyle/>
          <a:p>
            <a:r>
              <a:rPr lang="en-US" sz="3600" dirty="0"/>
              <a:t>Use a poll on </a:t>
            </a:r>
            <a:r>
              <a:rPr lang="en-US" sz="3600" dirty="0">
                <a:solidFill>
                  <a:srgbClr val="0070C0"/>
                </a:solidFill>
                <a:hlinkClick r:id="rId3">
                  <a:extLst>
                    <a:ext uri="{A12FA001-AC4F-418D-AE19-62706E023703}">
                      <ahyp:hlinkClr xmlns:ahyp="http://schemas.microsoft.com/office/drawing/2018/hyperlinkcolor" val="tx"/>
                    </a:ext>
                  </a:extLst>
                </a:hlinkClick>
              </a:rPr>
              <a:t>Nearpod</a:t>
            </a:r>
            <a:endParaRPr lang="en-US" sz="3600" dirty="0">
              <a:solidFill>
                <a:srgbClr val="0070C0"/>
              </a:solidFill>
            </a:endParaRPr>
          </a:p>
        </p:txBody>
      </p:sp>
    </p:spTree>
    <p:extLst>
      <p:ext uri="{BB962C8B-B14F-4D97-AF65-F5344CB8AC3E}">
        <p14:creationId xmlns:p14="http://schemas.microsoft.com/office/powerpoint/2010/main" val="1024715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F861-4D4C-FD47-99E7-0F1763F23455}"/>
              </a:ext>
            </a:extLst>
          </p:cNvPr>
          <p:cNvSpPr>
            <a:spLocks noGrp="1"/>
          </p:cNvSpPr>
          <p:nvPr>
            <p:ph type="title"/>
          </p:nvPr>
        </p:nvSpPr>
        <p:spPr>
          <a:xfrm>
            <a:off x="563035" y="417246"/>
            <a:ext cx="8832756" cy="798786"/>
          </a:xfrm>
        </p:spPr>
        <p:txBody>
          <a:bodyPr>
            <a:noAutofit/>
          </a:bodyPr>
          <a:lstStyle/>
          <a:p>
            <a:r>
              <a:rPr lang="en-US" dirty="0"/>
              <a:t>Why Are We Talking About Resilience?</a:t>
            </a:r>
          </a:p>
        </p:txBody>
      </p:sp>
      <p:sp>
        <p:nvSpPr>
          <p:cNvPr id="3" name="Content Placeholder 2">
            <a:extLst>
              <a:ext uri="{FF2B5EF4-FFF2-40B4-BE49-F238E27FC236}">
                <a16:creationId xmlns:a16="http://schemas.microsoft.com/office/drawing/2014/main" id="{8AAECE2C-659A-3049-AB83-BC9E53C15C26}"/>
              </a:ext>
            </a:extLst>
          </p:cNvPr>
          <p:cNvSpPr>
            <a:spLocks noGrp="1"/>
          </p:cNvSpPr>
          <p:nvPr>
            <p:ph sz="half" idx="1"/>
          </p:nvPr>
        </p:nvSpPr>
        <p:spPr>
          <a:xfrm>
            <a:off x="677334" y="1524000"/>
            <a:ext cx="8943744" cy="5022573"/>
          </a:xfrm>
        </p:spPr>
        <p:txBody>
          <a:bodyPr>
            <a:noAutofit/>
          </a:bodyPr>
          <a:lstStyle/>
          <a:p>
            <a:pPr marL="0" indent="0">
              <a:buNone/>
            </a:pPr>
            <a:r>
              <a:rPr lang="en-US" sz="2800" b="1" dirty="0">
                <a:solidFill>
                  <a:schemeClr val="accent2"/>
                </a:solidFill>
              </a:rPr>
              <a:t>STRESSORS</a:t>
            </a:r>
            <a:endParaRPr lang="en-US" sz="2800" dirty="0">
              <a:solidFill>
                <a:schemeClr val="accent2"/>
              </a:solidFill>
            </a:endParaRPr>
          </a:p>
          <a:p>
            <a:r>
              <a:rPr lang="en-US" sz="2800" dirty="0"/>
              <a:t>College, assignments, relationships, work, health, and money</a:t>
            </a:r>
          </a:p>
          <a:p>
            <a:r>
              <a:rPr lang="en-US" sz="2800" dirty="0"/>
              <a:t>We can’t do anything about stress; it will always be in our life, but we can control how we react to it!</a:t>
            </a:r>
          </a:p>
          <a:p>
            <a:r>
              <a:rPr lang="en-US" sz="2800" dirty="0"/>
              <a:t>We can learn from the First Nations culture on why it is important to handle stress in a positive way: </a:t>
            </a:r>
            <a:r>
              <a:rPr lang="en-US" sz="2800" dirty="0">
                <a:solidFill>
                  <a:srgbClr val="0070C0"/>
                </a:solidFill>
                <a:hlinkClick r:id="rId3">
                  <a:extLst>
                    <a:ext uri="{A12FA001-AC4F-418D-AE19-62706E023703}">
                      <ahyp:hlinkClr xmlns:ahyp="http://schemas.microsoft.com/office/drawing/2018/hyperlinkcolor" val="tx"/>
                    </a:ext>
                  </a:extLst>
                </a:hlinkClick>
              </a:rPr>
              <a:t>empoweringthespirit.ca</a:t>
            </a:r>
            <a:endParaRPr lang="en-US" sz="900" dirty="0">
              <a:solidFill>
                <a:srgbClr val="0070C0"/>
              </a:solidFill>
            </a:endParaRPr>
          </a:p>
        </p:txBody>
      </p:sp>
    </p:spTree>
    <p:extLst>
      <p:ext uri="{BB962C8B-B14F-4D97-AF65-F5344CB8AC3E}">
        <p14:creationId xmlns:p14="http://schemas.microsoft.com/office/powerpoint/2010/main" val="103820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F861-4D4C-FD47-99E7-0F1763F23455}"/>
              </a:ext>
            </a:extLst>
          </p:cNvPr>
          <p:cNvSpPr>
            <a:spLocks noGrp="1"/>
          </p:cNvSpPr>
          <p:nvPr>
            <p:ph type="title"/>
          </p:nvPr>
        </p:nvSpPr>
        <p:spPr>
          <a:xfrm>
            <a:off x="563035" y="417246"/>
            <a:ext cx="8832756" cy="798786"/>
          </a:xfrm>
        </p:spPr>
        <p:txBody>
          <a:bodyPr>
            <a:noAutofit/>
          </a:bodyPr>
          <a:lstStyle/>
          <a:p>
            <a:r>
              <a:rPr lang="en-US" dirty="0"/>
              <a:t>Talking Resilience Continued</a:t>
            </a:r>
          </a:p>
        </p:txBody>
      </p:sp>
      <p:sp>
        <p:nvSpPr>
          <p:cNvPr id="4" name="Content Placeholder 3">
            <a:extLst>
              <a:ext uri="{FF2B5EF4-FFF2-40B4-BE49-F238E27FC236}">
                <a16:creationId xmlns:a16="http://schemas.microsoft.com/office/drawing/2014/main" id="{C2119653-FF84-493C-B6AA-236BA24C6025}"/>
              </a:ext>
            </a:extLst>
          </p:cNvPr>
          <p:cNvSpPr>
            <a:spLocks noGrp="1"/>
          </p:cNvSpPr>
          <p:nvPr>
            <p:ph sz="half" idx="2"/>
          </p:nvPr>
        </p:nvSpPr>
        <p:spPr>
          <a:xfrm>
            <a:off x="677863" y="1552103"/>
            <a:ext cx="9380537" cy="4568801"/>
          </a:xfrm>
        </p:spPr>
        <p:txBody>
          <a:bodyPr>
            <a:normAutofit/>
          </a:bodyPr>
          <a:lstStyle/>
          <a:p>
            <a:pPr marL="0" indent="0">
              <a:buNone/>
            </a:pPr>
            <a:r>
              <a:rPr lang="en-US" sz="2800" b="1" dirty="0">
                <a:solidFill>
                  <a:schemeClr val="accent2"/>
                </a:solidFill>
              </a:rPr>
              <a:t>TOOLS</a:t>
            </a:r>
            <a:endParaRPr lang="en-US" sz="2800" b="1" u="sng" dirty="0">
              <a:solidFill>
                <a:schemeClr val="accent2"/>
              </a:solidFill>
            </a:endParaRPr>
          </a:p>
          <a:p>
            <a:r>
              <a:rPr lang="en-US" sz="2800" dirty="0"/>
              <a:t>Exercise, Counselling, Meditation / Breathwork. Nutrition, Sleep, Friends, Family. Social Activities, Hobbies, and Music</a:t>
            </a:r>
          </a:p>
          <a:p>
            <a:r>
              <a:rPr lang="en-US" sz="2800" dirty="0"/>
              <a:t>Focusing on our breath is a resilience tool that we can use to </a:t>
            </a:r>
            <a:r>
              <a:rPr lang="en-US" sz="2800" b="1" u="sng" dirty="0"/>
              <a:t>increase mindfulness</a:t>
            </a:r>
            <a:r>
              <a:rPr lang="en-US" sz="2800" b="1" dirty="0"/>
              <a:t> </a:t>
            </a:r>
            <a:r>
              <a:rPr lang="en-US" sz="2800" dirty="0"/>
              <a:t>and </a:t>
            </a:r>
            <a:r>
              <a:rPr lang="en-US" sz="2800" b="1" u="sng" dirty="0"/>
              <a:t>decrease anxiety </a:t>
            </a:r>
            <a:r>
              <a:rPr lang="en-US" sz="2800" dirty="0"/>
              <a:t>that we might have as a reaction to stress.</a:t>
            </a:r>
          </a:p>
          <a:p>
            <a:pPr marL="0" indent="0">
              <a:buNone/>
            </a:pPr>
            <a:endParaRPr lang="en-US" sz="2800" dirty="0"/>
          </a:p>
        </p:txBody>
      </p:sp>
    </p:spTree>
    <p:extLst>
      <p:ext uri="{BB962C8B-B14F-4D97-AF65-F5344CB8AC3E}">
        <p14:creationId xmlns:p14="http://schemas.microsoft.com/office/powerpoint/2010/main" val="63844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DBAA88-7071-4CE8-B2D0-A70CAA945170}"/>
              </a:ext>
            </a:extLst>
          </p:cNvPr>
          <p:cNvSpPr>
            <a:spLocks noGrp="1"/>
          </p:cNvSpPr>
          <p:nvPr>
            <p:ph type="title"/>
          </p:nvPr>
        </p:nvSpPr>
        <p:spPr>
          <a:xfrm>
            <a:off x="677334" y="398411"/>
            <a:ext cx="8596668" cy="728870"/>
          </a:xfrm>
        </p:spPr>
        <p:txBody>
          <a:bodyPr/>
          <a:lstStyle/>
          <a:p>
            <a:r>
              <a:rPr lang="en-US" dirty="0"/>
              <a:t>Why Is It Important to Relax?</a:t>
            </a:r>
          </a:p>
        </p:txBody>
      </p:sp>
      <p:pic>
        <p:nvPicPr>
          <p:cNvPr id="7" name="Content Placeholder 6" descr="Smiley Face Icon">
            <a:extLst>
              <a:ext uri="{FF2B5EF4-FFF2-40B4-BE49-F238E27FC236}">
                <a16:creationId xmlns:a16="http://schemas.microsoft.com/office/drawing/2014/main" id="{0A805CEA-8D4C-419B-9C6A-6EFEBA128F1E}"/>
              </a:ext>
            </a:extLst>
          </p:cNvPr>
          <p:cNvPicPr>
            <a:picLocks noGrp="1" noChangeAspect="1"/>
          </p:cNvPicPr>
          <p:nvPr>
            <p:ph sz="half" idx="1"/>
          </p:nvPr>
        </p:nvPicPr>
        <p:blipFill>
          <a:blip r:embed="rId2"/>
          <a:stretch>
            <a:fillRect/>
          </a:stretch>
        </p:blipFill>
        <p:spPr>
          <a:xfrm>
            <a:off x="1063714" y="957318"/>
            <a:ext cx="3485764" cy="3492000"/>
          </a:xfrm>
          <a:prstGeom prst="rect">
            <a:avLst/>
          </a:prstGeom>
        </p:spPr>
      </p:pic>
      <p:sp>
        <p:nvSpPr>
          <p:cNvPr id="9" name="Rectangle 8" descr="Brain Icon">
            <a:extLst>
              <a:ext uri="{FF2B5EF4-FFF2-40B4-BE49-F238E27FC236}">
                <a16:creationId xmlns:a16="http://schemas.microsoft.com/office/drawing/2014/main" id="{B75E2D92-B133-4C6C-8F30-7DE49986A57D}"/>
              </a:ext>
            </a:extLst>
          </p:cNvPr>
          <p:cNvSpPr/>
          <p:nvPr/>
        </p:nvSpPr>
        <p:spPr>
          <a:xfrm>
            <a:off x="5447023" y="957318"/>
            <a:ext cx="3423004" cy="3492000"/>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0" name="TextBox 9" descr="When we are relaxed, we are better able to “BOUNCE BACK” from challenges that occur in our lives.&#10;">
            <a:extLst>
              <a:ext uri="{FF2B5EF4-FFF2-40B4-BE49-F238E27FC236}">
                <a16:creationId xmlns:a16="http://schemas.microsoft.com/office/drawing/2014/main" id="{086E5645-2DD4-474B-8E39-5F151F420094}"/>
              </a:ext>
            </a:extLst>
          </p:cNvPr>
          <p:cNvSpPr txBox="1"/>
          <p:nvPr/>
        </p:nvSpPr>
        <p:spPr>
          <a:xfrm>
            <a:off x="938776" y="4279355"/>
            <a:ext cx="3735640" cy="1938992"/>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When we are relaxed, we are better able to “BOUNCE BACK” from challenges that occur in our lives.</a:t>
            </a:r>
          </a:p>
        </p:txBody>
      </p:sp>
      <p:sp>
        <p:nvSpPr>
          <p:cNvPr id="11" name="TextBox 10" descr="When our bodies and minds are relaxed, we are better equipped with clearer thinking to help us solve problems in our lives&#10;">
            <a:extLst>
              <a:ext uri="{FF2B5EF4-FFF2-40B4-BE49-F238E27FC236}">
                <a16:creationId xmlns:a16="http://schemas.microsoft.com/office/drawing/2014/main" id="{DC0BAE18-45B7-4F4A-B039-756B8D6C0C1C}"/>
              </a:ext>
            </a:extLst>
          </p:cNvPr>
          <p:cNvSpPr txBox="1"/>
          <p:nvPr/>
        </p:nvSpPr>
        <p:spPr>
          <a:xfrm>
            <a:off x="5380660" y="4279355"/>
            <a:ext cx="3735640" cy="2308324"/>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When our bodies and minds are relaxed, we are better equipped with clearer thinking to help us solve problems in our lives.</a:t>
            </a:r>
          </a:p>
        </p:txBody>
      </p:sp>
    </p:spTree>
    <p:extLst>
      <p:ext uri="{BB962C8B-B14F-4D97-AF65-F5344CB8AC3E}">
        <p14:creationId xmlns:p14="http://schemas.microsoft.com/office/powerpoint/2010/main" val="383775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F3D0F2-4946-4C97-904A-F8B414C52F68}"/>
              </a:ext>
            </a:extLst>
          </p:cNvPr>
          <p:cNvSpPr>
            <a:spLocks noGrp="1"/>
          </p:cNvSpPr>
          <p:nvPr>
            <p:ph type="title"/>
          </p:nvPr>
        </p:nvSpPr>
        <p:spPr>
          <a:xfrm>
            <a:off x="675745" y="205409"/>
            <a:ext cx="8596668" cy="707886"/>
          </a:xfrm>
        </p:spPr>
        <p:txBody>
          <a:bodyPr/>
          <a:lstStyle/>
          <a:p>
            <a:r>
              <a:rPr lang="en-US" dirty="0"/>
              <a:t>Categories of Resilience Tools</a:t>
            </a:r>
          </a:p>
        </p:txBody>
      </p:sp>
      <p:sp>
        <p:nvSpPr>
          <p:cNvPr id="11" name="TextBox 10" descr="Research has shown that highly resilient people incorporate the following into their life:&#10;">
            <a:extLst>
              <a:ext uri="{FF2B5EF4-FFF2-40B4-BE49-F238E27FC236}">
                <a16:creationId xmlns:a16="http://schemas.microsoft.com/office/drawing/2014/main" id="{F53FE303-DE02-4719-AEF6-BA266385F8CF}"/>
              </a:ext>
            </a:extLst>
          </p:cNvPr>
          <p:cNvSpPr txBox="1"/>
          <p:nvPr/>
        </p:nvSpPr>
        <p:spPr>
          <a:xfrm>
            <a:off x="677334" y="840954"/>
            <a:ext cx="8598257" cy="707886"/>
          </a:xfrm>
          <a:prstGeom prst="rect">
            <a:avLst/>
          </a:prstGeom>
          <a:noFill/>
        </p:spPr>
        <p:txBody>
          <a:bodyPr wrap="square">
            <a:spAutoFit/>
          </a:bodyPr>
          <a:lstStyle/>
          <a:p>
            <a:r>
              <a:rPr lang="en-US" sz="2000" dirty="0">
                <a:latin typeface="Arial" panose="020B0604020202020204" pitchFamily="34" charset="0"/>
                <a:cs typeface="Arial" panose="020B0604020202020204" pitchFamily="34" charset="0"/>
              </a:rPr>
              <a:t>Research has shown that highly resilient people incorporate the following into their life:</a:t>
            </a:r>
          </a:p>
        </p:txBody>
      </p:sp>
      <p:sp>
        <p:nvSpPr>
          <p:cNvPr id="6" name="Text Placeholder 5">
            <a:extLst>
              <a:ext uri="{FF2B5EF4-FFF2-40B4-BE49-F238E27FC236}">
                <a16:creationId xmlns:a16="http://schemas.microsoft.com/office/drawing/2014/main" id="{E7C210FC-E94F-4A7F-B767-421430A4E537}"/>
              </a:ext>
            </a:extLst>
          </p:cNvPr>
          <p:cNvSpPr>
            <a:spLocks noGrp="1"/>
          </p:cNvSpPr>
          <p:nvPr>
            <p:ph type="body" idx="1"/>
          </p:nvPr>
        </p:nvSpPr>
        <p:spPr>
          <a:xfrm>
            <a:off x="677334" y="1653297"/>
            <a:ext cx="4185623" cy="576262"/>
          </a:xfrm>
        </p:spPr>
        <p:txBody>
          <a:bodyPr/>
          <a:lstStyle/>
          <a:p>
            <a:r>
              <a:rPr lang="en-US" sz="2800" dirty="0"/>
              <a:t> </a:t>
            </a:r>
            <a:r>
              <a:rPr lang="en-US" sz="2800" b="1" dirty="0">
                <a:solidFill>
                  <a:schemeClr val="accent2">
                    <a:lumMod val="75000"/>
                  </a:schemeClr>
                </a:solidFill>
              </a:rPr>
              <a:t>Category </a:t>
            </a:r>
          </a:p>
        </p:txBody>
      </p:sp>
      <p:sp>
        <p:nvSpPr>
          <p:cNvPr id="7" name="Content Placeholder 6">
            <a:extLst>
              <a:ext uri="{FF2B5EF4-FFF2-40B4-BE49-F238E27FC236}">
                <a16:creationId xmlns:a16="http://schemas.microsoft.com/office/drawing/2014/main" id="{50C59CC2-8475-475E-ACF3-41EC6E5B7FF6}"/>
              </a:ext>
            </a:extLst>
          </p:cNvPr>
          <p:cNvSpPr>
            <a:spLocks noGrp="1"/>
          </p:cNvSpPr>
          <p:nvPr>
            <p:ph sz="half" idx="2"/>
          </p:nvPr>
        </p:nvSpPr>
        <p:spPr>
          <a:xfrm>
            <a:off x="675745" y="2334016"/>
            <a:ext cx="4185623" cy="3915346"/>
          </a:xfrm>
        </p:spPr>
        <p:txBody>
          <a:bodyPr>
            <a:noAutofit/>
          </a:bodyPr>
          <a:lstStyle/>
          <a:p>
            <a:pPr>
              <a:buClr>
                <a:schemeClr val="accent2">
                  <a:lumMod val="75000"/>
                </a:schemeClr>
              </a:buClr>
              <a:buSzPct val="100000"/>
              <a:buFont typeface="+mj-lt"/>
              <a:buAutoNum type="arabicPeriod"/>
            </a:pPr>
            <a:r>
              <a:rPr lang="en-US" sz="2400" dirty="0"/>
              <a:t>Quality Sleep</a:t>
            </a:r>
          </a:p>
          <a:p>
            <a:pPr>
              <a:buClr>
                <a:schemeClr val="accent2">
                  <a:lumMod val="75000"/>
                </a:schemeClr>
              </a:buClr>
              <a:buSzPct val="100000"/>
              <a:buFont typeface="+mj-lt"/>
              <a:buAutoNum type="arabicPeriod"/>
            </a:pPr>
            <a:r>
              <a:rPr lang="en-US" sz="2400" dirty="0"/>
              <a:t>Healthy Nutrition </a:t>
            </a:r>
          </a:p>
          <a:p>
            <a:pPr>
              <a:buClr>
                <a:schemeClr val="accent2">
                  <a:lumMod val="75000"/>
                </a:schemeClr>
              </a:buClr>
              <a:buSzPct val="100000"/>
              <a:buFont typeface="+mj-lt"/>
              <a:buAutoNum type="arabicPeriod"/>
            </a:pPr>
            <a:r>
              <a:rPr lang="en-US" sz="2400" dirty="0"/>
              <a:t>Physical Exercise</a:t>
            </a:r>
          </a:p>
          <a:p>
            <a:pPr>
              <a:buClr>
                <a:schemeClr val="accent2">
                  <a:lumMod val="75000"/>
                </a:schemeClr>
              </a:buClr>
              <a:buSzPct val="100000"/>
              <a:buFont typeface="+mj-lt"/>
              <a:buAutoNum type="arabicPeriod"/>
            </a:pPr>
            <a:r>
              <a:rPr lang="en-US" sz="2400" dirty="0"/>
              <a:t>Mindfulness</a:t>
            </a:r>
          </a:p>
          <a:p>
            <a:pPr>
              <a:buClr>
                <a:schemeClr val="accent2">
                  <a:lumMod val="75000"/>
                </a:schemeClr>
              </a:buClr>
              <a:buSzPct val="100000"/>
              <a:buFont typeface="+mj-lt"/>
              <a:buAutoNum type="arabicPeriod"/>
            </a:pPr>
            <a:r>
              <a:rPr lang="en-US" sz="2400" dirty="0"/>
              <a:t>Social Supports </a:t>
            </a:r>
          </a:p>
          <a:p>
            <a:pPr>
              <a:buClr>
                <a:schemeClr val="accent2">
                  <a:lumMod val="75000"/>
                </a:schemeClr>
              </a:buClr>
              <a:buSzPct val="100000"/>
              <a:buFont typeface="+mj-lt"/>
              <a:buAutoNum type="arabicPeriod"/>
            </a:pPr>
            <a:r>
              <a:rPr lang="en-US" sz="2400" dirty="0"/>
              <a:t>Service/Helping Others </a:t>
            </a:r>
          </a:p>
          <a:p>
            <a:pPr>
              <a:buClr>
                <a:schemeClr val="accent2">
                  <a:lumMod val="75000"/>
                </a:schemeClr>
              </a:buClr>
              <a:buSzPct val="100000"/>
              <a:buFont typeface="+mj-lt"/>
              <a:buAutoNum type="arabicPeriod"/>
            </a:pPr>
            <a:r>
              <a:rPr lang="en-US" sz="2400" dirty="0"/>
              <a:t>Growth Mindset </a:t>
            </a:r>
          </a:p>
          <a:p>
            <a:pPr>
              <a:buClr>
                <a:schemeClr val="accent2">
                  <a:lumMod val="75000"/>
                </a:schemeClr>
              </a:buClr>
              <a:buSzPct val="100000"/>
              <a:buFont typeface="+mj-lt"/>
              <a:buAutoNum type="arabicPeriod"/>
            </a:pPr>
            <a:endParaRPr lang="en-US" sz="2400" dirty="0"/>
          </a:p>
          <a:p>
            <a:pPr>
              <a:buClr>
                <a:schemeClr val="accent2">
                  <a:lumMod val="75000"/>
                </a:schemeClr>
              </a:buClr>
              <a:buSzPct val="100000"/>
              <a:buFont typeface="+mj-lt"/>
              <a:buAutoNum type="arabicPeriod"/>
            </a:pPr>
            <a:endParaRPr lang="en-US" sz="2400" dirty="0"/>
          </a:p>
        </p:txBody>
      </p:sp>
      <p:sp>
        <p:nvSpPr>
          <p:cNvPr id="8" name="Text Placeholder 7">
            <a:extLst>
              <a:ext uri="{FF2B5EF4-FFF2-40B4-BE49-F238E27FC236}">
                <a16:creationId xmlns:a16="http://schemas.microsoft.com/office/drawing/2014/main" id="{FBF4DB09-846C-4AD0-824C-1A4735AA712D}"/>
              </a:ext>
            </a:extLst>
          </p:cNvPr>
          <p:cNvSpPr>
            <a:spLocks noGrp="1"/>
          </p:cNvSpPr>
          <p:nvPr>
            <p:ph type="body" sz="quarter" idx="3"/>
          </p:nvPr>
        </p:nvSpPr>
        <p:spPr>
          <a:xfrm>
            <a:off x="4395278" y="1662132"/>
            <a:ext cx="4185618" cy="576262"/>
          </a:xfrm>
        </p:spPr>
        <p:txBody>
          <a:bodyPr/>
          <a:lstStyle/>
          <a:p>
            <a:r>
              <a:rPr lang="en-US" sz="2800" b="1" dirty="0">
                <a:solidFill>
                  <a:schemeClr val="accent2">
                    <a:lumMod val="75000"/>
                  </a:schemeClr>
                </a:solidFill>
              </a:rPr>
              <a:t>Examples of Tools</a:t>
            </a:r>
          </a:p>
        </p:txBody>
      </p:sp>
      <p:sp>
        <p:nvSpPr>
          <p:cNvPr id="9" name="Content Placeholder 8">
            <a:extLst>
              <a:ext uri="{FF2B5EF4-FFF2-40B4-BE49-F238E27FC236}">
                <a16:creationId xmlns:a16="http://schemas.microsoft.com/office/drawing/2014/main" id="{67F32F70-DB78-470C-AFD1-49D126DA5E21}"/>
              </a:ext>
            </a:extLst>
          </p:cNvPr>
          <p:cNvSpPr>
            <a:spLocks noGrp="1"/>
          </p:cNvSpPr>
          <p:nvPr>
            <p:ph sz="quarter" idx="4"/>
          </p:nvPr>
        </p:nvSpPr>
        <p:spPr>
          <a:xfrm>
            <a:off x="4395278" y="2326814"/>
            <a:ext cx="5870712" cy="4300905"/>
          </a:xfrm>
        </p:spPr>
        <p:txBody>
          <a:bodyPr>
            <a:noAutofit/>
          </a:bodyPr>
          <a:lstStyle/>
          <a:p>
            <a:r>
              <a:rPr lang="en-US" sz="2400" dirty="0"/>
              <a:t>Sleep app, breath work</a:t>
            </a:r>
          </a:p>
          <a:p>
            <a:r>
              <a:rPr lang="en-US" sz="2400" dirty="0"/>
              <a:t>Healthy recipes app, cooking at home</a:t>
            </a:r>
          </a:p>
          <a:p>
            <a:r>
              <a:rPr lang="fr-FR" sz="2400" dirty="0"/>
              <a:t>Exercise app, join a gym</a:t>
            </a:r>
          </a:p>
          <a:p>
            <a:r>
              <a:rPr lang="fr-FR" sz="2400" dirty="0" err="1"/>
              <a:t>Meditation</a:t>
            </a:r>
            <a:r>
              <a:rPr lang="fr-FR" sz="2400" dirty="0"/>
              <a:t>, journaling</a:t>
            </a:r>
          </a:p>
          <a:p>
            <a:r>
              <a:rPr lang="fr-FR" sz="2400" dirty="0"/>
              <a:t>Games night, Zoom Buddy</a:t>
            </a:r>
          </a:p>
          <a:p>
            <a:r>
              <a:rPr lang="fr-FR" sz="2400" dirty="0" err="1"/>
              <a:t>Volunteering</a:t>
            </a:r>
            <a:r>
              <a:rPr lang="fr-FR" sz="2400" dirty="0"/>
              <a:t>, gratitude </a:t>
            </a:r>
            <a:r>
              <a:rPr lang="fr-FR" sz="2400" dirty="0" err="1"/>
              <a:t>cards</a:t>
            </a:r>
            <a:endParaRPr lang="fr-FR" sz="2400" dirty="0"/>
          </a:p>
          <a:p>
            <a:r>
              <a:rPr lang="en-US" sz="2400" dirty="0"/>
              <a:t>Learn new skill, positive statements</a:t>
            </a:r>
            <a:endParaRPr lang="fr-FR" sz="2400" dirty="0"/>
          </a:p>
          <a:p>
            <a:endParaRPr lang="fr-FR" sz="2400" dirty="0"/>
          </a:p>
          <a:p>
            <a:endParaRPr lang="fr-FR" sz="2400" dirty="0"/>
          </a:p>
          <a:p>
            <a:endParaRPr lang="en-US" sz="2400" dirty="0"/>
          </a:p>
          <a:p>
            <a:endParaRPr lang="en-US" sz="2400" dirty="0"/>
          </a:p>
        </p:txBody>
      </p:sp>
    </p:spTree>
    <p:extLst>
      <p:ext uri="{BB962C8B-B14F-4D97-AF65-F5344CB8AC3E}">
        <p14:creationId xmlns:p14="http://schemas.microsoft.com/office/powerpoint/2010/main" val="423978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648049AD-9827-49E8-8BF5-32E175C8EA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4" name="Straight Connector 53">
              <a:extLst>
                <a:ext uri="{FF2B5EF4-FFF2-40B4-BE49-F238E27FC236}">
                  <a16:creationId xmlns:a16="http://schemas.microsoft.com/office/drawing/2014/main" id="{3AA99CFD-13BA-4D43-8274-E720ACDBED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946D58D6-64B0-4752-8159-24114F47A5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56" name="Rectangle 23">
              <a:extLst>
                <a:ext uri="{FF2B5EF4-FFF2-40B4-BE49-F238E27FC236}">
                  <a16:creationId xmlns:a16="http://schemas.microsoft.com/office/drawing/2014/main" id="{C16801F7-F15E-4355-8767-26487BA8B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5">
              <a:extLst>
                <a:ext uri="{FF2B5EF4-FFF2-40B4-BE49-F238E27FC236}">
                  <a16:creationId xmlns:a16="http://schemas.microsoft.com/office/drawing/2014/main" id="{14FF0578-E224-4225-8396-B99D4881F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id="{4642C0E0-9644-41F1-8CF3-33779AA8A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7">
              <a:extLst>
                <a:ext uri="{FF2B5EF4-FFF2-40B4-BE49-F238E27FC236}">
                  <a16:creationId xmlns:a16="http://schemas.microsoft.com/office/drawing/2014/main" id="{5F77D9D3-628A-4607-B307-91AAA5603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8">
              <a:extLst>
                <a:ext uri="{FF2B5EF4-FFF2-40B4-BE49-F238E27FC236}">
                  <a16:creationId xmlns:a16="http://schemas.microsoft.com/office/drawing/2014/main" id="{0600759E-C22E-4F3D-8569-0DE8F1D49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9">
              <a:extLst>
                <a:ext uri="{FF2B5EF4-FFF2-40B4-BE49-F238E27FC236}">
                  <a16:creationId xmlns:a16="http://schemas.microsoft.com/office/drawing/2014/main" id="{9A4E951D-EAB0-4F6B-84AE-B5B25684F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B953BEA8-1B45-419E-BACD-49DB8888B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id="{72B7FA08-1FF3-4AED-B4E9-587D81D6B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056F896-D925-6445-8FF7-9E376EB7D0C2}"/>
              </a:ext>
            </a:extLst>
          </p:cNvPr>
          <p:cNvSpPr>
            <a:spLocks noGrp="1"/>
          </p:cNvSpPr>
          <p:nvPr>
            <p:ph type="title"/>
          </p:nvPr>
        </p:nvSpPr>
        <p:spPr>
          <a:xfrm>
            <a:off x="224366" y="383797"/>
            <a:ext cx="9435131" cy="621264"/>
          </a:xfrm>
        </p:spPr>
        <p:txBody>
          <a:bodyPr>
            <a:normAutofit fontScale="90000"/>
          </a:bodyPr>
          <a:lstStyle/>
          <a:p>
            <a:r>
              <a:rPr lang="en-US" dirty="0">
                <a:solidFill>
                  <a:schemeClr val="tx1"/>
                </a:solidFill>
              </a:rPr>
              <a:t>Resilience Tool Presentation Assignment</a:t>
            </a:r>
          </a:p>
        </p:txBody>
      </p:sp>
      <p:sp>
        <p:nvSpPr>
          <p:cNvPr id="3" name="Content Placeholder 2">
            <a:extLst>
              <a:ext uri="{FF2B5EF4-FFF2-40B4-BE49-F238E27FC236}">
                <a16:creationId xmlns:a16="http://schemas.microsoft.com/office/drawing/2014/main" id="{F2FEB4A4-9402-5F45-848F-E17B9E7CE2B3}"/>
              </a:ext>
            </a:extLst>
          </p:cNvPr>
          <p:cNvSpPr>
            <a:spLocks noGrp="1"/>
          </p:cNvSpPr>
          <p:nvPr>
            <p:ph idx="1"/>
          </p:nvPr>
        </p:nvSpPr>
        <p:spPr>
          <a:xfrm>
            <a:off x="450337" y="1096607"/>
            <a:ext cx="8596668" cy="5555984"/>
          </a:xfrm>
        </p:spPr>
        <p:txBody>
          <a:bodyPr>
            <a:normAutofit fontScale="92500" lnSpcReduction="10000"/>
          </a:bodyPr>
          <a:lstStyle/>
          <a:p>
            <a:pPr marL="457200" indent="-457200">
              <a:buFont typeface="+mj-lt"/>
              <a:buAutoNum type="arabicPeriod"/>
            </a:pPr>
            <a:r>
              <a:rPr lang="en-US" sz="2400" dirty="0"/>
              <a:t>Starting in Week 6, at the beginning and end of each class, students will each take a turn presenting a resilience tool to the class.  </a:t>
            </a:r>
          </a:p>
          <a:p>
            <a:pPr marL="457200" indent="-457200">
              <a:buFont typeface="+mj-lt"/>
              <a:buAutoNum type="arabicPeriod"/>
            </a:pPr>
            <a:r>
              <a:rPr lang="en-US" sz="2400" dirty="0"/>
              <a:t>The presentations will be done live at the beginning of the class and at the end of the class each week until the end of the term. They should be no longer than 10 minutes in length.</a:t>
            </a:r>
          </a:p>
          <a:p>
            <a:pPr marL="457200" indent="-457200">
              <a:buFont typeface="+mj-lt"/>
              <a:buAutoNum type="arabicPeriod"/>
            </a:pPr>
            <a:r>
              <a:rPr lang="en-US" sz="2400" dirty="0"/>
              <a:t>Pick a tool that you find helpful in times of stress to make you feel more relaxed.</a:t>
            </a:r>
          </a:p>
          <a:p>
            <a:pPr marL="457200" indent="-457200">
              <a:buFont typeface="+mj-lt"/>
              <a:buAutoNum type="arabicPeriod"/>
            </a:pPr>
            <a:r>
              <a:rPr lang="en-US" sz="2400" dirty="0"/>
              <a:t>It can be  an affirmation, song, poem, story, movie, podcast, exercise, meditation, breathing technique, social group, positive thinking practice, ritual to help you sleep, way to stay connected during COVID-19., etc.</a:t>
            </a:r>
          </a:p>
          <a:p>
            <a:pPr marL="457200" indent="-457200">
              <a:buFont typeface="+mj-lt"/>
              <a:buAutoNum type="arabicPeriod"/>
            </a:pPr>
            <a:r>
              <a:rPr lang="en-US" sz="2400" dirty="0"/>
              <a:t>You will create a PowerPoint presentation answering the questions on the Resilience Presentation Template on FOL. Students will also have the option of having the class participate in using the tool. </a:t>
            </a:r>
          </a:p>
        </p:txBody>
      </p:sp>
    </p:spTree>
    <p:extLst>
      <p:ext uri="{BB962C8B-B14F-4D97-AF65-F5344CB8AC3E}">
        <p14:creationId xmlns:p14="http://schemas.microsoft.com/office/powerpoint/2010/main" val="132743866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652" y="583096"/>
            <a:ext cx="8596668" cy="649356"/>
          </a:xfrm>
        </p:spPr>
        <p:txBody>
          <a:bodyPr/>
          <a:lstStyle/>
          <a:p>
            <a:r>
              <a:rPr lang="en-US" dirty="0"/>
              <a:t>Resources</a:t>
            </a:r>
          </a:p>
        </p:txBody>
      </p:sp>
      <p:sp>
        <p:nvSpPr>
          <p:cNvPr id="3" name="Content Placeholder 2"/>
          <p:cNvSpPr>
            <a:spLocks noGrp="1"/>
          </p:cNvSpPr>
          <p:nvPr>
            <p:ph idx="1"/>
          </p:nvPr>
        </p:nvSpPr>
        <p:spPr>
          <a:xfrm>
            <a:off x="523652" y="1446834"/>
            <a:ext cx="8154002" cy="5086487"/>
          </a:xfrm>
        </p:spPr>
        <p:txBody>
          <a:bodyPr>
            <a:normAutofit lnSpcReduction="10000"/>
          </a:bodyPr>
          <a:lstStyle/>
          <a:p>
            <a:r>
              <a:rPr lang="en-US" dirty="0"/>
              <a:t>Break Bad Ones. Random House Business, 2019.</a:t>
            </a:r>
            <a:endParaRPr lang="en-CA" dirty="0"/>
          </a:p>
          <a:p>
            <a:r>
              <a:rPr lang="en-CA" dirty="0"/>
              <a:t>Clear, James. Atomic Habits: an Easy and Proven Way to Build Good Habits.</a:t>
            </a:r>
          </a:p>
          <a:p>
            <a:r>
              <a:rPr lang="en-CA" dirty="0"/>
              <a:t>Clear, James. James Clear. </a:t>
            </a:r>
            <a:r>
              <a:rPr lang="en-CA" dirty="0">
                <a:solidFill>
                  <a:srgbClr val="0070C0"/>
                </a:solidFill>
                <a:hlinkClick r:id="rId3">
                  <a:extLst>
                    <a:ext uri="{A12FA001-AC4F-418D-AE19-62706E023703}">
                      <ahyp:hlinkClr xmlns:ahyp="http://schemas.microsoft.com/office/drawing/2018/hyperlinkcolor" val="tx"/>
                    </a:ext>
                  </a:extLst>
                </a:hlinkClick>
              </a:rPr>
              <a:t>jamesclear.com/</a:t>
            </a:r>
            <a:r>
              <a:rPr lang="en-CA" dirty="0">
                <a:solidFill>
                  <a:schemeClr val="tx1"/>
                </a:solidFill>
              </a:rPr>
              <a:t>. </a:t>
            </a:r>
            <a:r>
              <a:rPr lang="en-CA" dirty="0"/>
              <a:t>Accessed 20 Nov. 2019.</a:t>
            </a:r>
          </a:p>
          <a:p>
            <a:r>
              <a:rPr lang="en-CA" dirty="0"/>
              <a:t>Dweck, C. (n.d.). </a:t>
            </a:r>
            <a:r>
              <a:rPr lang="en-CA" dirty="0">
                <a:solidFill>
                  <a:srgbClr val="0070C0"/>
                </a:solidFill>
                <a:hlinkClick r:id="rId4">
                  <a:extLst>
                    <a:ext uri="{A12FA001-AC4F-418D-AE19-62706E023703}">
                      <ahyp:hlinkClr xmlns:ahyp="http://schemas.microsoft.com/office/drawing/2018/hyperlinkcolor" val="tx"/>
                    </a:ext>
                  </a:extLst>
                </a:hlinkClick>
              </a:rPr>
              <a:t>The power of believing that you can improve</a:t>
            </a:r>
            <a:r>
              <a:rPr lang="en-CA" dirty="0"/>
              <a:t>. Retrieved September 4, 2020.</a:t>
            </a:r>
          </a:p>
          <a:p>
            <a:r>
              <a:rPr lang="en-US" dirty="0"/>
              <a:t>Jenkins, Becky. </a:t>
            </a:r>
            <a:r>
              <a:rPr lang="en-US" dirty="0">
                <a:solidFill>
                  <a:srgbClr val="0070C0"/>
                </a:solidFill>
                <a:hlinkClick r:id="rId5">
                  <a:extLst>
                    <a:ext uri="{A12FA001-AC4F-418D-AE19-62706E023703}">
                      <ahyp:hlinkClr xmlns:ahyp="http://schemas.microsoft.com/office/drawing/2018/hyperlinkcolor" val="tx"/>
                    </a:ext>
                  </a:extLst>
                </a:hlinkClick>
              </a:rPr>
              <a:t>Recognizing Culture &amp; Diversity in Occupational Therapy Practice</a:t>
            </a:r>
            <a:r>
              <a:rPr lang="en-CA" dirty="0"/>
              <a:t>, 2011. 23 Mar. 2014. Accessed 11 Feb. 2020.</a:t>
            </a:r>
          </a:p>
          <a:p>
            <a:r>
              <a:rPr lang="en-US" dirty="0"/>
              <a:t>Liebenberg</a:t>
            </a:r>
            <a:r>
              <a:rPr lang="en-US"/>
              <a:t>, L and </a:t>
            </a:r>
            <a:r>
              <a:rPr lang="en-US" dirty="0"/>
              <a:t>Unger, M. (2008). Resilience in action. University of Toronto Press.</a:t>
            </a:r>
            <a:endParaRPr lang="en-CA" dirty="0"/>
          </a:p>
          <a:p>
            <a:r>
              <a:rPr lang="en-US" dirty="0"/>
              <a:t>Oxford Learner's Dictionaries. (n.d.). Resilience noun. Oxford Advanced Learner's Dictionary. Retrieved March 3, 2022, from </a:t>
            </a:r>
            <a:r>
              <a:rPr lang="en-US" dirty="0">
                <a:solidFill>
                  <a:srgbClr val="0070C0"/>
                </a:solidFill>
                <a:hlinkClick r:id="rId6">
                  <a:extLst>
                    <a:ext uri="{A12FA001-AC4F-418D-AE19-62706E023703}">
                      <ahyp:hlinkClr xmlns:ahyp="http://schemas.microsoft.com/office/drawing/2018/hyperlinkcolor" val="tx"/>
                    </a:ext>
                  </a:extLst>
                </a:hlinkClick>
              </a:rPr>
              <a:t>https://www.oxfordlearnersdictionaries.com/definition/american_english/resilience </a:t>
            </a:r>
            <a:endParaRPr lang="en-US" dirty="0">
              <a:solidFill>
                <a:srgbClr val="0070C0"/>
              </a:solidFill>
            </a:endParaRPr>
          </a:p>
          <a:p>
            <a:r>
              <a:rPr lang="en-US" i="1" dirty="0">
                <a:effectLst/>
              </a:rPr>
              <a:t>Resilience: An innate human capacity</a:t>
            </a:r>
            <a:r>
              <a:rPr lang="en-US" dirty="0">
                <a:effectLst/>
              </a:rPr>
              <a:t>. VAWnet.org. (n.d.). Retrieved March 3, 2022, from </a:t>
            </a:r>
            <a:r>
              <a:rPr lang="en-US" dirty="0">
                <a:solidFill>
                  <a:srgbClr val="0070C0"/>
                </a:solidFill>
                <a:effectLst/>
                <a:hlinkClick r:id="rId7">
                  <a:extLst>
                    <a:ext uri="{A12FA001-AC4F-418D-AE19-62706E023703}">
                      <ahyp:hlinkClr xmlns:ahyp="http://schemas.microsoft.com/office/drawing/2018/hyperlinkcolor" val="tx"/>
                    </a:ext>
                  </a:extLst>
                </a:hlinkClick>
              </a:rPr>
              <a:t>https://vawnet.org/sc/resilience-innate-human-capacity </a:t>
            </a:r>
            <a:endParaRPr lang="en-US" dirty="0">
              <a:solidFill>
                <a:srgbClr val="0070C0"/>
              </a:solidFill>
              <a:effectLst/>
            </a:endParaRPr>
          </a:p>
        </p:txBody>
      </p:sp>
    </p:spTree>
    <p:extLst>
      <p:ext uri="{BB962C8B-B14F-4D97-AF65-F5344CB8AC3E}">
        <p14:creationId xmlns:p14="http://schemas.microsoft.com/office/powerpoint/2010/main" val="3852771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BCD97-846D-194C-94C2-78D9E4D008F2}"/>
              </a:ext>
            </a:extLst>
          </p:cNvPr>
          <p:cNvSpPr>
            <a:spLocks noGrp="1"/>
          </p:cNvSpPr>
          <p:nvPr>
            <p:ph type="title"/>
          </p:nvPr>
        </p:nvSpPr>
        <p:spPr>
          <a:xfrm>
            <a:off x="310597" y="2372607"/>
            <a:ext cx="3201230" cy="2112785"/>
          </a:xfrm>
        </p:spPr>
        <p:txBody>
          <a:bodyPr anchor="ctr">
            <a:noAutofit/>
          </a:bodyPr>
          <a:lstStyle/>
          <a:p>
            <a:r>
              <a:rPr lang="en-US" dirty="0"/>
              <a:t>Take a moment to relax…</a:t>
            </a:r>
          </a:p>
        </p:txBody>
      </p:sp>
      <p:pic>
        <p:nvPicPr>
          <p:cNvPr id="6" name="Content Placeholder 5" descr="A dog sitting on a chair&#10;">
            <a:extLst>
              <a:ext uri="{FF2B5EF4-FFF2-40B4-BE49-F238E27FC236}">
                <a16:creationId xmlns:a16="http://schemas.microsoft.com/office/drawing/2014/main" id="{0BF9BCF5-681D-1B40-9EB3-091CDD247F8D}"/>
              </a:ext>
            </a:extLst>
          </p:cNvPr>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3697358" y="225287"/>
            <a:ext cx="5256871" cy="5592417"/>
          </a:xfrm>
          <a:noFill/>
          <a:ln w="28575">
            <a:solidFill>
              <a:schemeClr val="accent2">
                <a:lumMod val="75000"/>
              </a:schemeClr>
            </a:solidFill>
          </a:ln>
        </p:spPr>
      </p:pic>
      <p:sp>
        <p:nvSpPr>
          <p:cNvPr id="3" name="TextBox 2">
            <a:extLst>
              <a:ext uri="{FF2B5EF4-FFF2-40B4-BE49-F238E27FC236}">
                <a16:creationId xmlns:a16="http://schemas.microsoft.com/office/drawing/2014/main" id="{A0966496-BDA8-42E7-9E31-56197E499449}"/>
              </a:ext>
            </a:extLst>
          </p:cNvPr>
          <p:cNvSpPr txBox="1"/>
          <p:nvPr/>
        </p:nvSpPr>
        <p:spPr>
          <a:xfrm>
            <a:off x="3697358" y="5847399"/>
            <a:ext cx="5256870" cy="646331"/>
          </a:xfrm>
          <a:prstGeom prst="rect">
            <a:avLst/>
          </a:prstGeom>
          <a:noFill/>
        </p:spPr>
        <p:txBody>
          <a:bodyPr wrap="square" rtlCol="0">
            <a:spAutoFit/>
          </a:bodyPr>
          <a:lstStyle/>
          <a:p>
            <a:r>
              <a:rPr lang="en-US" b="0" i="1" dirty="0">
                <a:solidFill>
                  <a:srgbClr val="373D3F"/>
                </a:solidFill>
                <a:effectLst/>
                <a:latin typeface="Arial" panose="020B0604020202020204" pitchFamily="34" charset="0"/>
                <a:cs typeface="Arial" panose="020B0604020202020204" pitchFamily="34" charset="0"/>
              </a:rPr>
              <a:t>Image: Robin Frkovic, Photo of Dog Relaxing</a:t>
            </a:r>
            <a:r>
              <a:rPr lang="en-US" i="1" dirty="0">
                <a:solidFill>
                  <a:srgbClr val="373D3F"/>
                </a:solidFill>
                <a:latin typeface="Arial" panose="020B0604020202020204" pitchFamily="34" charset="0"/>
                <a:cs typeface="Arial" panose="020B0604020202020204" pitchFamily="34" charset="0"/>
              </a:rPr>
              <a:t>.</a:t>
            </a:r>
            <a:r>
              <a:rPr lang="en-US" b="0" i="1" dirty="0">
                <a:solidFill>
                  <a:srgbClr val="373D3F"/>
                </a:solidFill>
                <a:effectLst/>
                <a:latin typeface="Arial" panose="020B0604020202020204" pitchFamily="34" charset="0"/>
                <a:cs typeface="Arial" panose="020B0604020202020204" pitchFamily="34" charset="0"/>
              </a:rPr>
              <a:t> London: Personal Photo. </a:t>
            </a:r>
            <a:r>
              <a:rPr lang="en-US" b="0" i="1" u="sng" dirty="0">
                <a:solidFill>
                  <a:srgbClr val="0070C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CC BY-NC-SA 4.0</a:t>
            </a:r>
            <a:r>
              <a:rPr lang="en-US" b="0" i="1" dirty="0">
                <a:solidFill>
                  <a:srgbClr val="373D3F"/>
                </a:solidFill>
                <a:effectLst/>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904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2422E-B600-A548-8326-61BF9CBEB293}"/>
              </a:ext>
            </a:extLst>
          </p:cNvPr>
          <p:cNvSpPr>
            <a:spLocks noGrp="1"/>
          </p:cNvSpPr>
          <p:nvPr>
            <p:ph type="title"/>
          </p:nvPr>
        </p:nvSpPr>
        <p:spPr>
          <a:xfrm>
            <a:off x="2226365" y="425387"/>
            <a:ext cx="7210974" cy="806379"/>
          </a:xfrm>
        </p:spPr>
        <p:txBody>
          <a:bodyPr>
            <a:noAutofit/>
          </a:bodyPr>
          <a:lstStyle/>
          <a:p>
            <a:r>
              <a:rPr lang="en-US" dirty="0"/>
              <a:t>So Why Did We Do That?</a:t>
            </a:r>
          </a:p>
        </p:txBody>
      </p:sp>
      <p:sp>
        <p:nvSpPr>
          <p:cNvPr id="3" name="Content Placeholder 2">
            <a:extLst>
              <a:ext uri="{FF2B5EF4-FFF2-40B4-BE49-F238E27FC236}">
                <a16:creationId xmlns:a16="http://schemas.microsoft.com/office/drawing/2014/main" id="{A2BFE0E6-8361-6C4C-AE59-8809F1A360D7}"/>
              </a:ext>
            </a:extLst>
          </p:cNvPr>
          <p:cNvSpPr>
            <a:spLocks noGrp="1"/>
          </p:cNvSpPr>
          <p:nvPr>
            <p:ph idx="1"/>
          </p:nvPr>
        </p:nvSpPr>
        <p:spPr>
          <a:xfrm>
            <a:off x="2734056" y="1231767"/>
            <a:ext cx="6847266" cy="5447330"/>
          </a:xfrm>
        </p:spPr>
        <p:txBody>
          <a:bodyPr>
            <a:normAutofit fontScale="92500" lnSpcReduction="20000"/>
          </a:bodyPr>
          <a:lstStyle/>
          <a:p>
            <a:pPr>
              <a:lnSpc>
                <a:spcPct val="110000"/>
              </a:lnSpc>
            </a:pPr>
            <a:r>
              <a:rPr lang="en-US" sz="2400" b="1" dirty="0"/>
              <a:t>Everything you do in life from the time you are born to the time you die has to have the breath involved!</a:t>
            </a:r>
            <a:endParaRPr lang="en-US" dirty="0"/>
          </a:p>
          <a:p>
            <a:pPr>
              <a:lnSpc>
                <a:spcPct val="110000"/>
              </a:lnSpc>
            </a:pPr>
            <a:r>
              <a:rPr lang="en-US" sz="2400" dirty="0"/>
              <a:t>When things happen to us, it affects our breath….excited, scared, relaxed, anxious,…</a:t>
            </a:r>
          </a:p>
          <a:p>
            <a:pPr>
              <a:lnSpc>
                <a:spcPct val="110000"/>
              </a:lnSpc>
            </a:pPr>
            <a:r>
              <a:rPr lang="en-US" sz="2400" dirty="0"/>
              <a:t>Our brain is working hard all the time and rarely do we use it to think about </a:t>
            </a:r>
            <a:r>
              <a:rPr lang="en-US" sz="2400" u="sng" dirty="0"/>
              <a:t>the most important part of our life…our breathing!</a:t>
            </a:r>
            <a:endParaRPr lang="en-US" sz="2400" dirty="0"/>
          </a:p>
          <a:p>
            <a:pPr>
              <a:lnSpc>
                <a:spcPct val="110000"/>
              </a:lnSpc>
            </a:pPr>
            <a:r>
              <a:rPr lang="en-US" sz="2400" b="1" dirty="0"/>
              <a:t>When we think about our breathing and just keep focusing on that, our brain is present in the current moment, and it will flow: it’s in a relaxed state. </a:t>
            </a:r>
          </a:p>
          <a:p>
            <a:pPr>
              <a:lnSpc>
                <a:spcPct val="110000"/>
              </a:lnSpc>
            </a:pPr>
            <a:r>
              <a:rPr lang="en-US" sz="2400" dirty="0"/>
              <a:t>Focusing on our breath for even just a few minutes a day can increase our resilience!</a:t>
            </a:r>
          </a:p>
          <a:p>
            <a:pPr marL="0" indent="0">
              <a:lnSpc>
                <a:spcPct val="90000"/>
              </a:lnSpc>
              <a:buNone/>
            </a:pPr>
            <a:r>
              <a:rPr lang="en-US" sz="2400" dirty="0"/>
              <a:t>							</a:t>
            </a:r>
          </a:p>
        </p:txBody>
      </p:sp>
      <p:pic>
        <p:nvPicPr>
          <p:cNvPr id="7" name="Picture 6" descr="Sticky notes with question marks">
            <a:extLst>
              <a:ext uri="{FF2B5EF4-FFF2-40B4-BE49-F238E27FC236}">
                <a16:creationId xmlns:a16="http://schemas.microsoft.com/office/drawing/2014/main" id="{C5216075-28E0-484C-8315-1F9595DBFCC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41640" t="4140" r="32887"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Tree>
    <p:extLst>
      <p:ext uri="{BB962C8B-B14F-4D97-AF65-F5344CB8AC3E}">
        <p14:creationId xmlns:p14="http://schemas.microsoft.com/office/powerpoint/2010/main" val="376700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Close-up of basketball in mid air">
            <a:extLst>
              <a:ext uri="{FF2B5EF4-FFF2-40B4-BE49-F238E27FC236}">
                <a16:creationId xmlns:a16="http://schemas.microsoft.com/office/drawing/2014/main" id="{85F9A64C-5C99-4748-9914-285969894BA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086" r="9805" b="-2"/>
          <a:stretch/>
        </p:blipFill>
        <p:spPr>
          <a:xfrm>
            <a:off x="5698434" y="0"/>
            <a:ext cx="7484823"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2E7DDEB4-F75A-D946-8E5B-87B0C955E46D}"/>
              </a:ext>
            </a:extLst>
          </p:cNvPr>
          <p:cNvSpPr>
            <a:spLocks noGrp="1"/>
          </p:cNvSpPr>
          <p:nvPr>
            <p:ph type="title"/>
          </p:nvPr>
        </p:nvSpPr>
        <p:spPr>
          <a:xfrm>
            <a:off x="402959" y="449462"/>
            <a:ext cx="5812310" cy="734351"/>
          </a:xfrm>
        </p:spPr>
        <p:txBody>
          <a:bodyPr>
            <a:normAutofit/>
          </a:bodyPr>
          <a:lstStyle/>
          <a:p>
            <a:r>
              <a:rPr lang="en-US" dirty="0"/>
              <a:t>What is Resilience?</a:t>
            </a:r>
          </a:p>
        </p:txBody>
      </p:sp>
      <p:sp>
        <p:nvSpPr>
          <p:cNvPr id="3" name="Content Placeholder 2">
            <a:extLst>
              <a:ext uri="{FF2B5EF4-FFF2-40B4-BE49-F238E27FC236}">
                <a16:creationId xmlns:a16="http://schemas.microsoft.com/office/drawing/2014/main" id="{0D83812C-F5DE-9C41-9244-642E6389F6EF}"/>
              </a:ext>
            </a:extLst>
          </p:cNvPr>
          <p:cNvSpPr>
            <a:spLocks noGrp="1"/>
          </p:cNvSpPr>
          <p:nvPr>
            <p:ph idx="1"/>
          </p:nvPr>
        </p:nvSpPr>
        <p:spPr>
          <a:xfrm>
            <a:off x="402960" y="1310820"/>
            <a:ext cx="5812310" cy="5097718"/>
          </a:xfrm>
        </p:spPr>
        <p:txBody>
          <a:bodyPr>
            <a:normAutofit/>
          </a:bodyPr>
          <a:lstStyle/>
          <a:p>
            <a:pPr marL="0" indent="0">
              <a:lnSpc>
                <a:spcPct val="110000"/>
              </a:lnSpc>
              <a:buNone/>
            </a:pPr>
            <a:r>
              <a:rPr lang="en-US" sz="3200" i="1" dirty="0"/>
              <a:t>“The ability of people or things to recover quickly after something unpleasant, such as shock, injury, etc.” (Oxford Dictionary, 2020)</a:t>
            </a:r>
          </a:p>
          <a:p>
            <a:pPr marL="0" indent="0">
              <a:lnSpc>
                <a:spcPct val="110000"/>
              </a:lnSpc>
              <a:buNone/>
            </a:pPr>
            <a:r>
              <a:rPr lang="en-US" sz="3200" dirty="0"/>
              <a:t>In other words</a:t>
            </a:r>
            <a:r>
              <a:rPr lang="en-US" sz="3200" b="1" dirty="0"/>
              <a:t>, your ability to </a:t>
            </a:r>
            <a:r>
              <a:rPr lang="en-US" sz="3200" b="1" i="1" dirty="0"/>
              <a:t>BOUNCE BACK </a:t>
            </a:r>
            <a:r>
              <a:rPr lang="en-US" sz="3200" b="1" dirty="0"/>
              <a:t>from something unpleasant</a:t>
            </a:r>
            <a:r>
              <a:rPr lang="en-US" sz="3200" dirty="0"/>
              <a:t>.</a:t>
            </a:r>
          </a:p>
          <a:p>
            <a:pPr marL="0" indent="0">
              <a:lnSpc>
                <a:spcPct val="90000"/>
              </a:lnSpc>
              <a:buNone/>
            </a:pPr>
            <a:endParaRPr lang="en-US" sz="2400" dirty="0"/>
          </a:p>
        </p:txBody>
      </p:sp>
    </p:spTree>
    <p:extLst>
      <p:ext uri="{BB962C8B-B14F-4D97-AF65-F5344CB8AC3E}">
        <p14:creationId xmlns:p14="http://schemas.microsoft.com/office/powerpoint/2010/main" val="307544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1800-4C50-DC44-A1E3-552C6CFABB01}"/>
              </a:ext>
            </a:extLst>
          </p:cNvPr>
          <p:cNvSpPr>
            <a:spLocks noGrp="1"/>
          </p:cNvSpPr>
          <p:nvPr>
            <p:ph type="title"/>
          </p:nvPr>
        </p:nvSpPr>
        <p:spPr>
          <a:xfrm>
            <a:off x="279768" y="416201"/>
            <a:ext cx="9314805" cy="882511"/>
          </a:xfrm>
        </p:spPr>
        <p:txBody>
          <a:bodyPr/>
          <a:lstStyle/>
          <a:p>
            <a:r>
              <a:rPr lang="en-US" dirty="0"/>
              <a:t>COVID 19 Pandemic Resilience Examples</a:t>
            </a:r>
          </a:p>
        </p:txBody>
      </p:sp>
      <p:sp>
        <p:nvSpPr>
          <p:cNvPr id="3" name="Content Placeholder 2">
            <a:extLst>
              <a:ext uri="{FF2B5EF4-FFF2-40B4-BE49-F238E27FC236}">
                <a16:creationId xmlns:a16="http://schemas.microsoft.com/office/drawing/2014/main" id="{2D4BAED8-9AF4-A94C-ADB1-A00EC83B98D8}"/>
              </a:ext>
            </a:extLst>
          </p:cNvPr>
          <p:cNvSpPr>
            <a:spLocks noGrp="1"/>
          </p:cNvSpPr>
          <p:nvPr>
            <p:ph idx="1"/>
          </p:nvPr>
        </p:nvSpPr>
        <p:spPr>
          <a:xfrm>
            <a:off x="450575" y="1245017"/>
            <a:ext cx="9143998" cy="5183186"/>
          </a:xfrm>
        </p:spPr>
        <p:txBody>
          <a:bodyPr>
            <a:normAutofit/>
          </a:bodyPr>
          <a:lstStyle/>
          <a:p>
            <a:r>
              <a:rPr lang="en-US" sz="3200" dirty="0"/>
              <a:t>When people had to work from home and home school their children, they made it work. It wasn’t perfect but they did their best.</a:t>
            </a:r>
          </a:p>
          <a:p>
            <a:r>
              <a:rPr lang="en-US" sz="3200" dirty="0"/>
              <a:t>During lockdowns, people spent more time outdoors and exercised more to get out of their homes.</a:t>
            </a:r>
          </a:p>
          <a:p>
            <a:r>
              <a:rPr lang="en-US" sz="3200" dirty="0"/>
              <a:t>People helped each other out with getting groceries for those with compromised immune systems.</a:t>
            </a:r>
          </a:p>
        </p:txBody>
      </p:sp>
    </p:spTree>
    <p:extLst>
      <p:ext uri="{BB962C8B-B14F-4D97-AF65-F5344CB8AC3E}">
        <p14:creationId xmlns:p14="http://schemas.microsoft.com/office/powerpoint/2010/main" val="8096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1800-4C50-DC44-A1E3-552C6CFABB01}"/>
              </a:ext>
            </a:extLst>
          </p:cNvPr>
          <p:cNvSpPr>
            <a:spLocks noGrp="1"/>
          </p:cNvSpPr>
          <p:nvPr>
            <p:ph type="title"/>
          </p:nvPr>
        </p:nvSpPr>
        <p:spPr>
          <a:xfrm>
            <a:off x="279768" y="416201"/>
            <a:ext cx="9314805" cy="882511"/>
          </a:xfrm>
        </p:spPr>
        <p:txBody>
          <a:bodyPr/>
          <a:lstStyle/>
          <a:p>
            <a:r>
              <a:rPr lang="en-US" dirty="0"/>
              <a:t>COVID 19 Resilience Examples Continued </a:t>
            </a:r>
          </a:p>
        </p:txBody>
      </p:sp>
      <p:sp>
        <p:nvSpPr>
          <p:cNvPr id="3" name="Content Placeholder 2">
            <a:extLst>
              <a:ext uri="{FF2B5EF4-FFF2-40B4-BE49-F238E27FC236}">
                <a16:creationId xmlns:a16="http://schemas.microsoft.com/office/drawing/2014/main" id="{2D4BAED8-9AF4-A94C-ADB1-A00EC83B98D8}"/>
              </a:ext>
            </a:extLst>
          </p:cNvPr>
          <p:cNvSpPr>
            <a:spLocks noGrp="1"/>
          </p:cNvSpPr>
          <p:nvPr>
            <p:ph idx="1"/>
          </p:nvPr>
        </p:nvSpPr>
        <p:spPr>
          <a:xfrm>
            <a:off x="450575" y="1245017"/>
            <a:ext cx="9143998" cy="5183186"/>
          </a:xfrm>
        </p:spPr>
        <p:txBody>
          <a:bodyPr>
            <a:normAutofit/>
          </a:bodyPr>
          <a:lstStyle/>
          <a:p>
            <a:r>
              <a:rPr lang="en-US" sz="2800" dirty="0"/>
              <a:t>When people lost their jobs, some decided to start their own business from home in an area that they were passionate about.</a:t>
            </a:r>
          </a:p>
          <a:p>
            <a:r>
              <a:rPr lang="en-US" sz="2800" dirty="0"/>
              <a:t>When people had a limited government income due to job loss, many realized they did not need so many things to be happy and they could live on less money.</a:t>
            </a:r>
          </a:p>
          <a:p>
            <a:r>
              <a:rPr lang="en-US" sz="2800" dirty="0"/>
              <a:t>People spent more time with their families under one roof and were less distracted with extracurricular activities because there weren’t any. (ex. Sports, going to the movies, going to restaurants, etc.)</a:t>
            </a:r>
          </a:p>
        </p:txBody>
      </p:sp>
    </p:spTree>
    <p:extLst>
      <p:ext uri="{BB962C8B-B14F-4D97-AF65-F5344CB8AC3E}">
        <p14:creationId xmlns:p14="http://schemas.microsoft.com/office/powerpoint/2010/main" val="177070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0595-EA54-A946-B158-15B6B20951C1}"/>
              </a:ext>
            </a:extLst>
          </p:cNvPr>
          <p:cNvSpPr>
            <a:spLocks noGrp="1"/>
          </p:cNvSpPr>
          <p:nvPr>
            <p:ph type="title"/>
          </p:nvPr>
        </p:nvSpPr>
        <p:spPr>
          <a:xfrm>
            <a:off x="677334" y="251791"/>
            <a:ext cx="8596668" cy="1320800"/>
          </a:xfrm>
        </p:spPr>
        <p:txBody>
          <a:bodyPr/>
          <a:lstStyle/>
          <a:p>
            <a:r>
              <a:rPr lang="en-US" dirty="0"/>
              <a:t>Are you born with resilience, or can you develop it?</a:t>
            </a:r>
          </a:p>
        </p:txBody>
      </p:sp>
      <p:sp>
        <p:nvSpPr>
          <p:cNvPr id="3" name="Content Placeholder 2">
            <a:extLst>
              <a:ext uri="{FF2B5EF4-FFF2-40B4-BE49-F238E27FC236}">
                <a16:creationId xmlns:a16="http://schemas.microsoft.com/office/drawing/2014/main" id="{6A20E72A-D657-A14A-83CD-327BB9A1242A}"/>
              </a:ext>
            </a:extLst>
          </p:cNvPr>
          <p:cNvSpPr>
            <a:spLocks noGrp="1"/>
          </p:cNvSpPr>
          <p:nvPr>
            <p:ph idx="1"/>
          </p:nvPr>
        </p:nvSpPr>
        <p:spPr>
          <a:xfrm>
            <a:off x="838200" y="1609290"/>
            <a:ext cx="8435802" cy="4996919"/>
          </a:xfrm>
        </p:spPr>
        <p:txBody>
          <a:bodyPr>
            <a:normAutofit/>
          </a:bodyPr>
          <a:lstStyle/>
          <a:p>
            <a:r>
              <a:rPr lang="en-CA" sz="2800" b="1" dirty="0"/>
              <a:t>“resilience</a:t>
            </a:r>
            <a:r>
              <a:rPr lang="en-CA" sz="2800" dirty="0"/>
              <a:t> is an </a:t>
            </a:r>
            <a:r>
              <a:rPr lang="en-CA" sz="2800" b="1" dirty="0"/>
              <a:t>innate</a:t>
            </a:r>
            <a:r>
              <a:rPr lang="en-CA" sz="2800" dirty="0"/>
              <a:t> human capacity that can be </a:t>
            </a:r>
            <a:r>
              <a:rPr lang="en-CA" sz="2800" b="1" dirty="0"/>
              <a:t>learned</a:t>
            </a:r>
            <a:r>
              <a:rPr lang="en-CA" sz="2800" dirty="0"/>
              <a:t> and developed in anyone. All people have the ability to develop the skills that will put them on the path to </a:t>
            </a:r>
            <a:r>
              <a:rPr lang="en-CA" sz="2800" b="1" dirty="0"/>
              <a:t>resilience</a:t>
            </a:r>
            <a:r>
              <a:rPr lang="en-CA" sz="2800" dirty="0"/>
              <a:t>.” (Unger, 2008)</a:t>
            </a:r>
          </a:p>
          <a:p>
            <a:r>
              <a:rPr lang="en-CA" sz="2800" dirty="0"/>
              <a:t>You can help protect and grow your resilience by looking after your health and wellbeing, building your support networks and changing your thinking from negative to positive.</a:t>
            </a:r>
          </a:p>
          <a:p>
            <a:endParaRPr lang="en-US" sz="2800" dirty="0"/>
          </a:p>
        </p:txBody>
      </p:sp>
    </p:spTree>
    <p:extLst>
      <p:ext uri="{BB962C8B-B14F-4D97-AF65-F5344CB8AC3E}">
        <p14:creationId xmlns:p14="http://schemas.microsoft.com/office/powerpoint/2010/main" val="392644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1"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8121E25D-3B0F-2B44-9D54-C4B68ED5BC9D}"/>
              </a:ext>
            </a:extLst>
          </p:cNvPr>
          <p:cNvSpPr>
            <a:spLocks noGrp="1"/>
          </p:cNvSpPr>
          <p:nvPr>
            <p:ph type="title"/>
          </p:nvPr>
        </p:nvSpPr>
        <p:spPr>
          <a:xfrm>
            <a:off x="6258771" y="1974802"/>
            <a:ext cx="3604396" cy="3249131"/>
          </a:xfrm>
        </p:spPr>
        <p:txBody>
          <a:bodyPr vert="horz" lIns="91440" tIns="45720" rIns="91440" bIns="45720" rtlCol="0" anchor="t" anchorCtr="1">
            <a:normAutofit/>
          </a:bodyPr>
          <a:lstStyle/>
          <a:p>
            <a:r>
              <a:rPr lang="en-US" sz="5400" dirty="0">
                <a:latin typeface="+mj-lt"/>
                <a:cs typeface="+mj-cs"/>
              </a:rPr>
              <a:t>How to Grow Resilience</a:t>
            </a:r>
          </a:p>
        </p:txBody>
      </p:sp>
      <p:sp>
        <p:nvSpPr>
          <p:cNvPr id="22" name="Isosceles Triangle 21">
            <a:extLst>
              <a:ext uri="{FF2B5EF4-FFF2-40B4-BE49-F238E27FC236}">
                <a16:creationId xmlns:a16="http://schemas.microsoft.com/office/drawing/2014/main" id="{DC99427B-A97E-40A3-B1FD-4557346C6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Content Placeholder 4" descr="A picture of a plant with roots  - the words &quot;Resilience&quot; on its leaves and a series of roots, with the words &quot;Health and Wellbeing, Positive Thinking and Support Networks&quot; labeled on its roots (as examples)">
            <a:extLst>
              <a:ext uri="{FF2B5EF4-FFF2-40B4-BE49-F238E27FC236}">
                <a16:creationId xmlns:a16="http://schemas.microsoft.com/office/drawing/2014/main" id="{AD9583C3-12C7-4D8B-9847-948BCEC22BB7}"/>
              </a:ext>
            </a:extLst>
          </p:cNvPr>
          <p:cNvPicPr>
            <a:picLocks noGrp="1" noChangeAspect="1"/>
          </p:cNvPicPr>
          <p:nvPr>
            <p:ph idx="1"/>
          </p:nvPr>
        </p:nvPicPr>
        <p:blipFill>
          <a:blip r:embed="rId2"/>
          <a:stretch>
            <a:fillRect/>
          </a:stretch>
        </p:blipFill>
        <p:spPr>
          <a:xfrm>
            <a:off x="863600" y="329568"/>
            <a:ext cx="5162056" cy="5783815"/>
          </a:xfrm>
          <a:prstGeom prst="rect">
            <a:avLst/>
          </a:prstGeom>
        </p:spPr>
      </p:pic>
      <p:sp>
        <p:nvSpPr>
          <p:cNvPr id="6" name="TextBox 5">
            <a:extLst>
              <a:ext uri="{FF2B5EF4-FFF2-40B4-BE49-F238E27FC236}">
                <a16:creationId xmlns:a16="http://schemas.microsoft.com/office/drawing/2014/main" id="{DF71E3F4-8ADD-48B2-8168-AE60A5B7E1DB}"/>
              </a:ext>
            </a:extLst>
          </p:cNvPr>
          <p:cNvSpPr txBox="1"/>
          <p:nvPr/>
        </p:nvSpPr>
        <p:spPr>
          <a:xfrm>
            <a:off x="845771" y="6113383"/>
            <a:ext cx="5250230" cy="584775"/>
          </a:xfrm>
          <a:prstGeom prst="rect">
            <a:avLst/>
          </a:prstGeom>
          <a:noFill/>
        </p:spPr>
        <p:txBody>
          <a:bodyPr wrap="square" rtlCol="0">
            <a:spAutoFit/>
          </a:bodyPr>
          <a:lstStyle/>
          <a:p>
            <a:r>
              <a:rPr lang="en-US" sz="1600" i="1" dirty="0">
                <a:latin typeface="Arial" panose="020B0604020202020204" pitchFamily="34" charset="0"/>
                <a:cs typeface="Arial" panose="020B0604020202020204" pitchFamily="34" charset="0"/>
              </a:rPr>
              <a:t>Image: Resilient Plant Labeling Diagram by Robin Frkovic. </a:t>
            </a:r>
            <a:r>
              <a:rPr lang="en-US" sz="1600" i="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CC BY-NC-SA 4.0</a:t>
            </a:r>
            <a:endParaRPr lang="en-US" sz="1600" i="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937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17B3-AE3D-A847-8055-439439B51F50}"/>
              </a:ext>
            </a:extLst>
          </p:cNvPr>
          <p:cNvSpPr>
            <a:spLocks noGrp="1"/>
          </p:cNvSpPr>
          <p:nvPr>
            <p:ph type="title"/>
          </p:nvPr>
        </p:nvSpPr>
        <p:spPr>
          <a:xfrm>
            <a:off x="636104" y="469076"/>
            <a:ext cx="8918713" cy="861331"/>
          </a:xfrm>
        </p:spPr>
        <p:txBody>
          <a:bodyPr anchor="ctr">
            <a:normAutofit/>
          </a:bodyPr>
          <a:lstStyle/>
          <a:p>
            <a:r>
              <a:rPr lang="en-US" dirty="0"/>
              <a:t>Resilience Quiz</a:t>
            </a:r>
          </a:p>
        </p:txBody>
      </p:sp>
      <p:sp>
        <p:nvSpPr>
          <p:cNvPr id="3" name="Content Placeholder 2">
            <a:extLst>
              <a:ext uri="{FF2B5EF4-FFF2-40B4-BE49-F238E27FC236}">
                <a16:creationId xmlns:a16="http://schemas.microsoft.com/office/drawing/2014/main" id="{5674C3EA-509C-0A47-8EE7-C087E90D2FA4}"/>
              </a:ext>
            </a:extLst>
          </p:cNvPr>
          <p:cNvSpPr>
            <a:spLocks noGrp="1"/>
          </p:cNvSpPr>
          <p:nvPr>
            <p:ph idx="1"/>
          </p:nvPr>
        </p:nvSpPr>
        <p:spPr>
          <a:xfrm>
            <a:off x="4109001" y="1330407"/>
            <a:ext cx="5445816" cy="4686080"/>
          </a:xfrm>
        </p:spPr>
        <p:txBody>
          <a:bodyPr anchor="t">
            <a:normAutofit/>
          </a:bodyPr>
          <a:lstStyle/>
          <a:p>
            <a:pPr marL="0" indent="0">
              <a:lnSpc>
                <a:spcPct val="90000"/>
              </a:lnSpc>
              <a:buNone/>
            </a:pPr>
            <a:r>
              <a:rPr lang="en-US" sz="3200" dirty="0">
                <a:solidFill>
                  <a:schemeClr val="tx1"/>
                </a:solidFill>
              </a:rPr>
              <a:t>Let’s take a short quiz to see how resilient you are.</a:t>
            </a:r>
          </a:p>
          <a:p>
            <a:pPr>
              <a:lnSpc>
                <a:spcPct val="90000"/>
              </a:lnSpc>
            </a:pPr>
            <a:r>
              <a:rPr lang="en-US" sz="3200" dirty="0">
                <a:solidFill>
                  <a:schemeClr val="tx1"/>
                </a:solidFill>
              </a:rPr>
              <a:t>Quiz: </a:t>
            </a:r>
            <a:r>
              <a:rPr lang="en-US" sz="3200" dirty="0">
                <a:solidFill>
                  <a:schemeClr val="tx1"/>
                </a:solidFill>
                <a:hlinkClick r:id="rId3">
                  <a:extLst>
                    <a:ext uri="{A12FA001-AC4F-418D-AE19-62706E023703}">
                      <ahyp:hlinkClr xmlns:ahyp="http://schemas.microsoft.com/office/drawing/2018/hyperlinkcolor" val="tx"/>
                    </a:ext>
                  </a:extLst>
                </a:hlinkClick>
              </a:rPr>
              <a:t>“</a:t>
            </a:r>
            <a:r>
              <a:rPr lang="en-US" sz="3200" dirty="0">
                <a:solidFill>
                  <a:srgbClr val="0070C0"/>
                </a:solidFill>
                <a:hlinkClick r:id="rId3">
                  <a:extLst>
                    <a:ext uri="{A12FA001-AC4F-418D-AE19-62706E023703}">
                      <ahyp:hlinkClr xmlns:ahyp="http://schemas.microsoft.com/office/drawing/2018/hyperlinkcolor" val="tx"/>
                    </a:ext>
                  </a:extLst>
                </a:hlinkClick>
              </a:rPr>
              <a:t>Brief Resistance Scale</a:t>
            </a:r>
            <a:r>
              <a:rPr lang="en-US" sz="3200" dirty="0">
                <a:solidFill>
                  <a:schemeClr val="tx1"/>
                </a:solidFill>
              </a:rPr>
              <a:t>”</a:t>
            </a:r>
          </a:p>
          <a:p>
            <a:pPr marL="0" indent="0">
              <a:lnSpc>
                <a:spcPct val="90000"/>
              </a:lnSpc>
              <a:buNone/>
            </a:pPr>
            <a:r>
              <a:rPr lang="en-US" sz="3200" dirty="0">
                <a:solidFill>
                  <a:schemeClr val="tx1"/>
                </a:solidFill>
              </a:rPr>
              <a:t>Take a screenshot of your results, and we will discuss them as a class.</a:t>
            </a:r>
          </a:p>
          <a:p>
            <a:pPr>
              <a:lnSpc>
                <a:spcPct val="90000"/>
              </a:lnSpc>
            </a:pPr>
            <a:endParaRPr lang="en-US" sz="1600" dirty="0">
              <a:solidFill>
                <a:schemeClr val="tx1"/>
              </a:solidFill>
            </a:endParaRPr>
          </a:p>
        </p:txBody>
      </p:sp>
      <p:pic>
        <p:nvPicPr>
          <p:cNvPr id="7" name="Graphic 6">
            <a:extLst>
              <a:ext uri="{FF2B5EF4-FFF2-40B4-BE49-F238E27FC236}">
                <a16:creationId xmlns:a16="http://schemas.microsoft.com/office/drawing/2014/main" id="{0B87DC04-C80B-43EF-802B-75B0BF08808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52227" y="1876366"/>
            <a:ext cx="3856774" cy="3856774"/>
          </a:xfrm>
          <a:prstGeom prst="rect">
            <a:avLst/>
          </a:prstGeom>
        </p:spPr>
      </p:pic>
    </p:spTree>
    <p:extLst>
      <p:ext uri="{BB962C8B-B14F-4D97-AF65-F5344CB8AC3E}">
        <p14:creationId xmlns:p14="http://schemas.microsoft.com/office/powerpoint/2010/main" val="607888962"/>
      </p:ext>
    </p:extLst>
  </p:cSld>
  <p:clrMapOvr>
    <a:masterClrMapping/>
  </p:clrMapOvr>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899</TotalTime>
  <Words>1290</Words>
  <PresentationFormat>Widescreen</PresentationFormat>
  <Paragraphs>98</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1_Facet</vt:lpstr>
      <vt:lpstr>What is Resiliency?</vt:lpstr>
      <vt:lpstr>Take a moment to relax…</vt:lpstr>
      <vt:lpstr>So Why Did We Do That?</vt:lpstr>
      <vt:lpstr>What is Resilience?</vt:lpstr>
      <vt:lpstr>COVID 19 Pandemic Resilience Examples</vt:lpstr>
      <vt:lpstr>COVID 19 Resilience Examples Continued </vt:lpstr>
      <vt:lpstr>Are you born with resilience, or can you develop it?</vt:lpstr>
      <vt:lpstr>How to Grow Resilience</vt:lpstr>
      <vt:lpstr>Resilience Quiz</vt:lpstr>
      <vt:lpstr>Are You Surprised With The Results?</vt:lpstr>
      <vt:lpstr>Why Are We Talking About Resilience?</vt:lpstr>
      <vt:lpstr>Talking Resilience Continued</vt:lpstr>
      <vt:lpstr>Why Is It Important to Relax?</vt:lpstr>
      <vt:lpstr>Categories of Resilience Tools</vt:lpstr>
      <vt:lpstr>Resilience Tool Presentation Assignment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3.1 What is Resiliency</dc:title>
  <dc:creator>Robin Frkovic</dc:creator>
  <dcterms:created xsi:type="dcterms:W3CDTF">2022-02-16T23:38:29Z</dcterms:created>
  <dcterms:modified xsi:type="dcterms:W3CDTF">2022-04-25T15:04:11Z</dcterms:modified>
</cp:coreProperties>
</file>