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1"/>
  </p:sldMasterIdLst>
  <p:notesMasterIdLst>
    <p:notesMasterId r:id="rId8"/>
  </p:notesMasterIdLst>
  <p:sldIdLst>
    <p:sldId id="264" r:id="rId2"/>
    <p:sldId id="257" r:id="rId3"/>
    <p:sldId id="262" r:id="rId4"/>
    <p:sldId id="263" r:id="rId5"/>
    <p:sldId id="265" r:id="rId6"/>
    <p:sldId id="266"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603"/>
    <p:restoredTop sz="94249" autoAdjust="0"/>
  </p:normalViewPr>
  <p:slideViewPr>
    <p:cSldViewPr snapToGrid="0" snapToObjects="1">
      <p:cViewPr varScale="1">
        <p:scale>
          <a:sx n="68" d="100"/>
          <a:sy n="68" d="100"/>
        </p:scale>
        <p:origin x="41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40C957-00B9-40D7-9F81-447BE483AED8}" type="datetimeFigureOut">
              <a:rPr lang="en-US" smtClean="0"/>
              <a:t>2/14/2022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4E2F80-73C8-47C3-BE54-0042D4382E4D}" type="slidenum">
              <a:rPr lang="en-US" smtClean="0"/>
              <a:t>‹#›</a:t>
            </a:fld>
            <a:endParaRPr lang="en-US"/>
          </a:p>
        </p:txBody>
      </p:sp>
    </p:spTree>
    <p:extLst>
      <p:ext uri="{BB962C8B-B14F-4D97-AF65-F5344CB8AC3E}">
        <p14:creationId xmlns:p14="http://schemas.microsoft.com/office/powerpoint/2010/main" val="3123701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7" tIns="46589" rIns="93177" bIns="46589">
            <a:normAutofit/>
          </a:bodyPr>
          <a:lstStyle/>
          <a:p>
            <a:endParaRPr/>
          </a:p>
        </p:txBody>
      </p:sp>
    </p:spTree>
    <p:extLst>
      <p:ext uri="{BB962C8B-B14F-4D97-AF65-F5344CB8AC3E}">
        <p14:creationId xmlns:p14="http://schemas.microsoft.com/office/powerpoint/2010/main" val="2232954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2">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b="1">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3EDAFCC-620F-6D41-ADE5-8FD45DB40A53}"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9D9BD-65C9-444E-B440-C0FFEFE30007}" type="slidenum">
              <a:rPr lang="en-US" smtClean="0"/>
              <a:t>‹#›</a:t>
            </a:fld>
            <a:endParaRPr lang="en-US"/>
          </a:p>
        </p:txBody>
      </p:sp>
    </p:spTree>
    <p:extLst>
      <p:ext uri="{BB962C8B-B14F-4D97-AF65-F5344CB8AC3E}">
        <p14:creationId xmlns:p14="http://schemas.microsoft.com/office/powerpoint/2010/main" val="985273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EDAFCC-620F-6D41-ADE5-8FD45DB40A53}"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9D9BD-65C9-444E-B440-C0FFEFE30007}" type="slidenum">
              <a:rPr lang="en-US" smtClean="0"/>
              <a:t>‹#›</a:t>
            </a:fld>
            <a:endParaRPr lang="en-US"/>
          </a:p>
        </p:txBody>
      </p:sp>
    </p:spTree>
    <p:extLst>
      <p:ext uri="{BB962C8B-B14F-4D97-AF65-F5344CB8AC3E}">
        <p14:creationId xmlns:p14="http://schemas.microsoft.com/office/powerpoint/2010/main" val="617146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EDAFCC-620F-6D41-ADE5-8FD45DB40A53}"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9D9BD-65C9-444E-B440-C0FFEFE3000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35983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EDAFCC-620F-6D41-ADE5-8FD45DB40A53}"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9D9BD-65C9-444E-B440-C0FFEFE30007}" type="slidenum">
              <a:rPr lang="en-US" smtClean="0"/>
              <a:t>‹#›</a:t>
            </a:fld>
            <a:endParaRPr lang="en-US"/>
          </a:p>
        </p:txBody>
      </p:sp>
    </p:spTree>
    <p:extLst>
      <p:ext uri="{BB962C8B-B14F-4D97-AF65-F5344CB8AC3E}">
        <p14:creationId xmlns:p14="http://schemas.microsoft.com/office/powerpoint/2010/main" val="30341082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EDAFCC-620F-6D41-ADE5-8FD45DB40A53}"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9D9BD-65C9-444E-B440-C0FFEFE3000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875385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EDAFCC-620F-6D41-ADE5-8FD45DB40A53}"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9D9BD-65C9-444E-B440-C0FFEFE30007}" type="slidenum">
              <a:rPr lang="en-US" smtClean="0"/>
              <a:t>‹#›</a:t>
            </a:fld>
            <a:endParaRPr lang="en-US"/>
          </a:p>
        </p:txBody>
      </p:sp>
    </p:spTree>
    <p:extLst>
      <p:ext uri="{BB962C8B-B14F-4D97-AF65-F5344CB8AC3E}">
        <p14:creationId xmlns:p14="http://schemas.microsoft.com/office/powerpoint/2010/main" val="2748390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EDAFCC-620F-6D41-ADE5-8FD45DB40A53}"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9D9BD-65C9-444E-B440-C0FFEFE30007}" type="slidenum">
              <a:rPr lang="en-US" smtClean="0"/>
              <a:t>‹#›</a:t>
            </a:fld>
            <a:endParaRPr lang="en-US"/>
          </a:p>
        </p:txBody>
      </p:sp>
    </p:spTree>
    <p:extLst>
      <p:ext uri="{BB962C8B-B14F-4D97-AF65-F5344CB8AC3E}">
        <p14:creationId xmlns:p14="http://schemas.microsoft.com/office/powerpoint/2010/main" val="316972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EDAFCC-620F-6D41-ADE5-8FD45DB40A53}"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9D9BD-65C9-444E-B440-C0FFEFE30007}" type="slidenum">
              <a:rPr lang="en-US" smtClean="0"/>
              <a:t>‹#›</a:t>
            </a:fld>
            <a:endParaRPr lang="en-US"/>
          </a:p>
        </p:txBody>
      </p:sp>
    </p:spTree>
    <p:extLst>
      <p:ext uri="{BB962C8B-B14F-4D97-AF65-F5344CB8AC3E}">
        <p14:creationId xmlns:p14="http://schemas.microsoft.com/office/powerpoint/2010/main" val="3041059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EDAFCC-620F-6D41-ADE5-8FD45DB40A53}"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9D9BD-65C9-444E-B440-C0FFEFE30007}" type="slidenum">
              <a:rPr lang="en-US" smtClean="0"/>
              <a:t>‹#›</a:t>
            </a:fld>
            <a:endParaRPr lang="en-US"/>
          </a:p>
        </p:txBody>
      </p:sp>
    </p:spTree>
    <p:extLst>
      <p:ext uri="{BB962C8B-B14F-4D97-AF65-F5344CB8AC3E}">
        <p14:creationId xmlns:p14="http://schemas.microsoft.com/office/powerpoint/2010/main" val="3614831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EDAFCC-620F-6D41-ADE5-8FD45DB40A53}"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9D9BD-65C9-444E-B440-C0FFEFE30007}" type="slidenum">
              <a:rPr lang="en-US" smtClean="0"/>
              <a:t>‹#›</a:t>
            </a:fld>
            <a:endParaRPr lang="en-US"/>
          </a:p>
        </p:txBody>
      </p:sp>
    </p:spTree>
    <p:extLst>
      <p:ext uri="{BB962C8B-B14F-4D97-AF65-F5344CB8AC3E}">
        <p14:creationId xmlns:p14="http://schemas.microsoft.com/office/powerpoint/2010/main" val="3356467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EDAFCC-620F-6D41-ADE5-8FD45DB40A53}" type="datetimeFigureOut">
              <a:rPr lang="en-US" smtClean="0"/>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59D9BD-65C9-444E-B440-C0FFEFE30007}" type="slidenum">
              <a:rPr lang="en-US" smtClean="0"/>
              <a:t>‹#›</a:t>
            </a:fld>
            <a:endParaRPr lang="en-US"/>
          </a:p>
        </p:txBody>
      </p:sp>
    </p:spTree>
    <p:extLst>
      <p:ext uri="{BB962C8B-B14F-4D97-AF65-F5344CB8AC3E}">
        <p14:creationId xmlns:p14="http://schemas.microsoft.com/office/powerpoint/2010/main" val="39307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EDAFCC-620F-6D41-ADE5-8FD45DB40A53}" type="datetimeFigureOut">
              <a:rPr lang="en-US" smtClean="0"/>
              <a:t>2/14/2022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59D9BD-65C9-444E-B440-C0FFEFE30007}" type="slidenum">
              <a:rPr lang="en-US" smtClean="0"/>
              <a:t>‹#›</a:t>
            </a:fld>
            <a:endParaRPr lang="en-US"/>
          </a:p>
        </p:txBody>
      </p:sp>
    </p:spTree>
    <p:extLst>
      <p:ext uri="{BB962C8B-B14F-4D97-AF65-F5344CB8AC3E}">
        <p14:creationId xmlns:p14="http://schemas.microsoft.com/office/powerpoint/2010/main" val="236993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EDAFCC-620F-6D41-ADE5-8FD45DB40A53}" type="datetimeFigureOut">
              <a:rPr lang="en-US" smtClean="0"/>
              <a:t>2/14/2022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59D9BD-65C9-444E-B440-C0FFEFE30007}" type="slidenum">
              <a:rPr lang="en-US" smtClean="0"/>
              <a:t>‹#›</a:t>
            </a:fld>
            <a:endParaRPr lang="en-US"/>
          </a:p>
        </p:txBody>
      </p:sp>
    </p:spTree>
    <p:extLst>
      <p:ext uri="{BB962C8B-B14F-4D97-AF65-F5344CB8AC3E}">
        <p14:creationId xmlns:p14="http://schemas.microsoft.com/office/powerpoint/2010/main" val="2001141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EDAFCC-620F-6D41-ADE5-8FD45DB40A53}" type="datetimeFigureOut">
              <a:rPr lang="en-US" smtClean="0"/>
              <a:t>2/14/2022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59D9BD-65C9-444E-B440-C0FFEFE30007}" type="slidenum">
              <a:rPr lang="en-US" smtClean="0"/>
              <a:t>‹#›</a:t>
            </a:fld>
            <a:endParaRPr lang="en-US"/>
          </a:p>
        </p:txBody>
      </p:sp>
    </p:spTree>
    <p:extLst>
      <p:ext uri="{BB962C8B-B14F-4D97-AF65-F5344CB8AC3E}">
        <p14:creationId xmlns:p14="http://schemas.microsoft.com/office/powerpoint/2010/main" val="14400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3EDAFCC-620F-6D41-ADE5-8FD45DB40A53}" type="datetimeFigureOut">
              <a:rPr lang="en-US" smtClean="0"/>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59D9BD-65C9-444E-B440-C0FFEFE30007}" type="slidenum">
              <a:rPr lang="en-US" smtClean="0"/>
              <a:t>‹#›</a:t>
            </a:fld>
            <a:endParaRPr lang="en-US"/>
          </a:p>
        </p:txBody>
      </p:sp>
    </p:spTree>
    <p:extLst>
      <p:ext uri="{BB962C8B-B14F-4D97-AF65-F5344CB8AC3E}">
        <p14:creationId xmlns:p14="http://schemas.microsoft.com/office/powerpoint/2010/main" val="3358358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59D9BD-65C9-444E-B440-C0FFEFE30007}" type="slidenum">
              <a:rPr lang="en-US" smtClean="0"/>
              <a:t>‹#›</a:t>
            </a:fld>
            <a:endParaRPr lang="en-US"/>
          </a:p>
        </p:txBody>
      </p:sp>
      <p:sp>
        <p:nvSpPr>
          <p:cNvPr id="5" name="Date Placeholder 4"/>
          <p:cNvSpPr>
            <a:spLocks noGrp="1"/>
          </p:cNvSpPr>
          <p:nvPr>
            <p:ph type="dt" sz="half" idx="10"/>
          </p:nvPr>
        </p:nvSpPr>
        <p:spPr/>
        <p:txBody>
          <a:bodyPr/>
          <a:lstStyle/>
          <a:p>
            <a:fld id="{93EDAFCC-620F-6D41-ADE5-8FD45DB40A53}" type="datetimeFigureOut">
              <a:rPr lang="en-US" smtClean="0"/>
              <a:t>2/14/2022</a:t>
            </a:fld>
            <a:endParaRPr lang="en-US"/>
          </a:p>
        </p:txBody>
      </p:sp>
    </p:spTree>
    <p:extLst>
      <p:ext uri="{BB962C8B-B14F-4D97-AF65-F5344CB8AC3E}">
        <p14:creationId xmlns:p14="http://schemas.microsoft.com/office/powerpoint/2010/main" val="1546043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3EDAFCC-620F-6D41-ADE5-8FD45DB40A53}" type="datetimeFigureOut">
              <a:rPr lang="en-US" smtClean="0"/>
              <a:t>2/14/2022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259D9BD-65C9-444E-B440-C0FFEFE30007}" type="slidenum">
              <a:rPr lang="en-US" smtClean="0"/>
              <a:t>‹#›</a:t>
            </a:fld>
            <a:endParaRPr lang="en-US"/>
          </a:p>
        </p:txBody>
      </p:sp>
    </p:spTree>
    <p:extLst>
      <p:ext uri="{BB962C8B-B14F-4D97-AF65-F5344CB8AC3E}">
        <p14:creationId xmlns:p14="http://schemas.microsoft.com/office/powerpoint/2010/main" val="385622080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b="1" kern="1200">
          <a:solidFill>
            <a:schemeClr val="accent2">
              <a:lumMod val="75000"/>
            </a:schemeClr>
          </a:solidFill>
          <a:latin typeface="Arial" panose="020B0604020202020204" pitchFamily="34" charset="0"/>
          <a:ea typeface="+mj-ea"/>
          <a:cs typeface="Arial" panose="020B060402020202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reativecommons.org/licenses/by-nc-sa/4.0/"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learn.solent.ac.uk/course/view.php?id=31636%C2%A7ion=2#tabs-tree-start"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learn.solent.ac.uk/course/view.php?id=31636%C2%A7ion#tabs-tree-start" TargetMode="External"/><Relationship Id="rId2" Type="http://schemas.openxmlformats.org/officeDocument/2006/relationships/hyperlink" Target="https://learn.solent.ac.uk/course/view.php?id=31636%C2%A7ion=2#tabs-tree-star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11" name="Title 10"/>
          <p:cNvSpPr>
            <a:spLocks noGrp="1"/>
          </p:cNvSpPr>
          <p:nvPr>
            <p:ph type="ctrTitle"/>
          </p:nvPr>
        </p:nvSpPr>
        <p:spPr>
          <a:xfrm>
            <a:off x="715618" y="1908021"/>
            <a:ext cx="8905460" cy="970974"/>
          </a:xfrm>
        </p:spPr>
        <p:txBody>
          <a:bodyPr>
            <a:normAutofit/>
          </a:bodyPr>
          <a:lstStyle/>
          <a:p>
            <a:pPr algn="ctr"/>
            <a:r>
              <a:rPr lang="en-CA" b="1" dirty="0">
                <a:solidFill>
                  <a:schemeClr val="bg1"/>
                </a:solidFill>
                <a:latin typeface="Arial" panose="020B0604020202020204" pitchFamily="34" charset="0"/>
                <a:cs typeface="Arial" panose="020B0604020202020204" pitchFamily="34" charset="0"/>
              </a:rPr>
              <a:t>Reflective Learning</a:t>
            </a:r>
            <a:endParaRPr lang="en-CA"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80D1AD7C-08FF-4416-B531-A5A2592097BD}"/>
              </a:ext>
            </a:extLst>
          </p:cNvPr>
          <p:cNvSpPr>
            <a:spLocks noGrp="1"/>
          </p:cNvSpPr>
          <p:nvPr>
            <p:ph type="subTitle" idx="1"/>
          </p:nvPr>
        </p:nvSpPr>
        <p:spPr>
          <a:xfrm>
            <a:off x="715618" y="3013055"/>
            <a:ext cx="8905460" cy="831889"/>
          </a:xfrm>
        </p:spPr>
        <p:txBody>
          <a:bodyPr>
            <a:normAutofit/>
          </a:bodyPr>
          <a:lstStyle/>
          <a:p>
            <a:pPr algn="ctr"/>
            <a:r>
              <a:rPr lang="en-US" sz="4000" i="1" dirty="0">
                <a:solidFill>
                  <a:schemeClr val="bg1"/>
                </a:solidFill>
              </a:rPr>
              <a:t>Kolb’s Reflective Model</a:t>
            </a:r>
          </a:p>
        </p:txBody>
      </p:sp>
      <p:grpSp>
        <p:nvGrpSpPr>
          <p:cNvPr id="7" name="Group 6"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A857BA81-7B25-4925-8572-5234C55032DA}"/>
              </a:ext>
            </a:extLst>
          </p:cNvPr>
          <p:cNvGrpSpPr/>
          <p:nvPr/>
        </p:nvGrpSpPr>
        <p:grpSpPr>
          <a:xfrm>
            <a:off x="995652" y="4949979"/>
            <a:ext cx="7947824" cy="444502"/>
            <a:chOff x="598088" y="4514272"/>
            <a:chExt cx="7947824" cy="444502"/>
          </a:xfrm>
        </p:grpSpPr>
        <p:pic>
          <p:nvPicPr>
            <p:cNvPr id="8" name="Google Shape;92;p23" descr="CC BY-NC-SA 4.0 License Logo">
              <a:extLst>
                <a:ext uri="{FF2B5EF4-FFF2-40B4-BE49-F238E27FC236}">
                  <a16:creationId xmlns:a16="http://schemas.microsoft.com/office/drawing/2014/main" id="{A05F23FA-A00C-43A9-B707-73B5E05AC330}"/>
                </a:ext>
              </a:extLst>
            </p:cNvPr>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598088" y="4570826"/>
              <a:ext cx="947180" cy="331395"/>
            </a:xfrm>
            <a:prstGeom prst="rect">
              <a:avLst/>
            </a:prstGeom>
            <a:noFill/>
            <a:ln>
              <a:noFill/>
            </a:ln>
          </p:spPr>
        </p:pic>
        <p:sp>
          <p:nvSpPr>
            <p:cNvPr id="9" name="Google Shape;91;p23">
              <a:extLst>
                <a:ext uri="{FF2B5EF4-FFF2-40B4-BE49-F238E27FC236}">
                  <a16:creationId xmlns:a16="http://schemas.microsoft.com/office/drawing/2014/main" id="{A259F776-D3F8-4A62-B025-A3B8F0351E11}"/>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 sz="1200" b="0" i="0" u="none" strike="noStrike" kern="1200" cap="none" spc="0" normalizeH="0" baseline="0" noProof="0" dirty="0">
                  <a:ln>
                    <a:noFill/>
                  </a:ln>
                  <a:solidFill>
                    <a:prstClr val="white"/>
                  </a:solidFill>
                  <a:effectLst/>
                  <a:uLnTx/>
                  <a:uFillTx/>
                  <a:latin typeface="Arial" panose="020B0604020202020204" pitchFamily="34" charset="0"/>
                  <a:ea typeface="Calibri"/>
                  <a:cs typeface="Arial" panose="020B0604020202020204" pitchFamily="34" charset="0"/>
                  <a:sym typeface="Calibri"/>
                </a:rPr>
                <a:t>Unless otherwise noted, this work is licensed under a </a:t>
              </a:r>
              <a:r>
                <a:rPr kumimoji="0" lang="en" sz="1200" b="0" i="0" u="none" strike="noStrike" kern="1200" cap="none" spc="0" normalizeH="0" baseline="0" noProof="0" dirty="0">
                  <a:ln>
                    <a:noFill/>
                  </a:ln>
                  <a:solidFill>
                    <a:prstClr val="white"/>
                  </a:solidFill>
                  <a:effectLst/>
                  <a:uLnTx/>
                  <a:uFillTx/>
                  <a:latin typeface="Arial" panose="020B0604020202020204" pitchFamily="34" charset="0"/>
                  <a:ea typeface="Calibri"/>
                  <a:cs typeface="Arial" panose="020B0604020202020204" pitchFamily="34" charset="0"/>
                  <a:sym typeface="Calibri"/>
                  <a:hlinkClick r:id="rId4">
                    <a:extLst>
                      <a:ext uri="{A12FA001-AC4F-418D-AE19-62706E023703}">
                        <ahyp:hlinkClr xmlns:ahyp="http://schemas.microsoft.com/office/drawing/2018/hyperlinkcolor" val="tx"/>
                      </a:ext>
                    </a:extLst>
                  </a:hlinkClick>
                </a:rPr>
                <a:t>Creative Commons </a:t>
              </a: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Calibri"/>
                  <a:cs typeface="Arial" panose="020B0604020202020204" pitchFamily="34" charset="0"/>
                  <a:sym typeface="Calibri"/>
                  <a:hlinkClick r:id="rId4">
                    <a:extLst>
                      <a:ext uri="{A12FA001-AC4F-418D-AE19-62706E023703}">
                        <ahyp:hlinkClr xmlns:ahyp="http://schemas.microsoft.com/office/drawing/2018/hyperlinkcolor" val="tx"/>
                      </a:ext>
                    </a:extLst>
                  </a:hlinkClick>
                </a:rPr>
                <a:t>Attribution-</a:t>
              </a:r>
              <a:r>
                <a:rPr kumimoji="0" lang="en-US" sz="1200" b="0" i="0" u="none" strike="noStrike" kern="1200" cap="none" spc="0" normalizeH="0" baseline="0" noProof="0" dirty="0" err="1">
                  <a:ln>
                    <a:noFill/>
                  </a:ln>
                  <a:solidFill>
                    <a:prstClr val="white"/>
                  </a:solidFill>
                  <a:effectLst/>
                  <a:uLnTx/>
                  <a:uFillTx/>
                  <a:latin typeface="Arial" panose="020B0604020202020204" pitchFamily="34" charset="0"/>
                  <a:ea typeface="Calibri"/>
                  <a:cs typeface="Arial" panose="020B0604020202020204" pitchFamily="34" charset="0"/>
                  <a:sym typeface="Calibri"/>
                  <a:hlinkClick r:id="rId4">
                    <a:extLst>
                      <a:ext uri="{A12FA001-AC4F-418D-AE19-62706E023703}">
                        <ahyp:hlinkClr xmlns:ahyp="http://schemas.microsoft.com/office/drawing/2018/hyperlinkcolor" val="tx"/>
                      </a:ext>
                    </a:extLst>
                  </a:hlinkClick>
                </a:rPr>
                <a:t>NonCommercial</a:t>
              </a: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Calibri"/>
                  <a:cs typeface="Arial" panose="020B0604020202020204" pitchFamily="34" charset="0"/>
                  <a:sym typeface="Calibri"/>
                  <a:hlinkClick r:id="rId4">
                    <a:extLst>
                      <a:ext uri="{A12FA001-AC4F-418D-AE19-62706E023703}">
                        <ahyp:hlinkClr xmlns:ahyp="http://schemas.microsoft.com/office/drawing/2018/hyperlinkcolor" val="tx"/>
                      </a:ext>
                    </a:extLst>
                  </a:hlinkClick>
                </a:rPr>
                <a:t>-</a:t>
              </a:r>
              <a:r>
                <a:rPr kumimoji="0" lang="en-US" sz="1200" b="0" i="0" u="none" strike="noStrike" kern="1200" cap="none" spc="0" normalizeH="0" baseline="0" noProof="0" dirty="0" err="1">
                  <a:ln>
                    <a:noFill/>
                  </a:ln>
                  <a:solidFill>
                    <a:prstClr val="white"/>
                  </a:solidFill>
                  <a:effectLst/>
                  <a:uLnTx/>
                  <a:uFillTx/>
                  <a:latin typeface="Arial" panose="020B0604020202020204" pitchFamily="34" charset="0"/>
                  <a:ea typeface="Calibri"/>
                  <a:cs typeface="Arial" panose="020B0604020202020204" pitchFamily="34" charset="0"/>
                  <a:sym typeface="Calibri"/>
                  <a:hlinkClick r:id="rId4">
                    <a:extLst>
                      <a:ext uri="{A12FA001-AC4F-418D-AE19-62706E023703}">
                        <ahyp:hlinkClr xmlns:ahyp="http://schemas.microsoft.com/office/drawing/2018/hyperlinkcolor" val="tx"/>
                      </a:ext>
                    </a:extLst>
                  </a:hlinkClick>
                </a:rPr>
                <a:t>ShareAlike</a:t>
              </a: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Calibri"/>
                  <a:cs typeface="Arial" panose="020B0604020202020204" pitchFamily="34" charset="0"/>
                  <a:sym typeface="Calibri"/>
                  <a:hlinkClick r:id="rId4">
                    <a:extLst>
                      <a:ext uri="{A12FA001-AC4F-418D-AE19-62706E023703}">
                        <ahyp:hlinkClr xmlns:ahyp="http://schemas.microsoft.com/office/drawing/2018/hyperlinkcolor" val="tx"/>
                      </a:ext>
                    </a:extLst>
                  </a:hlinkClick>
                </a:rPr>
                <a:t> 4.0 International (CC BY-NC-SA 4.0)</a:t>
              </a: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Calibri"/>
                  <a:cs typeface="Arial" panose="020B0604020202020204" pitchFamily="34" charset="0"/>
                  <a:sym typeface="Calibri"/>
                </a:rPr>
                <a:t> license</a:t>
              </a:r>
              <a:r>
                <a:rPr kumimoji="0" lang="en" sz="1200" b="0" i="0" u="none" strike="noStrike" kern="1200" cap="none" spc="0" normalizeH="0" baseline="0" noProof="0" dirty="0">
                  <a:ln>
                    <a:noFill/>
                  </a:ln>
                  <a:solidFill>
                    <a:prstClr val="white"/>
                  </a:solidFill>
                  <a:effectLst/>
                  <a:uLnTx/>
                  <a:uFillTx/>
                  <a:latin typeface="Arial" panose="020B0604020202020204" pitchFamily="34" charset="0"/>
                  <a:ea typeface="Calibri"/>
                  <a:cs typeface="Arial" panose="020B0604020202020204" pitchFamily="34" charset="0"/>
                  <a:sym typeface="Calibri"/>
                </a:rPr>
                <a:t>.</a:t>
              </a:r>
              <a:endParaRPr kumimoji="0" sz="1200" b="0" i="0" u="none" strike="noStrike" kern="1200" cap="none" spc="0" normalizeH="0" baseline="0" noProof="0" dirty="0">
                <a:ln>
                  <a:noFill/>
                </a:ln>
                <a:solidFill>
                  <a:prstClr val="white"/>
                </a:solidFill>
                <a:effectLst/>
                <a:uLnTx/>
                <a:uFillTx/>
                <a:latin typeface="Arial" panose="020B0604020202020204" pitchFamily="34" charset="0"/>
                <a:ea typeface="Calibri"/>
                <a:cs typeface="Arial" panose="020B0604020202020204" pitchFamily="34" charset="0"/>
                <a:sym typeface="Calibri"/>
              </a:endParaRPr>
            </a:p>
          </p:txBody>
        </p:sp>
      </p:grpSp>
      <p:sp>
        <p:nvSpPr>
          <p:cNvPr id="5" name="TextBox 4">
            <a:extLst>
              <a:ext uri="{FF2B5EF4-FFF2-40B4-BE49-F238E27FC236}">
                <a16:creationId xmlns:a16="http://schemas.microsoft.com/office/drawing/2014/main" id="{4A08769C-2A66-4C98-93D0-1C2DA9E58A6A}"/>
              </a:ext>
            </a:extLst>
          </p:cNvPr>
          <p:cNvSpPr txBox="1"/>
          <p:nvPr/>
        </p:nvSpPr>
        <p:spPr>
          <a:xfrm>
            <a:off x="876383" y="5569504"/>
            <a:ext cx="7538747"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400" b="0"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All images used in this slide deck are retrieved from Microsoft PowerPoint 365 Stock Image tool unless otherwise noted.</a:t>
            </a:r>
            <a:r>
              <a:rPr kumimoji="0" lang="en-US" sz="1400" b="0"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Templates and clipart are by Microsoft: all rights reserved copyright.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C8B41-207E-D540-B203-AF9C570F26FA}"/>
              </a:ext>
            </a:extLst>
          </p:cNvPr>
          <p:cNvSpPr>
            <a:spLocks noGrp="1"/>
          </p:cNvSpPr>
          <p:nvPr>
            <p:ph type="title"/>
          </p:nvPr>
        </p:nvSpPr>
        <p:spPr>
          <a:xfrm>
            <a:off x="5394960" y="368968"/>
            <a:ext cx="4135904" cy="1320800"/>
          </a:xfrm>
        </p:spPr>
        <p:txBody>
          <a:bodyPr>
            <a:normAutofit/>
          </a:bodyPr>
          <a:lstStyle/>
          <a:p>
            <a:pPr algn="ctr"/>
            <a:r>
              <a:rPr lang="en-US" dirty="0"/>
              <a:t>What is reflective learning?</a:t>
            </a:r>
          </a:p>
        </p:txBody>
      </p:sp>
      <p:sp>
        <p:nvSpPr>
          <p:cNvPr id="3" name="Content Placeholder 2">
            <a:extLst>
              <a:ext uri="{FF2B5EF4-FFF2-40B4-BE49-F238E27FC236}">
                <a16:creationId xmlns:a16="http://schemas.microsoft.com/office/drawing/2014/main" id="{BEFE516D-1ECD-5548-AE65-07F0143466A1}"/>
              </a:ext>
            </a:extLst>
          </p:cNvPr>
          <p:cNvSpPr>
            <a:spLocks noGrp="1"/>
          </p:cNvSpPr>
          <p:nvPr>
            <p:ph idx="1"/>
          </p:nvPr>
        </p:nvSpPr>
        <p:spPr>
          <a:xfrm>
            <a:off x="5186363" y="1785382"/>
            <a:ext cx="4342648" cy="4531197"/>
          </a:xfrm>
        </p:spPr>
        <p:txBody>
          <a:bodyPr>
            <a:normAutofit/>
          </a:bodyPr>
          <a:lstStyle/>
          <a:p>
            <a:pPr>
              <a:lnSpc>
                <a:spcPct val="90000"/>
              </a:lnSpc>
            </a:pPr>
            <a:r>
              <a:rPr lang="en-US" dirty="0"/>
              <a:t>Have you heard the saying ” We learn from our mistakes.” ?</a:t>
            </a:r>
          </a:p>
          <a:p>
            <a:pPr>
              <a:lnSpc>
                <a:spcPct val="90000"/>
              </a:lnSpc>
            </a:pPr>
            <a:r>
              <a:rPr lang="en-US" dirty="0"/>
              <a:t>Reflective Learning is a tool you can use to learn from your mistakes.</a:t>
            </a:r>
          </a:p>
          <a:p>
            <a:pPr>
              <a:lnSpc>
                <a:spcPct val="90000"/>
              </a:lnSpc>
            </a:pPr>
            <a:r>
              <a:rPr lang="en-US" b="1" dirty="0"/>
              <a:t>Simply stated</a:t>
            </a:r>
            <a:r>
              <a:rPr lang="en-US" b="1" u="sng" dirty="0"/>
              <a:t>: </a:t>
            </a:r>
            <a:r>
              <a:rPr lang="en-US" u="sng" dirty="0"/>
              <a:t>reflective learning is continuing to learn from your experiences throughout your life</a:t>
            </a:r>
            <a:r>
              <a:rPr lang="en-US" dirty="0"/>
              <a:t>.</a:t>
            </a:r>
          </a:p>
          <a:p>
            <a:pPr>
              <a:lnSpc>
                <a:spcPct val="90000"/>
              </a:lnSpc>
            </a:pPr>
            <a:r>
              <a:rPr lang="en-US" dirty="0"/>
              <a:t>Thomas Edison, inventor of the light bulb stated: </a:t>
            </a:r>
          </a:p>
          <a:p>
            <a:pPr>
              <a:lnSpc>
                <a:spcPct val="90000"/>
              </a:lnSpc>
            </a:pPr>
            <a:r>
              <a:rPr lang="en-US" dirty="0"/>
              <a:t>“I have not failed. I’ve just found 10,000 ways that won’t work”</a:t>
            </a:r>
          </a:p>
          <a:p>
            <a:pPr>
              <a:lnSpc>
                <a:spcPct val="90000"/>
              </a:lnSpc>
            </a:pPr>
            <a:r>
              <a:rPr lang="en-US" dirty="0"/>
              <a:t>We can only learn from our mistakes if we think about what went wrong and why and think about what to do differently next time.</a:t>
            </a:r>
          </a:p>
          <a:p>
            <a:pPr marL="0" indent="0">
              <a:lnSpc>
                <a:spcPct val="90000"/>
              </a:lnSpc>
              <a:buNone/>
            </a:pPr>
            <a:endParaRPr lang="en-US" sz="1100" dirty="0"/>
          </a:p>
        </p:txBody>
      </p:sp>
      <p:pic>
        <p:nvPicPr>
          <p:cNvPr id="5" name="Picture 4">
            <a:extLst>
              <a:ext uri="{FF2B5EF4-FFF2-40B4-BE49-F238E27FC236}">
                <a16:creationId xmlns:a16="http://schemas.microsoft.com/office/drawing/2014/main" id="{07C6333D-07C1-5648-82E8-BE23EE961F92}"/>
              </a:ext>
              <a:ext uri="{C183D7F6-B498-43B3-948B-1728B52AA6E4}">
                <adec:decorative xmlns:adec="http://schemas.microsoft.com/office/drawing/2017/decorative" val="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54178" r="-2" b="-2"/>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Tree>
    <p:extLst>
      <p:ext uri="{BB962C8B-B14F-4D97-AF65-F5344CB8AC3E}">
        <p14:creationId xmlns:p14="http://schemas.microsoft.com/office/powerpoint/2010/main" val="290653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4815A7B4-532E-48C9-AC24-D78ACF333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11" name="Freeform 14">
              <a:extLst>
                <a:ext uri="{FF2B5EF4-FFF2-40B4-BE49-F238E27FC236}">
                  <a16:creationId xmlns:a16="http://schemas.microsoft.com/office/drawing/2014/main" id="{D40109F4-CE5C-45F4-856E-F3F69C9FD4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3CBAA4DE-3D7B-460B-AE98-D9F9990C0B6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7BF1ED3E-4F80-4AF6-A41B-44F53DDE61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C0B2D747-3E31-45C5-9A98-A9710A585F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A15FD4BA-3020-462D-8BE8-B3A65B8E49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A304284A-7318-4DD5-898C-2F6B23C778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9DF48E66-B635-4509-B115-E0987C014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E3B96D94-5F5A-4F4C-810C-917BF4D26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7F3782D6-BFF8-4389-9D39-A023ADAA92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ECE162D4-FCAE-441B-B5E9-C91DE62124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732963C1-99BE-9D4F-81C8-89F153412836}"/>
              </a:ext>
            </a:extLst>
          </p:cNvPr>
          <p:cNvSpPr>
            <a:spLocks noGrp="1"/>
          </p:cNvSpPr>
          <p:nvPr>
            <p:ph type="title"/>
          </p:nvPr>
        </p:nvSpPr>
        <p:spPr>
          <a:xfrm>
            <a:off x="957294" y="283398"/>
            <a:ext cx="8431214" cy="1087656"/>
          </a:xfrm>
        </p:spPr>
        <p:txBody>
          <a:bodyPr vert="horz" lIns="91440" tIns="45720" rIns="91440" bIns="45720" rtlCol="0" anchor="b">
            <a:normAutofit/>
          </a:bodyPr>
          <a:lstStyle/>
          <a:p>
            <a:r>
              <a:rPr lang="en-US" sz="4800" dirty="0"/>
              <a:t>Kolb’s Reflective Model</a:t>
            </a:r>
          </a:p>
        </p:txBody>
      </p:sp>
      <p:pic>
        <p:nvPicPr>
          <p:cNvPr id="5" name="Content Placeholder 4" descr="Diagram with 4 circles: Eperience, Observations and reflections, Develop of ideas, Testing Ideas in Practice ">
            <a:extLst>
              <a:ext uri="{FF2B5EF4-FFF2-40B4-BE49-F238E27FC236}">
                <a16:creationId xmlns:a16="http://schemas.microsoft.com/office/drawing/2014/main" id="{350B9CAC-C831-DE44-A38D-CB45A599F69A}"/>
              </a:ext>
            </a:extLst>
          </p:cNvPr>
          <p:cNvPicPr>
            <a:picLocks noGrp="1" noChangeAspect="1"/>
          </p:cNvPicPr>
          <p:nvPr>
            <p:ph idx="1"/>
          </p:nvPr>
        </p:nvPicPr>
        <p:blipFill>
          <a:blip r:embed="rId2"/>
          <a:stretch>
            <a:fillRect/>
          </a:stretch>
        </p:blipFill>
        <p:spPr>
          <a:xfrm>
            <a:off x="957294" y="1509327"/>
            <a:ext cx="7166458" cy="4961811"/>
          </a:xfrm>
          <a:prstGeom prst="rect">
            <a:avLst/>
          </a:prstGeom>
        </p:spPr>
      </p:pic>
      <p:sp>
        <p:nvSpPr>
          <p:cNvPr id="6" name="Rectangle 5" descr="Source: https://learn.solent.ac.uk/course/view.php?id=31636&amp;section=2#tabs-tree-start">
            <a:extLst>
              <a:ext uri="{FF2B5EF4-FFF2-40B4-BE49-F238E27FC236}">
                <a16:creationId xmlns:a16="http://schemas.microsoft.com/office/drawing/2014/main" id="{84F80322-64F1-9B42-B89C-062E675B95CA}"/>
              </a:ext>
            </a:extLst>
          </p:cNvPr>
          <p:cNvSpPr/>
          <p:nvPr/>
        </p:nvSpPr>
        <p:spPr>
          <a:xfrm>
            <a:off x="978077" y="6421204"/>
            <a:ext cx="6982328" cy="253916"/>
          </a:xfrm>
          <a:prstGeom prst="rect">
            <a:avLst/>
          </a:prstGeom>
        </p:spPr>
        <p:txBody>
          <a:bodyPr wrap="square">
            <a:spAutoFit/>
          </a:bodyPr>
          <a:lstStyle/>
          <a:p>
            <a:r>
              <a:rPr lang="en-US" sz="1050" dirty="0">
                <a:latin typeface="Arial" panose="020B0604020202020204" pitchFamily="34" charset="0"/>
                <a:cs typeface="Arial" panose="020B0604020202020204" pitchFamily="34" charset="0"/>
              </a:rPr>
              <a:t>Source </a:t>
            </a:r>
            <a:r>
              <a:rPr lang="en-US" sz="1050" dirty="0">
                <a:solidFill>
                  <a:srgbClr val="0070C0"/>
                </a:solidFill>
                <a:hlinkClick r:id="rId3">
                  <a:extLst>
                    <a:ext uri="{A12FA001-AC4F-418D-AE19-62706E023703}">
                      <ahyp:hlinkClr xmlns:ahyp="http://schemas.microsoft.com/office/drawing/2018/hyperlinkcolor" val="tx"/>
                    </a:ext>
                  </a:extLst>
                </a:hlinkClick>
              </a:rPr>
              <a:t>7. feedback and reflection</a:t>
            </a:r>
            <a:endParaRPr lang="en-US" sz="105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1379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011FD-BEDC-144C-B538-EEA45421A9CB}"/>
              </a:ext>
            </a:extLst>
          </p:cNvPr>
          <p:cNvSpPr>
            <a:spLocks noGrp="1"/>
          </p:cNvSpPr>
          <p:nvPr>
            <p:ph type="title"/>
          </p:nvPr>
        </p:nvSpPr>
        <p:spPr>
          <a:xfrm>
            <a:off x="677334" y="258417"/>
            <a:ext cx="8596668" cy="1320800"/>
          </a:xfrm>
        </p:spPr>
        <p:txBody>
          <a:bodyPr/>
          <a:lstStyle/>
          <a:p>
            <a:r>
              <a:rPr lang="en-US" dirty="0"/>
              <a:t>Example Using Kolb’s Model of Reflection</a:t>
            </a:r>
          </a:p>
        </p:txBody>
      </p:sp>
      <p:sp>
        <p:nvSpPr>
          <p:cNvPr id="3" name="Content Placeholder 2">
            <a:extLst>
              <a:ext uri="{FF2B5EF4-FFF2-40B4-BE49-F238E27FC236}">
                <a16:creationId xmlns:a16="http://schemas.microsoft.com/office/drawing/2014/main" id="{7CE3EA10-0815-AF41-A41A-004F3E6A2338}"/>
              </a:ext>
            </a:extLst>
          </p:cNvPr>
          <p:cNvSpPr>
            <a:spLocks noGrp="1"/>
          </p:cNvSpPr>
          <p:nvPr>
            <p:ph idx="1"/>
          </p:nvPr>
        </p:nvSpPr>
        <p:spPr>
          <a:xfrm>
            <a:off x="677334" y="1579217"/>
            <a:ext cx="8596668" cy="4801705"/>
          </a:xfrm>
        </p:spPr>
        <p:txBody>
          <a:bodyPr>
            <a:normAutofit/>
          </a:bodyPr>
          <a:lstStyle/>
          <a:p>
            <a:r>
              <a:rPr lang="en-CA" sz="2000" b="1" dirty="0"/>
              <a:t>Experience: </a:t>
            </a:r>
            <a:r>
              <a:rPr lang="en-CA" sz="2000" dirty="0"/>
              <a:t>You gave a presentation to your class and you did not get a good grade on the presentation.</a:t>
            </a:r>
          </a:p>
          <a:p>
            <a:r>
              <a:rPr lang="en-CA" sz="2000" b="1" dirty="0"/>
              <a:t>Observations and reflections:</a:t>
            </a:r>
            <a:r>
              <a:rPr lang="en-CA" sz="2000" dirty="0"/>
              <a:t> You were nervous speaking in front of the class and you talked too fast and forgot what you were saying a few times. It was probably confusing for the audience.</a:t>
            </a:r>
          </a:p>
          <a:p>
            <a:r>
              <a:rPr lang="en-CA" sz="2000" b="1" dirty="0"/>
              <a:t>Development of ideas</a:t>
            </a:r>
            <a:r>
              <a:rPr lang="en-CA" sz="2000" dirty="0"/>
              <a:t>: You did some online research about how to cope with nerves when speaking in front of an audience. You watched some videos and learned a few ways to keep yourself calm and stay organized when public speaking.</a:t>
            </a:r>
          </a:p>
          <a:p>
            <a:r>
              <a:rPr lang="en-CA" sz="2000" b="1" dirty="0"/>
              <a:t>Testing ideas in practice: </a:t>
            </a:r>
            <a:r>
              <a:rPr lang="en-CA" sz="2000" dirty="0"/>
              <a:t>Before your next presentation, you practised the strategies for calming that you had learned and had your notes organized so you would not lose your place. You also practised your presentation many times in advance so that you would be less nervous.</a:t>
            </a:r>
            <a:endParaRPr lang="en-US" sz="2000" dirty="0"/>
          </a:p>
        </p:txBody>
      </p:sp>
    </p:spTree>
    <p:extLst>
      <p:ext uri="{BB962C8B-B14F-4D97-AF65-F5344CB8AC3E}">
        <p14:creationId xmlns:p14="http://schemas.microsoft.com/office/powerpoint/2010/main" val="1992935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668CA32-029D-5F4A-83E4-D8A1911565B8}"/>
              </a:ext>
            </a:extLst>
          </p:cNvPr>
          <p:cNvSpPr>
            <a:spLocks noGrp="1"/>
          </p:cNvSpPr>
          <p:nvPr>
            <p:ph type="title"/>
          </p:nvPr>
        </p:nvSpPr>
        <p:spPr>
          <a:xfrm>
            <a:off x="4576442" y="302628"/>
            <a:ext cx="4844283" cy="1478045"/>
          </a:xfrm>
        </p:spPr>
        <p:txBody>
          <a:bodyPr>
            <a:normAutofit/>
          </a:bodyPr>
          <a:lstStyle/>
          <a:p>
            <a:pPr>
              <a:lnSpc>
                <a:spcPct val="90000"/>
              </a:lnSpc>
            </a:pPr>
            <a:r>
              <a:rPr lang="en-US" sz="3200" dirty="0"/>
              <a:t>Why is it important to be a reflective learner?</a:t>
            </a:r>
          </a:p>
        </p:txBody>
      </p:sp>
      <p:sp>
        <p:nvSpPr>
          <p:cNvPr id="6" name="Content Placeholder 5">
            <a:extLst>
              <a:ext uri="{FF2B5EF4-FFF2-40B4-BE49-F238E27FC236}">
                <a16:creationId xmlns:a16="http://schemas.microsoft.com/office/drawing/2014/main" id="{A2E3BF4E-DF8D-F94D-847A-E4CB7C08E128}"/>
              </a:ext>
            </a:extLst>
          </p:cNvPr>
          <p:cNvSpPr>
            <a:spLocks noGrp="1"/>
          </p:cNvSpPr>
          <p:nvPr>
            <p:ph idx="1"/>
          </p:nvPr>
        </p:nvSpPr>
        <p:spPr>
          <a:xfrm>
            <a:off x="4576443" y="1449136"/>
            <a:ext cx="5099820" cy="5106236"/>
          </a:xfrm>
        </p:spPr>
        <p:txBody>
          <a:bodyPr>
            <a:normAutofit/>
          </a:bodyPr>
          <a:lstStyle/>
          <a:p>
            <a:pPr>
              <a:lnSpc>
                <a:spcPct val="90000"/>
              </a:lnSpc>
            </a:pPr>
            <a:r>
              <a:rPr lang="en-US" sz="2400" dirty="0"/>
              <a:t>When we reflect, we ask ourselves new questions, try to make sense out of the experience and what happened. This leads to putting what we learn into deeper memory!</a:t>
            </a:r>
          </a:p>
          <a:p>
            <a:pPr>
              <a:lnSpc>
                <a:spcPct val="90000"/>
              </a:lnSpc>
            </a:pPr>
            <a:r>
              <a:rPr lang="en-US" sz="2400" dirty="0"/>
              <a:t>We will all make mistakes in life. It is part of life.</a:t>
            </a:r>
          </a:p>
          <a:p>
            <a:pPr>
              <a:lnSpc>
                <a:spcPct val="90000"/>
              </a:lnSpc>
            </a:pPr>
            <a:r>
              <a:rPr lang="en-US" sz="2400" dirty="0"/>
              <a:t>It’s what we learn from those mistakes that make us change our actions in the future that matters.</a:t>
            </a:r>
          </a:p>
        </p:txBody>
      </p:sp>
      <p:pic>
        <p:nvPicPr>
          <p:cNvPr id="34" name="Picture 7">
            <a:extLst>
              <a:ext uri="{FF2B5EF4-FFF2-40B4-BE49-F238E27FC236}">
                <a16:creationId xmlns:a16="http://schemas.microsoft.com/office/drawing/2014/main" id="{BFC6E705-4EC3-4D98-A7B0-C4B10A35B438}"/>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rcRect l="23749" r="23749"/>
          <a:stretch/>
        </p:blipFill>
        <p:spPr>
          <a:xfrm>
            <a:off x="0" y="0"/>
            <a:ext cx="4576443"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Tree>
    <p:extLst>
      <p:ext uri="{BB962C8B-B14F-4D97-AF65-F5344CB8AC3E}">
        <p14:creationId xmlns:p14="http://schemas.microsoft.com/office/powerpoint/2010/main" val="3553990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468C5-7472-C74E-931C-96C5A6C3EDB8}"/>
              </a:ext>
            </a:extLst>
          </p:cNvPr>
          <p:cNvSpPr>
            <a:spLocks noGrp="1"/>
          </p:cNvSpPr>
          <p:nvPr>
            <p:ph type="title"/>
          </p:nvPr>
        </p:nvSpPr>
        <p:spPr>
          <a:xfrm>
            <a:off x="677334" y="609600"/>
            <a:ext cx="8596668" cy="796119"/>
          </a:xfrm>
        </p:spPr>
        <p:txBody>
          <a:bodyPr/>
          <a:lstStyle/>
          <a:p>
            <a:r>
              <a:rPr lang="en-US" dirty="0"/>
              <a:t>References</a:t>
            </a:r>
          </a:p>
        </p:txBody>
      </p:sp>
      <p:sp>
        <p:nvSpPr>
          <p:cNvPr id="3" name="Content Placeholder 2">
            <a:extLst>
              <a:ext uri="{FF2B5EF4-FFF2-40B4-BE49-F238E27FC236}">
                <a16:creationId xmlns:a16="http://schemas.microsoft.com/office/drawing/2014/main" id="{F6A89A37-C077-BB45-8113-637272ECB445}"/>
              </a:ext>
            </a:extLst>
          </p:cNvPr>
          <p:cNvSpPr>
            <a:spLocks noGrp="1"/>
          </p:cNvSpPr>
          <p:nvPr>
            <p:ph idx="1"/>
          </p:nvPr>
        </p:nvSpPr>
        <p:spPr>
          <a:xfrm>
            <a:off x="677333" y="1488613"/>
            <a:ext cx="8753269" cy="4759787"/>
          </a:xfrm>
        </p:spPr>
        <p:txBody>
          <a:bodyPr/>
          <a:lstStyle/>
          <a:p>
            <a:r>
              <a:rPr lang="en-US" dirty="0"/>
              <a:t>Solent University. (n.d</a:t>
            </a:r>
            <a:r>
              <a:rPr lang="en-US" dirty="0">
                <a:solidFill>
                  <a:schemeClr val="tx1"/>
                </a:solidFill>
              </a:rPr>
              <a:t>.).</a:t>
            </a:r>
            <a:r>
              <a:rPr lang="en-US" dirty="0">
                <a:solidFill>
                  <a:srgbClr val="0070C0"/>
                </a:solidFill>
              </a:rPr>
              <a:t> </a:t>
            </a:r>
            <a:r>
              <a:rPr lang="en-US" dirty="0">
                <a:solidFill>
                  <a:srgbClr val="0070C0"/>
                </a:solidFill>
                <a:hlinkClick r:id="rId2">
                  <a:extLst>
                    <a:ext uri="{A12FA001-AC4F-418D-AE19-62706E023703}">
                      <ahyp:hlinkClr xmlns:ahyp="http://schemas.microsoft.com/office/drawing/2018/hyperlinkcolor" val="tx"/>
                    </a:ext>
                  </a:extLst>
                </a:hlinkClick>
              </a:rPr>
              <a:t>7. feedback and reflection</a:t>
            </a:r>
            <a:r>
              <a:rPr lang="en-US" dirty="0">
                <a:solidFill>
                  <a:srgbClr val="0070C0"/>
                </a:solidFill>
              </a:rPr>
              <a:t>. </a:t>
            </a:r>
            <a:r>
              <a:rPr lang="en-US" dirty="0"/>
              <a:t>Course: 7. Feedback and Reflection. Retrieved February 13, 2022, from </a:t>
            </a:r>
            <a:r>
              <a:rPr lang="en-US" dirty="0">
                <a:solidFill>
                  <a:srgbClr val="0070C0"/>
                </a:solidFill>
                <a:hlinkClick r:id="rId3">
                  <a:extLst>
                    <a:ext uri="{A12FA001-AC4F-418D-AE19-62706E023703}">
                      <ahyp:hlinkClr xmlns:ahyp="http://schemas.microsoft.com/office/drawing/2018/hyperlinkcolor" val="tx"/>
                    </a:ext>
                  </a:extLst>
                </a:hlinkClick>
              </a:rPr>
              <a:t>https://learn.solent.ac.uk/course/view.php?id=31636%C2%A7ion#tabs-tree-start</a:t>
            </a:r>
            <a:endParaRPr lang="en-US" dirty="0">
              <a:solidFill>
                <a:srgbClr val="0070C0"/>
              </a:solidFill>
            </a:endParaRPr>
          </a:p>
          <a:p>
            <a:endParaRPr lang="en-US" dirty="0"/>
          </a:p>
        </p:txBody>
      </p:sp>
    </p:spTree>
    <p:extLst>
      <p:ext uri="{BB962C8B-B14F-4D97-AF65-F5344CB8AC3E}">
        <p14:creationId xmlns:p14="http://schemas.microsoft.com/office/powerpoint/2010/main" val="4938433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TotalTime>
  <Words>454</Words>
  <Application>Microsoft Office PowerPoint</Application>
  <PresentationFormat>Widescreen</PresentationFormat>
  <Paragraphs>24</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Trebuchet MS</vt:lpstr>
      <vt:lpstr>Wingdings 3</vt:lpstr>
      <vt:lpstr>Facet</vt:lpstr>
      <vt:lpstr>Reflective Learning</vt:lpstr>
      <vt:lpstr>What is reflective learning?</vt:lpstr>
      <vt:lpstr>Kolb’s Reflective Model</vt:lpstr>
      <vt:lpstr>Example Using Kolb’s Model of Reflection</vt:lpstr>
      <vt:lpstr>Why is it important to be a reflective learner?</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Reflective Learning</dc:title>
  <dc:creator>Robin Frkovic</dc:creator>
  <cp:lastModifiedBy>Andrew S</cp:lastModifiedBy>
  <cp:revision>8</cp:revision>
  <dcterms:created xsi:type="dcterms:W3CDTF">2022-02-09T18:54:54Z</dcterms:created>
  <dcterms:modified xsi:type="dcterms:W3CDTF">2022-02-14T19:05:54Z</dcterms:modified>
</cp:coreProperties>
</file>