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  <p:sldMasterId id="2147483708" r:id="rId2"/>
  </p:sldMasterIdLst>
  <p:notesMasterIdLst>
    <p:notesMasterId r:id="rId12"/>
  </p:notesMasterIdLst>
  <p:sldIdLst>
    <p:sldId id="265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249" autoAdjust="0"/>
  </p:normalViewPr>
  <p:slideViewPr>
    <p:cSldViewPr snapToGrid="0" snapToObjects="1">
      <p:cViewPr varScale="1">
        <p:scale>
          <a:sx n="68" d="100"/>
          <a:sy n="68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D1847-6F56-4B08-A35A-6FD8A4B47E3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710728-091D-4EC8-B903-E29596F5D79D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Anchor Moment: When I am done a meal.</a:t>
          </a:r>
        </a:p>
      </dgm:t>
      <dgm:extLst>
        <a:ext uri="{E40237B7-FDA0-4F09-8148-C483321AD2D9}">
          <dgm14:cNvPr xmlns:dgm14="http://schemas.microsoft.com/office/drawing/2010/diagram" id="0" name="" descr="Anchor Moment: When I am done a meal.&#10;"/>
        </a:ext>
      </dgm:extLst>
    </dgm:pt>
    <dgm:pt modelId="{6D7DEB04-6868-4289-966E-B11122ACD019}" type="parTrans" cxnId="{D917CEA0-6093-43C2-A1F2-75DA0AF7572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7DF4A2F-BCC8-41BE-8D6C-948177BB25FB}" type="sibTrans" cxnId="{D917CEA0-6093-43C2-A1F2-75DA0AF7572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67428E21-884B-4FA8-A0E2-7973D324BA47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Tiny Habit: I will go for a 2 minute walk.</a:t>
          </a:r>
        </a:p>
      </dgm:t>
      <dgm:extLst>
        <a:ext uri="{E40237B7-FDA0-4F09-8148-C483321AD2D9}">
          <dgm14:cNvPr xmlns:dgm14="http://schemas.microsoft.com/office/drawing/2010/diagram" id="0" name="" descr="Tiny Habit: I will go for a 2 minute walk.&#10;"/>
        </a:ext>
      </dgm:extLst>
    </dgm:pt>
    <dgm:pt modelId="{3D40E471-A885-4554-8E35-E9BE0D7A8B53}" type="parTrans" cxnId="{C2E917E2-B7C1-4F63-B46E-FC349B6D953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C57599F-769D-4061-A2DA-DE2C6B7307D2}" type="sibTrans" cxnId="{C2E917E2-B7C1-4F63-B46E-FC349B6D953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9964506-FDC8-494E-A3AA-D53541CEBED3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Celebration: I will tell myself “I did it! I am a healthier person and I feel good!”</a:t>
          </a:r>
        </a:p>
      </dgm:t>
      <dgm:extLst>
        <a:ext uri="{E40237B7-FDA0-4F09-8148-C483321AD2D9}">
          <dgm14:cNvPr xmlns:dgm14="http://schemas.microsoft.com/office/drawing/2010/diagram" id="0" name="" descr="Celebration: I will tell myself “I did it! I am a healthier person and I feel good!”&#10;"/>
        </a:ext>
      </dgm:extLst>
    </dgm:pt>
    <dgm:pt modelId="{028FBBCD-2CB3-4343-B515-3CA6D1C17AC1}" type="parTrans" cxnId="{B441C259-F7D4-4C61-8D27-F2E389BC4DBE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BC6BD6A-5E87-4205-976F-C7B5BD64F352}" type="sibTrans" cxnId="{B441C259-F7D4-4C61-8D27-F2E389BC4DBE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924B5DE-68CA-E442-B6BC-E3281AC94BFB}" type="pres">
      <dgm:prSet presAssocID="{3BBD1847-6F56-4B08-A35A-6FD8A4B47E39}" presName="linear" presStyleCnt="0">
        <dgm:presLayoutVars>
          <dgm:animLvl val="lvl"/>
          <dgm:resizeHandles val="exact"/>
        </dgm:presLayoutVars>
      </dgm:prSet>
      <dgm:spPr/>
    </dgm:pt>
    <dgm:pt modelId="{B481999E-D2D9-9145-AA7F-A031E0B62C5F}" type="pres">
      <dgm:prSet presAssocID="{FE710728-091D-4EC8-B903-E29596F5D7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626DC8-144F-E045-95C2-76E914CA1F18}" type="pres">
      <dgm:prSet presAssocID="{E7DF4A2F-BCC8-41BE-8D6C-948177BB25FB}" presName="spacer" presStyleCnt="0"/>
      <dgm:spPr/>
    </dgm:pt>
    <dgm:pt modelId="{D89B1263-360B-7C41-8B84-3762348F332B}" type="pres">
      <dgm:prSet presAssocID="{67428E21-884B-4FA8-A0E2-7973D324BA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E0918D-9BDA-BA4B-A0B4-41F403A4786F}" type="pres">
      <dgm:prSet presAssocID="{DC57599F-769D-4061-A2DA-DE2C6B7307D2}" presName="spacer" presStyleCnt="0"/>
      <dgm:spPr/>
    </dgm:pt>
    <dgm:pt modelId="{9912D95B-678F-4544-A1F7-B5A698D9DF62}" type="pres">
      <dgm:prSet presAssocID="{E9964506-FDC8-494E-A3AA-D53541CEBE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BE4EC16-046C-8B40-B92E-AEF60B049B73}" type="presOf" srcId="{3BBD1847-6F56-4B08-A35A-6FD8A4B47E39}" destId="{3924B5DE-68CA-E442-B6BC-E3281AC94BFB}" srcOrd="0" destOrd="0" presId="urn:microsoft.com/office/officeart/2005/8/layout/vList2"/>
    <dgm:cxn modelId="{D2A15534-A1DD-3D43-92CC-F6C490B45D87}" type="presOf" srcId="{E9964506-FDC8-494E-A3AA-D53541CEBED3}" destId="{9912D95B-678F-4544-A1F7-B5A698D9DF62}" srcOrd="0" destOrd="0" presId="urn:microsoft.com/office/officeart/2005/8/layout/vList2"/>
    <dgm:cxn modelId="{C1BB0F3B-5110-374E-A733-4B4F434B7458}" type="presOf" srcId="{67428E21-884B-4FA8-A0E2-7973D324BA47}" destId="{D89B1263-360B-7C41-8B84-3762348F332B}" srcOrd="0" destOrd="0" presId="urn:microsoft.com/office/officeart/2005/8/layout/vList2"/>
    <dgm:cxn modelId="{B441C259-F7D4-4C61-8D27-F2E389BC4DBE}" srcId="{3BBD1847-6F56-4B08-A35A-6FD8A4B47E39}" destId="{E9964506-FDC8-494E-A3AA-D53541CEBED3}" srcOrd="2" destOrd="0" parTransId="{028FBBCD-2CB3-4343-B515-3CA6D1C17AC1}" sibTransId="{9BC6BD6A-5E87-4205-976F-C7B5BD64F352}"/>
    <dgm:cxn modelId="{D917CEA0-6093-43C2-A1F2-75DA0AF7572C}" srcId="{3BBD1847-6F56-4B08-A35A-6FD8A4B47E39}" destId="{FE710728-091D-4EC8-B903-E29596F5D79D}" srcOrd="0" destOrd="0" parTransId="{6D7DEB04-6868-4289-966E-B11122ACD019}" sibTransId="{E7DF4A2F-BCC8-41BE-8D6C-948177BB25FB}"/>
    <dgm:cxn modelId="{C2B599C2-FBCB-DD4A-9961-E18D5312C20F}" type="presOf" srcId="{FE710728-091D-4EC8-B903-E29596F5D79D}" destId="{B481999E-D2D9-9145-AA7F-A031E0B62C5F}" srcOrd="0" destOrd="0" presId="urn:microsoft.com/office/officeart/2005/8/layout/vList2"/>
    <dgm:cxn modelId="{C2E917E2-B7C1-4F63-B46E-FC349B6D9536}" srcId="{3BBD1847-6F56-4B08-A35A-6FD8A4B47E39}" destId="{67428E21-884B-4FA8-A0E2-7973D324BA47}" srcOrd="1" destOrd="0" parTransId="{3D40E471-A885-4554-8E35-E9BE0D7A8B53}" sibTransId="{DC57599F-769D-4061-A2DA-DE2C6B7307D2}"/>
    <dgm:cxn modelId="{2DC5760D-7F99-714A-8B97-EB4BB3DB509A}" type="presParOf" srcId="{3924B5DE-68CA-E442-B6BC-E3281AC94BFB}" destId="{B481999E-D2D9-9145-AA7F-A031E0B62C5F}" srcOrd="0" destOrd="0" presId="urn:microsoft.com/office/officeart/2005/8/layout/vList2"/>
    <dgm:cxn modelId="{69E94C0B-0EE2-5D43-8F66-B2415F01FB75}" type="presParOf" srcId="{3924B5DE-68CA-E442-B6BC-E3281AC94BFB}" destId="{51626DC8-144F-E045-95C2-76E914CA1F18}" srcOrd="1" destOrd="0" presId="urn:microsoft.com/office/officeart/2005/8/layout/vList2"/>
    <dgm:cxn modelId="{4A621DBB-AC5F-BA44-894B-F20E5CD02BEB}" type="presParOf" srcId="{3924B5DE-68CA-E442-B6BC-E3281AC94BFB}" destId="{D89B1263-360B-7C41-8B84-3762348F332B}" srcOrd="2" destOrd="0" presId="urn:microsoft.com/office/officeart/2005/8/layout/vList2"/>
    <dgm:cxn modelId="{4D453749-56BD-3F46-893C-91D908041569}" type="presParOf" srcId="{3924B5DE-68CA-E442-B6BC-E3281AC94BFB}" destId="{3EE0918D-9BDA-BA4B-A0B4-41F403A4786F}" srcOrd="3" destOrd="0" presId="urn:microsoft.com/office/officeart/2005/8/layout/vList2"/>
    <dgm:cxn modelId="{C816805F-6F26-634C-BC72-E2D1E8018C95}" type="presParOf" srcId="{3924B5DE-68CA-E442-B6BC-E3281AC94BFB}" destId="{9912D95B-678F-4544-A1F7-B5A698D9DF6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1999E-D2D9-9145-AA7F-A031E0B62C5F}">
      <dsp:nvSpPr>
        <dsp:cNvPr id="0" name=""/>
        <dsp:cNvSpPr/>
      </dsp:nvSpPr>
      <dsp:spPr>
        <a:xfrm>
          <a:off x="0" y="18714"/>
          <a:ext cx="6134167" cy="15395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bg1"/>
              </a:solidFill>
            </a:rPr>
            <a:t>Anchor Moment: When I am done a meal.</a:t>
          </a:r>
        </a:p>
      </dsp:txBody>
      <dsp:txXfrm>
        <a:off x="75156" y="93870"/>
        <a:ext cx="5983855" cy="1389261"/>
      </dsp:txXfrm>
    </dsp:sp>
    <dsp:sp modelId="{D89B1263-360B-7C41-8B84-3762348F332B}">
      <dsp:nvSpPr>
        <dsp:cNvPr id="0" name=""/>
        <dsp:cNvSpPr/>
      </dsp:nvSpPr>
      <dsp:spPr>
        <a:xfrm>
          <a:off x="0" y="1641808"/>
          <a:ext cx="6134167" cy="1539573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bg1"/>
              </a:solidFill>
            </a:rPr>
            <a:t>Tiny Habit: I will go for a 2 minute walk.</a:t>
          </a:r>
        </a:p>
      </dsp:txBody>
      <dsp:txXfrm>
        <a:off x="75156" y="1716964"/>
        <a:ext cx="5983855" cy="1389261"/>
      </dsp:txXfrm>
    </dsp:sp>
    <dsp:sp modelId="{9912D95B-678F-4544-A1F7-B5A698D9DF62}">
      <dsp:nvSpPr>
        <dsp:cNvPr id="0" name=""/>
        <dsp:cNvSpPr/>
      </dsp:nvSpPr>
      <dsp:spPr>
        <a:xfrm>
          <a:off x="0" y="3264901"/>
          <a:ext cx="6134167" cy="1539573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bg1"/>
              </a:solidFill>
            </a:rPr>
            <a:t>Celebration: I will tell myself “I did it! I am a healthier person and I feel good!”</a:t>
          </a:r>
        </a:p>
      </dsp:txBody>
      <dsp:txXfrm>
        <a:off x="75156" y="3340057"/>
        <a:ext cx="5983855" cy="1389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2600C-9C11-4EDF-8583-006E2389924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9D6B7-6D00-4223-9AEC-B33E142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295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CB41-40FC-8543-8087-883B4F0E150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D0CF-E645-3648-8420-CDE3D090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10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66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6500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19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1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06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DCCC-AF86-6C45-BC9A-E55F92A72EC8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6255-C0E6-6849-821E-D19B62983170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27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7A4B-9819-BC45-9118-F5AE7087F326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4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90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8AC0-9DB0-594C-80A3-6DA5BCBFDA15}" type="datetime1">
              <a:rPr lang="en-CA" smtClean="0"/>
              <a:t>2022-02-01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5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9B19-1373-DC49-AB87-42E571708304}" type="datetime1">
              <a:rPr lang="en-CA" smtClean="0"/>
              <a:t>2022-02-01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7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FD52-96E9-6043-9A35-56520E60D428}" type="datetime1">
              <a:rPr lang="en-CA" smtClean="0"/>
              <a:t>2022-02-01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3163-1E20-494E-9F2B-A8345A9F2030}" type="datetime1">
              <a:rPr lang="en-CA" smtClean="0"/>
              <a:t>2022-02-01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66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172-92B9-7C48-9A1E-84F7F76D8E4D}" type="datetime1">
              <a:rPr lang="en-CA" smtClean="0"/>
              <a:t>2022-02-01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54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F940-4AF3-CD41-82AB-93A98B70F63F}" type="datetime1">
              <a:rPr lang="en-CA" smtClean="0"/>
              <a:t>2022-02-01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52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3EBA-124D-EE49-9DF4-70EE50152B87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2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2ACC-9CEA-A24D-9A04-7F9C4A4AEF7B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437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720B-CACD-9848-945B-88F7A26580C1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358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86E1-886E-1B48-8A7E-C8D2172A8F18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84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2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0E4-ABFD-BB40-926F-20F72E08E5F4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30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0EDB-B93D-B64F-B687-2ACAD4371FD9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37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A624-D8CB-0049-A67D-B662D90E7C76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3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3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7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3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6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6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638E9-FE09-5448-ABCB-33814DCBBC3A}" type="datetime1">
              <a:rPr lang="en-CA" smtClean="0"/>
              <a:t>2022-02-01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B843AF-13C8-9D46-9033-6A2B388F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2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amesclear.com/atomic-habi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cipemaker.tinyhabits.com/tiny-habi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habits.com/joi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876384" y="2404534"/>
            <a:ext cx="8909034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Habits for Success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5ED79B1-A085-4E11-A0CE-3D6441348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932355" cy="54767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One Tiny Habit at a Time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7" name="Group 6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A857BA81-7B25-4925-8572-5234C55032DA}"/>
              </a:ext>
            </a:extLst>
          </p:cNvPr>
          <p:cNvGrpSpPr/>
          <p:nvPr/>
        </p:nvGrpSpPr>
        <p:grpSpPr>
          <a:xfrm>
            <a:off x="995652" y="4949979"/>
            <a:ext cx="7947824" cy="444502"/>
            <a:chOff x="598088" y="4514272"/>
            <a:chExt cx="7947824" cy="444502"/>
          </a:xfrm>
        </p:grpSpPr>
        <p:pic>
          <p:nvPicPr>
            <p:cNvPr id="8" name="Google Shape;92;p23" descr="CC BY-NC-SA 4.0 License Logo">
              <a:extLst>
                <a:ext uri="{FF2B5EF4-FFF2-40B4-BE49-F238E27FC236}">
                  <a16:creationId xmlns:a16="http://schemas.microsoft.com/office/drawing/2014/main" id="{A05F23FA-A00C-43A9-B707-73B5E05AC330}"/>
                </a:ext>
              </a:extLst>
            </p:cNvPr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91;p23">
              <a:extLst>
                <a:ext uri="{FF2B5EF4-FFF2-40B4-BE49-F238E27FC236}">
                  <a16:creationId xmlns:a16="http://schemas.microsoft.com/office/drawing/2014/main" id="{A259F776-D3F8-4A62-B025-A3B8F0351E11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Unless otherwise noted, this work is licensed under a </a:t>
              </a: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Commons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license</a:t>
              </a: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.</a:t>
              </a:r>
              <a:endPara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A08769C-2A66-4C98-93D0-1C2DA9E58A6A}"/>
              </a:ext>
            </a:extLst>
          </p:cNvPr>
          <p:cNvSpPr txBox="1"/>
          <p:nvPr/>
        </p:nvSpPr>
        <p:spPr>
          <a:xfrm>
            <a:off x="876383" y="5569504"/>
            <a:ext cx="7538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Templates and clipart are by Microsoft: all rights reserved copyright.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8AB97-93ED-4745-B6DF-B8362F763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6316" y="1045694"/>
            <a:ext cx="4763558" cy="2227730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How do we create a new habit that helps us reach our life goals?</a:t>
            </a:r>
          </a:p>
        </p:txBody>
      </p:sp>
      <p:pic>
        <p:nvPicPr>
          <p:cNvPr id="5" name="Picture 4" descr="Tiny Habits: The Small Changes that Change Everything Book Cover">
            <a:extLst>
              <a:ext uri="{FF2B5EF4-FFF2-40B4-BE49-F238E27FC236}">
                <a16:creationId xmlns:a16="http://schemas.microsoft.com/office/drawing/2014/main" id="{47C73DD4-85DB-CC40-B985-A70A4D8B05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12719" y="430331"/>
            <a:ext cx="3761429" cy="539075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745C-6223-7649-961F-9115B0D41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336" y="3815291"/>
            <a:ext cx="4763558" cy="532778"/>
          </a:xfrm>
          <a:solidFill>
            <a:srgbClr val="4898D4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One small change at a time!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58B7FB-E5A6-4603-9488-C2BD3B343053}"/>
              </a:ext>
            </a:extLst>
          </p:cNvPr>
          <p:cNvSpPr txBox="1"/>
          <p:nvPr/>
        </p:nvSpPr>
        <p:spPr>
          <a:xfrm>
            <a:off x="209510" y="5716484"/>
            <a:ext cx="38646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Tiny Habits, by BJ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Frogg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Houghton Mifflin Harcourt, 2019. Front cover.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Retrieved from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jamesclear.com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. All rights reserved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4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CA773C3-2AE3-4547-A05B-A00068F9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74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Tiny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E3FC-C62D-BA46-896B-A36D74E04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7177"/>
            <a:ext cx="8596668" cy="5348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There are 3 main steps in Dr. Fogg’s Tiny Habits approach.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b="1" u="sng" dirty="0"/>
              <a:t>Anchor Moment:</a:t>
            </a:r>
            <a:r>
              <a:rPr lang="en-US" sz="2800" dirty="0"/>
              <a:t> something you already routinely do (eat breakfast) or an event that happens (phone rings) </a:t>
            </a:r>
          </a:p>
          <a:p>
            <a:pPr marL="857250" lvl="1" indent="-457200"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This moment reminds you to do the new tiny </a:t>
            </a:r>
            <a:r>
              <a:rPr lang="en-US" sz="2400" dirty="0" err="1"/>
              <a:t>behaviour</a:t>
            </a:r>
            <a:r>
              <a:rPr lang="en-US" sz="2400" dirty="0"/>
              <a:t>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b="1" u="sng" dirty="0"/>
              <a:t>New Tiny </a:t>
            </a:r>
            <a:r>
              <a:rPr lang="en-US" sz="2800" b="1" u="sng" dirty="0" err="1"/>
              <a:t>Behaviour</a:t>
            </a:r>
            <a:r>
              <a:rPr lang="en-US" sz="2800" b="1" u="sng" dirty="0"/>
              <a:t>: </a:t>
            </a:r>
            <a:r>
              <a:rPr lang="en-US" sz="2800" dirty="0"/>
              <a:t>a simple version of the new habit you want (do 3 sit ups, read one paragraph of your book) </a:t>
            </a:r>
          </a:p>
          <a:p>
            <a:pPr marL="857250" lvl="1" indent="-457200"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You do the tiny </a:t>
            </a:r>
            <a:r>
              <a:rPr lang="en-US" sz="2400" dirty="0" err="1"/>
              <a:t>behaviour</a:t>
            </a:r>
            <a:r>
              <a:rPr lang="en-US" sz="2400" dirty="0"/>
              <a:t> right after the anchor moment.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b="1" u="sng" dirty="0"/>
              <a:t>Instant Celebration: </a:t>
            </a:r>
            <a:r>
              <a:rPr lang="en-US" sz="2800" dirty="0"/>
              <a:t> do something to create positive emotions (I feel great! I did it!) </a:t>
            </a:r>
          </a:p>
          <a:p>
            <a:pPr marL="857250" lvl="1" indent="-457200"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You celebrate right after you have done the tiny </a:t>
            </a:r>
            <a:r>
              <a:rPr lang="en-US" sz="2400" dirty="0" err="1"/>
              <a:t>behaviour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3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98939E-91AF-A64E-8FC4-C158D4E5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73" y="2631214"/>
            <a:ext cx="3547581" cy="1917305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Example: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 want to get more exercise.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 descr="Anchor Tiny Habit and Celebration Example">
            <a:extLst>
              <a:ext uri="{FF2B5EF4-FFF2-40B4-BE49-F238E27FC236}">
                <a16:creationId xmlns:a16="http://schemas.microsoft.com/office/drawing/2014/main" id="{9E242E4B-57B3-4B7D-ACA7-647D03990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183110"/>
              </p:ext>
            </p:extLst>
          </p:nvPr>
        </p:nvGraphicFramePr>
        <p:xfrm>
          <a:off x="5439301" y="1061425"/>
          <a:ext cx="6134167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9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0DDC0-AB0A-0A41-A5BE-0059BA013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9447"/>
            <a:ext cx="8596668" cy="5325260"/>
          </a:xfrm>
        </p:spPr>
        <p:txBody>
          <a:bodyPr>
            <a:normAutofit/>
          </a:bodyPr>
          <a:lstStyle/>
          <a:p>
            <a:r>
              <a:rPr lang="en-US" sz="2400" dirty="0"/>
              <a:t>Humans are more likely to do a task if it takes less effort.</a:t>
            </a:r>
          </a:p>
          <a:p>
            <a:r>
              <a:rPr lang="en-US" sz="2400" dirty="0"/>
              <a:t>Setting your space up for success increases the chance that you will engage in the new tiny </a:t>
            </a:r>
            <a:r>
              <a:rPr lang="en-US" sz="2400" dirty="0" err="1"/>
              <a:t>behaviour</a:t>
            </a:r>
            <a:r>
              <a:rPr lang="en-US" sz="2400" dirty="0"/>
              <a:t>.</a:t>
            </a:r>
          </a:p>
          <a:p>
            <a:r>
              <a:rPr lang="en-US" sz="2400" dirty="0"/>
              <a:t>In the previous example, you can put your running shoes next to your chair at the table where you eat. </a:t>
            </a:r>
          </a:p>
          <a:p>
            <a:r>
              <a:rPr lang="en-US" sz="2400" dirty="0"/>
              <a:t>You can also do the tiny </a:t>
            </a:r>
            <a:r>
              <a:rPr lang="en-US" sz="2400" dirty="0" err="1"/>
              <a:t>behaviour</a:t>
            </a:r>
            <a:r>
              <a:rPr lang="en-US" sz="2400" dirty="0"/>
              <a:t> with someone from the table or a friend to make it more fun.</a:t>
            </a:r>
          </a:p>
          <a:p>
            <a:r>
              <a:rPr lang="en-US" sz="2400" dirty="0"/>
              <a:t>After creating the habit of getting up from the table after a meal and going for a walk, you will increase your time walking gradually since going for a walk after a meal is already a habit.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48D6D8-4F83-42E3-9E28-B9AA3E30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Set your space up for success!</a:t>
            </a:r>
          </a:p>
        </p:txBody>
      </p:sp>
    </p:spTree>
    <p:extLst>
      <p:ext uri="{BB962C8B-B14F-4D97-AF65-F5344CB8AC3E}">
        <p14:creationId xmlns:p14="http://schemas.microsoft.com/office/powerpoint/2010/main" val="6167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8A396-0E3F-44F0-B7B0-5CB8D23D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 Tool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429B-F163-4857-83B3-94807020B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1965"/>
            <a:ext cx="8596668" cy="4936435"/>
          </a:xfrm>
        </p:spPr>
        <p:txBody>
          <a:bodyPr>
            <a:normAutofit/>
          </a:bodyPr>
          <a:lstStyle/>
          <a:p>
            <a:r>
              <a:rPr lang="en-US" sz="2400" dirty="0"/>
              <a:t>Go online to </a:t>
            </a:r>
            <a:r>
              <a:rPr lang="en-US" sz="2400" dirty="0">
                <a:hlinkClick r:id="rId2"/>
              </a:rPr>
              <a:t>TinyHabits.com/recipes</a:t>
            </a:r>
            <a:r>
              <a:rPr lang="en-US" sz="2400" dirty="0"/>
              <a:t> for a tool that will help you create recipes for tiny habits. This is a tool from Dr. Fogg’s book. </a:t>
            </a:r>
          </a:p>
          <a:p>
            <a:r>
              <a:rPr lang="en-US" sz="2400" dirty="0"/>
              <a:t>At first, choose one new tiny habit recipe to practice every day.</a:t>
            </a:r>
          </a:p>
          <a:p>
            <a:r>
              <a:rPr lang="en-US" sz="2400" dirty="0"/>
              <a:t>There are lots of options to choose from and once you create your recipe you will receive feedback if it’s Dr. Fogg approved or not!</a:t>
            </a:r>
          </a:p>
          <a:p>
            <a:r>
              <a:rPr lang="en-US" sz="2400" dirty="0"/>
              <a:t>Your recipe will look something like this:</a:t>
            </a:r>
          </a:p>
          <a:p>
            <a:pPr marL="457200" lvl="1" indent="0">
              <a:buNone/>
            </a:pPr>
            <a:r>
              <a:rPr lang="en-CA" sz="2200" dirty="0"/>
              <a:t>After I </a:t>
            </a:r>
            <a:r>
              <a:rPr lang="en-CA" sz="2200" b="1" dirty="0"/>
              <a:t>realize I've been on social media too long</a:t>
            </a:r>
            <a:r>
              <a:rPr lang="en-CA" sz="2200" dirty="0"/>
              <a:t>, </a:t>
            </a:r>
            <a:r>
              <a:rPr lang="en-CA" sz="2400" dirty="0"/>
              <a:t>I will </a:t>
            </a:r>
            <a:r>
              <a:rPr lang="en-CA" sz="2400" b="1" dirty="0"/>
              <a:t>set a timer for 5 minutes and dive into my work project.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033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CADB-6388-7F4A-9E5E-39DA8B94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Remind yourself that change is easier by feeling good than bad.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06C4-5023-6F4B-84E9-7DA376D9D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Post a note on your mirror or wherever you will see it often that states: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 am better able to change by feeling good, not by feeling bad.</a:t>
            </a:r>
          </a:p>
          <a:p>
            <a:r>
              <a:rPr lang="en-US" sz="2800" dirty="0"/>
              <a:t>Read it often and notice how this changes the way you look at your life.</a:t>
            </a:r>
          </a:p>
        </p:txBody>
      </p:sp>
    </p:spTree>
    <p:extLst>
      <p:ext uri="{BB962C8B-B14F-4D97-AF65-F5344CB8AC3E}">
        <p14:creationId xmlns:p14="http://schemas.microsoft.com/office/powerpoint/2010/main" val="408343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DD50E-49B2-EA4C-B439-C9A2741A7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Complete a free 5-day program from Dr. Fogg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0DC15-FD5B-104D-8571-A89E5BAA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630017"/>
            <a:ext cx="6341016" cy="4083028"/>
          </a:xfrm>
        </p:spPr>
        <p:txBody>
          <a:bodyPr anchor="ctr">
            <a:normAutofit/>
          </a:bodyPr>
          <a:lstStyle/>
          <a:p>
            <a:r>
              <a:rPr lang="en-US" sz="2800" dirty="0"/>
              <a:t>Go online to </a:t>
            </a:r>
            <a:r>
              <a:rPr lang="en-US" sz="2800" dirty="0">
                <a:hlinkClick r:id="rId2"/>
              </a:rPr>
              <a:t>TinyHabits.com/join  </a:t>
            </a:r>
            <a:r>
              <a:rPr lang="en-US" sz="2800" dirty="0"/>
              <a:t>and join the free 5-day program where you’ll create new tiny habits with the personal guidance of a “real human” Tiny Habits coach trained by Dr. Fogg who is kind and supportive.</a:t>
            </a:r>
            <a:endParaRPr lang="en-US" sz="2800" u="sng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256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3C9A5-0C26-DC45-B688-706808A2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DF81F-1BCA-2246-A4AA-0A0F6AC1F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CA" sz="2400" dirty="0"/>
              <a:t>Clear, J. (2018). </a:t>
            </a:r>
            <a:r>
              <a:rPr lang="en-CA" sz="2400" i="1" dirty="0"/>
              <a:t>Atomic habits: An easy &amp;proven way to build Good Habits &amp; Break Bad Ones</a:t>
            </a:r>
            <a:r>
              <a:rPr lang="en-CA" sz="2400" dirty="0"/>
              <a:t>. Avery Penguin Random House. </a:t>
            </a:r>
          </a:p>
          <a:p>
            <a:r>
              <a:rPr lang="en-CA" sz="2400" dirty="0"/>
              <a:t>Fogg, B. J. (2020). Tiny Habits: The small changes that change everything. Virgin Books.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3058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ustom 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{FEC94559-9838-AF40-A92D-F403AB41E3F8}tf10001060</Template>
  <TotalTime>187</TotalTime>
  <Words>653</Words>
  <Application>Microsoft Office PowerPoint</Application>
  <PresentationFormat>Widescreen</PresentationFormat>
  <Paragraphs>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 3</vt:lpstr>
      <vt:lpstr>Facet</vt:lpstr>
      <vt:lpstr>1_Facet</vt:lpstr>
      <vt:lpstr>Creating Habits for Success</vt:lpstr>
      <vt:lpstr>How do we create a new habit that helps us reach our life goals?</vt:lpstr>
      <vt:lpstr>Tiny Habits</vt:lpstr>
      <vt:lpstr>Example:  I want to get more exercise.</vt:lpstr>
      <vt:lpstr>Set your space up for success!</vt:lpstr>
      <vt:lpstr>A Tool to Help</vt:lpstr>
      <vt:lpstr>Remind yourself that change is easier by feeling good than bad.</vt:lpstr>
      <vt:lpstr>Complete a free 5-day program from Dr. Fogg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Habits for Success</dc:title>
  <dc:creator>Robin Frkovic</dc:creator>
  <cp:lastModifiedBy>Andrew S</cp:lastModifiedBy>
  <cp:revision>8</cp:revision>
  <dcterms:created xsi:type="dcterms:W3CDTF">2022-01-30T17:35:30Z</dcterms:created>
  <dcterms:modified xsi:type="dcterms:W3CDTF">2022-02-01T15:28:14Z</dcterms:modified>
</cp:coreProperties>
</file>