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70" r:id="rId4"/>
    <p:sldId id="271" r:id="rId5"/>
    <p:sldId id="272" r:id="rId6"/>
    <p:sldId id="273" r:id="rId7"/>
    <p:sldId id="274" r:id="rId8"/>
    <p:sldId id="276" r:id="rId9"/>
    <p:sldId id="275" r:id="rId10"/>
    <p:sldId id="277" r:id="rId11"/>
    <p:sldId id="278" r:id="rId12"/>
    <p:sldId id="279" r:id="rId13"/>
    <p:sldId id="280" r:id="rId14"/>
    <p:sldId id="284" r:id="rId15"/>
    <p:sldId id="285" r:id="rId16"/>
    <p:sldId id="281" r:id="rId17"/>
    <p:sldId id="283" r:id="rId18"/>
    <p:sldId id="282" r:id="rId19"/>
    <p:sldId id="269"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0" autoAdjust="0"/>
    <p:restoredTop sz="91361" autoAdjust="0"/>
  </p:normalViewPr>
  <p:slideViewPr>
    <p:cSldViewPr snapToGrid="0">
      <p:cViewPr varScale="1">
        <p:scale>
          <a:sx n="87" d="100"/>
          <a:sy n="87" d="100"/>
        </p:scale>
        <p:origin x="93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Research shows that a group’s collective efficacy is related to its performance (Gully et al., 2002; Porter, 2005; Tasa, </a:t>
            </a:r>
            <a:r>
              <a:rPr lang="en-CA" sz="1100" b="0" i="0" u="none" strike="noStrike" cap="none" dirty="0" err="1">
                <a:solidFill>
                  <a:srgbClr val="000000"/>
                </a:solidFill>
                <a:effectLst/>
                <a:latin typeface="Arial"/>
                <a:ea typeface="Arial"/>
                <a:cs typeface="Arial"/>
                <a:sym typeface="Arial"/>
              </a:rPr>
              <a:t>Taggar</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Seijts</a:t>
            </a:r>
            <a:r>
              <a:rPr lang="en-CA" sz="1100" b="0" i="0" u="none" strike="noStrike" cap="none" dirty="0">
                <a:solidFill>
                  <a:srgbClr val="000000"/>
                </a:solidFill>
                <a:effectLst/>
                <a:latin typeface="Arial"/>
                <a:ea typeface="Arial"/>
                <a:cs typeface="Arial"/>
                <a:sym typeface="Arial"/>
              </a:rPr>
              <a:t>, 2007). </a:t>
            </a:r>
          </a:p>
          <a:p>
            <a:r>
              <a:rPr lang="en-CA" sz="1100" b="0" i="0" u="none" strike="noStrike" cap="none" dirty="0">
                <a:solidFill>
                  <a:srgbClr val="000000"/>
                </a:solidFill>
                <a:effectLst/>
                <a:latin typeface="Arial"/>
                <a:ea typeface="Arial"/>
                <a:cs typeface="Arial"/>
                <a:sym typeface="Arial"/>
              </a:rPr>
              <a:t>In addition, this relationship is higher when task interdependence (the degree an individual’s task is linked to someone else’s work) is high rather than low.</a:t>
            </a:r>
            <a:endParaRPr lang="en-US" dirty="0"/>
          </a:p>
        </p:txBody>
      </p:sp>
    </p:spTree>
    <p:extLst>
      <p:ext uri="{BB962C8B-B14F-4D97-AF65-F5344CB8AC3E}">
        <p14:creationId xmlns:p14="http://schemas.microsoft.com/office/powerpoint/2010/main" val="210513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These two skills—the ability to understand social cues that can be affecting others and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our ability to communicate and maintain good relationships—are the cornerstones in any group situation.</a:t>
            </a:r>
            <a:endParaRPr lang="en-US" dirty="0"/>
          </a:p>
          <a:p>
            <a:endParaRPr lang="en-US" dirty="0"/>
          </a:p>
        </p:txBody>
      </p:sp>
    </p:spTree>
    <p:extLst>
      <p:ext uri="{BB962C8B-B14F-4D97-AF65-F5344CB8AC3E}">
        <p14:creationId xmlns:p14="http://schemas.microsoft.com/office/powerpoint/2010/main" val="3840128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Forming- This stage is also called the orientation stage because individual group members come to know each other.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Storming- a time of struggles as the members themselves sort out their differences. There may be more than one way to solve the problem or task at hand, and some group members may prefer one strategy over another.</a:t>
            </a:r>
          </a:p>
          <a:p>
            <a:endParaRPr lang="en-CA" sz="1100" b="0" i="0" u="none" strike="noStrike" cap="none" dirty="0">
              <a:solidFill>
                <a:srgbClr val="000000"/>
              </a:solidFill>
              <a:effectLst/>
              <a:latin typeface="Arial"/>
              <a:ea typeface="Arial"/>
              <a:cs typeface="Arial"/>
              <a:sym typeface="Arial"/>
            </a:endParaRPr>
          </a:p>
          <a:p>
            <a:r>
              <a:rPr lang="en-CA" dirty="0"/>
              <a:t>Norming- </a:t>
            </a:r>
            <a:r>
              <a:rPr lang="en-CA" sz="1100" b="0" i="0" u="none" strike="noStrike" cap="none" dirty="0">
                <a:solidFill>
                  <a:srgbClr val="000000"/>
                </a:solidFill>
                <a:effectLst/>
                <a:latin typeface="Arial"/>
                <a:ea typeface="Arial"/>
                <a:cs typeface="Arial"/>
                <a:sym typeface="Arial"/>
              </a:rPr>
              <a:t>where the group establishes norms, or informal rules, for behavior and interaction. Who speaks first? Who takes notes? Who is creative, who is visual, and who is detail-oriented? </a:t>
            </a:r>
          </a:p>
          <a:p>
            <a:endParaRPr lang="en-CA" dirty="0"/>
          </a:p>
          <a:p>
            <a:r>
              <a:rPr lang="en-CA" dirty="0"/>
              <a:t>Performing- </a:t>
            </a:r>
            <a:r>
              <a:rPr lang="en-CA" sz="1100" b="0" i="0" u="none" strike="noStrike" cap="none" dirty="0">
                <a:solidFill>
                  <a:srgbClr val="000000"/>
                </a:solidFill>
                <a:effectLst/>
                <a:latin typeface="Arial"/>
                <a:ea typeface="Arial"/>
                <a:cs typeface="Arial"/>
                <a:sym typeface="Arial"/>
              </a:rPr>
              <a:t>the group accomplishes its mandate, fulfills its purpose, and reaches its goals. To facilitate performance, group members can’t skip the initiation of getting to know each other or the sorting out of roles and norms, but they can try to focus on performance with clear expectations from the moment the group is formed.</a:t>
            </a:r>
          </a:p>
          <a:p>
            <a:endParaRPr lang="en-CA" dirty="0"/>
          </a:p>
          <a:p>
            <a:r>
              <a:rPr lang="en-CA" dirty="0"/>
              <a:t>Adjourning- </a:t>
            </a:r>
            <a:r>
              <a:rPr lang="en-CA" sz="1100" b="0" i="0" u="none" strike="noStrike" cap="none" dirty="0">
                <a:solidFill>
                  <a:srgbClr val="000000"/>
                </a:solidFill>
                <a:effectLst/>
                <a:latin typeface="Arial"/>
                <a:ea typeface="Arial"/>
                <a:cs typeface="Arial"/>
                <a:sym typeface="Arial"/>
              </a:rPr>
              <a:t>members leave the group. The group may cease to exist or it may be transformed with new members and a new set of goals. </a:t>
            </a:r>
            <a:br>
              <a:rPr lang="en-CA" dirty="0"/>
            </a:br>
            <a:endParaRPr lang="en-US" dirty="0"/>
          </a:p>
        </p:txBody>
      </p:sp>
    </p:spTree>
    <p:extLst>
      <p:ext uri="{BB962C8B-B14F-4D97-AF65-F5344CB8AC3E}">
        <p14:creationId xmlns:p14="http://schemas.microsoft.com/office/powerpoint/2010/main" val="409471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05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When It Comes to Decision Making, Are Two Heads Better Than One?</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A group may have the potential to be more creative and lead to more effective decisions. In fact, groups may sometimes achieve results beyond what they could have done as individuals. </a:t>
            </a: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b="0" i="0" u="none" strike="noStrike" cap="none" dirty="0">
                <a:solidFill>
                  <a:srgbClr val="000000"/>
                </a:solidFill>
                <a:effectLst/>
                <a:latin typeface="Arial"/>
                <a:ea typeface="Arial"/>
                <a:cs typeface="Arial"/>
                <a:sym typeface="Arial"/>
              </a:rPr>
              <a:t>Groups may also make the task more enjoyable for the members. Finally, when the decision is made by a group rather than a single individual, implementation of the decision will be easier, because group members will be more invested in the decision</a:t>
            </a:r>
          </a:p>
          <a:p>
            <a:r>
              <a:rPr lang="en-CA" sz="1100" b="0" i="0" u="none" strike="noStrike" cap="none" dirty="0">
                <a:solidFill>
                  <a:srgbClr val="000000"/>
                </a:solidFill>
                <a:effectLst/>
                <a:latin typeface="Arial"/>
                <a:ea typeface="Arial"/>
                <a:cs typeface="Arial"/>
                <a:sym typeface="Arial"/>
              </a:rPr>
              <a:t>If the group is diverse, better decisions may be made, because different group members may have different ideas based on their backgrounds and experiences. </a:t>
            </a:r>
          </a:p>
          <a:p>
            <a:r>
              <a:rPr lang="en-CA" sz="1100" b="0" i="0" u="none" strike="noStrike" cap="none" dirty="0">
                <a:solidFill>
                  <a:srgbClr val="000000"/>
                </a:solidFill>
                <a:effectLst/>
                <a:latin typeface="Arial"/>
                <a:ea typeface="Arial"/>
                <a:cs typeface="Arial"/>
                <a:sym typeface="Arial"/>
              </a:rPr>
              <a:t>Research shows that for top management teams, diverse groups that debate issues make decisions that are more comprehensive and better for the bottom line (Simons et al., 1999).</a:t>
            </a:r>
          </a:p>
          <a:p>
            <a:br>
              <a:rPr lang="en-CA" dirty="0"/>
            </a:br>
            <a:endParaRPr lang="en-US" dirty="0"/>
          </a:p>
        </p:txBody>
      </p:sp>
    </p:spTree>
    <p:extLst>
      <p:ext uri="{BB962C8B-B14F-4D97-AF65-F5344CB8AC3E}">
        <p14:creationId xmlns:p14="http://schemas.microsoft.com/office/powerpoint/2010/main" val="214945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Illusion of invulnerability</a:t>
            </a:r>
            <a:r>
              <a:rPr lang="en-CA" sz="1100" b="0" i="0" u="none" strike="noStrike" cap="none" dirty="0">
                <a:solidFill>
                  <a:srgbClr val="000000"/>
                </a:solidFill>
                <a:effectLst/>
                <a:latin typeface="Arial"/>
                <a:ea typeface="Arial"/>
                <a:cs typeface="Arial"/>
                <a:sym typeface="Arial"/>
              </a:rPr>
              <a:t> is shared by most or all of the group members, which creates excessive optimism and encourages them to take extreme risks.</a:t>
            </a:r>
          </a:p>
          <a:p>
            <a:r>
              <a:rPr lang="en-CA" sz="1100" b="1" i="0" u="none" strike="noStrike" cap="none" dirty="0">
                <a:solidFill>
                  <a:srgbClr val="000000"/>
                </a:solidFill>
                <a:effectLst/>
                <a:latin typeface="Arial"/>
                <a:ea typeface="Arial"/>
                <a:cs typeface="Arial"/>
                <a:sym typeface="Arial"/>
              </a:rPr>
              <a:t>Collective rationalizations</a:t>
            </a:r>
            <a:r>
              <a:rPr lang="en-CA" sz="1100" b="0" i="0" u="none" strike="noStrike" cap="none" dirty="0">
                <a:solidFill>
                  <a:srgbClr val="000000"/>
                </a:solidFill>
                <a:effectLst/>
                <a:latin typeface="Arial"/>
                <a:ea typeface="Arial"/>
                <a:cs typeface="Arial"/>
                <a:sym typeface="Arial"/>
              </a:rPr>
              <a:t> occur, in which members downplay negative information or warnings that might cause them to reconsider their assumptions.</a:t>
            </a:r>
          </a:p>
          <a:p>
            <a:r>
              <a:rPr lang="en-CA" sz="1100" b="1" i="0" u="none" strike="noStrike" cap="none" dirty="0">
                <a:solidFill>
                  <a:srgbClr val="000000"/>
                </a:solidFill>
                <a:effectLst/>
                <a:latin typeface="Arial"/>
                <a:ea typeface="Arial"/>
                <a:cs typeface="Arial"/>
                <a:sym typeface="Arial"/>
              </a:rPr>
              <a:t>An unquestioned belief in the group’s inherent morality</a:t>
            </a:r>
            <a:r>
              <a:rPr lang="en-CA" sz="1100" b="0" i="0" u="none" strike="noStrike" cap="none" dirty="0">
                <a:solidFill>
                  <a:srgbClr val="000000"/>
                </a:solidFill>
                <a:effectLst/>
                <a:latin typeface="Arial"/>
                <a:ea typeface="Arial"/>
                <a:cs typeface="Arial"/>
                <a:sym typeface="Arial"/>
              </a:rPr>
              <a:t> occurs, which may incline members to ignore ethical or moral consequences of their actions.</a:t>
            </a:r>
          </a:p>
          <a:p>
            <a:r>
              <a:rPr lang="en-CA" sz="1100" b="1" i="0" u="none" strike="noStrike" cap="none" dirty="0">
                <a:solidFill>
                  <a:srgbClr val="000000"/>
                </a:solidFill>
                <a:effectLst/>
                <a:latin typeface="Arial"/>
                <a:ea typeface="Arial"/>
                <a:cs typeface="Arial"/>
                <a:sym typeface="Arial"/>
              </a:rPr>
              <a:t>Stereotyped views of outgroups</a:t>
            </a:r>
            <a:r>
              <a:rPr lang="en-CA" sz="1100" b="0" i="0" u="none" strike="noStrike" cap="none" dirty="0">
                <a:solidFill>
                  <a:srgbClr val="000000"/>
                </a:solidFill>
                <a:effectLst/>
                <a:latin typeface="Arial"/>
                <a:ea typeface="Arial"/>
                <a:cs typeface="Arial"/>
                <a:sym typeface="Arial"/>
              </a:rPr>
              <a:t> are seen when groups discount rivals’ abilities to make effective responses.</a:t>
            </a:r>
          </a:p>
          <a:p>
            <a:r>
              <a:rPr lang="en-CA" sz="1100" b="1" i="0" u="none" strike="noStrike" cap="none" dirty="0">
                <a:solidFill>
                  <a:srgbClr val="000000"/>
                </a:solidFill>
                <a:effectLst/>
                <a:latin typeface="Arial"/>
                <a:ea typeface="Arial"/>
                <a:cs typeface="Arial"/>
                <a:sym typeface="Arial"/>
              </a:rPr>
              <a:t>Direct pressure</a:t>
            </a:r>
            <a:r>
              <a:rPr lang="en-CA" sz="1100" b="0" i="0" u="none" strike="noStrike" cap="none" dirty="0">
                <a:solidFill>
                  <a:srgbClr val="000000"/>
                </a:solidFill>
                <a:effectLst/>
                <a:latin typeface="Arial"/>
                <a:ea typeface="Arial"/>
                <a:cs typeface="Arial"/>
                <a:sym typeface="Arial"/>
              </a:rPr>
              <a:t> is exerted on any members who express strong arguments against any of the group’s stereotypes, illusions, or commitments.</a:t>
            </a:r>
          </a:p>
          <a:p>
            <a:r>
              <a:rPr lang="en-CA" sz="1100" b="1" i="0" u="none" strike="noStrike" cap="none" dirty="0">
                <a:solidFill>
                  <a:srgbClr val="000000"/>
                </a:solidFill>
                <a:effectLst/>
                <a:latin typeface="Arial"/>
                <a:ea typeface="Arial"/>
                <a:cs typeface="Arial"/>
                <a:sym typeface="Arial"/>
              </a:rPr>
              <a:t>Self-censorship</a:t>
            </a:r>
            <a:r>
              <a:rPr lang="en-CA" sz="1100" b="0" i="0" u="none" strike="noStrike" cap="none" dirty="0">
                <a:solidFill>
                  <a:srgbClr val="000000"/>
                </a:solidFill>
                <a:effectLst/>
                <a:latin typeface="Arial"/>
                <a:ea typeface="Arial"/>
                <a:cs typeface="Arial"/>
                <a:sym typeface="Arial"/>
              </a:rPr>
              <a:t> occurs when members of the group minimize their own doubts and counterarguments.</a:t>
            </a:r>
          </a:p>
          <a:p>
            <a:r>
              <a:rPr lang="en-CA" sz="1100" b="1" i="0" u="none" strike="noStrike" cap="none" dirty="0">
                <a:solidFill>
                  <a:srgbClr val="000000"/>
                </a:solidFill>
                <a:effectLst/>
                <a:latin typeface="Arial"/>
                <a:ea typeface="Arial"/>
                <a:cs typeface="Arial"/>
                <a:sym typeface="Arial"/>
              </a:rPr>
              <a:t>Illusions of unanimity</a:t>
            </a:r>
            <a:r>
              <a:rPr lang="en-CA" sz="1100" b="0" i="0" u="none" strike="noStrike" cap="none" dirty="0">
                <a:solidFill>
                  <a:srgbClr val="000000"/>
                </a:solidFill>
                <a:effectLst/>
                <a:latin typeface="Arial"/>
                <a:ea typeface="Arial"/>
                <a:cs typeface="Arial"/>
                <a:sym typeface="Arial"/>
              </a:rPr>
              <a:t> occur, based on self-censorship and direct pressure on the group. The lack of dissent is viewed as unanimity.</a:t>
            </a:r>
          </a:p>
          <a:p>
            <a:r>
              <a:rPr lang="en-CA" sz="1100" b="1" i="0" u="none" strike="noStrike" cap="none" dirty="0">
                <a:solidFill>
                  <a:srgbClr val="000000"/>
                </a:solidFill>
                <a:effectLst/>
                <a:latin typeface="Arial"/>
                <a:ea typeface="Arial"/>
                <a:cs typeface="Arial"/>
                <a:sym typeface="Arial"/>
              </a:rPr>
              <a:t>The emergence of self-appointed </a:t>
            </a:r>
            <a:r>
              <a:rPr lang="en-CA" sz="1100" b="1" i="0" u="none" strike="noStrike" cap="none" dirty="0" err="1">
                <a:solidFill>
                  <a:srgbClr val="000000"/>
                </a:solidFill>
                <a:effectLst/>
                <a:latin typeface="Arial"/>
                <a:ea typeface="Arial"/>
                <a:cs typeface="Arial"/>
                <a:sym typeface="Arial"/>
              </a:rPr>
              <a:t>mindguards</a:t>
            </a:r>
            <a:r>
              <a:rPr lang="en-CA" sz="1100" b="0" i="0" u="none" strike="noStrike" cap="none" dirty="0">
                <a:solidFill>
                  <a:srgbClr val="000000"/>
                </a:solidFill>
                <a:effectLst/>
                <a:latin typeface="Arial"/>
                <a:ea typeface="Arial"/>
                <a:cs typeface="Arial"/>
                <a:sym typeface="Arial"/>
              </a:rPr>
              <a:t> happens when one or more members protect the group from information that runs counter to the group’s assumptions and course of action.</a:t>
            </a:r>
          </a:p>
          <a:p>
            <a:endParaRPr lang="en-US" dirty="0"/>
          </a:p>
        </p:txBody>
      </p:sp>
    </p:spTree>
    <p:extLst>
      <p:ext uri="{BB962C8B-B14F-4D97-AF65-F5344CB8AC3E}">
        <p14:creationId xmlns:p14="http://schemas.microsoft.com/office/powerpoint/2010/main" val="3675831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Group members may be known by their symbols, such as company logos or work uniforms. They may be known by their use of specialized language or jargon; for example, someone in information technology may use the term “server” in reference to the Internet, whereas someone in the food service industry may use “server” to refer to the worker who takes customer orders in a restaurant. </a:t>
            </a:r>
          </a:p>
          <a:p>
            <a:endParaRPr lang="en-US" dirty="0"/>
          </a:p>
        </p:txBody>
      </p:sp>
    </p:spTree>
    <p:extLst>
      <p:ext uri="{BB962C8B-B14F-4D97-AF65-F5344CB8AC3E}">
        <p14:creationId xmlns:p14="http://schemas.microsoft.com/office/powerpoint/2010/main" val="3116322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7c838600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7c838600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organizations, most work is done within groups. How groups function has important implications for organizational productivity. Groups where people get along, feel the desire to contribute to the team, and are capable of coordinating their efforts may have high performance levels, whereas teams characterized by extreme levels of conflict or hostility may demoralize members of the workforce.</a:t>
            </a:r>
          </a:p>
          <a:p>
            <a:br>
              <a:rPr lang="en-CA" dirty="0"/>
            </a:br>
            <a:endParaRPr lang="en-US" dirty="0"/>
          </a:p>
        </p:txBody>
      </p:sp>
    </p:spTree>
    <p:extLst>
      <p:ext uri="{BB962C8B-B14F-4D97-AF65-F5344CB8AC3E}">
        <p14:creationId xmlns:p14="http://schemas.microsoft.com/office/powerpoint/2010/main" val="100581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Formal groups</a:t>
            </a:r>
            <a:r>
              <a:rPr lang="en-CA" sz="1100" b="0" i="0" u="none" strike="noStrike" cap="none" dirty="0">
                <a:solidFill>
                  <a:srgbClr val="000000"/>
                </a:solidFill>
                <a:effectLst/>
                <a:latin typeface="Arial"/>
                <a:ea typeface="Arial"/>
                <a:cs typeface="Arial"/>
                <a:sym typeface="Arial"/>
              </a:rPr>
              <a:t> are work units that are prescribed by the organization. Examples of formal groups include sections of departments (such as the accounts receivable section of the accounting department), committees, or special project task forces. These groups are set up by management on either a temporary or permanent basis to accomplish prescribed tasks.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 addition to formal groups, all organizations have a myriad of </a:t>
            </a:r>
            <a:r>
              <a:rPr lang="en-CA" sz="1100" b="1" i="0" u="none" strike="noStrike" cap="none" dirty="0">
                <a:solidFill>
                  <a:srgbClr val="000000"/>
                </a:solidFill>
                <a:effectLst/>
                <a:latin typeface="Arial"/>
                <a:ea typeface="Arial"/>
                <a:cs typeface="Arial"/>
                <a:sym typeface="Arial"/>
              </a:rPr>
              <a:t>informal groups</a:t>
            </a:r>
            <a:r>
              <a:rPr lang="en-CA" sz="1100" b="0" i="0" u="none" strike="noStrike" cap="none" dirty="0">
                <a:solidFill>
                  <a:srgbClr val="000000"/>
                </a:solidFill>
                <a:effectLst/>
                <a:latin typeface="Arial"/>
                <a:ea typeface="Arial"/>
                <a:cs typeface="Arial"/>
                <a:sym typeface="Arial"/>
              </a:rPr>
              <a:t>. These groups evolve naturally out of individual and collective self-interest among the members of an organization and are not the result of deliberate organizational design. People join informal groups because of common interests, social needs, or simply friendship. Informal groups typically develop their own norms and roles and establish unwritten rules for their members.</a:t>
            </a:r>
          </a:p>
          <a:p>
            <a:endParaRPr lang="en-US" dirty="0"/>
          </a:p>
        </p:txBody>
      </p:sp>
    </p:spTree>
    <p:extLst>
      <p:ext uri="{BB962C8B-B14F-4D97-AF65-F5344CB8AC3E}">
        <p14:creationId xmlns:p14="http://schemas.microsoft.com/office/powerpoint/2010/main" val="283485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0" dirty="0">
                <a:effectLst/>
              </a:rPr>
              <a:t>When you think of all the groups that you belong to, you will probably find that very few of them are really teams. Some of them will be family or friendship groups that are formed to meet a wide range of needs such as affection, security, support, esteem, belonging, or identity. </a:t>
            </a:r>
          </a:p>
          <a:p>
            <a:r>
              <a:rPr lang="en-CA" b="0" dirty="0">
                <a:effectLst/>
              </a:rPr>
              <a:t>Some may be committees whose members represent different interest groups and who meet to discuss their differing perspectives on issues of interest.</a:t>
            </a:r>
          </a:p>
          <a:p>
            <a:r>
              <a:rPr lang="en-CA" b="0" dirty="0">
                <a:effectLst/>
              </a:rPr>
              <a:t>In this reading the term ‘work group’ (or ‘group’) is often used interchangeably with the word ‘team,’ although a </a:t>
            </a:r>
            <a:r>
              <a:rPr lang="en-CA" b="1" dirty="0">
                <a:effectLst/>
              </a:rPr>
              <a:t>team</a:t>
            </a:r>
            <a:r>
              <a:rPr lang="en-CA" b="0" dirty="0">
                <a:effectLst/>
              </a:rPr>
              <a:t> may be thought of as a particularly cohesive and purposeful type of work group. We can distinguish work groups or teams from more casual groupings of people by using the following set of criteria (Adair, 1983).</a:t>
            </a:r>
          </a:p>
          <a:p>
            <a:r>
              <a:rPr lang="en-CA" sz="1100" b="0" i="0" u="none" strike="noStrike" cap="none" dirty="0">
                <a:solidFill>
                  <a:srgbClr val="000000"/>
                </a:solidFill>
                <a:effectLst/>
                <a:latin typeface="Arial"/>
                <a:ea typeface="Arial"/>
                <a:cs typeface="Arial"/>
                <a:sym typeface="Arial"/>
              </a:rPr>
              <a:t>Increasingly, virtual team are common. </a:t>
            </a:r>
            <a:r>
              <a:rPr lang="en-CA" sz="1100" b="1" i="0" u="none" strike="noStrike" cap="none" dirty="0">
                <a:solidFill>
                  <a:srgbClr val="000000"/>
                </a:solidFill>
                <a:effectLst/>
                <a:latin typeface="Arial"/>
                <a:ea typeface="Arial"/>
                <a:cs typeface="Arial"/>
                <a:sym typeface="Arial"/>
              </a:rPr>
              <a:t>A virtual team</a:t>
            </a:r>
            <a:r>
              <a:rPr lang="en-CA" sz="1100" b="0" i="0" u="none" strike="noStrike" cap="none" dirty="0">
                <a:solidFill>
                  <a:srgbClr val="000000"/>
                </a:solidFill>
                <a:effectLst/>
                <a:latin typeface="Arial"/>
                <a:ea typeface="Arial"/>
                <a:cs typeface="Arial"/>
                <a:sym typeface="Arial"/>
              </a:rPr>
              <a:t> is one whose primary means of communicating is electronic, with only occasional phone and face-to-face communication, if at all. </a:t>
            </a:r>
            <a:br>
              <a:rPr lang="en-CA" dirty="0"/>
            </a:br>
            <a:endParaRPr lang="en-US" dirty="0"/>
          </a:p>
        </p:txBody>
      </p:sp>
    </p:spTree>
    <p:extLst>
      <p:ext uri="{BB962C8B-B14F-4D97-AF65-F5344CB8AC3E}">
        <p14:creationId xmlns:p14="http://schemas.microsoft.com/office/powerpoint/2010/main" val="184369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phenomenon, also known as the Ringelmann effect, was first noted by French agricultural engineer Max Ringelmann in 1913. In one study, he had people pull on a rope individually and in groups. He found that as the number of people pulling increased, the group’s total pulling force was less than the individual efforts had been when measured alone (Karau &amp; Williams, 1993).</a:t>
            </a:r>
            <a:endParaRPr lang="en-US" dirty="0"/>
          </a:p>
        </p:txBody>
      </p:sp>
    </p:spTree>
    <p:extLst>
      <p:ext uri="{BB962C8B-B14F-4D97-AF65-F5344CB8AC3E}">
        <p14:creationId xmlns:p14="http://schemas.microsoft.com/office/powerpoint/2010/main" val="4167137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This understanding helps teams be more cohesive and perform better. Norms are a powerful way of ensuring coordination within a team. For example, is it acceptable to be late to meetings? How prepared are you supposed to be at the meetings? Is it acceptable to criticize someone else’s work? These norms are shaped early during the life of a team and affect whether the team is productive, cohesive, and successful.</a:t>
            </a:r>
            <a:endParaRPr lang="en-US" dirty="0"/>
          </a:p>
        </p:txBody>
      </p:sp>
    </p:spTree>
    <p:extLst>
      <p:ext uri="{BB962C8B-B14F-4D97-AF65-F5344CB8AC3E}">
        <p14:creationId xmlns:p14="http://schemas.microsoft.com/office/powerpoint/2010/main" val="677672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order to accomplish its goals and maintain its norms, a group must differentiate the work activities of its members. </a:t>
            </a:r>
          </a:p>
          <a:p>
            <a:r>
              <a:rPr lang="en-CA" sz="1100" b="0" i="0" u="none" strike="noStrike" cap="none" dirty="0">
                <a:solidFill>
                  <a:srgbClr val="000000"/>
                </a:solidFill>
                <a:effectLst/>
                <a:latin typeface="Arial"/>
                <a:ea typeface="Arial"/>
                <a:cs typeface="Arial"/>
                <a:sym typeface="Arial"/>
              </a:rPr>
              <a:t>One or more members assume leadership positions, others carry out the major work of the group, and still others serve in support roles. This specialization of activities is commonly referred to as role differentiation. </a:t>
            </a:r>
          </a:p>
          <a:p>
            <a:r>
              <a:rPr lang="en-CA" sz="1100" b="0" i="0" u="none" strike="noStrike" cap="none" dirty="0">
                <a:solidFill>
                  <a:srgbClr val="000000"/>
                </a:solidFill>
                <a:effectLst/>
                <a:latin typeface="Arial"/>
                <a:ea typeface="Arial"/>
                <a:cs typeface="Arial"/>
                <a:sym typeface="Arial"/>
              </a:rPr>
              <a:t>More specifically, a</a:t>
            </a:r>
            <a:r>
              <a:rPr lang="en-CA" sz="1100" b="1" i="0" u="none" strike="noStrike" cap="none" dirty="0">
                <a:solidFill>
                  <a:srgbClr val="000000"/>
                </a:solidFill>
                <a:effectLst/>
                <a:latin typeface="Arial"/>
                <a:ea typeface="Arial"/>
                <a:cs typeface="Arial"/>
                <a:sym typeface="Arial"/>
              </a:rPr>
              <a:t> work role</a:t>
            </a:r>
            <a:r>
              <a:rPr lang="en-CA" sz="1100" b="0" i="0" u="none" strike="noStrike" cap="none" dirty="0">
                <a:solidFill>
                  <a:srgbClr val="000000"/>
                </a:solidFill>
                <a:effectLst/>
                <a:latin typeface="Arial"/>
                <a:ea typeface="Arial"/>
                <a:cs typeface="Arial"/>
                <a:sym typeface="Arial"/>
              </a:rPr>
              <a:t> is an expected behavior pattern assigned or attributed to a particular position in the organization. It defines individual responsibilities on behalf of the group.</a:t>
            </a: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116869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Generally speaking, the more cohesive a group is, the more productive it will be and the more rewarding the experience will be for the group’s members (Beal et al., 2003; Evans &amp; Dion, 1991).</a:t>
            </a:r>
          </a:p>
          <a:p>
            <a:r>
              <a:rPr lang="en-CA" sz="1100" b="0" i="0" u="none" strike="noStrike" cap="none" dirty="0">
                <a:solidFill>
                  <a:srgbClr val="000000"/>
                </a:solidFill>
                <a:effectLst/>
                <a:latin typeface="Arial"/>
                <a:ea typeface="Arial"/>
                <a:cs typeface="Arial"/>
                <a:sym typeface="Arial"/>
              </a:rPr>
              <a:t>Members of cohesive groups tend to have the following characteristics: They have a collective identity; they experience a moral bond and a desire to remain part of the group; they share a sense of purpose, working together on a meaningful task or cause; and they establish a structured pattern of communication.</a:t>
            </a:r>
            <a:endParaRPr lang="en-US" dirty="0"/>
          </a:p>
        </p:txBody>
      </p:sp>
    </p:spTree>
    <p:extLst>
      <p:ext uri="{BB962C8B-B14F-4D97-AF65-F5344CB8AC3E}">
        <p14:creationId xmlns:p14="http://schemas.microsoft.com/office/powerpoint/2010/main" val="20679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unsplash.com/@anniespratt?utm_source=unsplash&amp;utm_medium=referral&amp;utm_content=creditCopyTex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hyperlink" Target="https://unsplash.com/s/photos/group-decision-making?utm_source=unsplash&amp;utm_medium=referral&amp;utm_content=creditCopyTex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austindistel?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unsplash.com/s/photos/group-workplace?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jasongoodman_youxventures?utm_source=unsplash&amp;utm_medium=referral&amp;utm_content=creditCopyText"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unsplash.com/s/photos/teams?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CA" sz="3042" dirty="0">
                <a:latin typeface="Arial" panose="020B0604020202020204" pitchFamily="34" charset="0"/>
                <a:cs typeface="Arial" panose="020B0604020202020204" pitchFamily="34" charset="0"/>
              </a:rPr>
              <a:t>CHAPTER 9: GROUP DYNAMICS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C8DD-B7B5-9841-B681-5C3D5F4CBD4B}"/>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9.2 Characteristics of Effective Groups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DB6E060-0642-CD4F-A2D0-E5B1E0E94DAB}"/>
              </a:ext>
            </a:extLst>
          </p:cNvPr>
          <p:cNvSpPr>
            <a:spLocks noGrp="1"/>
          </p:cNvSpPr>
          <p:nvPr>
            <p:ph type="body" idx="1"/>
          </p:nvPr>
        </p:nvSpPr>
        <p:spPr/>
        <p:txBody>
          <a:bodyPr/>
          <a:lstStyle/>
          <a:p>
            <a:pPr marL="114300" indent="0">
              <a:buNone/>
            </a:pPr>
            <a:r>
              <a:rPr lang="en-US" b="1" dirty="0">
                <a:latin typeface="Arial" panose="020B0604020202020204" pitchFamily="34" charset="0"/>
                <a:cs typeface="Arial" panose="020B0604020202020204" pitchFamily="34" charset="0"/>
              </a:rPr>
              <a:t>Cohesion</a:t>
            </a:r>
          </a:p>
          <a:p>
            <a:pPr marL="114300" indent="0">
              <a:buNone/>
            </a:pPr>
            <a:endParaRPr lang="en-US" dirty="0"/>
          </a:p>
          <a:p>
            <a:pPr marL="114300" indent="0">
              <a:buNone/>
            </a:pPr>
            <a:r>
              <a:rPr lang="en-CA" sz="2000" dirty="0">
                <a:latin typeface="Arial" panose="020B0604020202020204" pitchFamily="34" charset="0"/>
                <a:cs typeface="Arial" panose="020B0604020202020204" pitchFamily="34" charset="0"/>
              </a:rPr>
              <a:t>Cohesion can be thought of as a kind of social glue. It refers to the degree of camaraderie within the group. Cohesive groups are those in which members are attached to each other and act as one unit.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181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E80E3-609D-1744-B2DE-ED6650FEE64E}"/>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9.2 Characteristics of Effective Groups VI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6D4D08F-8353-884C-8FBF-D3D22F64DBDA}"/>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Collective Efficacy </a:t>
            </a: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Collective efficacy refers to a group’s perception of its ability to successfully perform well (Bandura, 1997). It is influenced by a number of factors, including watching others (“that group did it and we’re better than them”), verbal persuasion (“we can do this”), and how a person feels (“this is a good group”).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67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6246-B3DD-C148-889E-B96D1BB91FBD}"/>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9.2 Characteristics of Effective Groups VII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324D2931-085C-9D40-8026-CF5750E88CF1}"/>
              </a:ext>
            </a:extLst>
          </p:cNvPr>
          <p:cNvSpPr>
            <a:spLocks noGrp="1"/>
          </p:cNvSpPr>
          <p:nvPr>
            <p:ph type="body" idx="1"/>
          </p:nvPr>
        </p:nvSpPr>
        <p:spPr>
          <a:xfrm>
            <a:off x="4823926" y="1229875"/>
            <a:ext cx="4008373" cy="3339000"/>
          </a:xfrm>
        </p:spPr>
        <p:txBody>
          <a:bodyPr/>
          <a:lstStyle/>
          <a:p>
            <a:pPr marL="114300" indent="0">
              <a:buNone/>
            </a:pPr>
            <a:r>
              <a:rPr lang="en-US" sz="2000" b="1" dirty="0">
                <a:latin typeface="Arial" panose="020B0604020202020204" pitchFamily="34" charset="0"/>
                <a:cs typeface="Arial" panose="020B0604020202020204" pitchFamily="34" charset="0"/>
              </a:rPr>
              <a:t>Emotional Intelligence</a:t>
            </a:r>
          </a:p>
          <a:p>
            <a:pPr marL="114300" indent="0">
              <a:buNone/>
            </a:pPr>
            <a:endParaRPr lang="en-US" dirty="0"/>
          </a:p>
          <a:p>
            <a:pPr marL="114300" indent="0">
              <a:buNone/>
            </a:pPr>
            <a:r>
              <a:rPr lang="en-CA" sz="2000" dirty="0">
                <a:latin typeface="Arial" panose="020B0604020202020204" pitchFamily="34" charset="0"/>
                <a:cs typeface="Arial" panose="020B0604020202020204" pitchFamily="34" charset="0"/>
              </a:rPr>
              <a:t>Developing skills that can help us work better in these groups relates to the social awareness and relationship management aspects of emotional intelligence. </a:t>
            </a:r>
          </a:p>
          <a:p>
            <a:pPr marL="114300" indent="0">
              <a:buNone/>
            </a:pPr>
            <a:endParaRPr lang="en-CA" b="1" dirty="0"/>
          </a:p>
        </p:txBody>
      </p:sp>
      <p:pic>
        <p:nvPicPr>
          <p:cNvPr id="7" name="Picture 6">
            <a:extLst>
              <a:ext uri="{FF2B5EF4-FFF2-40B4-BE49-F238E27FC236}">
                <a16:creationId xmlns:a16="http://schemas.microsoft.com/office/drawing/2014/main" id="{CC60DAF8-0B8D-164A-84CC-BF1B642F1DD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676" y="1229875"/>
            <a:ext cx="4092349" cy="3107628"/>
          </a:xfrm>
          <a:prstGeom prst="rect">
            <a:avLst/>
          </a:prstGeom>
        </p:spPr>
      </p:pic>
      <p:sp>
        <p:nvSpPr>
          <p:cNvPr id="8" name="TextBox 7">
            <a:extLst>
              <a:ext uri="{FF2B5EF4-FFF2-40B4-BE49-F238E27FC236}">
                <a16:creationId xmlns:a16="http://schemas.microsoft.com/office/drawing/2014/main" id="{625E02EE-C2D0-4E45-9DEE-C8CA68092D6B}"/>
              </a:ext>
            </a:extLst>
          </p:cNvPr>
          <p:cNvSpPr txBox="1"/>
          <p:nvPr/>
        </p:nvSpPr>
        <p:spPr>
          <a:xfrm>
            <a:off x="395676" y="4609077"/>
            <a:ext cx="1545616" cy="246221"/>
          </a:xfrm>
          <a:prstGeom prst="rect">
            <a:avLst/>
          </a:prstGeom>
          <a:noFill/>
        </p:spPr>
        <p:txBody>
          <a:bodyPr wrap="none" rtlCol="0">
            <a:spAutoFit/>
          </a:bodyPr>
          <a:lstStyle/>
          <a:p>
            <a:r>
              <a:rPr lang="en-US" sz="1000" dirty="0"/>
              <a:t>Picture Source: Pixabay</a:t>
            </a:r>
          </a:p>
        </p:txBody>
      </p:sp>
    </p:spTree>
    <p:extLst>
      <p:ext uri="{BB962C8B-B14F-4D97-AF65-F5344CB8AC3E}">
        <p14:creationId xmlns:p14="http://schemas.microsoft.com/office/powerpoint/2010/main" val="89839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3FAB-36AE-C642-AA3A-930F67E6052D}"/>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9.3 Group Life Cycle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262249D9-8FD9-EB46-98E7-EF92581648F1}"/>
              </a:ext>
            </a:extLst>
          </p:cNvPr>
          <p:cNvSpPr>
            <a:spLocks noGrp="1"/>
          </p:cNvSpPr>
          <p:nvPr>
            <p:ph type="body" idx="1"/>
          </p:nvPr>
        </p:nvSpPr>
        <p:spPr>
          <a:xfrm>
            <a:off x="311700" y="1603099"/>
            <a:ext cx="8520600"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Groups are dynamic systems in constant change. Groups grow together and eventually come apart. People join groups and others leave. This dynamic changes and transforms the very nature of the group.</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37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7235-F5F9-D745-BC8A-F48003E9DCCF}"/>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9.3 Group Life Cycle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A3797B3-577C-834E-A6E8-6DA8DECDF1E4}"/>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Group</a:t>
            </a:r>
            <a:r>
              <a:rPr lang="en-CA" b="1" dirty="0"/>
              <a:t> Life Cycle Patterns</a:t>
            </a:r>
          </a:p>
          <a:p>
            <a:pPr marL="114300" indent="0">
              <a:buNone/>
            </a:pPr>
            <a:br>
              <a:rPr lang="en-CA" dirty="0"/>
            </a:br>
            <a:endParaRPr lang="en-US" dirty="0"/>
          </a:p>
        </p:txBody>
      </p:sp>
      <p:pic>
        <p:nvPicPr>
          <p:cNvPr id="5" name="Picture 4">
            <a:extLst>
              <a:ext uri="{FF2B5EF4-FFF2-40B4-BE49-F238E27FC236}">
                <a16:creationId xmlns:a16="http://schemas.microsoft.com/office/drawing/2014/main" id="{35A2FADA-6BFD-5640-A622-330EB9DB2E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191" y="2335097"/>
            <a:ext cx="8520600" cy="1128556"/>
          </a:xfrm>
          <a:prstGeom prst="rect">
            <a:avLst/>
          </a:prstGeom>
        </p:spPr>
      </p:pic>
    </p:spTree>
    <p:extLst>
      <p:ext uri="{BB962C8B-B14F-4D97-AF65-F5344CB8AC3E}">
        <p14:creationId xmlns:p14="http://schemas.microsoft.com/office/powerpoint/2010/main" val="54277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7B5D-E27F-C04A-993F-AEA1B9E23A20}"/>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9.3 Group Life Cycle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532FE81-2531-2F4F-B31C-97602BA57E5E}"/>
              </a:ext>
            </a:extLst>
          </p:cNvPr>
          <p:cNvSpPr>
            <a:spLocks noGrp="1"/>
          </p:cNvSpPr>
          <p:nvPr>
            <p:ph type="body" idx="1"/>
          </p:nvPr>
        </p:nvSpPr>
        <p:spPr>
          <a:xfrm>
            <a:off x="0" y="1017800"/>
            <a:ext cx="8520600" cy="3339000"/>
          </a:xfrm>
        </p:spPr>
        <p:txBody>
          <a:bodyPr/>
          <a:lstStyle/>
          <a:p>
            <a:pPr marL="114300" indent="0">
              <a:buNone/>
            </a:pPr>
            <a:r>
              <a:rPr lang="en-CA" b="1" dirty="0"/>
              <a:t>Life Cycle of Member Roles</a:t>
            </a:r>
          </a:p>
          <a:p>
            <a:pPr marL="114300" indent="0">
              <a:buNone/>
            </a:pPr>
            <a:endParaRPr lang="en-CA" b="1" dirty="0"/>
          </a:p>
          <a:p>
            <a:pPr marL="114300" indent="0">
              <a:buNone/>
            </a:pPr>
            <a:endParaRPr lang="en-CA" b="1" dirty="0"/>
          </a:p>
          <a:p>
            <a:pPr marL="114300" indent="0">
              <a:buNone/>
            </a:pPr>
            <a:br>
              <a:rPr lang="en-CA" dirty="0"/>
            </a:br>
            <a:endParaRPr lang="en-US" dirty="0"/>
          </a:p>
        </p:txBody>
      </p:sp>
      <p:pic>
        <p:nvPicPr>
          <p:cNvPr id="5" name="Picture 4" descr="Potential Member&#10;New Member&#10;Full Member &#10;Divergent Member&#10;Marginal Member&#10;Ex-Member &#10;">
            <a:extLst>
              <a:ext uri="{FF2B5EF4-FFF2-40B4-BE49-F238E27FC236}">
                <a16:creationId xmlns:a16="http://schemas.microsoft.com/office/drawing/2014/main" id="{3EADAA1F-0B79-8948-9033-63885EA584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802"/>
          <a:stretch/>
        </p:blipFill>
        <p:spPr>
          <a:xfrm>
            <a:off x="106038" y="1625599"/>
            <a:ext cx="9037961" cy="2562513"/>
          </a:xfrm>
          <a:prstGeom prst="rect">
            <a:avLst/>
          </a:prstGeom>
        </p:spPr>
      </p:pic>
    </p:spTree>
    <p:extLst>
      <p:ext uri="{BB962C8B-B14F-4D97-AF65-F5344CB8AC3E}">
        <p14:creationId xmlns:p14="http://schemas.microsoft.com/office/powerpoint/2010/main" val="364303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A0B0-CC83-8D4C-8B90-981F108055C4}"/>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9.4 Group Decision-making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DA1B514-B98C-EA47-8269-DF625E842560}"/>
              </a:ext>
            </a:extLst>
          </p:cNvPr>
          <p:cNvSpPr>
            <a:spLocks noGrp="1"/>
          </p:cNvSpPr>
          <p:nvPr>
            <p:ph type="body" idx="1"/>
          </p:nvPr>
        </p:nvSpPr>
        <p:spPr>
          <a:xfrm>
            <a:off x="5467738" y="1184012"/>
            <a:ext cx="3579165" cy="3339000"/>
          </a:xfrm>
        </p:spPr>
        <p:txBody>
          <a:bodyPr>
            <a:normAutofit/>
          </a:bodyPr>
          <a:lstStyle/>
          <a:p>
            <a:pPr marL="114300" indent="0">
              <a:buNone/>
            </a:pPr>
            <a:r>
              <a:rPr lang="en-CA" sz="2000" dirty="0">
                <a:latin typeface="Arial" panose="020B0604020202020204" pitchFamily="34" charset="0"/>
                <a:cs typeface="Arial" panose="020B0604020202020204" pitchFamily="34" charset="0"/>
              </a:rPr>
              <a:t>Group decision making has the advantage of drawing from the experiences and perspectives of a larger number of individuals.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1779D5-D8C5-0B4A-958D-7D14194F39D6}"/>
              </a:ext>
            </a:extLst>
          </p:cNvPr>
          <p:cNvSpPr txBox="1"/>
          <p:nvPr/>
        </p:nvSpPr>
        <p:spPr>
          <a:xfrm>
            <a:off x="0" y="4650537"/>
            <a:ext cx="4572000" cy="677108"/>
          </a:xfrm>
          <a:prstGeom prst="rect">
            <a:avLst/>
          </a:prstGeom>
          <a:noFill/>
        </p:spPr>
        <p:txBody>
          <a:bodyPr wrap="square">
            <a:spAutoFit/>
          </a:bodyPr>
          <a:lstStyle/>
          <a:p>
            <a:pPr algn="l"/>
            <a:r>
              <a:rPr lang="en-CA" sz="1000" b="0" i="0" u="none" strike="noStrike" dirty="0">
                <a:solidFill>
                  <a:srgbClr val="111111"/>
                </a:solidFill>
                <a:effectLst/>
                <a:latin typeface="+mn-lt"/>
              </a:rPr>
              <a:t>Photo by </a:t>
            </a:r>
            <a:r>
              <a:rPr lang="en-CA" sz="1000" b="0" i="0" u="none" strike="noStrike" dirty="0">
                <a:solidFill>
                  <a:srgbClr val="767676"/>
                </a:solidFill>
                <a:effectLst/>
                <a:latin typeface="+mn-lt"/>
                <a:hlinkClick r:id="rId3"/>
              </a:rPr>
              <a:t>Annie Spratt</a:t>
            </a:r>
            <a:r>
              <a:rPr lang="en-CA" sz="1000" b="0" i="0" u="none" strike="noStrike" dirty="0">
                <a:solidFill>
                  <a:srgbClr val="111111"/>
                </a:solidFill>
                <a:effectLst/>
                <a:latin typeface="+mn-lt"/>
              </a:rPr>
              <a:t> on </a:t>
            </a:r>
            <a:r>
              <a:rPr lang="en-CA" sz="1000" b="0" i="0" u="none" strike="noStrike" dirty="0">
                <a:solidFill>
                  <a:srgbClr val="767676"/>
                </a:solidFill>
                <a:effectLst/>
                <a:latin typeface="+mn-lt"/>
                <a:hlinkClick r:id="rId4"/>
              </a:rPr>
              <a:t>Unsplash</a:t>
            </a:r>
            <a:endParaRPr lang="en-CA" sz="1000" b="0" i="0" u="none" strike="noStrike" dirty="0">
              <a:solidFill>
                <a:srgbClr val="111111"/>
              </a:solidFill>
              <a:effectLst/>
              <a:latin typeface="+mn-lt"/>
            </a:endParaRPr>
          </a:p>
          <a:p>
            <a:br>
              <a:rPr lang="en-CA" dirty="0">
                <a:latin typeface="+mn-lt"/>
              </a:rPr>
            </a:br>
            <a:endParaRPr lang="en-US" dirty="0">
              <a:latin typeface="+mn-lt"/>
            </a:endParaRPr>
          </a:p>
        </p:txBody>
      </p:sp>
      <p:pic>
        <p:nvPicPr>
          <p:cNvPr id="7" name="Picture 6">
            <a:extLst>
              <a:ext uri="{FF2B5EF4-FFF2-40B4-BE49-F238E27FC236}">
                <a16:creationId xmlns:a16="http://schemas.microsoft.com/office/drawing/2014/main" id="{ACAE261B-5B6C-5B4A-A320-EEFF2341056A}"/>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2060" y="1184012"/>
            <a:ext cx="4712495" cy="3092153"/>
          </a:xfrm>
          <a:prstGeom prst="rect">
            <a:avLst/>
          </a:prstGeom>
        </p:spPr>
      </p:pic>
    </p:spTree>
    <p:extLst>
      <p:ext uri="{BB962C8B-B14F-4D97-AF65-F5344CB8AC3E}">
        <p14:creationId xmlns:p14="http://schemas.microsoft.com/office/powerpoint/2010/main" val="344624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40742-E9AD-4041-B6F9-F59EF0EC78FA}"/>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9.4 Group Decision-making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3CD8DFC-C394-8F41-8CCF-42F09C381226}"/>
              </a:ext>
            </a:extLst>
          </p:cNvPr>
          <p:cNvSpPr>
            <a:spLocks noGrp="1"/>
          </p:cNvSpPr>
          <p:nvPr>
            <p:ph type="body" idx="1"/>
          </p:nvPr>
        </p:nvSpPr>
        <p:spPr/>
        <p:txBody>
          <a:bodyPr>
            <a:normAutofit fontScale="92500" lnSpcReduction="10000"/>
          </a:bodyPr>
          <a:lstStyle/>
          <a:p>
            <a:pPr marL="114300" indent="0">
              <a:buNone/>
            </a:pPr>
            <a:r>
              <a:rPr lang="en-US" sz="2000" b="1" dirty="0">
                <a:latin typeface="Arial" panose="020B0604020202020204" pitchFamily="34" charset="0"/>
                <a:cs typeface="Arial" panose="020B0604020202020204" pitchFamily="34" charset="0"/>
              </a:rPr>
              <a:t>Groupthink </a:t>
            </a:r>
          </a:p>
          <a:p>
            <a:pPr marL="114300" indent="0">
              <a:buNone/>
            </a:pPr>
            <a:endParaRPr lang="en-US"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Illusion of invulnerability </a:t>
            </a:r>
          </a:p>
          <a:p>
            <a:r>
              <a:rPr lang="en-CA" sz="2000" dirty="0">
                <a:latin typeface="Arial" panose="020B0604020202020204" pitchFamily="34" charset="0"/>
                <a:cs typeface="Arial" panose="020B0604020202020204" pitchFamily="34" charset="0"/>
              </a:rPr>
              <a:t>Collective rationalizations </a:t>
            </a:r>
          </a:p>
          <a:p>
            <a:r>
              <a:rPr lang="en-CA" sz="2000" dirty="0">
                <a:latin typeface="Arial" panose="020B0604020202020204" pitchFamily="34" charset="0"/>
                <a:cs typeface="Arial" panose="020B0604020202020204" pitchFamily="34" charset="0"/>
              </a:rPr>
              <a:t>An unquestioned belief in the group’s inherent morality </a:t>
            </a:r>
          </a:p>
          <a:p>
            <a:r>
              <a:rPr lang="en-CA" sz="2000" dirty="0">
                <a:latin typeface="Arial" panose="020B0604020202020204" pitchFamily="34" charset="0"/>
                <a:cs typeface="Arial" panose="020B0604020202020204" pitchFamily="34" charset="0"/>
              </a:rPr>
              <a:t>Stereotyped views of outgroups </a:t>
            </a:r>
          </a:p>
          <a:p>
            <a:r>
              <a:rPr lang="en-CA" sz="2000" dirty="0">
                <a:latin typeface="Arial" panose="020B0604020202020204" pitchFamily="34" charset="0"/>
                <a:cs typeface="Arial" panose="020B0604020202020204" pitchFamily="34" charset="0"/>
              </a:rPr>
              <a:t>Direct pressure </a:t>
            </a:r>
          </a:p>
          <a:p>
            <a:r>
              <a:rPr lang="en-CA" sz="2000" dirty="0">
                <a:latin typeface="Arial" panose="020B0604020202020204" pitchFamily="34" charset="0"/>
                <a:cs typeface="Arial" panose="020B0604020202020204" pitchFamily="34" charset="0"/>
              </a:rPr>
              <a:t>Self-censorship </a:t>
            </a:r>
          </a:p>
          <a:p>
            <a:r>
              <a:rPr lang="en-CA" sz="2000" dirty="0">
                <a:latin typeface="Arial" panose="020B0604020202020204" pitchFamily="34" charset="0"/>
                <a:cs typeface="Arial" panose="020B0604020202020204" pitchFamily="34" charset="0"/>
              </a:rPr>
              <a:t>Illusions of unanimity </a:t>
            </a:r>
          </a:p>
          <a:p>
            <a:r>
              <a:rPr lang="en-CA" sz="2000" dirty="0">
                <a:latin typeface="Arial" panose="020B0604020202020204" pitchFamily="34" charset="0"/>
                <a:cs typeface="Arial" panose="020B0604020202020204" pitchFamily="34" charset="0"/>
              </a:rPr>
              <a:t>The emergence of self-appointed </a:t>
            </a:r>
            <a:r>
              <a:rPr lang="en-CA" sz="2000" dirty="0" err="1">
                <a:latin typeface="Arial" panose="020B0604020202020204" pitchFamily="34" charset="0"/>
                <a:cs typeface="Arial" panose="020B0604020202020204" pitchFamily="34" charset="0"/>
              </a:rPr>
              <a:t>mindguards</a:t>
            </a:r>
            <a:r>
              <a:rPr lang="en-CA"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30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134B-CAF7-804B-BBCE-1A974BF5D447}"/>
              </a:ext>
            </a:extLst>
          </p:cNvPr>
          <p:cNvSpPr>
            <a:spLocks noGrp="1"/>
          </p:cNvSpPr>
          <p:nvPr>
            <p:ph type="title"/>
          </p:nvPr>
        </p:nvSpPr>
        <p:spPr>
          <a:xfrm>
            <a:off x="311700" y="256510"/>
            <a:ext cx="8520600" cy="607800"/>
          </a:xfrm>
        </p:spPr>
        <p:txBody>
          <a:bodyPr>
            <a:noAutofit/>
          </a:bodyPr>
          <a:lstStyle/>
          <a:p>
            <a:r>
              <a:rPr lang="en-CA" b="1" dirty="0">
                <a:latin typeface="Arial" panose="020B0604020202020204" pitchFamily="34" charset="0"/>
                <a:cs typeface="Arial" panose="020B0604020202020204" pitchFamily="34" charset="0"/>
              </a:rPr>
              <a:t>9.5 Group Communication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95D65C1-54E2-724D-B7C6-F7F4B6327460}"/>
              </a:ext>
            </a:extLst>
          </p:cNvPr>
          <p:cNvSpPr>
            <a:spLocks noGrp="1"/>
          </p:cNvSpPr>
          <p:nvPr>
            <p:ph type="body" idx="1"/>
          </p:nvPr>
        </p:nvSpPr>
        <p:spPr>
          <a:xfrm>
            <a:off x="4816801" y="1804500"/>
            <a:ext cx="4260300"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Group communication</a:t>
            </a:r>
            <a:r>
              <a:rPr lang="en-CA" sz="2000" dirty="0">
                <a:latin typeface="Arial" panose="020B0604020202020204" pitchFamily="34" charset="0"/>
                <a:cs typeface="Arial" panose="020B0604020202020204" pitchFamily="34" charset="0"/>
              </a:rPr>
              <a:t> may be defined as the exchange of information with those who are alike culturally, linguistically, and/or geographically.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062C738-2825-8544-8AD9-CF53980CA4A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70285"/>
            <a:ext cx="4816801" cy="3211200"/>
          </a:xfrm>
          <a:prstGeom prst="rect">
            <a:avLst/>
          </a:prstGeom>
        </p:spPr>
      </p:pic>
      <p:sp>
        <p:nvSpPr>
          <p:cNvPr id="6" name="TextBox 5">
            <a:extLst>
              <a:ext uri="{FF2B5EF4-FFF2-40B4-BE49-F238E27FC236}">
                <a16:creationId xmlns:a16="http://schemas.microsoft.com/office/drawing/2014/main" id="{6C1FC6E7-62EF-364F-B156-852E7E027C52}"/>
              </a:ext>
            </a:extLst>
          </p:cNvPr>
          <p:cNvSpPr txBox="1"/>
          <p:nvPr/>
        </p:nvSpPr>
        <p:spPr>
          <a:xfrm>
            <a:off x="66899" y="4610389"/>
            <a:ext cx="1524776" cy="246221"/>
          </a:xfrm>
          <a:prstGeom prst="rect">
            <a:avLst/>
          </a:prstGeom>
          <a:noFill/>
        </p:spPr>
        <p:txBody>
          <a:bodyPr wrap="none" rtlCol="0">
            <a:spAutoFit/>
          </a:bodyPr>
          <a:lstStyle/>
          <a:p>
            <a:r>
              <a:rPr lang="en-US" sz="1000" dirty="0"/>
              <a:t>Picture source: Pixabay</a:t>
            </a:r>
          </a:p>
        </p:txBody>
      </p:sp>
    </p:spTree>
    <p:extLst>
      <p:ext uri="{BB962C8B-B14F-4D97-AF65-F5344CB8AC3E}">
        <p14:creationId xmlns:p14="http://schemas.microsoft.com/office/powerpoint/2010/main" val="96547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311700" y="232718"/>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3.5 Key Takeaways</a:t>
            </a:r>
            <a:endParaRPr b="1" dirty="0">
              <a:latin typeface="+mj-lt"/>
            </a:endParaRPr>
          </a:p>
        </p:txBody>
      </p:sp>
      <p:sp>
        <p:nvSpPr>
          <p:cNvPr id="170" name="Google Shape;170;p26"/>
          <p:cNvSpPr txBox="1">
            <a:spLocks noGrp="1"/>
          </p:cNvSpPr>
          <p:nvPr>
            <p:ph type="body" idx="1"/>
          </p:nvPr>
        </p:nvSpPr>
        <p:spPr>
          <a:xfrm>
            <a:off x="215153" y="1017800"/>
            <a:ext cx="8767482" cy="3683292"/>
          </a:xfrm>
          <a:prstGeom prst="rect">
            <a:avLst/>
          </a:prstGeom>
        </p:spPr>
        <p:txBody>
          <a:bodyPr spcFirstLastPara="1" wrap="square" lIns="91425" tIns="91425" rIns="91425" bIns="91425" anchor="t" anchorCtr="0">
            <a:normAutofit fontScale="85000" lnSpcReduction="20000"/>
          </a:bodyPr>
          <a:lstStyle/>
          <a:p>
            <a:r>
              <a:rPr lang="en-CA" b="1" dirty="0"/>
              <a:t>A group is a collection of individuals who interact with each other such that one person’s actions have an impact on the others.</a:t>
            </a:r>
            <a:r>
              <a:rPr lang="en-CA" dirty="0"/>
              <a:t> Groups can be informal or formal in nature. Both informal and formal groups serve important functions in the workplace.</a:t>
            </a:r>
          </a:p>
          <a:p>
            <a:r>
              <a:rPr lang="en-CA" b="1" dirty="0"/>
              <a:t>When a group is cohesive and has a shared purpose it can be considered a team</a:t>
            </a:r>
            <a:r>
              <a:rPr lang="en-CA" dirty="0"/>
              <a:t>.</a:t>
            </a:r>
          </a:p>
          <a:p>
            <a:r>
              <a:rPr lang="en-CA" b="1" dirty="0"/>
              <a:t>Social loafing is the finding that individuals do not always contribute as much effort to work when in a group compared to when they are working alone.</a:t>
            </a:r>
            <a:r>
              <a:rPr lang="en-CA" dirty="0"/>
              <a:t> There are a number of factors that can help us to understand group effectiveness and decrease the probability of social loafing.</a:t>
            </a:r>
          </a:p>
          <a:p>
            <a:r>
              <a:rPr lang="en-CA" b="1" dirty="0"/>
              <a:t>Groups and their individual members come together and grow apart in predictable patterns.</a:t>
            </a:r>
            <a:r>
              <a:rPr lang="en-CA" dirty="0"/>
              <a:t> This is called the group development stages, which include forming, storming, norming, performing, and adjourning. Each group member has a life cycle that defines their role as they enter and exit the group.</a:t>
            </a:r>
          </a:p>
          <a:p>
            <a:r>
              <a:rPr lang="en-CA" b="1" dirty="0"/>
              <a:t>Groups decision-making can lead to more diverse thinking and problem solving.</a:t>
            </a:r>
            <a:r>
              <a:rPr lang="en-CA" dirty="0"/>
              <a:t> However, when groups are too cohesive or controlled, they can fall prey to insulated thinking and groupthink.</a:t>
            </a:r>
          </a:p>
          <a:p>
            <a:r>
              <a:rPr lang="en-CA" b="1" dirty="0"/>
              <a:t>Group communications, including meetings, are an important part of workplace communications.</a:t>
            </a:r>
            <a:endParaRPr lang="en-CA" dirty="0"/>
          </a:p>
          <a:p>
            <a:pPr marL="457200" lvl="0" indent="-341788" algn="l" rtl="0">
              <a:spcBef>
                <a:spcPts val="0"/>
              </a:spcBef>
              <a:spcAft>
                <a:spcPts val="0"/>
              </a:spcAft>
              <a:buClr>
                <a:srgbClr val="000000"/>
              </a:buClr>
              <a:buSzPct val="100000"/>
              <a:buFont typeface="Arial"/>
              <a:buChar char="●"/>
            </a:pPr>
            <a:endParaRPr sz="290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dirty="0">
              <a:latin typeface="Arial" panose="020B0604020202020204" pitchFamily="34" charset="0"/>
              <a:cs typeface="Arial" panose="020B0604020202020204" pitchFamily="34" charset="0"/>
            </a:endParaRPr>
          </a:p>
          <a:p>
            <a:r>
              <a:rPr lang="en-CA" sz="1600" b="1" dirty="0">
                <a:latin typeface="Arial" panose="020B0604020202020204" pitchFamily="34" charset="0"/>
                <a:cs typeface="Arial" panose="020B0604020202020204" pitchFamily="34" charset="0"/>
              </a:rPr>
              <a:t>Differentiate</a:t>
            </a:r>
            <a:r>
              <a:rPr lang="en-CA" sz="1600" dirty="0">
                <a:latin typeface="Arial" panose="020B0604020202020204" pitchFamily="34" charset="0"/>
                <a:cs typeface="Arial" panose="020B0604020202020204" pitchFamily="34" charset="0"/>
              </a:rPr>
              <a:t> between groups and teams.</a:t>
            </a:r>
          </a:p>
          <a:p>
            <a:r>
              <a:rPr lang="en-CA" sz="1600" b="1" dirty="0">
                <a:latin typeface="Arial" panose="020B0604020202020204" pitchFamily="34" charset="0"/>
                <a:cs typeface="Arial" panose="020B0604020202020204" pitchFamily="34" charset="0"/>
              </a:rPr>
              <a:t>Identify</a:t>
            </a:r>
            <a:r>
              <a:rPr lang="en-CA" sz="1600" dirty="0">
                <a:latin typeface="Arial" panose="020B0604020202020204" pitchFamily="34" charset="0"/>
                <a:cs typeface="Arial" panose="020B0604020202020204" pitchFamily="34" charset="0"/>
              </a:rPr>
              <a:t> reasons that people join groups and when they might be preferred to working alone.</a:t>
            </a:r>
          </a:p>
          <a:p>
            <a:r>
              <a:rPr lang="en-CA" sz="1600" b="1" dirty="0">
                <a:latin typeface="Arial" panose="020B0604020202020204" pitchFamily="34" charset="0"/>
                <a:cs typeface="Arial" panose="020B0604020202020204" pitchFamily="34" charset="0"/>
              </a:rPr>
              <a:t>Explore</a:t>
            </a:r>
            <a:r>
              <a:rPr lang="en-CA" sz="1600" dirty="0">
                <a:latin typeface="Arial" panose="020B0604020202020204" pitchFamily="34" charset="0"/>
                <a:cs typeface="Arial" panose="020B0604020202020204" pitchFamily="34" charset="0"/>
              </a:rPr>
              <a:t> the benefits and challenges associated with virtual teams.</a:t>
            </a:r>
          </a:p>
          <a:p>
            <a:r>
              <a:rPr lang="en-CA" sz="1600" b="1" dirty="0">
                <a:latin typeface="Arial" panose="020B0604020202020204" pitchFamily="34" charset="0"/>
                <a:cs typeface="Arial" panose="020B0604020202020204" pitchFamily="34" charset="0"/>
              </a:rPr>
              <a:t>Describe</a:t>
            </a:r>
            <a:r>
              <a:rPr lang="en-CA" sz="1600" dirty="0">
                <a:latin typeface="Arial" panose="020B0604020202020204" pitchFamily="34" charset="0"/>
                <a:cs typeface="Arial" panose="020B0604020202020204" pitchFamily="34" charset="0"/>
              </a:rPr>
              <a:t> the phenomenon of social loafing and identify strategies for minimizing it.</a:t>
            </a:r>
          </a:p>
          <a:p>
            <a:r>
              <a:rPr lang="en-CA" sz="1600" b="1" dirty="0">
                <a:latin typeface="Arial" panose="020B0604020202020204" pitchFamily="34" charset="0"/>
                <a:cs typeface="Arial" panose="020B0604020202020204" pitchFamily="34" charset="0"/>
              </a:rPr>
              <a:t>Describe</a:t>
            </a:r>
            <a:r>
              <a:rPr lang="en-CA" sz="1600" dirty="0">
                <a:latin typeface="Arial" panose="020B0604020202020204" pitchFamily="34" charset="0"/>
                <a:cs typeface="Arial" panose="020B0604020202020204" pitchFamily="34" charset="0"/>
              </a:rPr>
              <a:t> factors that influence group effectiveness including collaboration, team norms, roles, group cohesion, collective efficacy, and emotional intelligence.</a:t>
            </a:r>
          </a:p>
          <a:p>
            <a:r>
              <a:rPr lang="en-CA" sz="1600" b="1" dirty="0">
                <a:latin typeface="Arial" panose="020B0604020202020204" pitchFamily="34" charset="0"/>
                <a:cs typeface="Arial" panose="020B0604020202020204" pitchFamily="34" charset="0"/>
              </a:rPr>
              <a:t>Outline</a:t>
            </a:r>
            <a:r>
              <a:rPr lang="en-CA" sz="1600" dirty="0">
                <a:latin typeface="Arial" panose="020B0604020202020204" pitchFamily="34" charset="0"/>
                <a:cs typeface="Arial" panose="020B0604020202020204" pitchFamily="34" charset="0"/>
              </a:rPr>
              <a:t> the life cycle of groups and their members.</a:t>
            </a:r>
          </a:p>
          <a:p>
            <a:r>
              <a:rPr lang="en-CA" sz="1600" b="1" dirty="0">
                <a:latin typeface="Arial" panose="020B0604020202020204" pitchFamily="34" charset="0"/>
                <a:cs typeface="Arial" panose="020B0604020202020204" pitchFamily="34" charset="0"/>
              </a:rPr>
              <a:t>Identify</a:t>
            </a:r>
            <a:r>
              <a:rPr lang="en-CA" sz="1600" dirty="0">
                <a:latin typeface="Arial" panose="020B0604020202020204" pitchFamily="34" charset="0"/>
                <a:cs typeface="Arial" panose="020B0604020202020204" pitchFamily="34" charset="0"/>
              </a:rPr>
              <a:t> the symptoms of groupthink and strategies to avoid it.</a:t>
            </a:r>
          </a:p>
          <a:p>
            <a:r>
              <a:rPr lang="en-CA" sz="1600" b="1" dirty="0">
                <a:latin typeface="Arial" panose="020B0604020202020204" pitchFamily="34" charset="0"/>
                <a:cs typeface="Arial" panose="020B0604020202020204" pitchFamily="34" charset="0"/>
              </a:rPr>
              <a:t>Describe</a:t>
            </a:r>
            <a:r>
              <a:rPr lang="en-CA" sz="1600" dirty="0">
                <a:latin typeface="Arial" panose="020B0604020202020204" pitchFamily="34" charset="0"/>
                <a:cs typeface="Arial" panose="020B0604020202020204" pitchFamily="34" charset="0"/>
              </a:rPr>
              <a:t> communication strategies for group meetings.</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DCE6-03D5-E64E-B85E-679DB02418DA}"/>
              </a:ext>
            </a:extLst>
          </p:cNvPr>
          <p:cNvSpPr>
            <a:spLocks noGrp="1"/>
          </p:cNvSpPr>
          <p:nvPr>
            <p:ph type="title"/>
          </p:nvPr>
        </p:nvSpPr>
        <p:spPr>
          <a:xfrm>
            <a:off x="337199" y="261394"/>
            <a:ext cx="8520600" cy="607800"/>
          </a:xfrm>
        </p:spPr>
        <p:txBody>
          <a:bodyPr>
            <a:noAutofit/>
          </a:bodyPr>
          <a:lstStyle/>
          <a:p>
            <a:r>
              <a:rPr lang="en-CA" b="1" dirty="0">
                <a:latin typeface="Arial" panose="020B0604020202020204" pitchFamily="34" charset="0"/>
                <a:cs typeface="Arial" panose="020B0604020202020204" pitchFamily="34" charset="0"/>
              </a:rPr>
              <a:t>9.1 Groups and Teams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187E7EE-20FF-6149-9B5D-4970632C0ECA}"/>
              </a:ext>
            </a:extLst>
          </p:cNvPr>
          <p:cNvSpPr>
            <a:spLocks noGrp="1"/>
          </p:cNvSpPr>
          <p:nvPr>
            <p:ph type="body" idx="1"/>
          </p:nvPr>
        </p:nvSpPr>
        <p:spPr>
          <a:xfrm>
            <a:off x="5157657" y="1083990"/>
            <a:ext cx="3516021"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Groups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 </a:t>
            </a:r>
            <a:r>
              <a:rPr lang="en-CA" sz="2000" b="1" dirty="0">
                <a:latin typeface="Arial" panose="020B0604020202020204" pitchFamily="34" charset="0"/>
                <a:cs typeface="Arial" panose="020B0604020202020204" pitchFamily="34" charset="0"/>
              </a:rPr>
              <a:t>group</a:t>
            </a:r>
            <a:r>
              <a:rPr lang="en-CA" sz="2000" dirty="0">
                <a:latin typeface="Arial" panose="020B0604020202020204" pitchFamily="34" charset="0"/>
                <a:cs typeface="Arial" panose="020B0604020202020204" pitchFamily="34" charset="0"/>
              </a:rPr>
              <a:t> is a collection of individuals who interact with each other such that one person’s actions have an impact on the others.</a:t>
            </a: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7D78FF-5ABC-F741-9B4C-C1C30845D615}"/>
              </a:ext>
            </a:extLst>
          </p:cNvPr>
          <p:cNvSpPr txBox="1"/>
          <p:nvPr/>
        </p:nvSpPr>
        <p:spPr>
          <a:xfrm>
            <a:off x="25499" y="4657839"/>
            <a:ext cx="4572000" cy="692497"/>
          </a:xfrm>
          <a:prstGeom prst="rect">
            <a:avLst/>
          </a:prstGeom>
          <a:noFill/>
        </p:spPr>
        <p:txBody>
          <a:bodyPr wrap="square">
            <a:spAutoFit/>
          </a:bodyPr>
          <a:lstStyle/>
          <a:p>
            <a:pPr algn="l"/>
            <a:r>
              <a:rPr lang="en-CA" sz="1100" b="0" i="0" u="none" strike="noStrike" dirty="0">
                <a:solidFill>
                  <a:srgbClr val="111111"/>
                </a:solidFill>
                <a:effectLst/>
                <a:latin typeface="+mj-lt"/>
              </a:rPr>
              <a:t>Photo by </a:t>
            </a:r>
            <a:r>
              <a:rPr lang="en-CA" sz="1100" b="0" i="0" u="none" strike="noStrike" dirty="0">
                <a:solidFill>
                  <a:srgbClr val="767676"/>
                </a:solidFill>
                <a:effectLst/>
                <a:latin typeface="+mj-lt"/>
                <a:hlinkClick r:id="rId3"/>
              </a:rPr>
              <a:t>Austin Distel</a:t>
            </a:r>
            <a:r>
              <a:rPr lang="en-CA" sz="1100" b="0" i="0" u="none" strike="noStrike" dirty="0">
                <a:solidFill>
                  <a:srgbClr val="111111"/>
                </a:solidFill>
                <a:effectLst/>
                <a:latin typeface="+mj-lt"/>
              </a:rPr>
              <a:t> on </a:t>
            </a:r>
            <a:r>
              <a:rPr lang="en-CA" sz="1100" b="0" i="0" u="none" strike="noStrike" dirty="0">
                <a:solidFill>
                  <a:srgbClr val="767676"/>
                </a:solidFill>
                <a:effectLst/>
                <a:latin typeface="+mj-lt"/>
                <a:hlinkClick r:id="rId4"/>
              </a:rPr>
              <a:t>Unsplash</a:t>
            </a:r>
            <a:endParaRPr lang="en-CA" sz="1100" b="0" i="0" u="none" strike="noStrike" dirty="0">
              <a:solidFill>
                <a:srgbClr val="111111"/>
              </a:solidFill>
              <a:effectLst/>
              <a:latin typeface="+mj-lt"/>
            </a:endParaRPr>
          </a:p>
          <a:p>
            <a:br>
              <a:rPr lang="en-CA" dirty="0">
                <a:latin typeface="+mj-lt"/>
              </a:rPr>
            </a:br>
            <a:endParaRPr lang="en-US" dirty="0">
              <a:latin typeface="+mj-lt"/>
            </a:endParaRPr>
          </a:p>
        </p:txBody>
      </p:sp>
      <p:pic>
        <p:nvPicPr>
          <p:cNvPr id="8" name="Picture 7">
            <a:extLst>
              <a:ext uri="{FF2B5EF4-FFF2-40B4-BE49-F238E27FC236}">
                <a16:creationId xmlns:a16="http://schemas.microsoft.com/office/drawing/2014/main" id="{E9B6E6C9-3EF9-144D-B046-D59463F6B768}"/>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700" y="1017800"/>
            <a:ext cx="4540536" cy="3405190"/>
          </a:xfrm>
          <a:prstGeom prst="rect">
            <a:avLst/>
          </a:prstGeom>
        </p:spPr>
      </p:pic>
    </p:spTree>
    <p:extLst>
      <p:ext uri="{BB962C8B-B14F-4D97-AF65-F5344CB8AC3E}">
        <p14:creationId xmlns:p14="http://schemas.microsoft.com/office/powerpoint/2010/main" val="274958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0E10-37E9-7747-A2F9-75F587861115}"/>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9.1 Groups and Teams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FA66FE8-3452-F246-AEA3-6D6BC77D6010}"/>
              </a:ext>
            </a:extLst>
          </p:cNvPr>
          <p:cNvSpPr>
            <a:spLocks noGrp="1"/>
          </p:cNvSpPr>
          <p:nvPr>
            <p:ph type="body" idx="1"/>
          </p:nvPr>
        </p:nvSpPr>
        <p:spPr>
          <a:xfrm>
            <a:off x="311700" y="1032617"/>
            <a:ext cx="852060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Types of Groups</a:t>
            </a:r>
          </a:p>
          <a:p>
            <a:pPr marL="11430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Formal</a:t>
            </a:r>
          </a:p>
          <a:p>
            <a:r>
              <a:rPr lang="en-US" sz="2000" dirty="0">
                <a:latin typeface="Arial" panose="020B0604020202020204" pitchFamily="34" charset="0"/>
                <a:cs typeface="Arial" panose="020B0604020202020204" pitchFamily="34" charset="0"/>
              </a:rPr>
              <a:t>Informal</a:t>
            </a:r>
          </a:p>
        </p:txBody>
      </p:sp>
      <p:pic>
        <p:nvPicPr>
          <p:cNvPr id="5" name="Picture 4">
            <a:extLst>
              <a:ext uri="{FF2B5EF4-FFF2-40B4-BE49-F238E27FC236}">
                <a16:creationId xmlns:a16="http://schemas.microsoft.com/office/drawing/2014/main" id="{C6EF66E4-A1D6-D147-AF59-FD271469D8F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6527"/>
          <a:stretch/>
        </p:blipFill>
        <p:spPr>
          <a:xfrm>
            <a:off x="311700" y="2892040"/>
            <a:ext cx="8640147" cy="1731504"/>
          </a:xfrm>
          <a:prstGeom prst="rect">
            <a:avLst/>
          </a:prstGeom>
        </p:spPr>
      </p:pic>
    </p:spTree>
    <p:extLst>
      <p:ext uri="{BB962C8B-B14F-4D97-AF65-F5344CB8AC3E}">
        <p14:creationId xmlns:p14="http://schemas.microsoft.com/office/powerpoint/2010/main" val="216890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243C-CFD2-954A-84C7-F9B932C3191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9.1 Groups and Teams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B2E55052-2349-2F44-8327-F4FED9C1D80A}"/>
              </a:ext>
            </a:extLst>
          </p:cNvPr>
          <p:cNvSpPr>
            <a:spLocks noGrp="1"/>
          </p:cNvSpPr>
          <p:nvPr>
            <p:ph type="body" idx="1"/>
          </p:nvPr>
        </p:nvSpPr>
        <p:spPr>
          <a:xfrm>
            <a:off x="4665306" y="1170491"/>
            <a:ext cx="4166994"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Teams</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You probably described a team as a group of some kind. However, a team is more than just a group. </a:t>
            </a:r>
            <a:endParaRPr lang="en-US"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FF13582-3ED2-DA46-9F84-62BB507681FA}"/>
              </a:ext>
            </a:extLst>
          </p:cNvPr>
          <p:cNvSpPr txBox="1"/>
          <p:nvPr/>
        </p:nvSpPr>
        <p:spPr>
          <a:xfrm>
            <a:off x="0" y="4662182"/>
            <a:ext cx="4572000" cy="677108"/>
          </a:xfrm>
          <a:prstGeom prst="rect">
            <a:avLst/>
          </a:prstGeom>
          <a:noFill/>
        </p:spPr>
        <p:txBody>
          <a:bodyPr wrap="square">
            <a:spAutoFit/>
          </a:bodyPr>
          <a:lstStyle/>
          <a:p>
            <a:r>
              <a:rPr lang="en-CA" sz="1000" dirty="0"/>
              <a:t>Photo by </a:t>
            </a:r>
            <a:r>
              <a:rPr lang="en-CA" sz="1000" dirty="0">
                <a:hlinkClick r:id="rId3"/>
              </a:rPr>
              <a:t>Jason Goodman</a:t>
            </a:r>
            <a:r>
              <a:rPr lang="en-CA" sz="1000" dirty="0"/>
              <a:t> on </a:t>
            </a:r>
            <a:r>
              <a:rPr lang="en-CA" sz="1000" dirty="0">
                <a:hlinkClick r:id="rId4"/>
              </a:rPr>
              <a:t>Unsplash</a:t>
            </a:r>
            <a:endParaRPr lang="en-CA" sz="1000" dirty="0"/>
          </a:p>
          <a:p>
            <a:br>
              <a:rPr lang="en-CA" dirty="0"/>
            </a:br>
            <a:endParaRPr lang="en-CA" dirty="0">
              <a:effectLst/>
            </a:endParaRPr>
          </a:p>
        </p:txBody>
      </p:sp>
      <p:pic>
        <p:nvPicPr>
          <p:cNvPr id="9" name="Picture 8">
            <a:extLst>
              <a:ext uri="{FF2B5EF4-FFF2-40B4-BE49-F238E27FC236}">
                <a16:creationId xmlns:a16="http://schemas.microsoft.com/office/drawing/2014/main" id="{50D27D65-11D4-1549-8C88-5E607CE5F46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62" y="1129004"/>
            <a:ext cx="4328238" cy="2885492"/>
          </a:xfrm>
          <a:prstGeom prst="rect">
            <a:avLst/>
          </a:prstGeom>
        </p:spPr>
      </p:pic>
    </p:spTree>
    <p:extLst>
      <p:ext uri="{BB962C8B-B14F-4D97-AF65-F5344CB8AC3E}">
        <p14:creationId xmlns:p14="http://schemas.microsoft.com/office/powerpoint/2010/main" val="267882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46090-C8D6-A442-9C92-E4F475E2519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9.2 Characteristics of Effective Groups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79FAF34-34E6-3B48-AA64-98BB41BA97BA}"/>
              </a:ext>
            </a:extLst>
          </p:cNvPr>
          <p:cNvSpPr>
            <a:spLocks noGrp="1"/>
          </p:cNvSpPr>
          <p:nvPr>
            <p:ph type="body" idx="1"/>
          </p:nvPr>
        </p:nvSpPr>
        <p:spPr>
          <a:xfrm>
            <a:off x="4889240" y="1229875"/>
            <a:ext cx="3943059" cy="3339000"/>
          </a:xfrm>
        </p:spPr>
        <p:txBody>
          <a:bodyPr>
            <a:normAutofit/>
          </a:bodyPr>
          <a:lstStyle/>
          <a:p>
            <a:pPr marL="114300" indent="0">
              <a:buNone/>
            </a:pPr>
            <a:r>
              <a:rPr lang="en-CA" sz="2000" b="1" dirty="0">
                <a:latin typeface="Arial" panose="020B0604020202020204" pitchFamily="34" charset="0"/>
                <a:cs typeface="Arial" panose="020B0604020202020204" pitchFamily="34" charset="0"/>
              </a:rPr>
              <a:t>Social Loafing</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Social loafing</a:t>
            </a:r>
            <a:r>
              <a:rPr lang="en-CA" sz="2000" dirty="0">
                <a:latin typeface="Arial" panose="020B0604020202020204" pitchFamily="34" charset="0"/>
                <a:cs typeface="Arial" panose="020B0604020202020204" pitchFamily="34" charset="0"/>
              </a:rPr>
              <a:t> refers to the tendency of individuals to put in less effort when working in a group context. </a:t>
            </a:r>
            <a:endParaRPr lang="en-US" sz="2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5785C84-CCBF-FE47-B674-BB197531F38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700" y="1229875"/>
            <a:ext cx="4577540" cy="3044064"/>
          </a:xfrm>
          <a:prstGeom prst="rect">
            <a:avLst/>
          </a:prstGeom>
        </p:spPr>
      </p:pic>
    </p:spTree>
    <p:extLst>
      <p:ext uri="{BB962C8B-B14F-4D97-AF65-F5344CB8AC3E}">
        <p14:creationId xmlns:p14="http://schemas.microsoft.com/office/powerpoint/2010/main" val="130502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7F4-7EA9-3A4A-B09C-16BE8E9E2AB4}"/>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9.2 Characteristics of Effective Groups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60D1EEA2-55CE-F54B-8D0C-69F3F8695908}"/>
              </a:ext>
            </a:extLst>
          </p:cNvPr>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Team Norms</a:t>
            </a:r>
          </a:p>
          <a:p>
            <a:r>
              <a:rPr lang="en-US" sz="2000" dirty="0">
                <a:latin typeface="Arial" panose="020B0604020202020204" pitchFamily="34" charset="0"/>
                <a:cs typeface="Arial" panose="020B0604020202020204" pitchFamily="34" charset="0"/>
              </a:rPr>
              <a:t>Group Roles</a:t>
            </a:r>
          </a:p>
          <a:p>
            <a:r>
              <a:rPr lang="en-US" sz="2000" dirty="0">
                <a:latin typeface="Arial" panose="020B0604020202020204" pitchFamily="34" charset="0"/>
                <a:cs typeface="Arial" panose="020B0604020202020204" pitchFamily="34" charset="0"/>
              </a:rPr>
              <a:t>Cohesion</a:t>
            </a:r>
          </a:p>
          <a:p>
            <a:r>
              <a:rPr lang="en-US" sz="2000" dirty="0">
                <a:latin typeface="Arial" panose="020B0604020202020204" pitchFamily="34" charset="0"/>
                <a:cs typeface="Arial" panose="020B0604020202020204" pitchFamily="34" charset="0"/>
              </a:rPr>
              <a:t>Collective Efficacy</a:t>
            </a:r>
          </a:p>
          <a:p>
            <a:r>
              <a:rPr lang="en-US" sz="2000" dirty="0">
                <a:latin typeface="Arial" panose="020B0604020202020204" pitchFamily="34" charset="0"/>
                <a:cs typeface="Arial" panose="020B0604020202020204" pitchFamily="34" charset="0"/>
              </a:rPr>
              <a:t>Emotional Intelligence</a:t>
            </a:r>
          </a:p>
          <a:p>
            <a:endParaRPr lang="en-US" dirty="0"/>
          </a:p>
        </p:txBody>
      </p:sp>
    </p:spTree>
    <p:extLst>
      <p:ext uri="{BB962C8B-B14F-4D97-AF65-F5344CB8AC3E}">
        <p14:creationId xmlns:p14="http://schemas.microsoft.com/office/powerpoint/2010/main" val="1201813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8235-CED3-5B42-A6FC-514F5C61D8B2}"/>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9.2 Characteristics of Effective Groups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5268B291-E247-C740-B64F-57A2C98FFC43}"/>
              </a:ext>
            </a:extLst>
          </p:cNvPr>
          <p:cNvSpPr>
            <a:spLocks noGrp="1"/>
          </p:cNvSpPr>
          <p:nvPr>
            <p:ph type="body" idx="1"/>
          </p:nvPr>
        </p:nvSpPr>
        <p:spPr/>
        <p:txBody>
          <a:bodyPr>
            <a:normAutofit/>
          </a:bodyPr>
          <a:lstStyle/>
          <a:p>
            <a:pPr marL="114300" indent="0">
              <a:buNone/>
            </a:pPr>
            <a:r>
              <a:rPr lang="en-US" sz="2000" b="1" dirty="0">
                <a:latin typeface="Arial" panose="020B0604020202020204" pitchFamily="34" charset="0"/>
                <a:cs typeface="Arial" panose="020B0604020202020204" pitchFamily="34" charset="0"/>
              </a:rPr>
              <a:t>Team Norms</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Norms</a:t>
            </a:r>
            <a:r>
              <a:rPr lang="en-CA" sz="2000" dirty="0">
                <a:latin typeface="Arial" panose="020B0604020202020204" pitchFamily="34" charset="0"/>
                <a:cs typeface="Arial" panose="020B0604020202020204" pitchFamily="34" charset="0"/>
              </a:rPr>
              <a:t> are shared expectations about how things operate within a group or team. Just as new employees learn to understand and share the assumptions, norms, and values that are part of an organization’s culture, they also must learn the norms of their immediate team.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958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1200-ADF8-1943-8611-353997CB4220}"/>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9.2 Characteristics of Effective Groups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79E1F53-C30E-3541-99E6-C2CF3B9B2D9A}"/>
              </a:ext>
            </a:extLst>
          </p:cNvPr>
          <p:cNvSpPr>
            <a:spLocks noGrp="1"/>
          </p:cNvSpPr>
          <p:nvPr>
            <p:ph type="body" idx="1"/>
          </p:nvPr>
        </p:nvSpPr>
        <p:spPr>
          <a:xfrm>
            <a:off x="311700" y="1006704"/>
            <a:ext cx="852060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Group Roles</a:t>
            </a:r>
          </a:p>
        </p:txBody>
      </p:sp>
      <p:pic>
        <p:nvPicPr>
          <p:cNvPr id="5" name="Picture 4">
            <a:extLst>
              <a:ext uri="{FF2B5EF4-FFF2-40B4-BE49-F238E27FC236}">
                <a16:creationId xmlns:a16="http://schemas.microsoft.com/office/drawing/2014/main" id="{44BA689E-AB1B-B84B-9EEA-DF74968C9B5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2772" y="1458845"/>
            <a:ext cx="4278456" cy="3283200"/>
          </a:xfrm>
          <a:prstGeom prst="rect">
            <a:avLst/>
          </a:prstGeom>
        </p:spPr>
      </p:pic>
    </p:spTree>
    <p:extLst>
      <p:ext uri="{BB962C8B-B14F-4D97-AF65-F5344CB8AC3E}">
        <p14:creationId xmlns:p14="http://schemas.microsoft.com/office/powerpoint/2010/main" val="2260317490"/>
      </p:ext>
    </p:extLst>
  </p:cSld>
  <p:clrMapOvr>
    <a:masterClrMapping/>
  </p:clrMapOvr>
</p:sld>
</file>

<file path=ppt/theme/theme1.xml><?xml version="1.0" encoding="utf-8"?>
<a:theme xmlns:a="http://schemas.openxmlformats.org/drawingml/2006/main" name="Geometric">
  <a:themeElements>
    <a:clrScheme name="Custom 14">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12D74"/>
      </a:hlink>
      <a:folHlink>
        <a:srgbClr val="5667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4533</TotalTime>
  <Words>2336</Words>
  <PresentationFormat>On-screen Show (16:9)</PresentationFormat>
  <Paragraphs>138</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Roboto</vt:lpstr>
      <vt:lpstr>Geometric</vt:lpstr>
      <vt:lpstr>Psychology, Communication, and  The Canadian Workplace </vt:lpstr>
      <vt:lpstr>Learning Outcomes</vt:lpstr>
      <vt:lpstr>9.1 Groups and Teams I  </vt:lpstr>
      <vt:lpstr>9.1 Groups and Teams II  </vt:lpstr>
      <vt:lpstr>9.1 Groups and Teams III  </vt:lpstr>
      <vt:lpstr>9.2 Characteristics of Effective Groups I   </vt:lpstr>
      <vt:lpstr>9.2 Characteristics of Effective Groups II   </vt:lpstr>
      <vt:lpstr>9.2 Characteristics of Effective Groups III   </vt:lpstr>
      <vt:lpstr>9.2 Characteristics of Effective Groups IV   </vt:lpstr>
      <vt:lpstr>9.2 Characteristics of Effective Groups V   </vt:lpstr>
      <vt:lpstr>9.2 Characteristics of Effective Groups VI   </vt:lpstr>
      <vt:lpstr>9.2 Characteristics of Effective Groups VII    </vt:lpstr>
      <vt:lpstr>9.3 Group Life Cycle I   </vt:lpstr>
      <vt:lpstr>9.3 Group Life Cycle II   </vt:lpstr>
      <vt:lpstr>9.3 Group Life Cycle III   </vt:lpstr>
      <vt:lpstr>9.4 Group Decision-making I   </vt:lpstr>
      <vt:lpstr>9.4 Group Decision-making II   </vt:lpstr>
      <vt:lpstr>9.5 Group Communication I   </vt:lpstr>
      <vt:lpstr>3.5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Psychology, Communication and The Canadian Workplace</dc:title>
  <dc:creator>Fanshawe College</dc:creator>
  <dcterms:modified xsi:type="dcterms:W3CDTF">2022-04-13T17:10:00Z</dcterms:modified>
</cp:coreProperties>
</file>