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79" r:id="rId4"/>
    <p:sldId id="290" r:id="rId5"/>
    <p:sldId id="291" r:id="rId6"/>
    <p:sldId id="282" r:id="rId7"/>
    <p:sldId id="283" r:id="rId8"/>
    <p:sldId id="284" r:id="rId9"/>
    <p:sldId id="292" r:id="rId10"/>
    <p:sldId id="293" r:id="rId11"/>
    <p:sldId id="285" r:id="rId12"/>
    <p:sldId id="294" r:id="rId13"/>
    <p:sldId id="295" r:id="rId14"/>
    <p:sldId id="296" r:id="rId15"/>
    <p:sldId id="297" r:id="rId16"/>
    <p:sldId id="298" r:id="rId17"/>
    <p:sldId id="28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0" autoAdjust="0"/>
    <p:restoredTop sz="80919" autoAdjust="0"/>
  </p:normalViewPr>
  <p:slideViewPr>
    <p:cSldViewPr snapToGrid="0">
      <p:cViewPr varScale="1">
        <p:scale>
          <a:sx n="77" d="100"/>
          <a:sy n="77" d="100"/>
        </p:scale>
        <p:origin x="123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addition to the rational decision making, bounded rationality, and intuitive decision-making models, </a:t>
            </a:r>
            <a:r>
              <a:rPr lang="en-CA" sz="1100" b="1" i="0" u="none" strike="noStrike" cap="none" dirty="0">
                <a:solidFill>
                  <a:srgbClr val="000000"/>
                </a:solidFill>
                <a:effectLst/>
                <a:latin typeface="Arial"/>
                <a:ea typeface="Arial"/>
                <a:cs typeface="Arial"/>
                <a:sym typeface="Arial"/>
              </a:rPr>
              <a:t>creative decision making</a:t>
            </a:r>
            <a:r>
              <a:rPr lang="en-CA" sz="1100" b="0" i="0" u="none" strike="noStrike" cap="none" dirty="0">
                <a:solidFill>
                  <a:srgbClr val="000000"/>
                </a:solidFill>
                <a:effectLst/>
                <a:latin typeface="Arial"/>
                <a:ea typeface="Arial"/>
                <a:cs typeface="Arial"/>
                <a:sym typeface="Arial"/>
              </a:rPr>
              <a:t> is a vital part of being an effective decision maker. </a:t>
            </a:r>
            <a:r>
              <a:rPr lang="en-CA" sz="1100" b="1" i="0" u="none" strike="noStrike" cap="none" dirty="0">
                <a:solidFill>
                  <a:srgbClr val="000000"/>
                </a:solidFill>
                <a:effectLst/>
                <a:latin typeface="Arial"/>
                <a:ea typeface="Arial"/>
                <a:cs typeface="Arial"/>
                <a:sym typeface="Arial"/>
              </a:rPr>
              <a:t>Creativity</a:t>
            </a:r>
            <a:r>
              <a:rPr lang="en-CA" sz="1100" b="0" i="0" u="none" strike="noStrike" cap="none" dirty="0">
                <a:solidFill>
                  <a:srgbClr val="000000"/>
                </a:solidFill>
                <a:effectLst/>
                <a:latin typeface="Arial"/>
                <a:ea typeface="Arial"/>
                <a:cs typeface="Arial"/>
                <a:sym typeface="Arial"/>
              </a:rPr>
              <a:t> is the generation of new, imaginative ideas. </a:t>
            </a:r>
          </a:p>
          <a:p>
            <a:r>
              <a:rPr lang="en-CA" sz="1100" b="0" i="0" u="none" strike="noStrike" cap="none" dirty="0">
                <a:solidFill>
                  <a:srgbClr val="000000"/>
                </a:solidFill>
                <a:effectLst/>
                <a:latin typeface="Arial"/>
                <a:ea typeface="Arial"/>
                <a:cs typeface="Arial"/>
                <a:sym typeface="Arial"/>
              </a:rPr>
              <a:t>With the flattening of organizations and intense competition among companies, individuals and organizations are driven to be creative in decisions ranging from cutting costs to generating new ways of doing business. </a:t>
            </a:r>
          </a:p>
          <a:p>
            <a:r>
              <a:rPr lang="en-CA" sz="1100" b="0" i="0" u="none" strike="noStrike" cap="none" dirty="0">
                <a:solidFill>
                  <a:srgbClr val="000000"/>
                </a:solidFill>
                <a:effectLst/>
                <a:latin typeface="Arial"/>
                <a:ea typeface="Arial"/>
                <a:cs typeface="Arial"/>
                <a:sym typeface="Arial"/>
              </a:rPr>
              <a:t>Please note that, while creativity is the first step in the innovation process, creativity and innovation are not the same thing. Innovation begins with creative ideas, but it also involves realistic planning and follow-through.</a:t>
            </a:r>
            <a:endParaRPr lang="en-US" dirty="0"/>
          </a:p>
        </p:txBody>
      </p:sp>
    </p:spTree>
    <p:extLst>
      <p:ext uri="{BB962C8B-B14F-4D97-AF65-F5344CB8AC3E}">
        <p14:creationId xmlns:p14="http://schemas.microsoft.com/office/powerpoint/2010/main" val="167080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No matter which model you use, it is important to know and avoid the decision-making traps that exist. Daniel </a:t>
            </a:r>
            <a:r>
              <a:rPr lang="en-CA" b="0" dirty="0" err="1">
                <a:effectLst/>
              </a:rPr>
              <a:t>Kahnemann</a:t>
            </a:r>
            <a:r>
              <a:rPr lang="en-CA" b="0" dirty="0">
                <a:effectLst/>
              </a:rPr>
              <a:t> (another Nobel Prize winner) and Amos Tversky spent decades studying how people make decisions. They found that individuals are influenced by overconfidence bias, hindsight bias, anchoring bias, framing bias, and escalation of commitment. </a:t>
            </a:r>
          </a:p>
          <a:p>
            <a:r>
              <a:rPr lang="en-CA" b="0" dirty="0">
                <a:effectLst/>
              </a:rPr>
              <a:t>An awareness of some of the pitfalls of decision making enhances our ability to make good decisions. When we make good decisions, we are happier, which makes for more positive human relations skills.</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0552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example, 82 percent of the drivers surveyed feel they are in the top 30 percent of safe drivers, 86 percent of students at the Harvard Business School say they are better looking than their peers, and doctors consistently overestimate their ability to detect problems (Tilson, 1999).</a:t>
            </a:r>
          </a:p>
          <a:p>
            <a:endParaRPr lang="en-US" dirty="0"/>
          </a:p>
        </p:txBody>
      </p:sp>
    </p:spTree>
    <p:extLst>
      <p:ext uri="{BB962C8B-B14F-4D97-AF65-F5344CB8AC3E}">
        <p14:creationId xmlns:p14="http://schemas.microsoft.com/office/powerpoint/2010/main" val="314650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bias may occur because they are selectively reconstructing the events. Hindsight bias tends to become a problem when judging someone else’s decisions. For example, let’s say a company driver hears the engine making unusual sounds before starting the morning routine</a:t>
            </a:r>
            <a:endParaRPr lang="en-US" dirty="0"/>
          </a:p>
        </p:txBody>
      </p:sp>
    </p:spTree>
    <p:extLst>
      <p:ext uri="{BB962C8B-B14F-4D97-AF65-F5344CB8AC3E}">
        <p14:creationId xmlns:p14="http://schemas.microsoft.com/office/powerpoint/2010/main" val="31240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For example, imagine a person who purchases a used car, which turns out to need something repaired every few weeks. An effective way of dealing with this situation might be to sell the car without incurring further losses, donate the car, or use it until it falls apart.</a:t>
            </a:r>
          </a:p>
          <a:p>
            <a:r>
              <a:rPr lang="en-CA" sz="1100" b="0" i="0" u="none" strike="noStrike" cap="none" dirty="0">
                <a:solidFill>
                  <a:srgbClr val="000000"/>
                </a:solidFill>
                <a:effectLst/>
                <a:latin typeface="Arial"/>
                <a:ea typeface="Arial"/>
                <a:cs typeface="Arial"/>
                <a:sym typeface="Arial"/>
              </a:rPr>
              <a:t> However, many people would spend hours of their time and hundreds, even thousands of dollars repairing the car in the hopes that they might recover their initial investment. </a:t>
            </a:r>
            <a:endParaRPr lang="en-US" dirty="0"/>
          </a:p>
        </p:txBody>
      </p:sp>
    </p:spTree>
    <p:extLst>
      <p:ext uri="{BB962C8B-B14F-4D97-AF65-F5344CB8AC3E}">
        <p14:creationId xmlns:p14="http://schemas.microsoft.com/office/powerpoint/2010/main" val="23428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Individuals throughout organizations use the information they gather to make a wide range of decisions. These decisions may affect the lives of others and change the course of an organization. </a:t>
            </a:r>
          </a:p>
          <a:p>
            <a:r>
              <a:rPr lang="en-CA" sz="1100" b="0" i="0" u="none" strike="noStrike" cap="none" dirty="0">
                <a:solidFill>
                  <a:srgbClr val="000000"/>
                </a:solidFill>
                <a:effectLst/>
                <a:latin typeface="Arial"/>
                <a:ea typeface="Arial"/>
                <a:cs typeface="Arial"/>
                <a:sym typeface="Arial"/>
              </a:rPr>
              <a:t>It is important to recognize that employees and managers alike are continually making decisions, and that the quality of their decision-making has an impact—sometimes quite significant—on the effectiveness of the organization and its stakeholders.</a:t>
            </a:r>
            <a:endParaRPr lang="en-US" dirty="0"/>
          </a:p>
        </p:txBody>
      </p:sp>
    </p:spTree>
    <p:extLst>
      <p:ext uri="{BB962C8B-B14F-4D97-AF65-F5344CB8AC3E}">
        <p14:creationId xmlns:p14="http://schemas.microsoft.com/office/powerpoint/2010/main" val="35676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Because managers have limited time and must use that time wisely to be effective, it is important for them to distinguish between decisions that can have structure and routine applied to them (called programmed decisions) and decisions that are novel and require thought and attention (nonprogrammed decisions).</a:t>
            </a:r>
          </a:p>
          <a:p>
            <a:r>
              <a:rPr lang="en-CA" sz="1100" b="1" i="0" u="none" strike="noStrike" cap="none" dirty="0">
                <a:solidFill>
                  <a:srgbClr val="000000"/>
                </a:solidFill>
                <a:effectLst/>
                <a:latin typeface="Arial"/>
                <a:ea typeface="Arial"/>
                <a:cs typeface="Arial"/>
                <a:sym typeface="Arial"/>
              </a:rPr>
              <a:t>Programmed decisions </a:t>
            </a:r>
            <a:r>
              <a:rPr lang="en-CA" sz="1100" b="0" i="0" u="none" strike="noStrike" cap="none" dirty="0">
                <a:solidFill>
                  <a:srgbClr val="000000"/>
                </a:solidFill>
                <a:effectLst/>
                <a:latin typeface="Arial"/>
                <a:ea typeface="Arial"/>
                <a:cs typeface="Arial"/>
                <a:sym typeface="Arial"/>
              </a:rPr>
              <a:t>are those that are repeated over time and for which an existing set of rules can be developed to guide the process. These decisions might be simple, or they could be fairly complex, but the criteria that go into making the decision are all known or can at least be estimated with a reasonable degree of accuracy.</a:t>
            </a:r>
          </a:p>
          <a:p>
            <a:r>
              <a:rPr lang="en-CA" sz="1100" b="0" i="0" u="none" strike="noStrike" cap="none" dirty="0">
                <a:solidFill>
                  <a:srgbClr val="000000"/>
                </a:solidFill>
                <a:effectLst/>
                <a:latin typeface="Arial"/>
                <a:ea typeface="Arial"/>
                <a:cs typeface="Arial"/>
                <a:sym typeface="Arial"/>
              </a:rPr>
              <a:t>In contrast, </a:t>
            </a:r>
            <a:r>
              <a:rPr lang="en-CA" sz="1100" b="1" i="0" u="none" strike="noStrike" cap="none" dirty="0">
                <a:solidFill>
                  <a:srgbClr val="000000"/>
                </a:solidFill>
                <a:effectLst/>
                <a:latin typeface="Arial"/>
                <a:ea typeface="Arial"/>
                <a:cs typeface="Arial"/>
                <a:sym typeface="Arial"/>
              </a:rPr>
              <a:t>nonprogrammed decisions </a:t>
            </a:r>
            <a:r>
              <a:rPr lang="en-CA" sz="1100" b="0" i="0" u="none" strike="noStrike" cap="none" dirty="0">
                <a:solidFill>
                  <a:srgbClr val="000000"/>
                </a:solidFill>
                <a:effectLst/>
                <a:latin typeface="Arial"/>
                <a:ea typeface="Arial"/>
                <a:cs typeface="Arial"/>
                <a:sym typeface="Arial"/>
              </a:rPr>
              <a:t>are novel, unstructured decisions that are generally based on criteria that are not well-defined. With nonprogrammed decisions, information is more likely to be ambiguous or incomplete, and the decision maker may need to exercise some thoughtful judgment and creative thinking to reach a good solution. </a:t>
            </a:r>
            <a:br>
              <a:rPr lang="en-CA" dirty="0"/>
            </a:br>
            <a:endParaRPr lang="en-US" dirty="0"/>
          </a:p>
        </p:txBody>
      </p:sp>
    </p:spTree>
    <p:extLst>
      <p:ext uri="{BB962C8B-B14F-4D97-AF65-F5344CB8AC3E}">
        <p14:creationId xmlns:p14="http://schemas.microsoft.com/office/powerpoint/2010/main" val="58115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Decisions can be classified into three categories based on the level at which they occur. </a:t>
            </a:r>
          </a:p>
          <a:p>
            <a:r>
              <a:rPr lang="en-CA" sz="1100" b="1" i="0" u="none" strike="noStrike" cap="none" dirty="0">
                <a:solidFill>
                  <a:srgbClr val="000000"/>
                </a:solidFill>
                <a:effectLst/>
                <a:latin typeface="Arial"/>
                <a:ea typeface="Arial"/>
                <a:cs typeface="Arial"/>
                <a:sym typeface="Arial"/>
              </a:rPr>
              <a:t>Strategic decisions</a:t>
            </a:r>
            <a:r>
              <a:rPr lang="en-CA" sz="1100" b="0" i="0" u="none" strike="noStrike" cap="none" dirty="0">
                <a:solidFill>
                  <a:srgbClr val="000000"/>
                </a:solidFill>
                <a:effectLst/>
                <a:latin typeface="Arial"/>
                <a:ea typeface="Arial"/>
                <a:cs typeface="Arial"/>
                <a:sym typeface="Arial"/>
              </a:rPr>
              <a:t> set the course of an organization. </a:t>
            </a:r>
          </a:p>
          <a:p>
            <a:r>
              <a:rPr lang="en-CA" sz="1100" b="1" i="0" u="none" strike="noStrike" cap="none" dirty="0">
                <a:solidFill>
                  <a:srgbClr val="000000"/>
                </a:solidFill>
                <a:effectLst/>
                <a:latin typeface="Arial"/>
                <a:ea typeface="Arial"/>
                <a:cs typeface="Arial"/>
                <a:sym typeface="Arial"/>
              </a:rPr>
              <a:t>Tactical decisions</a:t>
            </a:r>
            <a:r>
              <a:rPr lang="en-CA" sz="1100" b="0" i="0" u="none" strike="noStrike" cap="none" dirty="0">
                <a:solidFill>
                  <a:srgbClr val="000000"/>
                </a:solidFill>
                <a:effectLst/>
                <a:latin typeface="Arial"/>
                <a:ea typeface="Arial"/>
                <a:cs typeface="Arial"/>
                <a:sym typeface="Arial"/>
              </a:rPr>
              <a:t> are decisions about how things will get done. </a:t>
            </a:r>
          </a:p>
          <a:p>
            <a:r>
              <a:rPr lang="en-CA" sz="1100" b="1" i="0" u="none" strike="noStrike" cap="none" dirty="0">
                <a:solidFill>
                  <a:srgbClr val="000000"/>
                </a:solidFill>
                <a:effectLst/>
                <a:latin typeface="Arial"/>
                <a:ea typeface="Arial"/>
                <a:cs typeface="Arial"/>
                <a:sym typeface="Arial"/>
              </a:rPr>
              <a:t>Operational decisions</a:t>
            </a:r>
            <a:r>
              <a:rPr lang="en-CA" sz="1100" b="0" i="0" u="none" strike="noStrike" cap="none" dirty="0">
                <a:solidFill>
                  <a:srgbClr val="000000"/>
                </a:solidFill>
                <a:effectLst/>
                <a:latin typeface="Arial"/>
                <a:ea typeface="Arial"/>
                <a:cs typeface="Arial"/>
                <a:sym typeface="Arial"/>
              </a:rPr>
              <a:t> refer to decisions that employees make each day to make the organization run.</a:t>
            </a:r>
            <a:endParaRPr lang="en-US" dirty="0"/>
          </a:p>
        </p:txBody>
      </p:sp>
    </p:spTree>
    <p:extLst>
      <p:ext uri="{BB962C8B-B14F-4D97-AF65-F5344CB8AC3E}">
        <p14:creationId xmlns:p14="http://schemas.microsoft.com/office/powerpoint/2010/main" val="399722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importance of making good decisions relates to our ability to manage our emotional intelligence to make sure we make the right decisions. These models will help us make better decisions, which results in better human relations.</a:t>
            </a:r>
            <a:endParaRPr lang="en-US" dirty="0"/>
          </a:p>
        </p:txBody>
      </p:sp>
    </p:spTree>
    <p:extLst>
      <p:ext uri="{BB962C8B-B14F-4D97-AF65-F5344CB8AC3E}">
        <p14:creationId xmlns:p14="http://schemas.microsoft.com/office/powerpoint/2010/main" val="397899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rational decision-making model </a:t>
            </a:r>
            <a:r>
              <a:rPr lang="en-CA" sz="1100" b="0" i="0" u="none" strike="noStrike" cap="none" dirty="0">
                <a:solidFill>
                  <a:srgbClr val="000000"/>
                </a:solidFill>
                <a:effectLst/>
                <a:latin typeface="Arial"/>
                <a:ea typeface="Arial"/>
                <a:cs typeface="Arial"/>
                <a:sym typeface="Arial"/>
              </a:rPr>
              <a:t>describes a series of steps that decision makers should consider if their goal is to maximize the quality of their outcomes. In other words, if you want to make sure that you make the best choice, going through the formal steps of the rational decision-making model may make sense.</a:t>
            </a:r>
          </a:p>
          <a:p>
            <a:r>
              <a:rPr lang="en-CA" sz="1100" b="0" i="0" u="none" strike="noStrike" cap="none" dirty="0">
                <a:solidFill>
                  <a:srgbClr val="000000"/>
                </a:solidFill>
                <a:effectLst/>
                <a:latin typeface="Arial"/>
                <a:ea typeface="Arial"/>
                <a:cs typeface="Arial"/>
                <a:sym typeface="Arial"/>
              </a:rPr>
              <a:t>While decision makers can get off track during any of these steps, research shows that searching for alternatives in the fourth step can be the most challenging and often leads to failure. </a:t>
            </a:r>
            <a:endParaRPr lang="en-US" dirty="0"/>
          </a:p>
        </p:txBody>
      </p:sp>
    </p:spTree>
    <p:extLst>
      <p:ext uri="{BB962C8B-B14F-4D97-AF65-F5344CB8AC3E}">
        <p14:creationId xmlns:p14="http://schemas.microsoft.com/office/powerpoint/2010/main" val="422941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An important part of the bounded rationality approach is the tendency to </a:t>
            </a:r>
            <a:r>
              <a:rPr lang="en-CA" sz="1100" b="1" i="0" u="none" strike="noStrike" cap="none" dirty="0">
                <a:solidFill>
                  <a:srgbClr val="000000"/>
                </a:solidFill>
                <a:effectLst/>
                <a:latin typeface="Arial"/>
                <a:ea typeface="Arial"/>
                <a:cs typeface="Arial"/>
                <a:sym typeface="Arial"/>
              </a:rPr>
              <a:t>satisfice</a:t>
            </a:r>
            <a:r>
              <a:rPr lang="en-CA" sz="1100" b="0" i="0" u="none" strike="noStrike" cap="none" dirty="0">
                <a:solidFill>
                  <a:srgbClr val="000000"/>
                </a:solidFill>
                <a:effectLst/>
                <a:latin typeface="Arial"/>
                <a:ea typeface="Arial"/>
                <a:cs typeface="Arial"/>
                <a:sym typeface="Arial"/>
              </a:rPr>
              <a:t> (a term coined by Herbert Simon from </a:t>
            </a:r>
            <a:r>
              <a:rPr lang="en-CA" sz="1100" b="0" i="1" u="none" strike="noStrike" cap="none" dirty="0">
                <a:solidFill>
                  <a:srgbClr val="000000"/>
                </a:solidFill>
                <a:effectLst/>
                <a:latin typeface="Arial"/>
                <a:ea typeface="Arial"/>
                <a:cs typeface="Arial"/>
                <a:sym typeface="Arial"/>
              </a:rPr>
              <a:t>satisfy</a:t>
            </a:r>
            <a:r>
              <a:rPr lang="en-CA" sz="1100" b="0" i="0" u="none" strike="noStrike" cap="none" dirty="0">
                <a:solidFill>
                  <a:srgbClr val="000000"/>
                </a:solidFill>
                <a:effectLst/>
                <a:latin typeface="Arial"/>
                <a:ea typeface="Arial"/>
                <a:cs typeface="Arial"/>
                <a:sym typeface="Arial"/>
              </a:rPr>
              <a:t> and </a:t>
            </a:r>
            <a:r>
              <a:rPr lang="en-CA" sz="1100" b="0" i="1" u="none" strike="noStrike" cap="none" dirty="0">
                <a:solidFill>
                  <a:srgbClr val="000000"/>
                </a:solidFill>
                <a:effectLst/>
                <a:latin typeface="Arial"/>
                <a:ea typeface="Arial"/>
                <a:cs typeface="Arial"/>
                <a:sym typeface="Arial"/>
              </a:rPr>
              <a:t>suffice</a:t>
            </a:r>
            <a:r>
              <a:rPr lang="en-CA" sz="1100" b="0" i="0" u="none" strike="noStrike" cap="none" dirty="0">
                <a:solidFill>
                  <a:srgbClr val="000000"/>
                </a:solidFill>
                <a:effectLst/>
                <a:latin typeface="Arial"/>
                <a:ea typeface="Arial"/>
                <a:cs typeface="Arial"/>
                <a:sym typeface="Arial"/>
              </a:rPr>
              <a:t>), which refers to accepting the first alternative that meets your minimum criteria.</a:t>
            </a:r>
          </a:p>
          <a:p>
            <a:r>
              <a:rPr lang="en-CA" sz="1100" b="0" i="0" u="none" strike="noStrike" cap="none" dirty="0">
                <a:solidFill>
                  <a:srgbClr val="000000"/>
                </a:solidFill>
                <a:effectLst/>
                <a:latin typeface="Arial"/>
                <a:ea typeface="Arial"/>
                <a:cs typeface="Arial"/>
                <a:sym typeface="Arial"/>
              </a:rPr>
              <a:t>For example, many college graduates do not conduct a national or international search for potential job openings. Instead, they focus their search on a limited geographic area, and they tend to accept the first offer in their chosen area, even if it may not be the ideal job situation. </a:t>
            </a:r>
            <a:endParaRPr lang="en-US" dirty="0"/>
          </a:p>
        </p:txBody>
      </p:sp>
    </p:spTree>
    <p:extLst>
      <p:ext uri="{BB962C8B-B14F-4D97-AF65-F5344CB8AC3E}">
        <p14:creationId xmlns:p14="http://schemas.microsoft.com/office/powerpoint/2010/main" val="245234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Managers make decisions under challenging circumstances, including time pressures, constraints, a great deal of uncertainty, changing conditions, and highly visible and high-stakes outcomes. Thus, it makes sense that they would not have the time to use the rational decision-making model.</a:t>
            </a:r>
            <a:endParaRPr lang="en-US" dirty="0"/>
          </a:p>
        </p:txBody>
      </p:sp>
    </p:spTree>
    <p:extLst>
      <p:ext uri="{BB962C8B-B14F-4D97-AF65-F5344CB8AC3E}">
        <p14:creationId xmlns:p14="http://schemas.microsoft.com/office/powerpoint/2010/main" val="215727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3042" dirty="0">
                <a:latin typeface="Arial" panose="020B0604020202020204" pitchFamily="34" charset="0"/>
                <a:cs typeface="Arial" panose="020B0604020202020204" pitchFamily="34" charset="0"/>
              </a:rPr>
              <a:t>CHAPTER 7: DECISION-MAKING</a:t>
            </a:r>
          </a:p>
          <a:p>
            <a:pPr marL="0" indent="0">
              <a:lnSpc>
                <a:spcPct val="80000"/>
              </a:lnSpc>
              <a:buSzPts val="1018"/>
            </a:pPr>
            <a:br>
              <a:rPr lang="en-CA" sz="3042" dirty="0"/>
            </a:br>
            <a:endParaRPr lang="en-CA" sz="3042" dirty="0"/>
          </a:p>
          <a:p>
            <a:pPr marL="0" indent="0">
              <a:lnSpc>
                <a:spcPct val="80000"/>
              </a:lnSpc>
              <a:buSzPts val="1018"/>
            </a:pPr>
            <a:endParaRPr lang="en-CA" sz="3042"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3F69-815F-2A4D-A998-0E221A2C50C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7.2 Decision-making Models VIII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6A6C6C6-6C7E-B34F-B4D8-C1DAE6EE7151}"/>
              </a:ext>
            </a:extLst>
          </p:cNvPr>
          <p:cNvSpPr>
            <a:spLocks noGrp="1"/>
          </p:cNvSpPr>
          <p:nvPr>
            <p:ph type="body" idx="1"/>
          </p:nvPr>
        </p:nvSpPr>
        <p:spPr/>
        <p:txBody>
          <a:bodyPr/>
          <a:lstStyle/>
          <a:p>
            <a:pPr marL="114300" indent="0">
              <a:buNone/>
            </a:pPr>
            <a:r>
              <a:rPr lang="en-CA" b="1" dirty="0"/>
              <a:t>Creative Decision-making</a:t>
            </a:r>
          </a:p>
          <a:p>
            <a:pPr marL="114300" indent="0">
              <a:buNone/>
            </a:pPr>
            <a:endParaRPr lang="en-US" dirty="0"/>
          </a:p>
        </p:txBody>
      </p:sp>
      <p:pic>
        <p:nvPicPr>
          <p:cNvPr id="5" name="Picture 4" descr="Step 1-Problem Recognition&#10;Step 2-Immersion&#10;Step 3-Incubation&#10;Step 4-Illumination&#10;Step 5- Verification &amp; Application">
            <a:extLst>
              <a:ext uri="{FF2B5EF4-FFF2-40B4-BE49-F238E27FC236}">
                <a16:creationId xmlns:a16="http://schemas.microsoft.com/office/drawing/2014/main" id="{7509571F-8243-0B41-BBC2-8577F936CB0A}"/>
              </a:ext>
            </a:extLst>
          </p:cNvPr>
          <p:cNvPicPr>
            <a:picLocks noChangeAspect="1"/>
          </p:cNvPicPr>
          <p:nvPr/>
        </p:nvPicPr>
        <p:blipFill>
          <a:blip r:embed="rId3"/>
          <a:stretch>
            <a:fillRect/>
          </a:stretch>
        </p:blipFill>
        <p:spPr>
          <a:xfrm>
            <a:off x="221700" y="2451447"/>
            <a:ext cx="8610600" cy="1462178"/>
          </a:xfrm>
          <a:prstGeom prst="rect">
            <a:avLst/>
          </a:prstGeom>
        </p:spPr>
      </p:pic>
    </p:spTree>
    <p:extLst>
      <p:ext uri="{BB962C8B-B14F-4D97-AF65-F5344CB8AC3E}">
        <p14:creationId xmlns:p14="http://schemas.microsoft.com/office/powerpoint/2010/main" val="365781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8492-E61A-754D-9297-B3976AF5DDF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7.3 Bias in Decision-making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B212457-D972-FB40-8031-BC315BC53791}"/>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5 biases in Decision-making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Overconfidence bias</a:t>
            </a:r>
          </a:p>
          <a:p>
            <a:r>
              <a:rPr lang="en-US" sz="2000" dirty="0">
                <a:latin typeface="Arial" panose="020B0604020202020204" pitchFamily="34" charset="0"/>
                <a:cs typeface="Arial" panose="020B0604020202020204" pitchFamily="34" charset="0"/>
              </a:rPr>
              <a:t>Hindsight bias</a:t>
            </a:r>
          </a:p>
          <a:p>
            <a:r>
              <a:rPr lang="en-US" sz="2000" dirty="0">
                <a:latin typeface="Arial" panose="020B0604020202020204" pitchFamily="34" charset="0"/>
                <a:cs typeface="Arial" panose="020B0604020202020204" pitchFamily="34" charset="0"/>
              </a:rPr>
              <a:t>Anchoring bias</a:t>
            </a:r>
          </a:p>
          <a:p>
            <a:r>
              <a:rPr lang="en-US" sz="2000" dirty="0">
                <a:latin typeface="Arial" panose="020B0604020202020204" pitchFamily="34" charset="0"/>
                <a:cs typeface="Arial" panose="020B0604020202020204" pitchFamily="34" charset="0"/>
              </a:rPr>
              <a:t>Framing bias</a:t>
            </a:r>
          </a:p>
          <a:p>
            <a:r>
              <a:rPr lang="en-US" sz="2000" dirty="0">
                <a:latin typeface="Arial" panose="020B0604020202020204" pitchFamily="34" charset="0"/>
                <a:cs typeface="Arial" panose="020B0604020202020204" pitchFamily="34" charset="0"/>
              </a:rPr>
              <a:t>Escalation of commitment</a:t>
            </a:r>
          </a:p>
          <a:p>
            <a:endParaRPr lang="en-US" dirty="0"/>
          </a:p>
        </p:txBody>
      </p:sp>
    </p:spTree>
    <p:extLst>
      <p:ext uri="{BB962C8B-B14F-4D97-AF65-F5344CB8AC3E}">
        <p14:creationId xmlns:p14="http://schemas.microsoft.com/office/powerpoint/2010/main" val="15073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D0FD-7A47-4D4B-8208-5EF350735C2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7.3 Bias in Decision-making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D351385-2110-E04B-A4AC-8A8AA4A06468}"/>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Overconfidence bias</a:t>
            </a:r>
          </a:p>
          <a:p>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Overconfidence bias occurs when individuals overestimate their ability to predict future events. Many people exhibit signs of overconfidence</a:t>
            </a:r>
            <a:r>
              <a:rPr lang="en-CA" dirty="0"/>
              <a:t>.</a:t>
            </a:r>
            <a:endParaRPr lang="en-US" dirty="0"/>
          </a:p>
        </p:txBody>
      </p:sp>
    </p:spTree>
    <p:extLst>
      <p:ext uri="{BB962C8B-B14F-4D97-AF65-F5344CB8AC3E}">
        <p14:creationId xmlns:p14="http://schemas.microsoft.com/office/powerpoint/2010/main" val="308282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8ABD-9CAA-7F4C-8D7C-BFEAF65BF375}"/>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7.3 Bias in Decision-making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9719EA06-93B8-3F4E-BE1A-7A96F2E45D2A}"/>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Hindsight bias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Hindsight bias</a:t>
            </a:r>
            <a:r>
              <a:rPr lang="en-CA" sz="2000" dirty="0">
                <a:latin typeface="Arial" panose="020B0604020202020204" pitchFamily="34" charset="0"/>
                <a:cs typeface="Arial" panose="020B0604020202020204" pitchFamily="34" charset="0"/>
              </a:rPr>
              <a:t> is the opposite of overconfidence bias, as it occurs when looking backward in time and mistakes seem obvious after they have already occurred. In other words, after a surprising event occurred, many individuals are likely to think that they already knew the event was going to happen</a:t>
            </a:r>
            <a:r>
              <a:rPr lang="en-CA" dirty="0"/>
              <a:t>. </a:t>
            </a:r>
            <a:endParaRPr lang="en-US" dirty="0"/>
          </a:p>
        </p:txBody>
      </p:sp>
    </p:spTree>
    <p:extLst>
      <p:ext uri="{BB962C8B-B14F-4D97-AF65-F5344CB8AC3E}">
        <p14:creationId xmlns:p14="http://schemas.microsoft.com/office/powerpoint/2010/main" val="15884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20971-078E-344E-8735-EDFDA0AB06B7}"/>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7.3 Bias in Decision-making IV </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09BE254-0663-874E-8777-986AFA3AB699}"/>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Anchoring bias </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Anchoring</a:t>
            </a:r>
            <a:r>
              <a:rPr lang="en-CA" sz="2000" dirty="0">
                <a:latin typeface="Arial" panose="020B0604020202020204" pitchFamily="34" charset="0"/>
                <a:cs typeface="Arial" panose="020B0604020202020204" pitchFamily="34" charset="0"/>
              </a:rPr>
              <a:t> refers to the tendency for individuals to rely too heavily on a single piece of information. Job seekers often fall into this trap by focusing on a desired salary while ignoring other aspects of the job offer such as additional benefits, fit with the job, and working environment</a:t>
            </a:r>
            <a:r>
              <a:rPr lang="en-CA" dirty="0"/>
              <a:t>. </a:t>
            </a:r>
            <a:endParaRPr lang="en-US" dirty="0"/>
          </a:p>
        </p:txBody>
      </p:sp>
    </p:spTree>
    <p:extLst>
      <p:ext uri="{BB962C8B-B14F-4D97-AF65-F5344CB8AC3E}">
        <p14:creationId xmlns:p14="http://schemas.microsoft.com/office/powerpoint/2010/main" val="301023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A142-2B83-B747-A197-49781829E22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7.3 Bias in Decision-making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4AF256E-51E3-F14A-97DC-4CA14BCCC1F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Framing Bias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Framing bias</a:t>
            </a:r>
            <a:r>
              <a:rPr lang="en-CA" sz="2000" dirty="0">
                <a:latin typeface="Arial" panose="020B0604020202020204" pitchFamily="34" charset="0"/>
                <a:cs typeface="Arial" panose="020B0604020202020204" pitchFamily="34" charset="0"/>
              </a:rPr>
              <a:t> is another concern for decision makers. Framing bias refers to the tendency of decision makers to be influenced by the way that a situation or problem is presented. For example, when making a purchase, customers find it easier to let go of a discount as opposed to accepting a surcharge, even though they both might cost the person the same amount of money.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41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9159-0CF7-F140-8305-6B8EE20ECC3D}"/>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7.3 Bias in Decision-making VI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3A23988-A15A-5746-8860-40A44D33A49A}"/>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Escalation of commitmen</a:t>
            </a:r>
            <a:r>
              <a:rPr lang="en-CA" sz="2000" dirty="0">
                <a:latin typeface="Arial" panose="020B0604020202020204" pitchFamily="34" charset="0"/>
                <a:cs typeface="Arial" panose="020B0604020202020204" pitchFamily="34" charset="0"/>
              </a:rPr>
              <a:t>t occurs when individuals continue on a failing course of action after information reveals it may be a poor path to follow. It is sometimes called the “sunken costs fallacy,” because continuation is often based on the idea that one has already invested in the course of action.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41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08A0-C208-EA43-AAD1-80106F538030}"/>
              </a:ext>
            </a:extLst>
          </p:cNvPr>
          <p:cNvSpPr>
            <a:spLocks noGrp="1"/>
          </p:cNvSpPr>
          <p:nvPr>
            <p:ph type="title"/>
          </p:nvPr>
        </p:nvSpPr>
        <p:spPr/>
        <p:txBody>
          <a:bodyPr>
            <a:normAutofit fontScale="90000"/>
          </a:bodyPr>
          <a:lstStyle/>
          <a:p>
            <a:r>
              <a:rPr lang="en-CA" dirty="0"/>
              <a:t>7.4 Key Takeaways</a:t>
            </a:r>
            <a:br>
              <a:rPr lang="en-CA" dirty="0"/>
            </a:br>
            <a:br>
              <a:rPr lang="en-CA" dirty="0"/>
            </a:br>
            <a:br>
              <a:rPr lang="en-CA" dirty="0"/>
            </a:br>
            <a:endParaRPr lang="en-US" dirty="0"/>
          </a:p>
        </p:txBody>
      </p:sp>
      <p:sp>
        <p:nvSpPr>
          <p:cNvPr id="3" name="Text Placeholder 2">
            <a:extLst>
              <a:ext uri="{FF2B5EF4-FFF2-40B4-BE49-F238E27FC236}">
                <a16:creationId xmlns:a16="http://schemas.microsoft.com/office/drawing/2014/main" id="{2DC933B2-E8F6-4B4E-8884-2F3567AD944C}"/>
              </a:ext>
            </a:extLst>
          </p:cNvPr>
          <p:cNvSpPr>
            <a:spLocks noGrp="1"/>
          </p:cNvSpPr>
          <p:nvPr>
            <p:ph type="body" idx="1"/>
          </p:nvPr>
        </p:nvSpPr>
        <p:spPr/>
        <p:txBody>
          <a:bodyPr>
            <a:normAutofit fontScale="92500" lnSpcReduction="20000"/>
          </a:bodyPr>
          <a:lstStyle/>
          <a:p>
            <a:r>
              <a:rPr lang="en-CA" b="1" dirty="0">
                <a:latin typeface="Arial" panose="020B0604020202020204" pitchFamily="34" charset="0"/>
                <a:cs typeface="Arial" panose="020B0604020202020204" pitchFamily="34" charset="0"/>
              </a:rPr>
              <a:t>Decision making is a critical component</a:t>
            </a:r>
            <a:r>
              <a:rPr lang="en-CA" dirty="0">
                <a:latin typeface="Arial" panose="020B0604020202020204" pitchFamily="34" charset="0"/>
                <a:cs typeface="Arial" panose="020B0604020202020204" pitchFamily="34" charset="0"/>
              </a:rPr>
              <a:t> of our success in the workplace.</a:t>
            </a:r>
          </a:p>
          <a:p>
            <a:r>
              <a:rPr lang="en-CA" b="1" dirty="0">
                <a:latin typeface="Arial" panose="020B0604020202020204" pitchFamily="34" charset="0"/>
                <a:cs typeface="Arial" panose="020B0604020202020204" pitchFamily="34" charset="0"/>
              </a:rPr>
              <a:t>Some decisions are obvious and can be made quickly</a:t>
            </a:r>
            <a:r>
              <a:rPr lang="en-CA" dirty="0">
                <a:latin typeface="Arial" panose="020B0604020202020204" pitchFamily="34" charset="0"/>
                <a:cs typeface="Arial" panose="020B0604020202020204" pitchFamily="34" charset="0"/>
              </a:rPr>
              <a:t>, without investing much time and effort in the decision-making process. </a:t>
            </a:r>
            <a:r>
              <a:rPr lang="en-CA" b="1" dirty="0">
                <a:latin typeface="Arial" panose="020B0604020202020204" pitchFamily="34" charset="0"/>
                <a:cs typeface="Arial" panose="020B0604020202020204" pitchFamily="34" charset="0"/>
              </a:rPr>
              <a:t>Others, however, require substantial consideration</a:t>
            </a:r>
            <a:r>
              <a:rPr lang="en-CA" dirty="0">
                <a:latin typeface="Arial" panose="020B0604020202020204" pitchFamily="34" charset="0"/>
                <a:cs typeface="Arial" panose="020B0604020202020204" pitchFamily="34" charset="0"/>
              </a:rPr>
              <a:t> of the circumstances surrounding the decision, available alternatives, and potential outcomes.</a:t>
            </a:r>
          </a:p>
          <a:p>
            <a:r>
              <a:rPr lang="en-CA" b="1" dirty="0">
                <a:latin typeface="Arial" panose="020B0604020202020204" pitchFamily="34" charset="0"/>
                <a:cs typeface="Arial" panose="020B0604020202020204" pitchFamily="34" charset="0"/>
              </a:rPr>
              <a:t>Fortunately, there are several methods</a:t>
            </a:r>
            <a:r>
              <a:rPr lang="en-CA" dirty="0">
                <a:latin typeface="Arial" panose="020B0604020202020204" pitchFamily="34" charset="0"/>
                <a:cs typeface="Arial" panose="020B0604020202020204" pitchFamily="34" charset="0"/>
              </a:rPr>
              <a:t> that can be used when making non-programmed decisions.</a:t>
            </a:r>
          </a:p>
          <a:p>
            <a:r>
              <a:rPr lang="en-CA" b="1" dirty="0">
                <a:latin typeface="Arial" panose="020B0604020202020204" pitchFamily="34" charset="0"/>
                <a:cs typeface="Arial" panose="020B0604020202020204" pitchFamily="34" charset="0"/>
              </a:rPr>
              <a:t>Even when specific models are followed, groups and individuals can often fall into potential decision-making pitfalls</a:t>
            </a:r>
            <a:r>
              <a:rPr lang="en-CA" dirty="0">
                <a:latin typeface="Arial" panose="020B0604020202020204" pitchFamily="34" charset="0"/>
                <a:cs typeface="Arial" panose="020B0604020202020204" pitchFamily="34" charset="0"/>
              </a:rPr>
              <a:t>. If too little information is available, decisions might be made based on a feeling. On the other hand, if too much information is presented, people can suffer from analysis paralysis, in which no decision is reached because of the overwhelming number of alternatives.</a:t>
            </a:r>
          </a:p>
          <a:p>
            <a:endParaRPr lang="en-US" dirty="0"/>
          </a:p>
        </p:txBody>
      </p:sp>
    </p:spTree>
    <p:extLst>
      <p:ext uri="{BB962C8B-B14F-4D97-AF65-F5344CB8AC3E}">
        <p14:creationId xmlns:p14="http://schemas.microsoft.com/office/powerpoint/2010/main" val="252751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Define</a:t>
            </a:r>
            <a:r>
              <a:rPr lang="en-CA" sz="2000" dirty="0">
                <a:latin typeface="Arial" panose="020B0604020202020204" pitchFamily="34" charset="0"/>
                <a:cs typeface="Arial" panose="020B0604020202020204" pitchFamily="34" charset="0"/>
              </a:rPr>
              <a:t> decision making.</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influences on decision-making.</a:t>
            </a:r>
          </a:p>
          <a:p>
            <a:r>
              <a:rPr lang="en-CA" sz="2000" b="1" dirty="0">
                <a:latin typeface="Arial" panose="020B0604020202020204" pitchFamily="34" charset="0"/>
                <a:cs typeface="Arial" panose="020B0604020202020204" pitchFamily="34" charset="0"/>
              </a:rPr>
              <a:t>Identify</a:t>
            </a:r>
            <a:r>
              <a:rPr lang="en-CA" sz="2000" dirty="0">
                <a:latin typeface="Arial" panose="020B0604020202020204" pitchFamily="34" charset="0"/>
                <a:cs typeface="Arial" panose="020B0604020202020204" pitchFamily="34" charset="0"/>
              </a:rPr>
              <a:t> common biases that impact the decision-making process</a:t>
            </a:r>
          </a:p>
          <a:p>
            <a:r>
              <a:rPr lang="en-CA" sz="2000" b="1" dirty="0">
                <a:latin typeface="Arial" panose="020B0604020202020204" pitchFamily="34" charset="0"/>
                <a:cs typeface="Arial" panose="020B0604020202020204" pitchFamily="34" charset="0"/>
              </a:rPr>
              <a:t>Understand</a:t>
            </a:r>
            <a:r>
              <a:rPr lang="en-CA" sz="2000" dirty="0">
                <a:latin typeface="Arial" panose="020B0604020202020204" pitchFamily="34" charset="0"/>
                <a:cs typeface="Arial" panose="020B0604020202020204" pitchFamily="34" charset="0"/>
              </a:rPr>
              <a:t> the different types of decisions you may make in your career and personal life.</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1FE6-2758-9944-B048-3F17DBB24104}"/>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7.1 Understanding Decision-making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5B7D1E7-6921-E54F-B4E1-F89AF90EA81B}"/>
              </a:ext>
            </a:extLst>
          </p:cNvPr>
          <p:cNvSpPr txBox="1"/>
          <p:nvPr/>
        </p:nvSpPr>
        <p:spPr>
          <a:xfrm>
            <a:off x="228600" y="4474029"/>
            <a:ext cx="1797287" cy="276999"/>
          </a:xfrm>
          <a:prstGeom prst="rect">
            <a:avLst/>
          </a:prstGeom>
          <a:noFill/>
        </p:spPr>
        <p:txBody>
          <a:bodyPr wrap="none" rtlCol="0">
            <a:spAutoFit/>
          </a:bodyPr>
          <a:lstStyle/>
          <a:p>
            <a:r>
              <a:rPr lang="en-US" sz="1200" dirty="0"/>
              <a:t>Picture source: </a:t>
            </a:r>
            <a:r>
              <a:rPr lang="en-US" sz="1200" dirty="0" err="1"/>
              <a:t>Pixabay</a:t>
            </a:r>
            <a:endParaRPr lang="en-US" sz="1200" dirty="0"/>
          </a:p>
        </p:txBody>
      </p:sp>
      <p:pic>
        <p:nvPicPr>
          <p:cNvPr id="5" name="Picture 4">
            <a:extLst>
              <a:ext uri="{FF2B5EF4-FFF2-40B4-BE49-F238E27FC236}">
                <a16:creationId xmlns:a16="http://schemas.microsoft.com/office/drawing/2014/main" id="{8070DA74-0BB1-BD41-A8CA-E8D5E79C850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5185" y="1132112"/>
            <a:ext cx="4597714" cy="3218400"/>
          </a:xfrm>
          <a:prstGeom prst="rect">
            <a:avLst/>
          </a:prstGeom>
        </p:spPr>
      </p:pic>
      <p:sp>
        <p:nvSpPr>
          <p:cNvPr id="3" name="Text Placeholder 2">
            <a:extLst>
              <a:ext uri="{FF2B5EF4-FFF2-40B4-BE49-F238E27FC236}">
                <a16:creationId xmlns:a16="http://schemas.microsoft.com/office/drawing/2014/main" id="{866B6CCD-E27A-AD44-A35F-64BC3C4346C0}"/>
              </a:ext>
            </a:extLst>
          </p:cNvPr>
          <p:cNvSpPr>
            <a:spLocks noGrp="1"/>
          </p:cNvSpPr>
          <p:nvPr>
            <p:ph type="body" idx="1"/>
          </p:nvPr>
        </p:nvSpPr>
        <p:spPr>
          <a:xfrm>
            <a:off x="4720513" y="1804500"/>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Decision-making</a:t>
            </a:r>
            <a:r>
              <a:rPr lang="en-CA" sz="2000" dirty="0">
                <a:latin typeface="Arial" panose="020B0604020202020204" pitchFamily="34" charset="0"/>
                <a:cs typeface="Arial" panose="020B0604020202020204" pitchFamily="34" charset="0"/>
              </a:rPr>
              <a:t> is the action or process of thinking through possible options and selecting one.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984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BD21-35A1-3B46-9A86-354CB42C6FF8}"/>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7.1 Understanding Decision-making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7DB6AF0-CEEE-1645-8F7D-DF79F4E11F4E}"/>
              </a:ext>
            </a:extLst>
          </p:cNvPr>
          <p:cNvSpPr>
            <a:spLocks noGrp="1"/>
          </p:cNvSpPr>
          <p:nvPr>
            <p:ph type="body" idx="1"/>
          </p:nvPr>
        </p:nvSpPr>
        <p:spPr/>
        <p:txBody>
          <a:bodyPr/>
          <a:lstStyle/>
          <a:p>
            <a:pPr marL="114300" indent="0">
              <a:buNone/>
            </a:pPr>
            <a:r>
              <a:rPr lang="en-CA" b="1" dirty="0"/>
              <a:t>Types of Decisions</a:t>
            </a:r>
          </a:p>
          <a:p>
            <a:pPr marL="114300" indent="0">
              <a:buNone/>
            </a:pPr>
            <a:endParaRPr lang="en-CA" dirty="0"/>
          </a:p>
          <a:p>
            <a:pPr marL="114300" indent="0">
              <a:buNone/>
            </a:pPr>
            <a:br>
              <a:rPr lang="en-CA" dirty="0"/>
            </a:br>
            <a:endParaRPr lang="en-US" dirty="0"/>
          </a:p>
        </p:txBody>
      </p:sp>
      <p:pic>
        <p:nvPicPr>
          <p:cNvPr id="5" name="Picture 4" descr="High Involvement Decisions&#10;&#10;1.Rare purchases such as a house or who to hire for an important position&#10;&#10;2. More complex decisions&#10;&#10;3.More costly decisions&#10;&#10;4.More time invested in making the decision. &#10;&#10;Low Involvement Decisions&#10;&#10;1.Items purchased more frequently, like a pack of gum or ordering office supplies&#10;&#10;2. Less complex decisions&#10;&#10;3. Less costly decisions&#10;&#10;4. Less times invested in making the decision.">
            <a:extLst>
              <a:ext uri="{FF2B5EF4-FFF2-40B4-BE49-F238E27FC236}">
                <a16:creationId xmlns:a16="http://schemas.microsoft.com/office/drawing/2014/main" id="{EB3B78D5-0EA6-594F-A396-330CE0D63361}"/>
              </a:ext>
            </a:extLst>
          </p:cNvPr>
          <p:cNvPicPr>
            <a:picLocks noChangeAspect="1"/>
          </p:cNvPicPr>
          <p:nvPr/>
        </p:nvPicPr>
        <p:blipFill>
          <a:blip r:embed="rId3"/>
          <a:stretch>
            <a:fillRect/>
          </a:stretch>
        </p:blipFill>
        <p:spPr>
          <a:xfrm>
            <a:off x="1600200" y="1822450"/>
            <a:ext cx="5943600" cy="2565400"/>
          </a:xfrm>
          <a:prstGeom prst="rect">
            <a:avLst/>
          </a:prstGeom>
        </p:spPr>
      </p:pic>
    </p:spTree>
    <p:extLst>
      <p:ext uri="{BB962C8B-B14F-4D97-AF65-F5344CB8AC3E}">
        <p14:creationId xmlns:p14="http://schemas.microsoft.com/office/powerpoint/2010/main" val="274536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FD81-D0AF-3B42-8DEC-34AA4362AB60}"/>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7.1 Understanding Decision-making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F227809-FE15-E34D-B7C8-22E0D912C9B1}"/>
              </a:ext>
            </a:extLst>
          </p:cNvPr>
          <p:cNvSpPr>
            <a:spLocks noGrp="1"/>
          </p:cNvSpPr>
          <p:nvPr>
            <p:ph type="body" idx="1"/>
          </p:nvPr>
        </p:nvSpPr>
        <p:spPr>
          <a:xfrm>
            <a:off x="4898570" y="1295401"/>
            <a:ext cx="4750157" cy="2380846"/>
          </a:xfrm>
        </p:spPr>
        <p:txBody>
          <a:bodyPr/>
          <a:lstStyle/>
          <a:p>
            <a:pPr marL="114300" indent="0">
              <a:buNone/>
            </a:pPr>
            <a:r>
              <a:rPr lang="en-US" sz="2000" b="1" dirty="0">
                <a:latin typeface="Arial" panose="020B0604020202020204" pitchFamily="34" charset="0"/>
                <a:cs typeface="Arial" panose="020B0604020202020204" pitchFamily="34" charset="0"/>
              </a:rPr>
              <a:t>Levels of Decision-making</a:t>
            </a:r>
          </a:p>
          <a:p>
            <a:pPr marL="114300" indent="0">
              <a:buNone/>
            </a:pPr>
            <a:endParaRPr lang="en-US" dirty="0"/>
          </a:p>
          <a:p>
            <a:r>
              <a:rPr lang="en-US" sz="2000" dirty="0">
                <a:latin typeface="Arial" panose="020B0604020202020204" pitchFamily="34" charset="0"/>
                <a:cs typeface="Arial" panose="020B0604020202020204" pitchFamily="34" charset="0"/>
              </a:rPr>
              <a:t>Strategic Decisions</a:t>
            </a:r>
          </a:p>
          <a:p>
            <a:r>
              <a:rPr lang="en-US" sz="2000" dirty="0">
                <a:latin typeface="Arial" panose="020B0604020202020204" pitchFamily="34" charset="0"/>
                <a:cs typeface="Arial" panose="020B0604020202020204" pitchFamily="34" charset="0"/>
              </a:rPr>
              <a:t>Tactical Decisions</a:t>
            </a:r>
          </a:p>
          <a:p>
            <a:r>
              <a:rPr lang="en-US" sz="2000" dirty="0">
                <a:latin typeface="Arial" panose="020B0604020202020204" pitchFamily="34" charset="0"/>
                <a:cs typeface="Arial" panose="020B0604020202020204" pitchFamily="34" charset="0"/>
              </a:rPr>
              <a:t>Operational Decisions</a:t>
            </a:r>
          </a:p>
        </p:txBody>
      </p:sp>
      <p:pic>
        <p:nvPicPr>
          <p:cNvPr id="5" name="Picture 4">
            <a:extLst>
              <a:ext uri="{FF2B5EF4-FFF2-40B4-BE49-F238E27FC236}">
                <a16:creationId xmlns:a16="http://schemas.microsoft.com/office/drawing/2014/main" id="{92B4BD06-80C5-4046-BF0C-12E9ABAB74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1700" y="1121230"/>
            <a:ext cx="4364631" cy="3273474"/>
          </a:xfrm>
          <a:prstGeom prst="rect">
            <a:avLst/>
          </a:prstGeom>
        </p:spPr>
      </p:pic>
      <p:sp>
        <p:nvSpPr>
          <p:cNvPr id="7" name="TextBox 6">
            <a:extLst>
              <a:ext uri="{FF2B5EF4-FFF2-40B4-BE49-F238E27FC236}">
                <a16:creationId xmlns:a16="http://schemas.microsoft.com/office/drawing/2014/main" id="{33D9A8FA-D786-8E4A-BC4C-0AEE8955C6CE}"/>
              </a:ext>
            </a:extLst>
          </p:cNvPr>
          <p:cNvSpPr txBox="1"/>
          <p:nvPr/>
        </p:nvSpPr>
        <p:spPr>
          <a:xfrm>
            <a:off x="225879" y="4518416"/>
            <a:ext cx="4827814" cy="307777"/>
          </a:xfrm>
          <a:prstGeom prst="rect">
            <a:avLst/>
          </a:prstGeom>
          <a:noFill/>
        </p:spPr>
        <p:txBody>
          <a:bodyPr wrap="square">
            <a:spAutoFit/>
          </a:bodyPr>
          <a:lstStyle/>
          <a:p>
            <a:r>
              <a:rPr lang="en-US" sz="1400" dirty="0"/>
              <a:t>Picture source: </a:t>
            </a:r>
            <a:r>
              <a:rPr lang="en-US" sz="1400" dirty="0" err="1"/>
              <a:t>Pixabay</a:t>
            </a:r>
            <a:endParaRPr lang="en-US" sz="1400" dirty="0"/>
          </a:p>
        </p:txBody>
      </p:sp>
    </p:spTree>
    <p:extLst>
      <p:ext uri="{BB962C8B-B14F-4D97-AF65-F5344CB8AC3E}">
        <p14:creationId xmlns:p14="http://schemas.microsoft.com/office/powerpoint/2010/main" val="107236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4EAA-EF9F-5747-8C48-480A705C1C4E}"/>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7.2 Decision-making Models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26C0272-608D-6542-B95A-8EFD7EA9AB89}"/>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4 Types of Decision-making models </a:t>
            </a:r>
          </a:p>
          <a:p>
            <a:pPr marL="11430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Rational Decision-making</a:t>
            </a:r>
          </a:p>
          <a:p>
            <a:r>
              <a:rPr lang="en-US" sz="2000" dirty="0">
                <a:latin typeface="Arial" panose="020B0604020202020204" pitchFamily="34" charset="0"/>
                <a:cs typeface="Arial" panose="020B0604020202020204" pitchFamily="34" charset="0"/>
              </a:rPr>
              <a:t>Bounded Rationality</a:t>
            </a:r>
          </a:p>
          <a:p>
            <a:r>
              <a:rPr lang="en-US" sz="2000" dirty="0">
                <a:latin typeface="Arial" panose="020B0604020202020204" pitchFamily="34" charset="0"/>
                <a:cs typeface="Arial" panose="020B0604020202020204" pitchFamily="34" charset="0"/>
              </a:rPr>
              <a:t>Intuitive Decision-making</a:t>
            </a:r>
          </a:p>
          <a:p>
            <a:r>
              <a:rPr lang="en-US" sz="2000" dirty="0">
                <a:latin typeface="Arial" panose="020B0604020202020204" pitchFamily="34" charset="0"/>
                <a:cs typeface="Arial" panose="020B0604020202020204" pitchFamily="34" charset="0"/>
              </a:rPr>
              <a:t>Creative Decision-making</a:t>
            </a:r>
          </a:p>
          <a:p>
            <a:endParaRPr lang="en-US" dirty="0"/>
          </a:p>
        </p:txBody>
      </p:sp>
    </p:spTree>
    <p:extLst>
      <p:ext uri="{BB962C8B-B14F-4D97-AF65-F5344CB8AC3E}">
        <p14:creationId xmlns:p14="http://schemas.microsoft.com/office/powerpoint/2010/main" val="74110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AE3F-AE68-FC46-88F5-6DAB373F1460}"/>
              </a:ext>
            </a:extLst>
          </p:cNvPr>
          <p:cNvSpPr>
            <a:spLocks noGrp="1"/>
          </p:cNvSpPr>
          <p:nvPr>
            <p:ph type="title"/>
          </p:nvPr>
        </p:nvSpPr>
        <p:spPr>
          <a:xfrm>
            <a:off x="311700" y="270726"/>
            <a:ext cx="8520600" cy="607800"/>
          </a:xfrm>
        </p:spPr>
        <p:txBody>
          <a:bodyPr>
            <a:normAutofit fontScale="90000"/>
          </a:bodyPr>
          <a:lstStyle/>
          <a:p>
            <a:r>
              <a:rPr lang="en-CA" b="1" dirty="0">
                <a:latin typeface="Arial" panose="020B0604020202020204" pitchFamily="34" charset="0"/>
                <a:cs typeface="Arial" panose="020B0604020202020204" pitchFamily="34" charset="0"/>
              </a:rPr>
              <a:t>7.2 Decision-making Models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0818C46-074C-7E4C-818A-79CC0A1268A4}"/>
              </a:ext>
            </a:extLst>
          </p:cNvPr>
          <p:cNvSpPr>
            <a:spLocks noGrp="1"/>
          </p:cNvSpPr>
          <p:nvPr>
            <p:ph type="body" idx="1"/>
          </p:nvPr>
        </p:nvSpPr>
        <p:spPr>
          <a:xfrm>
            <a:off x="311700" y="2102714"/>
            <a:ext cx="8320671" cy="3141075"/>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Rational Decision Making </a:t>
            </a:r>
          </a:p>
        </p:txBody>
      </p:sp>
      <p:pic>
        <p:nvPicPr>
          <p:cNvPr id="5" name="Picture 4" descr="1. Identify the problem&#10;2. Establish decision criteria&#10;3.Weigh decision criteria &#10;4.Generate alternatives&#10;5.Evaluate the alternatives&#10;6.Choose the best alternative &#10;7.implement the decision&#10;8.Evaluate the decision&#10;">
            <a:extLst>
              <a:ext uri="{FF2B5EF4-FFF2-40B4-BE49-F238E27FC236}">
                <a16:creationId xmlns:a16="http://schemas.microsoft.com/office/drawing/2014/main" id="{1D1D93D4-9EAB-6943-8951-F5A93E589AF8}"/>
              </a:ext>
            </a:extLst>
          </p:cNvPr>
          <p:cNvPicPr>
            <a:picLocks noChangeAspect="1"/>
          </p:cNvPicPr>
          <p:nvPr/>
        </p:nvPicPr>
        <p:blipFill>
          <a:blip r:embed="rId3"/>
          <a:stretch>
            <a:fillRect/>
          </a:stretch>
        </p:blipFill>
        <p:spPr>
          <a:xfrm>
            <a:off x="4147457" y="849086"/>
            <a:ext cx="4484915" cy="3983313"/>
          </a:xfrm>
          <a:prstGeom prst="rect">
            <a:avLst/>
          </a:prstGeom>
        </p:spPr>
      </p:pic>
    </p:spTree>
    <p:extLst>
      <p:ext uri="{BB962C8B-B14F-4D97-AF65-F5344CB8AC3E}">
        <p14:creationId xmlns:p14="http://schemas.microsoft.com/office/powerpoint/2010/main" val="24885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FCADF-28DB-0C42-AA3C-56D7703E24C0}"/>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7.2 Decision-making Models VI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739C412-BD15-E848-AAB8-A04BAAF2DEDC}"/>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Bounded Rationality: Making “Good Enough” Decisions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a:t>
            </a:r>
            <a:r>
              <a:rPr lang="en-CA" sz="2000" b="1" dirty="0">
                <a:latin typeface="Arial" panose="020B0604020202020204" pitchFamily="34" charset="0"/>
                <a:cs typeface="Arial" panose="020B0604020202020204" pitchFamily="34" charset="0"/>
              </a:rPr>
              <a:t>bounded rationality model</a:t>
            </a:r>
            <a:r>
              <a:rPr lang="en-CA" sz="2000" dirty="0">
                <a:latin typeface="Arial" panose="020B0604020202020204" pitchFamily="34" charset="0"/>
                <a:cs typeface="Arial" panose="020B0604020202020204" pitchFamily="34" charset="0"/>
              </a:rPr>
              <a:t> of decision making recognizes the limitations of our decision-making processes. According to this model, individuals knowingly limit their options to a manageable set and choose the first acceptable alternative without conducting an exhaustive search for alternatives.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89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EC0EA-EB7D-8D4B-829A-9B862E21328B}"/>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7.2 Decision-making Models VII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7D3C4C3-829A-834C-B032-591A24DA0DAE}"/>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Intuitive Decision-making</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The intuitive decision-making model has emerged as an alternative to other decision-making processes. This model refers to arriving at decisions without conscious reasoning. A total of 89 percent of managers surveyed admitted to using intuition to make decisions at least sometimes and 59 percent said they used intuition often (Burke &amp; Miller, 1999).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85431"/>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13252</TotalTime>
  <Words>1744</Words>
  <PresentationFormat>On-screen Show (16:9)</PresentationFormat>
  <Paragraphs>100</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Roboto</vt:lpstr>
      <vt:lpstr>Arial</vt:lpstr>
      <vt:lpstr>Calibri</vt:lpstr>
      <vt:lpstr>Geometric</vt:lpstr>
      <vt:lpstr>Psychology, Communication, and  The Canadian Workplace </vt:lpstr>
      <vt:lpstr>Learning Outcomes</vt:lpstr>
      <vt:lpstr>7.1 Understanding Decision-making I  </vt:lpstr>
      <vt:lpstr>7.1 Understanding Decision-making II  </vt:lpstr>
      <vt:lpstr>7.1 Understanding Decision-making III  </vt:lpstr>
      <vt:lpstr>7.2 Decision-making Models IV   </vt:lpstr>
      <vt:lpstr>7.2 Decision-making Models V   </vt:lpstr>
      <vt:lpstr>7.2 Decision-making Models VI   </vt:lpstr>
      <vt:lpstr>7.2 Decision-making Models VII   </vt:lpstr>
      <vt:lpstr>7.2 Decision-making Models VIII   </vt:lpstr>
      <vt:lpstr>7.3 Bias in Decision-making I  </vt:lpstr>
      <vt:lpstr>7.3 Bias in Decision-making II  </vt:lpstr>
      <vt:lpstr>7.3 Bias in Decision-making III  </vt:lpstr>
      <vt:lpstr>7.3 Bias in Decision-making IV   </vt:lpstr>
      <vt:lpstr>7.3 Bias in Decision-making V  </vt:lpstr>
      <vt:lpstr>7.3 Bias in Decision-making VI  </vt:lpstr>
      <vt:lpstr>7.4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Psychology, Communication and The Canadian Workplace</dc:title>
  <dc:creator>Fanshawe College</dc:creator>
  <dcterms:modified xsi:type="dcterms:W3CDTF">2022-04-05T16:33:53Z</dcterms:modified>
</cp:coreProperties>
</file>