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79" r:id="rId4"/>
    <p:sldId id="280" r:id="rId5"/>
    <p:sldId id="281" r:id="rId6"/>
    <p:sldId id="282" r:id="rId7"/>
    <p:sldId id="283" r:id="rId8"/>
    <p:sldId id="284" r:id="rId9"/>
    <p:sldId id="285" r:id="rId10"/>
    <p:sldId id="286"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0934" autoAdjust="0"/>
  </p:normalViewPr>
  <p:slideViewPr>
    <p:cSldViewPr snapToGrid="0">
      <p:cViewPr varScale="1">
        <p:scale>
          <a:sx n="77" d="100"/>
          <a:sy n="77" d="100"/>
        </p:scale>
        <p:origin x="1050"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099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630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encoding information</a:t>
            </a:r>
            <a:r>
              <a:rPr lang="en-CA" sz="1100" b="0" i="0" u="none" strike="noStrike" cap="none" dirty="0">
                <a:solidFill>
                  <a:srgbClr val="000000"/>
                </a:solidFill>
                <a:effectLst/>
                <a:latin typeface="Arial"/>
                <a:ea typeface="Arial"/>
                <a:cs typeface="Arial"/>
                <a:sym typeface="Arial"/>
              </a:rPr>
              <a:t> (</a:t>
            </a:r>
            <a:r>
              <a:rPr lang="en-CA" sz="1100" b="0" i="1" u="none" strike="noStrike" cap="none" dirty="0">
                <a:solidFill>
                  <a:srgbClr val="000000"/>
                </a:solidFill>
                <a:effectLst/>
                <a:latin typeface="Arial"/>
                <a:ea typeface="Arial"/>
                <a:cs typeface="Arial"/>
                <a:sym typeface="Arial"/>
              </a:rPr>
              <a:t>learning it, by perceiving it and relating it to past knowledge</a:t>
            </a:r>
            <a:r>
              <a:rPr lang="en-CA" sz="1100" b="0" i="0" u="none" strike="noStrike" cap="none" dirty="0">
                <a:solidFill>
                  <a:srgbClr val="000000"/>
                </a:solidFill>
                <a:effectLst/>
                <a:latin typeface="Arial"/>
                <a:ea typeface="Arial"/>
                <a:cs typeface="Arial"/>
                <a:sym typeface="Arial"/>
              </a:rPr>
              <a:t>),</a:t>
            </a:r>
          </a:p>
          <a:p>
            <a:r>
              <a:rPr lang="en-CA" sz="1100" b="1" i="0" u="none" strike="noStrike" cap="none" dirty="0">
                <a:solidFill>
                  <a:srgbClr val="000000"/>
                </a:solidFill>
                <a:effectLst/>
                <a:latin typeface="Arial"/>
                <a:ea typeface="Arial"/>
                <a:cs typeface="Arial"/>
                <a:sym typeface="Arial"/>
              </a:rPr>
              <a:t>storing it</a:t>
            </a:r>
            <a:r>
              <a:rPr lang="en-CA" sz="1100" b="0" i="0" u="none" strike="noStrike" cap="none" dirty="0">
                <a:solidFill>
                  <a:srgbClr val="000000"/>
                </a:solidFill>
                <a:effectLst/>
                <a:latin typeface="Arial"/>
                <a:ea typeface="Arial"/>
                <a:cs typeface="Arial"/>
                <a:sym typeface="Arial"/>
              </a:rPr>
              <a:t> (</a:t>
            </a:r>
            <a:r>
              <a:rPr lang="en-CA" sz="1100" b="0" i="1" u="none" strike="noStrike" cap="none" dirty="0">
                <a:solidFill>
                  <a:srgbClr val="000000"/>
                </a:solidFill>
                <a:effectLst/>
                <a:latin typeface="Arial"/>
                <a:ea typeface="Arial"/>
                <a:cs typeface="Arial"/>
                <a:sym typeface="Arial"/>
              </a:rPr>
              <a:t>maintaining it over time</a:t>
            </a:r>
            <a:r>
              <a:rPr lang="en-CA" sz="1100" b="0" i="0" u="none" strike="noStrike" cap="none" dirty="0">
                <a:solidFill>
                  <a:srgbClr val="000000"/>
                </a:solidFill>
                <a:effectLst/>
                <a:latin typeface="Arial"/>
                <a:ea typeface="Arial"/>
                <a:cs typeface="Arial"/>
                <a:sym typeface="Arial"/>
              </a:rPr>
              <a:t>),</a:t>
            </a:r>
          </a:p>
          <a:p>
            <a:r>
              <a:rPr lang="en-CA" sz="1100" b="1" i="0" u="none" strike="noStrike" cap="none" dirty="0">
                <a:solidFill>
                  <a:srgbClr val="000000"/>
                </a:solidFill>
                <a:effectLst/>
                <a:latin typeface="Arial"/>
                <a:ea typeface="Arial"/>
                <a:cs typeface="Arial"/>
                <a:sym typeface="Arial"/>
              </a:rPr>
              <a:t>retrieving it</a:t>
            </a:r>
            <a:r>
              <a:rPr lang="en-CA" sz="1100" b="0" i="0" u="none" strike="noStrike" cap="none" dirty="0">
                <a:solidFill>
                  <a:srgbClr val="000000"/>
                </a:solidFill>
                <a:effectLst/>
                <a:latin typeface="Arial"/>
                <a:ea typeface="Arial"/>
                <a:cs typeface="Arial"/>
                <a:sym typeface="Arial"/>
              </a:rPr>
              <a:t> (</a:t>
            </a:r>
            <a:r>
              <a:rPr lang="en-CA" sz="1100" b="0" i="1" u="none" strike="noStrike" cap="none" dirty="0">
                <a:solidFill>
                  <a:srgbClr val="000000"/>
                </a:solidFill>
                <a:effectLst/>
                <a:latin typeface="Arial"/>
                <a:ea typeface="Arial"/>
                <a:cs typeface="Arial"/>
                <a:sym typeface="Arial"/>
              </a:rPr>
              <a:t>accessing the information when needed</a:t>
            </a:r>
            <a:r>
              <a:rPr lang="en-CA" sz="1100" b="0" i="0" u="none" strike="noStrike" cap="none" dirty="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35037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dirty="0">
                <a:latin typeface="Arial" panose="020B0604020202020204" pitchFamily="34" charset="0"/>
                <a:cs typeface="Arial" panose="020B0604020202020204" pitchFamily="34" charset="0"/>
              </a:rPr>
              <a:t>Encoding in these situations is fairly straightforward. However, “real life” encoding is much more challenging</a:t>
            </a:r>
            <a:endParaRPr lang="en-CA" sz="1100" b="1" dirty="0">
              <a:latin typeface="Arial" panose="020B0604020202020204" pitchFamily="34" charset="0"/>
              <a:cs typeface="Arial" panose="020B0604020202020204" pitchFamily="34" charset="0"/>
            </a:endParaRP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When you walk across campus, for example, you encounter countless sights and sounds—friends passing by, people playing Frisbee, music in the air. The physical and mental environments are much too rich for you to encode all the happenings around you or the internal thoughts you have in response to them.</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Although it requires more effort, using images and associations can improve the process of recoding. </a:t>
            </a:r>
          </a:p>
        </p:txBody>
      </p:sp>
    </p:spTree>
    <p:extLst>
      <p:ext uri="{BB962C8B-B14F-4D97-AF65-F5344CB8AC3E}">
        <p14:creationId xmlns:p14="http://schemas.microsoft.com/office/powerpoint/2010/main" val="405392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Every experience we have changes our brains. That may seem like a bold, even strange, claim at first, but it’s true. We encode each of our experiences within the structures of the nervous system, making new impressions in the process—and each of those impressions involves changes in the brain. </a:t>
            </a:r>
            <a:endParaRPr lang="en-US" dirty="0"/>
          </a:p>
        </p:txBody>
      </p:sp>
    </p:spTree>
    <p:extLst>
      <p:ext uri="{BB962C8B-B14F-4D97-AF65-F5344CB8AC3E}">
        <p14:creationId xmlns:p14="http://schemas.microsoft.com/office/powerpoint/2010/main" val="171920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As discussed previously in this module, we encode and store thousands of events—conversations, sights and sounds—every day, creating memory traces. However, we later access only a tiny portion of what we’ve taken in. Most of our memories will never be used—in the sense of being brought back to mind, consciously. </a:t>
            </a:r>
          </a:p>
          <a:p>
            <a:r>
              <a:rPr lang="en-CA" sz="1100" b="0" i="0" u="none" strike="noStrike" cap="none" dirty="0">
                <a:solidFill>
                  <a:srgbClr val="000000"/>
                </a:solidFill>
                <a:effectLst/>
                <a:latin typeface="Arial"/>
                <a:ea typeface="Arial"/>
                <a:cs typeface="Arial"/>
                <a:sym typeface="Arial"/>
              </a:rPr>
              <a:t>This fact seems so obvious that we rarely reflect on it. All those events that happened to you in the fourth grade that seemed so important then? </a:t>
            </a:r>
          </a:p>
          <a:p>
            <a:r>
              <a:rPr lang="en-CA" sz="1100" b="0" i="0" u="none" strike="noStrike" cap="none" dirty="0">
                <a:solidFill>
                  <a:srgbClr val="000000"/>
                </a:solidFill>
                <a:effectLst/>
                <a:latin typeface="Arial"/>
                <a:ea typeface="Arial"/>
                <a:cs typeface="Arial"/>
                <a:sym typeface="Arial"/>
              </a:rPr>
              <a:t>Now, many years later, you would struggle to remember even a few. You may wonder if the traces of those memories still exist in some latent form. Unfortunately, with currently available methods, it is impossible to know.</a:t>
            </a:r>
            <a:endParaRPr lang="en-US" dirty="0"/>
          </a:p>
        </p:txBody>
      </p:sp>
    </p:spTree>
    <p:extLst>
      <p:ext uri="{BB962C8B-B14F-4D97-AF65-F5344CB8AC3E}">
        <p14:creationId xmlns:p14="http://schemas.microsoft.com/office/powerpoint/2010/main" val="5560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Keep in mind the two critical principles we have discussed: to maximize retrieval, we should construct </a:t>
            </a:r>
            <a:r>
              <a:rPr lang="en-CA" sz="1100" b="0" i="1" u="none" strike="noStrike" cap="none" dirty="0">
                <a:solidFill>
                  <a:srgbClr val="000000"/>
                </a:solidFill>
                <a:effectLst/>
                <a:latin typeface="Arial"/>
                <a:ea typeface="Arial"/>
                <a:cs typeface="Arial"/>
                <a:sym typeface="Arial"/>
              </a:rPr>
              <a:t>meaningful</a:t>
            </a:r>
            <a:r>
              <a:rPr lang="en-CA" sz="1100" b="0" i="0" u="none" strike="noStrike" cap="none" dirty="0">
                <a:solidFill>
                  <a:srgbClr val="000000"/>
                </a:solidFill>
                <a:effectLst/>
                <a:latin typeface="Arial"/>
                <a:ea typeface="Arial"/>
                <a:cs typeface="Arial"/>
                <a:sym typeface="Arial"/>
              </a:rPr>
              <a:t> cues that remind us of the original experience, and those cues should be </a:t>
            </a:r>
            <a:r>
              <a:rPr lang="en-CA" sz="1100" b="0" i="1" u="none" strike="noStrike" cap="none" dirty="0">
                <a:solidFill>
                  <a:srgbClr val="000000"/>
                </a:solidFill>
                <a:effectLst/>
                <a:latin typeface="Arial"/>
                <a:ea typeface="Arial"/>
                <a:cs typeface="Arial"/>
                <a:sym typeface="Arial"/>
              </a:rPr>
              <a:t>distinctive</a:t>
            </a:r>
            <a:r>
              <a:rPr lang="en-CA" sz="1100" b="0" i="0" u="none" strike="noStrike" cap="none" dirty="0">
                <a:solidFill>
                  <a:srgbClr val="000000"/>
                </a:solidFill>
                <a:effectLst/>
                <a:latin typeface="Arial"/>
                <a:ea typeface="Arial"/>
                <a:cs typeface="Arial"/>
                <a:sym typeface="Arial"/>
              </a:rPr>
              <a:t> and </a:t>
            </a:r>
            <a:r>
              <a:rPr lang="en-CA" sz="1100" b="0" i="1" u="none" strike="noStrike" cap="none" dirty="0">
                <a:solidFill>
                  <a:srgbClr val="000000"/>
                </a:solidFill>
                <a:effectLst/>
                <a:latin typeface="Arial"/>
                <a:ea typeface="Arial"/>
                <a:cs typeface="Arial"/>
                <a:sym typeface="Arial"/>
              </a:rPr>
              <a:t>not associated with other memories</a:t>
            </a:r>
            <a:r>
              <a:rPr lang="en-CA" sz="1100" b="0" i="0" u="none" strike="noStrike" cap="none" dirty="0">
                <a:solidFill>
                  <a:srgbClr val="000000"/>
                </a:solidFill>
                <a:effectLst/>
                <a:latin typeface="Arial"/>
                <a:ea typeface="Arial"/>
                <a:cs typeface="Arial"/>
                <a:sym typeface="Arial"/>
              </a:rPr>
              <a:t>. These two conditions are critical in maximizing cue effectiveness (</a:t>
            </a:r>
            <a:r>
              <a:rPr lang="en-CA" sz="1100" b="0" i="0" u="none" strike="noStrike" cap="none" dirty="0" err="1">
                <a:solidFill>
                  <a:srgbClr val="000000"/>
                </a:solidFill>
                <a:effectLst/>
                <a:latin typeface="Arial"/>
                <a:ea typeface="Arial"/>
                <a:cs typeface="Arial"/>
                <a:sym typeface="Arial"/>
              </a:rPr>
              <a:t>Nairne</a:t>
            </a:r>
            <a:r>
              <a:rPr lang="en-CA" sz="1100" b="0" i="0" u="none" strike="noStrike" cap="none" dirty="0">
                <a:solidFill>
                  <a:srgbClr val="000000"/>
                </a:solidFill>
                <a:effectLst/>
                <a:latin typeface="Arial"/>
                <a:ea typeface="Arial"/>
                <a:cs typeface="Arial"/>
                <a:sym typeface="Arial"/>
              </a:rPr>
              <a:t>, 2002).</a:t>
            </a:r>
          </a:p>
          <a:p>
            <a:br>
              <a:rPr lang="en-CA" dirty="0"/>
            </a:br>
            <a:endParaRPr lang="en-US" dirty="0"/>
          </a:p>
        </p:txBody>
      </p:sp>
    </p:spTree>
    <p:extLst>
      <p:ext uri="{BB962C8B-B14F-4D97-AF65-F5344CB8AC3E}">
        <p14:creationId xmlns:p14="http://schemas.microsoft.com/office/powerpoint/2010/main" val="69600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kellysikkema?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s://unsplash.com/s/photos/memory?utm_source=unsplash&amp;utm_medium=referral&amp;utm_content=creditCopyTex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introspectivedsgn?utm_source=unsplash&amp;utm_medium=referral&amp;utm_content=creditCopyTex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hyperlink" Target="https://unsplash.com/s/photos/improving-memory?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type="title" idx="4294967295"/>
          </p:nvPr>
        </p:nvSpPr>
        <p:spPr>
          <a:xfrm>
            <a:off x="148855" y="1569717"/>
            <a:ext cx="9395012" cy="1104202"/>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Psychology, Communication, and </a:t>
            </a:r>
            <a:b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b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The Canadian Workplace </a:t>
            </a:r>
          </a:p>
        </p:txBody>
      </p:sp>
      <p:sp>
        <p:nvSpPr>
          <p:cNvPr id="80" name="Google Shape;80;p13"/>
          <p:cNvSpPr txBox="1">
            <a:spLocks noGrp="1"/>
          </p:cNvSpPr>
          <p:nvPr>
            <p:ph type="subTitle" idx="1"/>
          </p:nvPr>
        </p:nvSpPr>
        <p:spPr>
          <a:xfrm>
            <a:off x="202018" y="2803964"/>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CA" sz="3042" dirty="0">
                <a:latin typeface="Arial" panose="020B0604020202020204" pitchFamily="34" charset="0"/>
                <a:cs typeface="Arial" panose="020B0604020202020204" pitchFamily="34" charset="0"/>
              </a:rPr>
              <a:t>CHAPTER 6: MEMORY</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62D9-4DE3-534B-A49F-3D2F7586CF15}"/>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6.4 Key Takeaways </a:t>
            </a:r>
          </a:p>
        </p:txBody>
      </p:sp>
      <p:sp>
        <p:nvSpPr>
          <p:cNvPr id="3" name="Text Placeholder 2">
            <a:extLst>
              <a:ext uri="{FF2B5EF4-FFF2-40B4-BE49-F238E27FC236}">
                <a16:creationId xmlns:a16="http://schemas.microsoft.com/office/drawing/2014/main" id="{B1EEF204-DCD3-5745-AB91-5F6D32F78DA0}"/>
              </a:ext>
            </a:extLst>
          </p:cNvPr>
          <p:cNvSpPr>
            <a:spLocks noGrp="1"/>
          </p:cNvSpPr>
          <p:nvPr>
            <p:ph type="body" idx="1"/>
          </p:nvPr>
        </p:nvSpPr>
        <p:spPr/>
        <p:txBody>
          <a:bodyPr/>
          <a:lstStyle/>
          <a:p>
            <a:r>
              <a:rPr lang="en-CA" sz="2000" b="1" dirty="0">
                <a:latin typeface="Arial" panose="020B0604020202020204" pitchFamily="34" charset="0"/>
                <a:cs typeface="Arial" panose="020B0604020202020204" pitchFamily="34" charset="0"/>
              </a:rPr>
              <a:t>The human memory is capable of astounding feats</a:t>
            </a:r>
            <a:r>
              <a:rPr lang="en-CA" sz="2000" dirty="0">
                <a:latin typeface="Arial" panose="020B0604020202020204" pitchFamily="34" charset="0"/>
                <a:cs typeface="Arial" panose="020B0604020202020204" pitchFamily="34" charset="0"/>
              </a:rPr>
              <a:t>.</a:t>
            </a:r>
          </a:p>
          <a:p>
            <a:r>
              <a:rPr lang="en-CA" sz="2000" b="1" dirty="0">
                <a:latin typeface="Arial" panose="020B0604020202020204" pitchFamily="34" charset="0"/>
                <a:cs typeface="Arial" panose="020B0604020202020204" pitchFamily="34" charset="0"/>
              </a:rPr>
              <a:t>There are different types of memory</a:t>
            </a:r>
            <a:r>
              <a:rPr lang="en-CA" sz="2000" dirty="0">
                <a:latin typeface="Arial" panose="020B0604020202020204" pitchFamily="34" charset="0"/>
                <a:cs typeface="Arial" panose="020B0604020202020204" pitchFamily="34" charset="0"/>
              </a:rPr>
              <a:t> including our memory for events (episodic memory) and facts (semantic memory).</a:t>
            </a:r>
          </a:p>
          <a:p>
            <a:r>
              <a:rPr lang="en-CA" sz="2000" b="1" dirty="0">
                <a:latin typeface="Arial" panose="020B0604020202020204" pitchFamily="34" charset="0"/>
                <a:cs typeface="Arial" panose="020B0604020202020204" pitchFamily="34" charset="0"/>
              </a:rPr>
              <a:t>There are three stages of the memory/learning process:</a:t>
            </a:r>
            <a:r>
              <a:rPr lang="en-CA" sz="2000" dirty="0">
                <a:latin typeface="Arial" panose="020B0604020202020204" pitchFamily="34" charset="0"/>
                <a:cs typeface="Arial" panose="020B0604020202020204" pitchFamily="34" charset="0"/>
              </a:rPr>
              <a:t> encoding, storage, and retrieval. Failure to encode and forgetting prevent us from accessing information.</a:t>
            </a:r>
          </a:p>
          <a:p>
            <a:r>
              <a:rPr lang="en-CA" sz="2000" b="1" dirty="0">
                <a:latin typeface="Arial" panose="020B0604020202020204" pitchFamily="34" charset="0"/>
                <a:cs typeface="Arial" panose="020B0604020202020204" pitchFamily="34" charset="0"/>
              </a:rPr>
              <a:t>Using memory strategies such as mnemonics can help to improve our ability to encode and retrieve</a:t>
            </a:r>
            <a:r>
              <a:rPr lang="en-CA" sz="2000" dirty="0">
                <a:latin typeface="Arial" panose="020B0604020202020204" pitchFamily="34" charset="0"/>
                <a:cs typeface="Arial" panose="020B0604020202020204" pitchFamily="34" charset="0"/>
              </a:rPr>
              <a:t> information.</a:t>
            </a:r>
          </a:p>
          <a:p>
            <a:endParaRPr lang="en-US" dirty="0"/>
          </a:p>
        </p:txBody>
      </p:sp>
    </p:spTree>
    <p:extLst>
      <p:ext uri="{BB962C8B-B14F-4D97-AF65-F5344CB8AC3E}">
        <p14:creationId xmlns:p14="http://schemas.microsoft.com/office/powerpoint/2010/main" val="255474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type="body" idx="1"/>
          </p:nvPr>
        </p:nvSpPr>
        <p:spPr>
          <a:xfrm>
            <a:off x="311700" y="1017800"/>
            <a:ext cx="8520600" cy="3551075"/>
          </a:xfrm>
          <a:prstGeom prst="rect">
            <a:avLst/>
          </a:prstGeom>
        </p:spPr>
        <p:txBody>
          <a:bodyPr spcFirstLastPara="1" wrap="square" lIns="91425" tIns="91425" rIns="91425" bIns="91425" anchor="t" anchorCtr="0">
            <a:noAutofit/>
          </a:bodyPr>
          <a:lstStyle/>
          <a:p>
            <a:pPr marL="114300" indent="0">
              <a:buNone/>
            </a:pPr>
            <a:r>
              <a:rPr lang="en-CA" sz="1900" dirty="0">
                <a:latin typeface="Arial" panose="020B0604020202020204" pitchFamily="34" charset="0"/>
                <a:cs typeface="Arial" panose="020B0604020202020204" pitchFamily="34" charset="0"/>
              </a:rPr>
              <a:t>Upon successful completion of this chapter, you should be able to:</a:t>
            </a:r>
          </a:p>
          <a:p>
            <a:pPr marL="114300" indent="0">
              <a:buNone/>
            </a:pPr>
            <a:endParaRPr lang="en-CA" sz="1900" dirty="0">
              <a:latin typeface="Arial" panose="020B0604020202020204" pitchFamily="34" charset="0"/>
              <a:cs typeface="Arial" panose="020B0604020202020204" pitchFamily="34" charset="0"/>
            </a:endParaRPr>
          </a:p>
          <a:p>
            <a:r>
              <a:rPr lang="en-CA" sz="1900" b="1" dirty="0">
                <a:latin typeface="Arial" panose="020B0604020202020204" pitchFamily="34" charset="0"/>
                <a:cs typeface="Arial" panose="020B0604020202020204" pitchFamily="34" charset="0"/>
              </a:rPr>
              <a:t>Define and note</a:t>
            </a:r>
            <a:r>
              <a:rPr lang="en-CA" sz="1900" dirty="0">
                <a:latin typeface="Arial" panose="020B0604020202020204" pitchFamily="34" charset="0"/>
                <a:cs typeface="Arial" panose="020B0604020202020204" pitchFamily="34" charset="0"/>
              </a:rPr>
              <a:t> differences between the following forms of memory: working memory, episodic memory, semantic memory, collective memory.</a:t>
            </a:r>
          </a:p>
          <a:p>
            <a:r>
              <a:rPr lang="en-CA" sz="1900" b="1" dirty="0">
                <a:latin typeface="Arial" panose="020B0604020202020204" pitchFamily="34" charset="0"/>
                <a:cs typeface="Arial" panose="020B0604020202020204" pitchFamily="34" charset="0"/>
              </a:rPr>
              <a:t>Describe</a:t>
            </a:r>
            <a:r>
              <a:rPr lang="en-CA" sz="1900" dirty="0">
                <a:latin typeface="Arial" panose="020B0604020202020204" pitchFamily="34" charset="0"/>
                <a:cs typeface="Arial" panose="020B0604020202020204" pitchFamily="34" charset="0"/>
              </a:rPr>
              <a:t> the three stages in the process of learning and remembering.</a:t>
            </a:r>
          </a:p>
          <a:p>
            <a:r>
              <a:rPr lang="en-CA" sz="1900" b="1" dirty="0">
                <a:latin typeface="Arial" panose="020B0604020202020204" pitchFamily="34" charset="0"/>
                <a:cs typeface="Arial" panose="020B0604020202020204" pitchFamily="34" charset="0"/>
              </a:rPr>
              <a:t>Describe</a:t>
            </a:r>
            <a:r>
              <a:rPr lang="en-CA" sz="1900" dirty="0">
                <a:latin typeface="Arial" panose="020B0604020202020204" pitchFamily="34" charset="0"/>
                <a:cs typeface="Arial" panose="020B0604020202020204" pitchFamily="34" charset="0"/>
              </a:rPr>
              <a:t> strategies that can be used to enhance the original learning or encoding of information.</a:t>
            </a:r>
          </a:p>
          <a:p>
            <a:r>
              <a:rPr lang="en-CA" sz="1900" b="1" dirty="0">
                <a:latin typeface="Arial" panose="020B0604020202020204" pitchFamily="34" charset="0"/>
                <a:cs typeface="Arial" panose="020B0604020202020204" pitchFamily="34" charset="0"/>
              </a:rPr>
              <a:t>Describe</a:t>
            </a:r>
            <a:r>
              <a:rPr lang="en-CA" sz="1900" dirty="0">
                <a:latin typeface="Arial" panose="020B0604020202020204" pitchFamily="34" charset="0"/>
                <a:cs typeface="Arial" panose="020B0604020202020204" pitchFamily="34" charset="0"/>
              </a:rPr>
              <a:t> strategies that can improve the process of retrieval.</a:t>
            </a:r>
          </a:p>
          <a:p>
            <a:r>
              <a:rPr lang="en-CA" sz="1900" b="1" dirty="0">
                <a:latin typeface="Arial" panose="020B0604020202020204" pitchFamily="34" charset="0"/>
                <a:cs typeface="Arial" panose="020B0604020202020204" pitchFamily="34" charset="0"/>
              </a:rPr>
              <a:t>Describe</a:t>
            </a:r>
            <a:r>
              <a:rPr lang="en-CA" sz="1900" dirty="0">
                <a:latin typeface="Arial" panose="020B0604020202020204" pitchFamily="34" charset="0"/>
                <a:cs typeface="Arial" panose="020B0604020202020204" pitchFamily="34" charset="0"/>
              </a:rPr>
              <a:t> why the classic mnemonic device, the method of loci, works so well.</a:t>
            </a:r>
          </a:p>
          <a:p>
            <a:pPr marL="0" lvl="0" indent="0" algn="l" rtl="0">
              <a:spcBef>
                <a:spcPts val="1200"/>
              </a:spcBef>
              <a:spcAft>
                <a:spcPts val="0"/>
              </a:spcAft>
              <a:buNone/>
            </a:pPr>
            <a:endParaRPr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1EA5-142E-7A4E-BCD1-7BE5CBC74EC0}"/>
              </a:ext>
            </a:extLst>
          </p:cNvPr>
          <p:cNvSpPr>
            <a:spLocks noGrp="1"/>
          </p:cNvSpPr>
          <p:nvPr>
            <p:ph type="title"/>
          </p:nvPr>
        </p:nvSpPr>
        <p:spPr>
          <a:xfrm>
            <a:off x="4295553" y="186716"/>
            <a:ext cx="8520600" cy="607800"/>
          </a:xfrm>
        </p:spPr>
        <p:txBody>
          <a:bodyPr>
            <a:noAutofit/>
          </a:bodyPr>
          <a:lstStyle/>
          <a:p>
            <a:r>
              <a:rPr lang="en-US" b="1" dirty="0">
                <a:latin typeface="Arial" panose="020B0604020202020204" pitchFamily="34" charset="0"/>
                <a:cs typeface="Arial" panose="020B0604020202020204" pitchFamily="34" charset="0"/>
              </a:rPr>
              <a:t>6.1 Introduction  </a:t>
            </a:r>
          </a:p>
        </p:txBody>
      </p:sp>
      <p:sp>
        <p:nvSpPr>
          <p:cNvPr id="3" name="Text Placeholder 2">
            <a:extLst>
              <a:ext uri="{FF2B5EF4-FFF2-40B4-BE49-F238E27FC236}">
                <a16:creationId xmlns:a16="http://schemas.microsoft.com/office/drawing/2014/main" id="{7A6701DC-CC2F-3D47-B443-520C82A1E01E}"/>
              </a:ext>
            </a:extLst>
          </p:cNvPr>
          <p:cNvSpPr>
            <a:spLocks noGrp="1"/>
          </p:cNvSpPr>
          <p:nvPr>
            <p:ph type="body" idx="1"/>
          </p:nvPr>
        </p:nvSpPr>
        <p:spPr>
          <a:xfrm>
            <a:off x="4295553" y="902250"/>
            <a:ext cx="4260300" cy="3339000"/>
          </a:xfrm>
        </p:spPr>
        <p:txBody>
          <a:bodyPr/>
          <a:lstStyle/>
          <a:p>
            <a:pPr marL="114300" indent="0">
              <a:buNone/>
            </a:pPr>
            <a:endParaRPr lang="en-CA" b="1" dirty="0"/>
          </a:p>
          <a:p>
            <a:pPr marL="114300" indent="0">
              <a:buNone/>
            </a:pPr>
            <a:r>
              <a:rPr lang="en-CA" sz="2000" b="1" dirty="0">
                <a:latin typeface="Arial" panose="020B0604020202020204" pitchFamily="34" charset="0"/>
                <a:cs typeface="Arial" panose="020B0604020202020204" pitchFamily="34" charset="0"/>
              </a:rPr>
              <a:t>“Memory” </a:t>
            </a:r>
            <a:r>
              <a:rPr lang="en-CA" sz="2000" dirty="0">
                <a:latin typeface="Arial" panose="020B0604020202020204" pitchFamily="34" charset="0"/>
                <a:cs typeface="Arial" panose="020B0604020202020204" pitchFamily="34" charset="0"/>
              </a:rPr>
              <a:t>is a single term that reflects a number of different abilities: holding information briefly while working with it, remembering episodes of one’s life and our general knowledge of facts of the world, among other types.</a:t>
            </a:r>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920F4C-5CBD-AF47-8875-6B7CCF0A61D0}"/>
              </a:ext>
            </a:extLst>
          </p:cNvPr>
          <p:cNvSpPr txBox="1"/>
          <p:nvPr/>
        </p:nvSpPr>
        <p:spPr>
          <a:xfrm>
            <a:off x="217967" y="4686300"/>
            <a:ext cx="6411432" cy="707886"/>
          </a:xfrm>
          <a:prstGeom prst="rect">
            <a:avLst/>
          </a:prstGeom>
          <a:noFill/>
        </p:spPr>
        <p:txBody>
          <a:bodyPr wrap="square">
            <a:spAutoFit/>
          </a:bodyPr>
          <a:lstStyle/>
          <a:p>
            <a:r>
              <a:rPr lang="en-CA" sz="1100" dirty="0">
                <a:effectLst/>
              </a:rPr>
              <a:t>Photo by </a:t>
            </a:r>
            <a:r>
              <a:rPr lang="en-CA" sz="1100" dirty="0">
                <a:solidFill>
                  <a:srgbClr val="767676"/>
                </a:solidFill>
                <a:effectLst/>
                <a:hlinkClick r:id="rId3"/>
              </a:rPr>
              <a:t>Kelly Sikkema</a:t>
            </a:r>
            <a:r>
              <a:rPr lang="en-CA" sz="1100" dirty="0">
                <a:effectLst/>
              </a:rPr>
              <a:t> on </a:t>
            </a:r>
            <a:r>
              <a:rPr lang="en-CA" sz="1100" dirty="0">
                <a:solidFill>
                  <a:srgbClr val="767676"/>
                </a:solidFill>
                <a:effectLst/>
                <a:hlinkClick r:id="rId4"/>
              </a:rPr>
              <a:t>Unsplash</a:t>
            </a:r>
            <a:endParaRPr lang="en-CA" sz="1100" dirty="0">
              <a:effectLst/>
            </a:endParaRPr>
          </a:p>
          <a:p>
            <a:br>
              <a:rPr lang="en-CA" dirty="0">
                <a:effectLst/>
              </a:rPr>
            </a:br>
            <a:endParaRPr lang="en-CA" dirty="0">
              <a:effectLst/>
            </a:endParaRPr>
          </a:p>
        </p:txBody>
      </p:sp>
      <p:pic>
        <p:nvPicPr>
          <p:cNvPr id="5" name="Picture 4">
            <a:extLst>
              <a:ext uri="{FF2B5EF4-FFF2-40B4-BE49-F238E27FC236}">
                <a16:creationId xmlns:a16="http://schemas.microsoft.com/office/drawing/2014/main" id="{B05E0633-468A-DF44-A4FB-54E80EEBA2E4}"/>
              </a:ext>
              <a:ext uri="{C183D7F6-B498-43B3-948B-1728B52AA6E4}">
                <adec:decorative xmlns:adec="http://schemas.microsoft.com/office/drawing/2017/decorative" val="1"/>
              </a:ext>
            </a:extLst>
          </p:cNvPr>
          <p:cNvPicPr>
            <a:picLocks noChangeAspect="1"/>
          </p:cNvPicPr>
          <p:nvPr/>
        </p:nvPicPr>
        <p:blipFill rotWithShape="1">
          <a:blip r:embed="rId5"/>
          <a:srcRect t="15129"/>
          <a:stretch/>
        </p:blipFill>
        <p:spPr>
          <a:xfrm>
            <a:off x="311700" y="350635"/>
            <a:ext cx="3442991" cy="4335665"/>
          </a:xfrm>
          <a:prstGeom prst="rect">
            <a:avLst/>
          </a:prstGeom>
        </p:spPr>
      </p:pic>
    </p:spTree>
    <p:extLst>
      <p:ext uri="{BB962C8B-B14F-4D97-AF65-F5344CB8AC3E}">
        <p14:creationId xmlns:p14="http://schemas.microsoft.com/office/powerpoint/2010/main" val="756040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632D-5496-D443-9CDD-12DED665881C}"/>
              </a:ext>
            </a:extLst>
          </p:cNvPr>
          <p:cNvSpPr>
            <a:spLocks noGrp="1"/>
          </p:cNvSpPr>
          <p:nvPr>
            <p:ph type="title"/>
          </p:nvPr>
        </p:nvSpPr>
        <p:spPr>
          <a:xfrm>
            <a:off x="311700" y="271776"/>
            <a:ext cx="8520600" cy="607800"/>
          </a:xfrm>
        </p:spPr>
        <p:txBody>
          <a:bodyPr>
            <a:normAutofit fontScale="90000"/>
          </a:bodyPr>
          <a:lstStyle/>
          <a:p>
            <a:r>
              <a:rPr lang="en-CA" sz="3300" b="1" dirty="0">
                <a:latin typeface="Arial" panose="020B0604020202020204" pitchFamily="34" charset="0"/>
                <a:cs typeface="Arial" panose="020B0604020202020204" pitchFamily="34" charset="0"/>
              </a:rPr>
              <a:t>6.2</a:t>
            </a:r>
            <a:r>
              <a:rPr lang="en-CA" b="1" dirty="0">
                <a:latin typeface="Arial" panose="020B0604020202020204" pitchFamily="34" charset="0"/>
                <a:cs typeface="Arial" panose="020B0604020202020204" pitchFamily="34" charset="0"/>
              </a:rPr>
              <a:t> Varieties of Memory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BD7E984-0414-C449-B419-7AB9BF73650A}"/>
              </a:ext>
            </a:extLst>
          </p:cNvPr>
          <p:cNvSpPr>
            <a:spLocks noGrp="1"/>
          </p:cNvSpPr>
          <p:nvPr>
            <p:ph type="body" idx="1"/>
          </p:nvPr>
        </p:nvSpPr>
        <p:spPr>
          <a:xfrm>
            <a:off x="311700" y="1017800"/>
            <a:ext cx="8520600" cy="3339000"/>
          </a:xfrm>
        </p:spPr>
        <p:txBody>
          <a:bodyPr>
            <a:noAutofit/>
          </a:bodyPr>
          <a:lstStyle/>
          <a:p>
            <a:pPr marL="114300" indent="0">
              <a:buNone/>
            </a:pPr>
            <a:r>
              <a:rPr lang="en-CA" b="1" dirty="0">
                <a:latin typeface="Arial" panose="020B0604020202020204" pitchFamily="34" charset="0"/>
                <a:cs typeface="Arial" panose="020B0604020202020204" pitchFamily="34" charset="0"/>
              </a:rPr>
              <a:t>Working memory- </a:t>
            </a:r>
            <a:r>
              <a:rPr lang="en-CA" dirty="0">
                <a:latin typeface="Arial" panose="020B0604020202020204" pitchFamily="34" charset="0"/>
                <a:cs typeface="Arial" panose="020B0604020202020204" pitchFamily="34" charset="0"/>
              </a:rPr>
              <a:t>the ability to hold information in our minds for a brief time and work with it </a:t>
            </a:r>
          </a:p>
          <a:p>
            <a:pPr marL="114300" indent="0">
              <a:buNone/>
            </a:pPr>
            <a:endParaRPr lang="en-CA" b="1" dirty="0">
              <a:latin typeface="Arial" panose="020B0604020202020204" pitchFamily="34" charset="0"/>
              <a:cs typeface="Arial" panose="020B0604020202020204" pitchFamily="34" charset="0"/>
            </a:endParaRPr>
          </a:p>
          <a:p>
            <a:pPr marL="114300" indent="0">
              <a:buNone/>
            </a:pPr>
            <a:r>
              <a:rPr lang="en-CA" b="1" dirty="0">
                <a:latin typeface="Arial" panose="020B0604020202020204" pitchFamily="34" charset="0"/>
                <a:cs typeface="Arial" panose="020B0604020202020204" pitchFamily="34" charset="0"/>
              </a:rPr>
              <a:t>Episodic memory</a:t>
            </a:r>
            <a:r>
              <a:rPr lang="en-CA" dirty="0">
                <a:latin typeface="Arial" panose="020B0604020202020204" pitchFamily="34" charset="0"/>
                <a:cs typeface="Arial" panose="020B0604020202020204" pitchFamily="34" charset="0"/>
              </a:rPr>
              <a:t>—the ability to remember the episodes of our lives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b="1" dirty="0">
                <a:latin typeface="Arial" panose="020B0604020202020204" pitchFamily="34" charset="0"/>
                <a:cs typeface="Arial" panose="020B0604020202020204" pitchFamily="34" charset="0"/>
              </a:rPr>
              <a:t>Semantic memory</a:t>
            </a:r>
            <a:r>
              <a:rPr lang="en-CA" dirty="0">
                <a:latin typeface="Arial" panose="020B0604020202020204" pitchFamily="34" charset="0"/>
                <a:cs typeface="Arial" panose="020B0604020202020204" pitchFamily="34" charset="0"/>
              </a:rPr>
              <a:t> is our storehouse of more-or-less permanent knowledge, such as the meanings of words in a language and the huge collection of facts about the world</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b="1" i="1" dirty="0">
                <a:latin typeface="Arial" panose="020B0604020202020204" pitchFamily="34" charset="0"/>
                <a:cs typeface="Arial" panose="020B0604020202020204" pitchFamily="34" charset="0"/>
              </a:rPr>
              <a:t>Collective memory </a:t>
            </a:r>
            <a:r>
              <a:rPr lang="en-CA" dirty="0">
                <a:latin typeface="Arial" panose="020B0604020202020204" pitchFamily="34" charset="0"/>
                <a:cs typeface="Arial" panose="020B0604020202020204" pitchFamily="34" charset="0"/>
              </a:rPr>
              <a:t>refers to the kind of memory that people in a group share (whether family, community, schoolmates, or citizens of a state or a country).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07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22D6-03BF-6E49-BA69-00B0C9B64D6C}"/>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6.2 Varieties of Memory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6C46722-DF2A-BA48-86E8-CDA9B4B450C2}"/>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Three Stages of the Learning/Memory Process</a:t>
            </a:r>
          </a:p>
          <a:p>
            <a:pPr marL="114300" indent="0">
              <a:buNone/>
            </a:pPr>
            <a:endParaRPr lang="en-CA" sz="2000" b="1"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Encoding</a:t>
            </a:r>
          </a:p>
          <a:p>
            <a:r>
              <a:rPr lang="en-CA" sz="2000" dirty="0">
                <a:latin typeface="Arial" panose="020B0604020202020204" pitchFamily="34" charset="0"/>
                <a:cs typeface="Arial" panose="020B0604020202020204" pitchFamily="34" charset="0"/>
              </a:rPr>
              <a:t>Storage</a:t>
            </a:r>
          </a:p>
          <a:p>
            <a:r>
              <a:rPr lang="en-CA" sz="2000" dirty="0">
                <a:latin typeface="Arial" panose="020B0604020202020204" pitchFamily="34" charset="0"/>
                <a:cs typeface="Arial" panose="020B0604020202020204" pitchFamily="34" charset="0"/>
              </a:rPr>
              <a:t>Retrieval</a:t>
            </a:r>
          </a:p>
          <a:p>
            <a:pPr marL="114300" indent="0">
              <a:buNone/>
            </a:pPr>
            <a:endParaRPr lang="en-CA" b="1" dirty="0"/>
          </a:p>
          <a:p>
            <a:endParaRPr lang="en-US" dirty="0"/>
          </a:p>
        </p:txBody>
      </p:sp>
    </p:spTree>
    <p:extLst>
      <p:ext uri="{BB962C8B-B14F-4D97-AF65-F5344CB8AC3E}">
        <p14:creationId xmlns:p14="http://schemas.microsoft.com/office/powerpoint/2010/main" val="229914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B14C-6CA1-F942-BFAD-93B04BDC399A}"/>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6.2 Varieties of Memory 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D9B7107-9714-F546-B401-000AF6E2084C}"/>
              </a:ext>
            </a:extLst>
          </p:cNvPr>
          <p:cNvSpPr>
            <a:spLocks noGrp="1"/>
          </p:cNvSpPr>
          <p:nvPr>
            <p:ph type="body" idx="1"/>
          </p:nvPr>
        </p:nvSpPr>
        <p:spPr>
          <a:xfrm>
            <a:off x="311700" y="1229875"/>
            <a:ext cx="42603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Encoding</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Encoding</a:t>
            </a:r>
            <a:r>
              <a:rPr lang="en-CA" sz="2000" dirty="0">
                <a:latin typeface="Arial" panose="020B0604020202020204" pitchFamily="34" charset="0"/>
                <a:cs typeface="Arial" panose="020B0604020202020204" pitchFamily="34" charset="0"/>
              </a:rPr>
              <a:t> refers to the initial experience of perceiving and learning information. Psychologists often study recall by having participants study a list of pictures or words. </a:t>
            </a:r>
            <a:endParaRPr lang="en-CA" b="1" dirty="0"/>
          </a:p>
          <a:p>
            <a:endParaRPr lang="en-US" dirty="0"/>
          </a:p>
        </p:txBody>
      </p:sp>
      <p:pic>
        <p:nvPicPr>
          <p:cNvPr id="5" name="Picture 4">
            <a:extLst>
              <a:ext uri="{FF2B5EF4-FFF2-40B4-BE49-F238E27FC236}">
                <a16:creationId xmlns:a16="http://schemas.microsoft.com/office/drawing/2014/main" id="{21AD2B73-65C6-D54A-A3C0-462C7891E2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84956" y="979934"/>
            <a:ext cx="3629776" cy="3588941"/>
          </a:xfrm>
          <a:prstGeom prst="rect">
            <a:avLst/>
          </a:prstGeom>
        </p:spPr>
      </p:pic>
    </p:spTree>
    <p:extLst>
      <p:ext uri="{BB962C8B-B14F-4D97-AF65-F5344CB8AC3E}">
        <p14:creationId xmlns:p14="http://schemas.microsoft.com/office/powerpoint/2010/main" val="3963545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6653-DB20-E64D-A97C-231258CFCFF3}"/>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6.2 Varieties of Memory IV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p>
        </p:txBody>
      </p:sp>
      <p:sp>
        <p:nvSpPr>
          <p:cNvPr id="3" name="Text Placeholder 2">
            <a:extLst>
              <a:ext uri="{FF2B5EF4-FFF2-40B4-BE49-F238E27FC236}">
                <a16:creationId xmlns:a16="http://schemas.microsoft.com/office/drawing/2014/main" id="{98075371-7C61-0042-AE1A-8DFD695FB417}"/>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Storage </a:t>
            </a:r>
          </a:p>
          <a:p>
            <a:pPr marL="114300" indent="0">
              <a:buNone/>
            </a:pPr>
            <a:endParaRPr lang="en-US" dirty="0"/>
          </a:p>
        </p:txBody>
      </p:sp>
      <p:pic>
        <p:nvPicPr>
          <p:cNvPr id="5" name="Picture 4" descr="Learning ---Retention---Testing ">
            <a:extLst>
              <a:ext uri="{FF2B5EF4-FFF2-40B4-BE49-F238E27FC236}">
                <a16:creationId xmlns:a16="http://schemas.microsoft.com/office/drawing/2014/main" id="{5FE28AAA-97DB-AE47-AD2E-29E0BE8EDC08}"/>
              </a:ext>
            </a:extLst>
          </p:cNvPr>
          <p:cNvPicPr>
            <a:picLocks noChangeAspect="1"/>
          </p:cNvPicPr>
          <p:nvPr/>
        </p:nvPicPr>
        <p:blipFill>
          <a:blip r:embed="rId3"/>
          <a:stretch>
            <a:fillRect/>
          </a:stretch>
        </p:blipFill>
        <p:spPr>
          <a:xfrm>
            <a:off x="1311492" y="2239334"/>
            <a:ext cx="6088768" cy="1553904"/>
          </a:xfrm>
          <a:prstGeom prst="rect">
            <a:avLst/>
          </a:prstGeom>
        </p:spPr>
      </p:pic>
    </p:spTree>
    <p:extLst>
      <p:ext uri="{BB962C8B-B14F-4D97-AF65-F5344CB8AC3E}">
        <p14:creationId xmlns:p14="http://schemas.microsoft.com/office/powerpoint/2010/main" val="3695547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74BE-4F8B-C14F-BDD0-51888F1EFEA1}"/>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6.2 Varieties of Memory 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1F54BE0-9B59-0E4E-BA41-27A0538FDEBB}"/>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Retrieval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err="1">
                <a:latin typeface="Arial" panose="020B0604020202020204" pitchFamily="34" charset="0"/>
                <a:cs typeface="Arial" panose="020B0604020202020204" pitchFamily="34" charset="0"/>
              </a:rPr>
              <a:t>Endel</a:t>
            </a:r>
            <a:r>
              <a:rPr lang="en-CA" sz="2000" dirty="0">
                <a:latin typeface="Arial" panose="020B0604020202020204" pitchFamily="34" charset="0"/>
                <a:cs typeface="Arial" panose="020B0604020202020204" pitchFamily="34" charset="0"/>
              </a:rPr>
              <a:t> Tulving argued that “the key process in memory is retrieval” (1991, p. 91). Why should retrieval be given more prominence than encoding or storage? For one thing, if information were encoded and stored but could not be retrieved, it would be useless.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0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40007-4BC3-9149-90E1-9503C7920795}"/>
              </a:ext>
            </a:extLst>
          </p:cNvPr>
          <p:cNvSpPr>
            <a:spLocks noGrp="1"/>
          </p:cNvSpPr>
          <p:nvPr>
            <p:ph type="title"/>
          </p:nvPr>
        </p:nvSpPr>
        <p:spPr/>
        <p:txBody>
          <a:bodyPr>
            <a:noAutofit/>
          </a:bodyPr>
          <a:lstStyle/>
          <a:p>
            <a:r>
              <a:rPr lang="en-CA" sz="2700" b="1" dirty="0">
                <a:latin typeface="Arial" panose="020B0604020202020204" pitchFamily="34" charset="0"/>
                <a:cs typeface="Arial" panose="020B0604020202020204" pitchFamily="34" charset="0"/>
              </a:rPr>
              <a:t>6.3 Putting it All Together: Improving Your Memory</a:t>
            </a:r>
            <a:br>
              <a:rPr lang="en-CA" sz="2700" b="1" dirty="0">
                <a:latin typeface="Arial" panose="020B0604020202020204" pitchFamily="34" charset="0"/>
                <a:cs typeface="Arial" panose="020B0604020202020204" pitchFamily="34" charset="0"/>
              </a:rPr>
            </a:br>
            <a:br>
              <a:rPr lang="en-CA" sz="27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E8833F8-7B19-A64C-9527-893F7DD4AD1B}"/>
              </a:ext>
            </a:extLst>
          </p:cNvPr>
          <p:cNvSpPr>
            <a:spLocks noGrp="1"/>
          </p:cNvSpPr>
          <p:nvPr>
            <p:ph type="body" idx="1"/>
          </p:nvPr>
        </p:nvSpPr>
        <p:spPr>
          <a:xfrm>
            <a:off x="311700" y="1229875"/>
            <a:ext cx="4026384"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To improve learning and memory, we need to encode information in conjunction with excellent cues that will bring back the remembered events when we need them.</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BD07664-C9D8-9948-9A09-421EE147EAA2}"/>
              </a:ext>
            </a:extLst>
          </p:cNvPr>
          <p:cNvSpPr txBox="1"/>
          <p:nvPr/>
        </p:nvSpPr>
        <p:spPr>
          <a:xfrm>
            <a:off x="5887233" y="4271834"/>
            <a:ext cx="2945067" cy="307777"/>
          </a:xfrm>
          <a:prstGeom prst="rect">
            <a:avLst/>
          </a:prstGeom>
          <a:noFill/>
        </p:spPr>
        <p:txBody>
          <a:bodyPr wrap="square">
            <a:spAutoFit/>
          </a:bodyPr>
          <a:lstStyle/>
          <a:p>
            <a:r>
              <a:rPr lang="en-CA" b="0" i="0" u="none" strike="noStrike" dirty="0">
                <a:solidFill>
                  <a:srgbClr val="111111"/>
                </a:solidFill>
                <a:effectLst/>
                <a:latin typeface="Arial" panose="020B0604020202020204" pitchFamily="34" charset="0"/>
                <a:cs typeface="Arial" panose="020B0604020202020204" pitchFamily="34" charset="0"/>
              </a:rPr>
              <a:t>Photo by </a:t>
            </a:r>
            <a:r>
              <a:rPr lang="en-CA" b="0" i="0" dirty="0">
                <a:solidFill>
                  <a:srgbClr val="767676"/>
                </a:solidFill>
                <a:effectLst/>
                <a:latin typeface="Arial" panose="020B0604020202020204" pitchFamily="34" charset="0"/>
                <a:cs typeface="Arial" panose="020B0604020202020204" pitchFamily="34" charset="0"/>
                <a:hlinkClick r:id="rId3"/>
              </a:rPr>
              <a:t>Erik Mclean</a:t>
            </a:r>
            <a:r>
              <a:rPr lang="en-CA" b="0" i="0" u="none" strike="noStrike" dirty="0">
                <a:solidFill>
                  <a:srgbClr val="111111"/>
                </a:solidFill>
                <a:effectLst/>
                <a:latin typeface="Arial" panose="020B0604020202020204" pitchFamily="34" charset="0"/>
                <a:cs typeface="Arial" panose="020B0604020202020204" pitchFamily="34" charset="0"/>
              </a:rPr>
              <a:t> on </a:t>
            </a:r>
            <a:r>
              <a:rPr lang="en-CA" b="0" i="0" dirty="0">
                <a:solidFill>
                  <a:srgbClr val="767676"/>
                </a:solidFill>
                <a:effectLst/>
                <a:latin typeface="Arial" panose="020B0604020202020204" pitchFamily="34" charset="0"/>
                <a:cs typeface="Arial" panose="020B0604020202020204" pitchFamily="34" charset="0"/>
                <a:hlinkClick r:id="rId4"/>
              </a:rPr>
              <a:t>Unsplash</a:t>
            </a: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397E013-FA04-E645-A5FB-2F70084786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50357" y="1261114"/>
            <a:ext cx="4381943" cy="2921295"/>
          </a:xfrm>
          <a:prstGeom prst="rect">
            <a:avLst/>
          </a:prstGeom>
        </p:spPr>
      </p:pic>
    </p:spTree>
    <p:extLst>
      <p:ext uri="{BB962C8B-B14F-4D97-AF65-F5344CB8AC3E}">
        <p14:creationId xmlns:p14="http://schemas.microsoft.com/office/powerpoint/2010/main" val="4107622566"/>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13274</TotalTime>
  <Words>915</Words>
  <PresentationFormat>On-screen Show (16:9)</PresentationFormat>
  <Paragraphs>61</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Roboto</vt:lpstr>
      <vt:lpstr>Calibri</vt:lpstr>
      <vt:lpstr>Geometric</vt:lpstr>
      <vt:lpstr>Psychology, Communication, and  The Canadian Workplace </vt:lpstr>
      <vt:lpstr>Learning Outcomes</vt:lpstr>
      <vt:lpstr>6.1 Introduction  </vt:lpstr>
      <vt:lpstr>6.2 Varieties of Memory I  </vt:lpstr>
      <vt:lpstr>6.2 Varieties of Memory II  </vt:lpstr>
      <vt:lpstr>6.2 Varieties of Memory III  </vt:lpstr>
      <vt:lpstr>6.2 Varieties of Memory IV  </vt:lpstr>
      <vt:lpstr>6.2 Varieties of Memory V  </vt:lpstr>
      <vt:lpstr>6.3 Putting it All Together: Improving Your Memory  </vt:lpstr>
      <vt:lpstr>6.4 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Psychology, Communication and The Canadian Workplace</dc:title>
  <dc:creator>Fanshawe College</dc:creator>
  <dcterms:modified xsi:type="dcterms:W3CDTF">2022-04-05T16:32:30Z</dcterms:modified>
</cp:coreProperties>
</file>