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70" r:id="rId4"/>
    <p:sldId id="271" r:id="rId5"/>
    <p:sldId id="272" r:id="rId6"/>
    <p:sldId id="276" r:id="rId7"/>
    <p:sldId id="277" r:id="rId8"/>
    <p:sldId id="278" r:id="rId9"/>
    <p:sldId id="279" r:id="rId10"/>
    <p:sldId id="280" r:id="rId11"/>
    <p:sldId id="273" r:id="rId12"/>
    <p:sldId id="274" r:id="rId13"/>
    <p:sldId id="281"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62" autoAdjust="0"/>
    <p:restoredTop sz="80919" autoAdjust="0"/>
  </p:normalViewPr>
  <p:slideViewPr>
    <p:cSldViewPr snapToGrid="0">
      <p:cViewPr varScale="1">
        <p:scale>
          <a:sx n="77" d="100"/>
          <a:sy n="77" d="100"/>
        </p:scale>
        <p:origin x="1050"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Philosophers and ethicists believe in a few ethical standards, which can guide ethical decision making. </a:t>
            </a:r>
          </a:p>
          <a:p>
            <a:r>
              <a:rPr lang="en-CA" sz="1100" b="0" i="0" u="none" strike="noStrike" cap="none" dirty="0">
                <a:solidFill>
                  <a:srgbClr val="000000"/>
                </a:solidFill>
                <a:effectLst/>
                <a:latin typeface="Arial"/>
                <a:ea typeface="Arial"/>
                <a:cs typeface="Arial"/>
                <a:sym typeface="Arial"/>
              </a:rPr>
              <a:t>First, the </a:t>
            </a:r>
            <a:r>
              <a:rPr lang="en-CA" sz="1100" b="1" i="0" u="none" strike="noStrike" cap="none" dirty="0">
                <a:solidFill>
                  <a:srgbClr val="000000"/>
                </a:solidFill>
                <a:effectLst/>
                <a:latin typeface="Arial"/>
                <a:ea typeface="Arial"/>
                <a:cs typeface="Arial"/>
                <a:sym typeface="Arial"/>
              </a:rPr>
              <a:t>utilitarian approach</a:t>
            </a:r>
            <a:r>
              <a:rPr lang="en-CA" sz="1100" b="0" i="0" u="none" strike="noStrike" cap="none" dirty="0">
                <a:solidFill>
                  <a:srgbClr val="000000"/>
                </a:solidFill>
                <a:effectLst/>
                <a:latin typeface="Arial"/>
                <a:ea typeface="Arial"/>
                <a:cs typeface="Arial"/>
                <a:sym typeface="Arial"/>
              </a:rPr>
              <a:t> says that when choosing one ethical action over another, we should select the one that does the most good and least harm.</a:t>
            </a:r>
          </a:p>
          <a:p>
            <a:r>
              <a:rPr lang="en-CA" sz="1100" b="0" i="0" u="none" strike="noStrike" cap="none" dirty="0">
                <a:solidFill>
                  <a:srgbClr val="000000"/>
                </a:solidFill>
                <a:effectLst/>
                <a:latin typeface="Arial"/>
                <a:ea typeface="Arial"/>
                <a:cs typeface="Arial"/>
                <a:sym typeface="Arial"/>
              </a:rPr>
              <a:t>In the </a:t>
            </a:r>
            <a:r>
              <a:rPr lang="en-CA" sz="1100" b="1" i="0" u="none" strike="noStrike" cap="none" dirty="0">
                <a:solidFill>
                  <a:srgbClr val="000000"/>
                </a:solidFill>
                <a:effectLst/>
                <a:latin typeface="Arial"/>
                <a:ea typeface="Arial"/>
                <a:cs typeface="Arial"/>
                <a:sym typeface="Arial"/>
              </a:rPr>
              <a:t>rights approach</a:t>
            </a:r>
            <a:r>
              <a:rPr lang="en-CA" sz="1100" b="0" i="0" u="none" strike="noStrike" cap="none" dirty="0">
                <a:solidFill>
                  <a:srgbClr val="000000"/>
                </a:solidFill>
                <a:effectLst/>
                <a:latin typeface="Arial"/>
                <a:ea typeface="Arial"/>
                <a:cs typeface="Arial"/>
                <a:sym typeface="Arial"/>
              </a:rPr>
              <a:t>, we look at how our actions will affect the rights of those around us. So rather than looking at good versus harm as in the utilitarian approach, we are looking at individuals and their rights to make our decision.</a:t>
            </a:r>
          </a:p>
          <a:p>
            <a:r>
              <a:rPr lang="en-CA" sz="1100" b="0" i="0" u="none" strike="noStrike" cap="none" dirty="0">
                <a:solidFill>
                  <a:srgbClr val="000000"/>
                </a:solidFill>
                <a:effectLst/>
                <a:latin typeface="Arial"/>
                <a:ea typeface="Arial"/>
                <a:cs typeface="Arial"/>
                <a:sym typeface="Arial"/>
              </a:rPr>
              <a:t>The </a:t>
            </a:r>
            <a:r>
              <a:rPr lang="en-CA" sz="1100" b="1" i="0" u="none" strike="noStrike" cap="none" dirty="0">
                <a:solidFill>
                  <a:srgbClr val="000000"/>
                </a:solidFill>
                <a:effectLst/>
                <a:latin typeface="Arial"/>
                <a:ea typeface="Arial"/>
                <a:cs typeface="Arial"/>
                <a:sym typeface="Arial"/>
              </a:rPr>
              <a:t>common good approach</a:t>
            </a:r>
            <a:r>
              <a:rPr lang="en-CA" sz="1100" b="0" i="0" u="none" strike="noStrike" cap="none" dirty="0">
                <a:solidFill>
                  <a:srgbClr val="000000"/>
                </a:solidFill>
                <a:effectLst/>
                <a:latin typeface="Arial"/>
                <a:ea typeface="Arial"/>
                <a:cs typeface="Arial"/>
                <a:sym typeface="Arial"/>
              </a:rPr>
              <a:t> says that when making ethical decisions, we should try to benefit the community as a whole.</a:t>
            </a:r>
          </a:p>
          <a:p>
            <a:r>
              <a:rPr lang="en-CA" sz="1100" b="0" i="0" u="none" strike="noStrike" cap="none" dirty="0">
                <a:solidFill>
                  <a:srgbClr val="000000"/>
                </a:solidFill>
                <a:effectLst/>
                <a:latin typeface="Arial"/>
                <a:ea typeface="Arial"/>
                <a:cs typeface="Arial"/>
                <a:sym typeface="Arial"/>
              </a:rPr>
              <a:t>The </a:t>
            </a:r>
            <a:r>
              <a:rPr lang="en-CA" sz="1100" b="1" i="0" u="none" strike="noStrike" cap="none" dirty="0">
                <a:solidFill>
                  <a:srgbClr val="000000"/>
                </a:solidFill>
                <a:effectLst/>
                <a:latin typeface="Arial"/>
                <a:ea typeface="Arial"/>
                <a:cs typeface="Arial"/>
                <a:sym typeface="Arial"/>
              </a:rPr>
              <a:t>virtue approach</a:t>
            </a:r>
            <a:r>
              <a:rPr lang="en-CA" sz="1100" b="0" i="0" u="none" strike="noStrike" cap="none" dirty="0">
                <a:solidFill>
                  <a:srgbClr val="000000"/>
                </a:solidFill>
                <a:effectLst/>
                <a:latin typeface="Arial"/>
                <a:ea typeface="Arial"/>
                <a:cs typeface="Arial"/>
                <a:sym typeface="Arial"/>
              </a:rPr>
              <a:t> asks the question, “What kind of person will I be if I choose this action?” In other words, the virtue approach to ethics looks at desirable qualities and says we should act to obtain our highest potential.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Laura Nash, an ethics researcher, created the Twelve Questions Model as a simple approach to ethical decision making (Nash, 1981 In her model, she suggests asking yourself questions to determine if you are making the right ethical decision. This model asks people to reframe their perspective on ethical decision making, which can be helpful in looking at ethical choices from all angles. </a:t>
            </a:r>
            <a:endParaRPr lang="en-US" dirty="0"/>
          </a:p>
        </p:txBody>
      </p:sp>
    </p:spTree>
    <p:extLst>
      <p:ext uri="{BB962C8B-B14F-4D97-AF65-F5344CB8AC3E}">
        <p14:creationId xmlns:p14="http://schemas.microsoft.com/office/powerpoint/2010/main" val="2205103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Economic aspects.</a:t>
            </a:r>
            <a:r>
              <a:rPr lang="en-CA" sz="1100" b="0" i="0" u="none" strike="noStrike" cap="none" dirty="0">
                <a:solidFill>
                  <a:srgbClr val="000000"/>
                </a:solidFill>
                <a:effectLst/>
                <a:latin typeface="Arial"/>
                <a:ea typeface="Arial"/>
                <a:cs typeface="Arial"/>
                <a:sym typeface="Arial"/>
              </a:rPr>
              <a:t> Companies need to maintain strong economic interests so they can stay in business. Being profitable and providing value to shareholders is part of a company being socially responsible.</a:t>
            </a:r>
          </a:p>
          <a:p>
            <a:r>
              <a:rPr lang="en-CA" sz="1100" b="1" i="0" u="none" strike="noStrike" cap="none" dirty="0">
                <a:solidFill>
                  <a:srgbClr val="000000"/>
                </a:solidFill>
                <a:effectLst/>
                <a:latin typeface="Arial"/>
                <a:ea typeface="Arial"/>
                <a:cs typeface="Arial"/>
                <a:sym typeface="Arial"/>
              </a:rPr>
              <a:t>Legal aspects.</a:t>
            </a:r>
            <a:r>
              <a:rPr lang="en-CA" sz="1100" b="0" i="0" u="none" strike="noStrike" cap="none" dirty="0">
                <a:solidFill>
                  <a:srgbClr val="000000"/>
                </a:solidFill>
                <a:effectLst/>
                <a:latin typeface="Arial"/>
                <a:ea typeface="Arial"/>
                <a:cs typeface="Arial"/>
                <a:sym typeface="Arial"/>
              </a:rPr>
              <a:t> A company must follow the law and have a legal obligation to do so. For example, car companies are required to meet a certain level of emissions standards in car production.</a:t>
            </a:r>
          </a:p>
          <a:p>
            <a:r>
              <a:rPr lang="en-CA" sz="1100" b="1" i="0" u="none" strike="noStrike" cap="none" dirty="0">
                <a:solidFill>
                  <a:srgbClr val="000000"/>
                </a:solidFill>
                <a:effectLst/>
                <a:latin typeface="Arial"/>
                <a:ea typeface="Arial"/>
                <a:cs typeface="Arial"/>
                <a:sym typeface="Arial"/>
              </a:rPr>
              <a:t>Ethical aspects.</a:t>
            </a:r>
            <a:r>
              <a:rPr lang="en-CA" sz="1100" b="0" i="0" u="none" strike="noStrike" cap="none" dirty="0">
                <a:solidFill>
                  <a:srgbClr val="000000"/>
                </a:solidFill>
                <a:effectLst/>
                <a:latin typeface="Arial"/>
                <a:ea typeface="Arial"/>
                <a:cs typeface="Arial"/>
                <a:sym typeface="Arial"/>
              </a:rPr>
              <a:t> Acting ethically means going above and beyond the legal requirements and meeting the expectations of society. The ethical expectations (and outrage) of society can encourage companies to act ethically.</a:t>
            </a:r>
          </a:p>
          <a:p>
            <a:r>
              <a:rPr lang="en-CA" sz="1100" b="1" i="0" u="none" strike="noStrike" cap="none" dirty="0">
                <a:solidFill>
                  <a:srgbClr val="000000"/>
                </a:solidFill>
                <a:effectLst/>
                <a:latin typeface="Arial"/>
                <a:ea typeface="Arial"/>
                <a:cs typeface="Arial"/>
                <a:sym typeface="Arial"/>
              </a:rPr>
              <a:t>Philanthropic aspects.</a:t>
            </a:r>
            <a:r>
              <a:rPr lang="en-CA" sz="1100" b="0" i="0" u="none" strike="noStrike" cap="none" dirty="0">
                <a:solidFill>
                  <a:srgbClr val="000000"/>
                </a:solidFill>
                <a:effectLst/>
                <a:latin typeface="Arial"/>
                <a:ea typeface="Arial"/>
                <a:cs typeface="Arial"/>
                <a:sym typeface="Arial"/>
              </a:rPr>
              <a:t> This is the expectation that companies should give back to society in the form of charitable donations of time, money, and goods. </a:t>
            </a:r>
          </a:p>
          <a:p>
            <a:br>
              <a:rPr lang="en-CA" dirty="0"/>
            </a:br>
            <a:endParaRPr lang="en-CA" dirty="0"/>
          </a:p>
          <a:p>
            <a:endParaRPr lang="en-US" dirty="0"/>
          </a:p>
        </p:txBody>
      </p:sp>
    </p:spTree>
    <p:extLst>
      <p:ext uri="{BB962C8B-B14F-4D97-AF65-F5344CB8AC3E}">
        <p14:creationId xmlns:p14="http://schemas.microsoft.com/office/powerpoint/2010/main" val="4123699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Charitable acts, including philanthropy such as donation of money.</a:t>
            </a:r>
          </a:p>
          <a:p>
            <a:r>
              <a:rPr lang="en-CA" sz="1100" b="0" i="0" u="none" strike="noStrike" cap="none" dirty="0">
                <a:solidFill>
                  <a:srgbClr val="000000"/>
                </a:solidFill>
                <a:effectLst/>
                <a:latin typeface="Arial"/>
                <a:ea typeface="Arial"/>
                <a:cs typeface="Arial"/>
                <a:sym typeface="Arial"/>
              </a:rPr>
              <a:t>Working for the community, such as volunteering, giving blood donations, and working at a food bank or animal shelter.</a:t>
            </a:r>
          </a:p>
          <a:p>
            <a:r>
              <a:rPr lang="en-CA" sz="1100" b="0" i="0" u="none" strike="noStrike" cap="none" dirty="0">
                <a:solidFill>
                  <a:srgbClr val="000000"/>
                </a:solidFill>
                <a:effectLst/>
                <a:latin typeface="Arial"/>
                <a:ea typeface="Arial"/>
                <a:cs typeface="Arial"/>
                <a:sym typeface="Arial"/>
              </a:rPr>
              <a:t>Supporting issues that affect society, such as advocating political or social issues that can help others—for example, advocating for child labor laws, purchasing fair trade products, recycling.</a:t>
            </a:r>
          </a:p>
          <a:p>
            <a:r>
              <a:rPr lang="en-CA" sz="1100" b="0" i="0" u="none" strike="noStrike" cap="none" dirty="0">
                <a:solidFill>
                  <a:srgbClr val="000000"/>
                </a:solidFill>
                <a:effectLst/>
                <a:latin typeface="Arial"/>
                <a:ea typeface="Arial"/>
                <a:cs typeface="Arial"/>
                <a:sym typeface="Arial"/>
              </a:rPr>
              <a:t>Individual ethics, such as integrity and honesty. These individual ethics can also include the “golden rule”: treat others how you wish to be treated. This might mean with empathy and a sense of fairness.</a:t>
            </a:r>
          </a:p>
          <a:p>
            <a:endParaRPr lang="en-US" dirty="0"/>
          </a:p>
        </p:txBody>
      </p:sp>
    </p:spTree>
    <p:extLst>
      <p:ext uri="{BB962C8B-B14F-4D97-AF65-F5344CB8AC3E}">
        <p14:creationId xmlns:p14="http://schemas.microsoft.com/office/powerpoint/2010/main" val="3705528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6620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Becoming a member of a specific profession doesn’t happen overnight. Whether you seek to be a public relations expert, lawyer, doctor, teacher, welder, electrician, and so on, each profession involves that interested parties invest themselves in learning to become a professional or a member of a profession who earns their living through specified expert activity.</a:t>
            </a:r>
            <a:endParaRPr lang="en-US" dirty="0"/>
          </a:p>
        </p:txBody>
      </p:sp>
    </p:spTree>
    <p:extLst>
      <p:ext uri="{BB962C8B-B14F-4D97-AF65-F5344CB8AC3E}">
        <p14:creationId xmlns:p14="http://schemas.microsoft.com/office/powerpoint/2010/main" val="3642849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A professional employee arrives on time for work and manages time effectively. Professional workers take responsibility for their own behavior and work effectively with others. High quality work standards, honesty, and integrity are also part of the package. </a:t>
            </a:r>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Professional employees look clean and neat and dress appropriately for the job. Communicating effectively and appropriately for the workplace is also an essential part of professionalism.</a:t>
            </a:r>
            <a:endParaRPr lang="en-US" dirty="0"/>
          </a:p>
        </p:txBody>
      </p:sp>
    </p:spTree>
    <p:extLst>
      <p:ext uri="{BB962C8B-B14F-4D97-AF65-F5344CB8AC3E}">
        <p14:creationId xmlns:p14="http://schemas.microsoft.com/office/powerpoint/2010/main" val="3294670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Professionalism involves the aims and behaviors that demonstrate an individual’s level of competence expected by a professional within a given profession. By the word “aims,” we mean that someone who exhibits professionalism is guided by a set of goals in a professional setting. </a:t>
            </a:r>
          </a:p>
          <a:p>
            <a:endParaRPr lang="en-CA" sz="1100" b="0" i="0" u="none" strike="noStrike" cap="none" dirty="0">
              <a:solidFill>
                <a:srgbClr val="000000"/>
              </a:solidFill>
              <a:effectLst/>
              <a:latin typeface="Arial"/>
              <a:cs typeface="Arial"/>
              <a:sym typeface="Arial"/>
            </a:endParaRPr>
          </a:p>
          <a:p>
            <a:r>
              <a:rPr lang="en-CA" sz="1100" b="0" i="0" u="none" strike="noStrike" cap="none" dirty="0">
                <a:solidFill>
                  <a:srgbClr val="000000"/>
                </a:solidFill>
                <a:effectLst/>
                <a:latin typeface="Arial"/>
                <a:ea typeface="Arial"/>
                <a:cs typeface="Arial"/>
                <a:sym typeface="Arial"/>
              </a:rPr>
              <a:t>Be courteous, polite, and kind to everyone.</a:t>
            </a:r>
          </a:p>
          <a:p>
            <a:r>
              <a:rPr lang="en-CA" sz="1100" b="0" i="0" u="none" strike="noStrike" cap="none" dirty="0">
                <a:solidFill>
                  <a:srgbClr val="000000"/>
                </a:solidFill>
                <a:effectLst/>
                <a:latin typeface="Arial"/>
                <a:ea typeface="Arial"/>
                <a:cs typeface="Arial"/>
                <a:sym typeface="Arial"/>
              </a:rPr>
              <a:t>Do not criticize or nitpick at little inconsequential things.</a:t>
            </a:r>
          </a:p>
          <a:p>
            <a:r>
              <a:rPr lang="en-CA" sz="1100" b="0" i="0" u="none" strike="noStrike" cap="none" dirty="0">
                <a:solidFill>
                  <a:srgbClr val="000000"/>
                </a:solidFill>
                <a:effectLst/>
                <a:latin typeface="Arial"/>
                <a:ea typeface="Arial"/>
                <a:cs typeface="Arial"/>
                <a:sym typeface="Arial"/>
              </a:rPr>
              <a:t>Do not engage in patronizing or demeaning behaviors.</a:t>
            </a:r>
          </a:p>
          <a:p>
            <a:r>
              <a:rPr lang="en-CA" sz="1100" b="0" i="0" u="none" strike="noStrike" cap="none" dirty="0">
                <a:solidFill>
                  <a:srgbClr val="000000"/>
                </a:solidFill>
                <a:effectLst/>
                <a:latin typeface="Arial"/>
                <a:ea typeface="Arial"/>
                <a:cs typeface="Arial"/>
                <a:sym typeface="Arial"/>
              </a:rPr>
              <a:t>Don’t engage in physically hostile body language.</a:t>
            </a:r>
          </a:p>
          <a:p>
            <a:endParaRPr lang="en-US" dirty="0"/>
          </a:p>
          <a:p>
            <a:r>
              <a:rPr lang="en-CA" sz="1100" b="1" i="0" u="none" strike="noStrike" cap="none" dirty="0">
                <a:solidFill>
                  <a:srgbClr val="000000"/>
                </a:solidFill>
                <a:effectLst/>
                <a:latin typeface="Arial"/>
                <a:ea typeface="Arial"/>
                <a:cs typeface="Arial"/>
                <a:sym typeface="Arial"/>
              </a:rPr>
              <a:t>Personal responsibility </a:t>
            </a:r>
            <a:r>
              <a:rPr lang="en-CA" sz="1100" b="0" i="0" u="none" strike="noStrike" cap="none" dirty="0">
                <a:solidFill>
                  <a:srgbClr val="000000"/>
                </a:solidFill>
                <a:effectLst/>
                <a:latin typeface="Arial"/>
                <a:ea typeface="Arial"/>
                <a:cs typeface="Arial"/>
                <a:sym typeface="Arial"/>
              </a:rPr>
              <a:t>refers to an individual’s willingness to be accountable for what they feel, think, and behave. Whether we’re talking about our attitudes, our thought processes, or physical/communicative behaviors, personal responsibility is simply realizing that we are in the driver’s seat and not blaming others for our current circumstances. </a:t>
            </a:r>
          </a:p>
          <a:p>
            <a:endParaRPr lang="en-CA" sz="1100" b="0" i="0" u="none" strike="noStrike" cap="none" dirty="0">
              <a:solidFill>
                <a:srgbClr val="000000"/>
              </a:solidFill>
              <a:effectLst/>
              <a:latin typeface="Arial"/>
              <a:ea typeface="Arial"/>
              <a:cs typeface="Arial"/>
              <a:sym typeface="Arial"/>
            </a:endParaRPr>
          </a:p>
          <a:p>
            <a:r>
              <a:rPr lang="en-CA" sz="1100" b="0" i="0" u="none" strike="noStrike" cap="none" dirty="0">
                <a:solidFill>
                  <a:srgbClr val="000000"/>
                </a:solidFill>
                <a:effectLst/>
                <a:latin typeface="Arial"/>
                <a:ea typeface="Arial"/>
                <a:cs typeface="Arial"/>
                <a:sym typeface="Arial"/>
              </a:rPr>
              <a:t>Our identity management is an important part of our professionalism. Our choice of attire and communication (verbal and non-verbal) are just some examples of how we can create a positive impression in the workplace. Another important, and often overlooked, aspect of our identity management is our digital footprint.</a:t>
            </a:r>
          </a:p>
          <a:p>
            <a:endParaRPr lang="en-CA" sz="1100" b="0" i="0" u="none" strike="noStrike" cap="none" dirty="0">
              <a:solidFill>
                <a:srgbClr val="000000"/>
              </a:solidFill>
              <a:effectLst/>
              <a:latin typeface="Arial"/>
              <a:ea typeface="Arial"/>
              <a:cs typeface="Arial"/>
              <a:sym typeface="Arial"/>
            </a:endParaRPr>
          </a:p>
          <a:p>
            <a:endParaRPr lang="en-CA" sz="1100" b="0" i="0" u="none" strike="noStrike" cap="none" dirty="0">
              <a:solidFill>
                <a:srgbClr val="000000"/>
              </a:solidFill>
              <a:effectLst/>
              <a:latin typeface="Arial"/>
              <a:cs typeface="Arial"/>
              <a:sym typeface="Arial"/>
            </a:endParaRPr>
          </a:p>
          <a:p>
            <a:endParaRPr lang="en-US" dirty="0"/>
          </a:p>
        </p:txBody>
      </p:sp>
    </p:spTree>
    <p:extLst>
      <p:ext uri="{BB962C8B-B14F-4D97-AF65-F5344CB8AC3E}">
        <p14:creationId xmlns:p14="http://schemas.microsoft.com/office/powerpoint/2010/main" val="457388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From this perspective, ethics then involves the moral center of a culture that governs behavior. Without getting too deep, let’s just say that philosophers debate the very nature of ethics, and they have described a wide range of different philosophical perspectives on what constitutes ethics. </a:t>
            </a:r>
            <a:br>
              <a:rPr lang="en-CA" dirty="0"/>
            </a:br>
            <a:endParaRPr lang="en-US" dirty="0"/>
          </a:p>
        </p:txBody>
      </p:sp>
    </p:spTree>
    <p:extLst>
      <p:ext uri="{BB962C8B-B14F-4D97-AF65-F5344CB8AC3E}">
        <p14:creationId xmlns:p14="http://schemas.microsoft.com/office/powerpoint/2010/main" val="3926328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1" i="0" u="none" strike="noStrike" cap="none" dirty="0">
                <a:solidFill>
                  <a:srgbClr val="000000"/>
                </a:solidFill>
                <a:effectLst/>
                <a:latin typeface="Arial"/>
                <a:ea typeface="Arial"/>
                <a:cs typeface="Arial"/>
                <a:sym typeface="Arial"/>
              </a:rPr>
              <a:t>Societal issues-</a:t>
            </a:r>
            <a:r>
              <a:rPr lang="en-CA" sz="1100" b="0" i="0" u="none" strike="noStrike" cap="none" dirty="0">
                <a:solidFill>
                  <a:srgbClr val="000000"/>
                </a:solidFill>
                <a:effectLst/>
                <a:latin typeface="Arial"/>
                <a:ea typeface="Arial"/>
                <a:cs typeface="Arial"/>
                <a:sym typeface="Arial"/>
              </a:rPr>
              <a:t> These are the top-level issues relating to the world as a whole, which deal with questions such as the morality of child labor worldwide. </a:t>
            </a:r>
          </a:p>
          <a:p>
            <a:r>
              <a:rPr lang="en-CA" sz="1100" b="1" i="0" u="none" strike="noStrike" cap="none" dirty="0">
                <a:solidFill>
                  <a:srgbClr val="000000"/>
                </a:solidFill>
                <a:effectLst/>
                <a:latin typeface="Arial"/>
                <a:ea typeface="Arial"/>
                <a:cs typeface="Arial"/>
                <a:sym typeface="Arial"/>
              </a:rPr>
              <a:t>Stakeholder’s issues- </a:t>
            </a:r>
            <a:r>
              <a:rPr lang="en-CA" sz="1100" b="0" i="0" u="none" strike="noStrike" cap="none" dirty="0">
                <a:solidFill>
                  <a:srgbClr val="000000"/>
                </a:solidFill>
                <a:effectLst/>
                <a:latin typeface="Arial"/>
                <a:ea typeface="Arial"/>
                <a:cs typeface="Arial"/>
                <a:sym typeface="Arial"/>
              </a:rPr>
              <a:t>A stakeholder is anyone affected by a company’s actions. In this level, businesses must deal with policies that affect their customers, employees, suppliers, and people within the community.</a:t>
            </a:r>
          </a:p>
          <a:p>
            <a:r>
              <a:rPr lang="en-CA" sz="1100" b="1" i="0" u="none" strike="noStrike" cap="none" dirty="0">
                <a:solidFill>
                  <a:srgbClr val="000000"/>
                </a:solidFill>
                <a:effectLst/>
                <a:latin typeface="Arial"/>
                <a:ea typeface="Arial"/>
                <a:cs typeface="Arial"/>
                <a:sym typeface="Arial"/>
              </a:rPr>
              <a:t>internal policy issue level</a:t>
            </a:r>
            <a:r>
              <a:rPr lang="en-CA" sz="1100" b="0" i="0" u="none" strike="noStrike" cap="none" dirty="0">
                <a:solidFill>
                  <a:srgbClr val="000000"/>
                </a:solidFill>
                <a:effectLst/>
                <a:latin typeface="Arial"/>
                <a:ea typeface="Arial"/>
                <a:cs typeface="Arial"/>
                <a:sym typeface="Arial"/>
              </a:rPr>
              <a:t> of ethics. In this level, the concern is internal relationships between a company and employees. Fairness in management, pay, and employee participation would all be considered ethical internal policy issues.</a:t>
            </a:r>
          </a:p>
          <a:p>
            <a:r>
              <a:rPr lang="en-CA" sz="1100" b="1" i="0" u="none" strike="noStrike" cap="none" dirty="0">
                <a:solidFill>
                  <a:srgbClr val="000000"/>
                </a:solidFill>
                <a:effectLst/>
                <a:latin typeface="Arial"/>
                <a:ea typeface="Arial"/>
                <a:cs typeface="Arial"/>
                <a:sym typeface="Arial"/>
              </a:rPr>
              <a:t>personal issues</a:t>
            </a:r>
            <a:r>
              <a:rPr lang="en-CA" sz="1100" b="0" i="0" u="none" strike="noStrike" cap="none" dirty="0">
                <a:solidFill>
                  <a:srgbClr val="000000"/>
                </a:solidFill>
                <a:effectLst/>
                <a:latin typeface="Arial"/>
                <a:ea typeface="Arial"/>
                <a:cs typeface="Arial"/>
                <a:sym typeface="Arial"/>
              </a:rPr>
              <a:t>. These deal with how we treat others within our organization. For example, gossiping at work or taking credit for another’s work would be considered personal issues. As an employee of an organization, we may not have as much control over societal and stakeholder issues, but certainly we have control over the personal issues level of ethics.</a:t>
            </a:r>
            <a:endParaRPr lang="en-US" dirty="0"/>
          </a:p>
        </p:txBody>
      </p:sp>
    </p:spTree>
    <p:extLst>
      <p:ext uri="{BB962C8B-B14F-4D97-AF65-F5344CB8AC3E}">
        <p14:creationId xmlns:p14="http://schemas.microsoft.com/office/powerpoint/2010/main" val="1057598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dirty="0"/>
              <a:t>Religion has an influence over what is considered right and wrong. Religion can be the guiding force for many people when creating their ethical framework.</a:t>
            </a:r>
          </a:p>
          <a:p>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dirty="0"/>
              <a:t>Every culture has a societal set of values. Our culture tells us what is good, right, and moral. In some cultures, bribery or “gifts” is the normal way of doing business.</a:t>
            </a:r>
          </a:p>
          <a:p>
            <a:endParaRPr lang="en-US" dirty="0"/>
          </a:p>
          <a:p>
            <a:r>
              <a:rPr lang="en-CA" dirty="0"/>
              <a:t>Advertising shows us what our values “should” be</a:t>
            </a:r>
          </a:p>
          <a:p>
            <a:endParaRPr lang="en-CA"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dirty="0"/>
              <a:t>Our parents, siblings, mentors, coaches, and others can affect our ethics today and later in life. The way we see them behave and the things they say affect our values.</a:t>
            </a:r>
          </a:p>
          <a:p>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dirty="0"/>
              <a:t>Our attitudes, similar to values, start developing at a young age. As a result, our impression, likes, and dislikes affect ethics, too. For example, someone who spends a lot of time outdoors may feel a connection to the environment and try to purchase environmentally friendly products.</a:t>
            </a:r>
          </a:p>
          <a:p>
            <a:endParaRPr lang="en-US" dirty="0"/>
          </a:p>
          <a:p>
            <a:r>
              <a:rPr lang="en-CA" dirty="0"/>
              <a:t>Our values can change over time depending on the experiences we have. For example, if we are bullied by our boss at work, our opinion might change on the right way to treat people when we become managers.</a:t>
            </a:r>
          </a:p>
          <a:p>
            <a:pPr marL="114300" indent="0">
              <a:buNone/>
            </a:pPr>
            <a:br>
              <a:rPr lang="en-CA" dirty="0"/>
            </a:br>
            <a:endParaRPr lang="en-US" dirty="0"/>
          </a:p>
          <a:p>
            <a:r>
              <a:rPr lang="en-US" dirty="0"/>
              <a:t>NB- </a:t>
            </a:r>
            <a:r>
              <a:rPr lang="en-CA" sz="1100" b="0" i="0" u="none" strike="noStrike" cap="none" dirty="0">
                <a:solidFill>
                  <a:srgbClr val="000000"/>
                </a:solidFill>
                <a:effectLst/>
                <a:latin typeface="Arial"/>
                <a:ea typeface="Arial"/>
                <a:cs typeface="Arial"/>
                <a:sym typeface="Arial"/>
              </a:rPr>
              <a:t>Our personality affects our values, too.</a:t>
            </a:r>
            <a:endParaRPr lang="en-US" dirty="0"/>
          </a:p>
          <a:p>
            <a:endParaRPr lang="en-US" dirty="0"/>
          </a:p>
        </p:txBody>
      </p:sp>
    </p:spTree>
    <p:extLst>
      <p:ext uri="{BB962C8B-B14F-4D97-AF65-F5344CB8AC3E}">
        <p14:creationId xmlns:p14="http://schemas.microsoft.com/office/powerpoint/2010/main" val="3534250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sz="1100" b="0" i="0" u="none" strike="noStrike" cap="none" dirty="0">
              <a:solidFill>
                <a:srgbClr val="000000"/>
              </a:solidFill>
              <a:effectLst/>
              <a:latin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dirty="0"/>
              <a:t>Since we know that everyone’s upbringing is different and may have had different models, religion, attitudes, and experiences, companies create policies and standards to ensure employees and managers understand the expected ethics. </a:t>
            </a:r>
            <a:endParaRPr lang="en-CA" b="1" dirty="0"/>
          </a:p>
          <a:p>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sz="1100" dirty="0">
                <a:solidFill>
                  <a:srgbClr val="000000"/>
                </a:solidFill>
                <a:latin typeface="Arial" panose="020B0604020202020204" pitchFamily="34" charset="0"/>
                <a:ea typeface="Arial"/>
                <a:cs typeface="Arial" panose="020B0604020202020204" pitchFamily="34" charset="0"/>
                <a:sym typeface="Arial"/>
              </a:rPr>
              <a:t>The </a:t>
            </a:r>
            <a:r>
              <a:rPr lang="en-CA" sz="1100" b="1" dirty="0">
                <a:solidFill>
                  <a:srgbClr val="000000"/>
                </a:solidFill>
                <a:latin typeface="Arial" panose="020B0604020202020204" pitchFamily="34" charset="0"/>
                <a:ea typeface="Arial"/>
                <a:cs typeface="Arial" panose="020B0604020202020204" pitchFamily="34" charset="0"/>
                <a:sym typeface="Arial"/>
              </a:rPr>
              <a:t>code of conduct</a:t>
            </a:r>
            <a:r>
              <a:rPr lang="en-CA" sz="1100" dirty="0">
                <a:solidFill>
                  <a:srgbClr val="000000"/>
                </a:solidFill>
                <a:latin typeface="Arial" panose="020B0604020202020204" pitchFamily="34" charset="0"/>
                <a:ea typeface="Arial"/>
                <a:cs typeface="Arial" panose="020B0604020202020204" pitchFamily="34" charset="0"/>
                <a:sym typeface="Arial"/>
              </a:rPr>
              <a:t> is a guideline for dealing with ethics in the organization. The code of conduct can outline many things, and often companies offer training in many areas</a:t>
            </a:r>
          </a:p>
          <a:p>
            <a:endParaRPr lang="en-US" dirty="0"/>
          </a:p>
        </p:txBody>
      </p:sp>
    </p:spTree>
    <p:extLst>
      <p:ext uri="{BB962C8B-B14F-4D97-AF65-F5344CB8AC3E}">
        <p14:creationId xmlns:p14="http://schemas.microsoft.com/office/powerpoint/2010/main" val="1504018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unsplash.com/@usmanyousaf?utm_source=unsplash&amp;utm_medium=referral&amp;utm_content=creditCopyTex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hyperlink" Target="https://unsplash.com/s/photos/profession?utm_source=unsplash&amp;utm_medium=referral&amp;utm_content=creditCopyTex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unsplash.com/@wocintechchat?utm_source=unsplash&amp;utm_medium=referral&amp;utm_content=creditCopyTex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hyperlink" Target="https://unsplash.com/s/photos/professional?utm_source=unsplash&amp;utm_medium=referral&amp;utm_content=creditCopyTex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3"/>
          <p:cNvSpPr txBox="1">
            <a:spLocks noGrp="1"/>
          </p:cNvSpPr>
          <p:nvPr>
            <p:ph type="title" idx="4294967295"/>
          </p:nvPr>
        </p:nvSpPr>
        <p:spPr>
          <a:xfrm>
            <a:off x="148855" y="1569717"/>
            <a:ext cx="9395012" cy="1104202"/>
          </a:xfrm>
          <a:prstGeom prst="rect">
            <a:avLst/>
          </a:prstGeom>
          <a:noFill/>
          <a:ln>
            <a:noFill/>
            <a:prstDash/>
          </a:ln>
          <a:effectLst/>
        </p:spPr>
        <p:txBody>
          <a:bodyPr rot="0" spcFirstLastPara="1" vertOverflow="overflow" horzOverflow="overflow" vert="horz" wrap="square" lIns="91425" tIns="91425" rIns="91425" bIns="91425"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Arial"/>
                <a:ea typeface="Arial"/>
                <a:cs typeface="Arial"/>
                <a:sym typeface="Arial"/>
              </a:rPr>
              <a:t>Psychology, Communication, and </a:t>
            </a:r>
            <a:br>
              <a:rPr kumimoji="0" lang="en-US" sz="3200" b="1" i="0" u="none" strike="noStrike" kern="0" cap="none" spc="0" normalizeH="0" baseline="0" noProof="0" dirty="0">
                <a:ln>
                  <a:noFill/>
                </a:ln>
                <a:solidFill>
                  <a:srgbClr val="FFFFFF"/>
                </a:solidFill>
                <a:effectLst/>
                <a:uLnTx/>
                <a:uFillTx/>
                <a:latin typeface="Arial"/>
                <a:ea typeface="Arial"/>
                <a:cs typeface="Arial"/>
                <a:sym typeface="Arial"/>
              </a:rPr>
            </a:br>
            <a:r>
              <a:rPr kumimoji="0" lang="en-US" sz="3200" b="1" i="0" u="none" strike="noStrike" kern="0" cap="none" spc="0" normalizeH="0" baseline="0" noProof="0" dirty="0">
                <a:ln>
                  <a:noFill/>
                </a:ln>
                <a:solidFill>
                  <a:srgbClr val="FFFFFF"/>
                </a:solidFill>
                <a:effectLst/>
                <a:uLnTx/>
                <a:uFillTx/>
                <a:latin typeface="Arial"/>
                <a:ea typeface="Arial"/>
                <a:cs typeface="Arial"/>
                <a:sym typeface="Arial"/>
              </a:rPr>
              <a:t>The Canadian Workplace </a:t>
            </a:r>
          </a:p>
        </p:txBody>
      </p:sp>
      <p:sp>
        <p:nvSpPr>
          <p:cNvPr id="80" name="Google Shape;80;p13"/>
          <p:cNvSpPr txBox="1">
            <a:spLocks noGrp="1"/>
          </p:cNvSpPr>
          <p:nvPr>
            <p:ph type="subTitle" idx="1"/>
          </p:nvPr>
        </p:nvSpPr>
        <p:spPr>
          <a:xfrm>
            <a:off x="202018" y="2803964"/>
            <a:ext cx="8222100" cy="432900"/>
          </a:xfrm>
          <a:prstGeom prst="rect">
            <a:avLst/>
          </a:prstGeom>
        </p:spPr>
        <p:txBody>
          <a:bodyPr spcFirstLastPara="1" wrap="square" lIns="91425" tIns="91425" rIns="91425" bIns="91425" anchor="t" anchorCtr="0">
            <a:noAutofit/>
          </a:bodyPr>
          <a:lstStyle/>
          <a:p>
            <a:pPr marL="0" indent="0">
              <a:lnSpc>
                <a:spcPct val="80000"/>
              </a:lnSpc>
              <a:buSzPts val="1018"/>
            </a:pPr>
            <a:r>
              <a:rPr lang="en-CA" sz="3000" dirty="0">
                <a:latin typeface="Arial" panose="020B0604020202020204" pitchFamily="34" charset="0"/>
                <a:cs typeface="Arial" panose="020B0604020202020204" pitchFamily="34" charset="0"/>
              </a:rPr>
              <a:t>CHAPTER 12: </a:t>
            </a:r>
            <a:r>
              <a:rPr lang="en-CA" sz="3000" cap="all" dirty="0">
                <a:latin typeface="Arial" panose="020B0604020202020204" pitchFamily="34" charset="0"/>
                <a:cs typeface="Arial" panose="020B0604020202020204" pitchFamily="34" charset="0"/>
              </a:rPr>
              <a:t>PROFESSIONALISM, ETHICS, AND SOCIAL RESPONSIBILITY</a:t>
            </a:r>
          </a:p>
          <a:p>
            <a:pPr marL="0" lvl="0" indent="0" algn="l" rtl="0">
              <a:lnSpc>
                <a:spcPct val="80000"/>
              </a:lnSpc>
              <a:spcBef>
                <a:spcPts val="0"/>
              </a:spcBef>
              <a:spcAft>
                <a:spcPts val="0"/>
              </a:spcAft>
              <a:buSzPts val="1018"/>
              <a:buNone/>
            </a:pPr>
            <a:endParaRPr lang="en-CA" sz="3042" dirty="0"/>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CAE85-867E-6F49-B8B1-0B1358800757}"/>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12.2 Ethics V</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4A7A3AC-EDA6-6B48-8311-05F17F78C762}"/>
              </a:ext>
            </a:extLst>
          </p:cNvPr>
          <p:cNvSpPr>
            <a:spLocks noGrp="1"/>
          </p:cNvSpPr>
          <p:nvPr>
            <p:ph type="body" idx="1"/>
          </p:nvPr>
        </p:nvSpPr>
        <p:spPr>
          <a:xfrm>
            <a:off x="311700" y="1229875"/>
            <a:ext cx="4260300" cy="3339000"/>
          </a:xfrm>
        </p:spPr>
        <p:txBody>
          <a:bodyPr/>
          <a:lstStyle/>
          <a:p>
            <a:pPr marL="114300" indent="0">
              <a:buNone/>
            </a:pPr>
            <a:r>
              <a:rPr lang="en-CA" sz="2000" b="1" dirty="0">
                <a:latin typeface="Arial" panose="020B0604020202020204" pitchFamily="34" charset="0"/>
                <a:cs typeface="Arial" panose="020B0604020202020204" pitchFamily="34" charset="0"/>
              </a:rPr>
              <a:t>Ethical Decision-making</a:t>
            </a:r>
          </a:p>
          <a:p>
            <a:pPr marL="114300" indent="0">
              <a:buNone/>
            </a:pP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Philosopher’s Approach</a:t>
            </a:r>
          </a:p>
          <a:p>
            <a:r>
              <a:rPr lang="en-CA" sz="2000" dirty="0">
                <a:latin typeface="Arial" panose="020B0604020202020204" pitchFamily="34" charset="0"/>
                <a:cs typeface="Arial" panose="020B0604020202020204" pitchFamily="34" charset="0"/>
              </a:rPr>
              <a:t>The Twelve Questions Model</a:t>
            </a:r>
          </a:p>
          <a:p>
            <a:pPr marL="114300" indent="0">
              <a:buNone/>
            </a:pPr>
            <a:endParaRPr lang="en-US" dirty="0"/>
          </a:p>
        </p:txBody>
      </p:sp>
      <p:pic>
        <p:nvPicPr>
          <p:cNvPr id="5" name="Picture 4">
            <a:extLst>
              <a:ext uri="{FF2B5EF4-FFF2-40B4-BE49-F238E27FC236}">
                <a16:creationId xmlns:a16="http://schemas.microsoft.com/office/drawing/2014/main" id="{C5DA3B1D-5937-1549-ABE7-05E544B81F0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6361" y="287313"/>
            <a:ext cx="4446188" cy="4446188"/>
          </a:xfrm>
          <a:prstGeom prst="rect">
            <a:avLst/>
          </a:prstGeom>
        </p:spPr>
      </p:pic>
      <p:sp>
        <p:nvSpPr>
          <p:cNvPr id="6" name="TextBox 5">
            <a:extLst>
              <a:ext uri="{FF2B5EF4-FFF2-40B4-BE49-F238E27FC236}">
                <a16:creationId xmlns:a16="http://schemas.microsoft.com/office/drawing/2014/main" id="{4794EC6A-6179-784C-90CA-685467E5B148}"/>
              </a:ext>
            </a:extLst>
          </p:cNvPr>
          <p:cNvSpPr txBox="1"/>
          <p:nvPr/>
        </p:nvSpPr>
        <p:spPr>
          <a:xfrm>
            <a:off x="6337767" y="4609966"/>
            <a:ext cx="1632178" cy="253916"/>
          </a:xfrm>
          <a:prstGeom prst="rect">
            <a:avLst/>
          </a:prstGeom>
          <a:noFill/>
        </p:spPr>
        <p:txBody>
          <a:bodyPr wrap="none" rtlCol="0">
            <a:spAutoFit/>
          </a:bodyPr>
          <a:lstStyle/>
          <a:p>
            <a:r>
              <a:rPr lang="en-US" sz="1050" dirty="0"/>
              <a:t>Picture Source- </a:t>
            </a:r>
            <a:r>
              <a:rPr lang="en-US" sz="1050" dirty="0" err="1"/>
              <a:t>Pixabay</a:t>
            </a:r>
            <a:endParaRPr lang="en-US" sz="1050" dirty="0"/>
          </a:p>
        </p:txBody>
      </p:sp>
    </p:spTree>
    <p:extLst>
      <p:ext uri="{BB962C8B-B14F-4D97-AF65-F5344CB8AC3E}">
        <p14:creationId xmlns:p14="http://schemas.microsoft.com/office/powerpoint/2010/main" val="3580078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ur areas of Social Responsibility &#10;&#10;Economic Aspects&#10;Legal Aspects&#10;Ethical Aspects&#10;Philanthropic Aspects&#10;">
            <a:extLst>
              <a:ext uri="{FF2B5EF4-FFF2-40B4-BE49-F238E27FC236}">
                <a16:creationId xmlns:a16="http://schemas.microsoft.com/office/drawing/2014/main" id="{7F24A7B7-DE35-3843-91BF-68AAEFDF3C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43379" y="427375"/>
            <a:ext cx="4933821" cy="4306125"/>
          </a:xfrm>
          <a:prstGeom prst="rect">
            <a:avLst/>
          </a:prstGeom>
        </p:spPr>
      </p:pic>
      <p:sp>
        <p:nvSpPr>
          <p:cNvPr id="2" name="Title 1">
            <a:extLst>
              <a:ext uri="{FF2B5EF4-FFF2-40B4-BE49-F238E27FC236}">
                <a16:creationId xmlns:a16="http://schemas.microsoft.com/office/drawing/2014/main" id="{640FF1FC-A81E-1C43-ADCB-BDDFF7EC0833}"/>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12.3 Social Responsibility</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0EE6E1B-98F8-A94A-88F1-8AC962864BF8}"/>
              </a:ext>
            </a:extLst>
          </p:cNvPr>
          <p:cNvSpPr>
            <a:spLocks noGrp="1"/>
          </p:cNvSpPr>
          <p:nvPr>
            <p:ph type="body" idx="1"/>
          </p:nvPr>
        </p:nvSpPr>
        <p:spPr/>
        <p:txBody>
          <a:bodyPr/>
          <a:lstStyle/>
          <a:p>
            <a:pPr marL="114300" indent="0">
              <a:buNone/>
            </a:pPr>
            <a:r>
              <a:rPr lang="en-CA" i="1" dirty="0"/>
              <a:t>The Four Areas of Social Responsibility</a:t>
            </a:r>
            <a:endParaRPr lang="en-US" dirty="0"/>
          </a:p>
        </p:txBody>
      </p:sp>
    </p:spTree>
    <p:extLst>
      <p:ext uri="{BB962C8B-B14F-4D97-AF65-F5344CB8AC3E}">
        <p14:creationId xmlns:p14="http://schemas.microsoft.com/office/powerpoint/2010/main" val="2426413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637A16-1450-C44F-94AD-DF48C3EB66B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78087" y="574625"/>
            <a:ext cx="4371452" cy="4328814"/>
          </a:xfrm>
          <a:prstGeom prst="rect">
            <a:avLst/>
          </a:prstGeom>
        </p:spPr>
      </p:pic>
      <p:sp>
        <p:nvSpPr>
          <p:cNvPr id="2" name="Title 1">
            <a:extLst>
              <a:ext uri="{FF2B5EF4-FFF2-40B4-BE49-F238E27FC236}">
                <a16:creationId xmlns:a16="http://schemas.microsoft.com/office/drawing/2014/main" id="{B91A388C-B98D-5343-B84E-15FB5D4E666B}"/>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12.3 Social Responsibility 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94A3C9C1-3026-A441-B62E-6D057F2842CD}"/>
              </a:ext>
            </a:extLst>
          </p:cNvPr>
          <p:cNvSpPr>
            <a:spLocks noGrp="1"/>
          </p:cNvSpPr>
          <p:nvPr>
            <p:ph type="body" idx="1"/>
          </p:nvPr>
        </p:nvSpPr>
        <p:spPr/>
        <p:txBody>
          <a:bodyPr>
            <a:normAutofit/>
          </a:bodyPr>
          <a:lstStyle/>
          <a:p>
            <a:pPr marL="114300" indent="0">
              <a:buNone/>
            </a:pPr>
            <a:r>
              <a:rPr lang="en-US" sz="2000" dirty="0">
                <a:latin typeface="Arial" panose="020B0604020202020204" pitchFamily="34" charset="0"/>
                <a:cs typeface="Arial" panose="020B0604020202020204" pitchFamily="34" charset="0"/>
              </a:rPr>
              <a:t>Individual Social Responsibility</a:t>
            </a:r>
          </a:p>
        </p:txBody>
      </p:sp>
    </p:spTree>
    <p:extLst>
      <p:ext uri="{BB962C8B-B14F-4D97-AF65-F5344CB8AC3E}">
        <p14:creationId xmlns:p14="http://schemas.microsoft.com/office/powerpoint/2010/main" val="152041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1F53-910E-1240-B87A-735E0D2DF88E}"/>
              </a:ext>
            </a:extLst>
          </p:cNvPr>
          <p:cNvSpPr>
            <a:spLocks noGrp="1"/>
          </p:cNvSpPr>
          <p:nvPr>
            <p:ph type="title"/>
          </p:nvPr>
        </p:nvSpPr>
        <p:spPr/>
        <p:txBody>
          <a:bodyPr>
            <a:normAutofit fontScale="90000"/>
          </a:bodyPr>
          <a:lstStyle/>
          <a:p>
            <a:r>
              <a:rPr lang="en" b="1" dirty="0"/>
              <a:t>12.4 Key Takeaways</a:t>
            </a:r>
            <a:endParaRPr lang="en-US" dirty="0"/>
          </a:p>
        </p:txBody>
      </p:sp>
      <p:sp>
        <p:nvSpPr>
          <p:cNvPr id="3" name="Text Placeholder 2">
            <a:extLst>
              <a:ext uri="{FF2B5EF4-FFF2-40B4-BE49-F238E27FC236}">
                <a16:creationId xmlns:a16="http://schemas.microsoft.com/office/drawing/2014/main" id="{721E34B5-0445-6A44-918E-6AF1DDDAE42C}"/>
              </a:ext>
            </a:extLst>
          </p:cNvPr>
          <p:cNvSpPr>
            <a:spLocks noGrp="1"/>
          </p:cNvSpPr>
          <p:nvPr>
            <p:ph type="body" idx="1"/>
          </p:nvPr>
        </p:nvSpPr>
        <p:spPr/>
        <p:txBody>
          <a:bodyPr>
            <a:normAutofit fontScale="85000" lnSpcReduction="10000"/>
          </a:bodyPr>
          <a:lstStyle/>
          <a:p>
            <a:pPr>
              <a:buFont typeface="Arial" panose="020B0604020202020204" pitchFamily="34" charset="0"/>
              <a:buChar char="•"/>
            </a:pPr>
            <a:r>
              <a:rPr lang="en-CA" b="1" dirty="0">
                <a:latin typeface="Arial" panose="020B0604020202020204" pitchFamily="34" charset="0"/>
                <a:cs typeface="Arial" panose="020B0604020202020204" pitchFamily="34" charset="0"/>
              </a:rPr>
              <a:t>A profession is an occupation</a:t>
            </a:r>
            <a:r>
              <a:rPr lang="en-CA" dirty="0">
                <a:latin typeface="Arial" panose="020B0604020202020204" pitchFamily="34" charset="0"/>
                <a:cs typeface="Arial" panose="020B0604020202020204" pitchFamily="34" charset="0"/>
              </a:rPr>
              <a:t> that involves mastery of complex knowledge and skills through prolonged training, education, or practical experience. </a:t>
            </a:r>
          </a:p>
          <a:p>
            <a:pPr>
              <a:buFont typeface="Arial" panose="020B0604020202020204" pitchFamily="34" charset="0"/>
              <a:buChar char="•"/>
            </a:pPr>
            <a:r>
              <a:rPr lang="en-CA" b="1" dirty="0">
                <a:latin typeface="Arial" panose="020B0604020202020204" pitchFamily="34" charset="0"/>
                <a:cs typeface="Arial" panose="020B0604020202020204" pitchFamily="34" charset="0"/>
              </a:rPr>
              <a:t>Professionalism,</a:t>
            </a:r>
            <a:r>
              <a:rPr lang="en-CA" dirty="0">
                <a:latin typeface="Arial" panose="020B0604020202020204" pitchFamily="34" charset="0"/>
                <a:cs typeface="Arial" panose="020B0604020202020204" pitchFamily="34" charset="0"/>
              </a:rPr>
              <a:t> on the other hand, involves the aims and behaviors that demonstrate an individual’s level of competence expected by a professional within a given profession.</a:t>
            </a:r>
          </a:p>
          <a:p>
            <a:pPr>
              <a:buFont typeface="Arial" panose="020B0604020202020204" pitchFamily="34" charset="0"/>
              <a:buChar char="•"/>
            </a:pPr>
            <a:r>
              <a:rPr lang="en-CA" b="1" dirty="0">
                <a:latin typeface="Arial" panose="020B0604020202020204" pitchFamily="34" charset="0"/>
                <a:cs typeface="Arial" panose="020B0604020202020204" pitchFamily="34" charset="0"/>
              </a:rPr>
              <a:t>Respecting our coworkers is one of the most essential keys</a:t>
            </a:r>
            <a:r>
              <a:rPr lang="en-CA" dirty="0">
                <a:latin typeface="Arial" panose="020B0604020202020204" pitchFamily="34" charset="0"/>
                <a:cs typeface="Arial" panose="020B0604020202020204" pitchFamily="34" charset="0"/>
              </a:rPr>
              <a:t> to developing a positive organizational experience. There are many simple things we can do to show our respect, but one crucial feature is thinking about the types of langue we use.</a:t>
            </a:r>
          </a:p>
          <a:p>
            <a:pPr>
              <a:buFont typeface="Arial" panose="020B0604020202020204" pitchFamily="34" charset="0"/>
              <a:buChar char="•"/>
            </a:pPr>
            <a:r>
              <a:rPr lang="en-CA" b="1" dirty="0">
                <a:latin typeface="Arial" panose="020B0604020202020204" pitchFamily="34" charset="0"/>
                <a:cs typeface="Arial" panose="020B0604020202020204" pitchFamily="34" charset="0"/>
              </a:rPr>
              <a:t>Personal responsibility</a:t>
            </a:r>
            <a:r>
              <a:rPr lang="en-CA" dirty="0">
                <a:latin typeface="Arial" panose="020B0604020202020204" pitchFamily="34" charset="0"/>
                <a:cs typeface="Arial" panose="020B0604020202020204" pitchFamily="34" charset="0"/>
              </a:rPr>
              <a:t> refers to an individual’s willingness to be accountable for what they feel, think, and behave. Part of being a successful co-worker is taking responsibility for your behaviors, communication, and task achievement in the workplace.</a:t>
            </a:r>
          </a:p>
          <a:p>
            <a:pPr>
              <a:buFont typeface="Arial" panose="020B0604020202020204" pitchFamily="34" charset="0"/>
              <a:buChar char="•"/>
            </a:pPr>
            <a:r>
              <a:rPr lang="en-CA" b="1" dirty="0">
                <a:latin typeface="Arial" panose="020B0604020202020204" pitchFamily="34" charset="0"/>
                <a:cs typeface="Arial" panose="020B0604020202020204" pitchFamily="34" charset="0"/>
              </a:rPr>
              <a:t>Ethics is defined</a:t>
            </a:r>
            <a:r>
              <a:rPr lang="en-CA" dirty="0">
                <a:latin typeface="Arial" panose="020B0604020202020204" pitchFamily="34" charset="0"/>
                <a:cs typeface="Arial" panose="020B0604020202020204" pitchFamily="34" charset="0"/>
              </a:rPr>
              <a:t> as a set of values that define right and wrong.</a:t>
            </a:r>
          </a:p>
          <a:p>
            <a:pPr>
              <a:buFont typeface="Arial" panose="020B0604020202020204" pitchFamily="34" charset="0"/>
              <a:buChar char="•"/>
            </a:pPr>
            <a:r>
              <a:rPr lang="en-CA" b="1" dirty="0">
                <a:latin typeface="Arial" panose="020B0604020202020204" pitchFamily="34" charset="0"/>
                <a:cs typeface="Arial" panose="020B0604020202020204" pitchFamily="34" charset="0"/>
              </a:rPr>
              <a:t>There are four levels of ethical issues.</a:t>
            </a:r>
          </a:p>
          <a:p>
            <a:pPr>
              <a:buFont typeface="Arial" panose="020B0604020202020204" pitchFamily="34" charset="0"/>
              <a:buChar char="•"/>
            </a:pPr>
            <a:r>
              <a:rPr lang="en-CA" b="1" dirty="0">
                <a:latin typeface="Arial" panose="020B0604020202020204" pitchFamily="34" charset="0"/>
                <a:cs typeface="Arial" panose="020B0604020202020204" pitchFamily="34" charset="0"/>
              </a:rPr>
              <a:t>There are four levels of social responsibility</a:t>
            </a:r>
            <a:endParaRPr lang="en-US" dirty="0"/>
          </a:p>
        </p:txBody>
      </p:sp>
    </p:spTree>
    <p:extLst>
      <p:ext uri="{BB962C8B-B14F-4D97-AF65-F5344CB8AC3E}">
        <p14:creationId xmlns:p14="http://schemas.microsoft.com/office/powerpoint/2010/main" val="138952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311700" y="441064"/>
            <a:ext cx="8520600" cy="57673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Arial"/>
                <a:ea typeface="Arial"/>
                <a:cs typeface="Arial"/>
                <a:sym typeface="Arial"/>
              </a:rPr>
              <a:t>Learning Outcomes</a:t>
            </a:r>
            <a:endParaRPr b="1" dirty="0">
              <a:latin typeface="Arial"/>
              <a:ea typeface="Arial"/>
              <a:cs typeface="Arial"/>
              <a:sym typeface="Arial"/>
            </a:endParaRPr>
          </a:p>
        </p:txBody>
      </p:sp>
      <p:sp>
        <p:nvSpPr>
          <p:cNvPr id="87" name="Google Shape;87;p14"/>
          <p:cNvSpPr txBox="1">
            <a:spLocks noGrp="1"/>
          </p:cNvSpPr>
          <p:nvPr>
            <p:ph type="body" idx="1"/>
          </p:nvPr>
        </p:nvSpPr>
        <p:spPr>
          <a:xfrm>
            <a:off x="311700" y="930715"/>
            <a:ext cx="8520600" cy="3551075"/>
          </a:xfrm>
          <a:prstGeom prst="rect">
            <a:avLst/>
          </a:prstGeom>
        </p:spPr>
        <p:txBody>
          <a:bodyPr spcFirstLastPara="1" wrap="square" lIns="91425" tIns="91425" rIns="91425" bIns="91425" anchor="t" anchorCtr="0">
            <a:noAutofit/>
          </a:bodyPr>
          <a:lstStyle/>
          <a:p>
            <a:pPr marL="114300" indent="0">
              <a:buNone/>
            </a:pPr>
            <a:r>
              <a:rPr lang="en-CA" dirty="0">
                <a:latin typeface="Arial" panose="020B0604020202020204" pitchFamily="34" charset="0"/>
                <a:cs typeface="Arial" panose="020B0604020202020204" pitchFamily="34" charset="0"/>
              </a:rPr>
              <a:t>Upon successful completion of this chapter, you should be able to:</a:t>
            </a:r>
          </a:p>
          <a:p>
            <a:pPr marL="114300" indent="0">
              <a:buNone/>
            </a:pPr>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Define</a:t>
            </a:r>
            <a:r>
              <a:rPr lang="en-CA" dirty="0">
                <a:latin typeface="Arial" panose="020B0604020202020204" pitchFamily="34" charset="0"/>
                <a:cs typeface="Arial" panose="020B0604020202020204" pitchFamily="34" charset="0"/>
              </a:rPr>
              <a:t> the terms profession and professionalism.</a:t>
            </a:r>
          </a:p>
          <a:p>
            <a:r>
              <a:rPr lang="en-CA" b="1" dirty="0">
                <a:latin typeface="Arial" panose="020B0604020202020204" pitchFamily="34" charset="0"/>
                <a:cs typeface="Arial" panose="020B0604020202020204" pitchFamily="34" charset="0"/>
              </a:rPr>
              <a:t>Understand</a:t>
            </a:r>
            <a:r>
              <a:rPr lang="en-CA" dirty="0">
                <a:latin typeface="Arial" panose="020B0604020202020204" pitchFamily="34" charset="0"/>
                <a:cs typeface="Arial" panose="020B0604020202020204" pitchFamily="34" charset="0"/>
              </a:rPr>
              <a:t> the importance of respecting one’s coworkers.</a:t>
            </a:r>
          </a:p>
          <a:p>
            <a:r>
              <a:rPr lang="en-CA" b="1" dirty="0">
                <a:latin typeface="Arial" panose="020B0604020202020204" pitchFamily="34" charset="0"/>
                <a:cs typeface="Arial" panose="020B0604020202020204" pitchFamily="34" charset="0"/>
              </a:rPr>
              <a:t>Explain</a:t>
            </a:r>
            <a:r>
              <a:rPr lang="en-CA" dirty="0">
                <a:latin typeface="Arial" panose="020B0604020202020204" pitchFamily="34" charset="0"/>
                <a:cs typeface="Arial" panose="020B0604020202020204" pitchFamily="34" charset="0"/>
              </a:rPr>
              <a:t> the concept of personal responsibility in the workplace.</a:t>
            </a:r>
          </a:p>
          <a:p>
            <a:r>
              <a:rPr lang="en-CA" b="1" dirty="0">
                <a:latin typeface="Arial" panose="020B0604020202020204" pitchFamily="34" charset="0"/>
                <a:cs typeface="Arial" panose="020B0604020202020204" pitchFamily="34" charset="0"/>
              </a:rPr>
              <a:t>Define</a:t>
            </a:r>
            <a:r>
              <a:rPr lang="en-CA" dirty="0">
                <a:latin typeface="Arial" panose="020B0604020202020204" pitchFamily="34" charset="0"/>
                <a:cs typeface="Arial" panose="020B0604020202020204" pitchFamily="34" charset="0"/>
              </a:rPr>
              <a:t> the term “ethics”.</a:t>
            </a:r>
          </a:p>
          <a:p>
            <a:r>
              <a:rPr lang="en-CA" b="1" dirty="0">
                <a:latin typeface="Arial" panose="020B0604020202020204" pitchFamily="34" charset="0"/>
                <a:cs typeface="Arial" panose="020B0604020202020204" pitchFamily="34" charset="0"/>
              </a:rPr>
              <a:t>Identify</a:t>
            </a:r>
            <a:r>
              <a:rPr lang="en-CA" dirty="0">
                <a:latin typeface="Arial" panose="020B0604020202020204" pitchFamily="34" charset="0"/>
                <a:cs typeface="Arial" panose="020B0604020202020204" pitchFamily="34" charset="0"/>
              </a:rPr>
              <a:t> levels of ethics within organizations.</a:t>
            </a:r>
          </a:p>
          <a:p>
            <a:r>
              <a:rPr lang="en-CA" b="1" dirty="0">
                <a:latin typeface="Arial" panose="020B0604020202020204" pitchFamily="34" charset="0"/>
                <a:cs typeface="Arial" panose="020B0604020202020204" pitchFamily="34" charset="0"/>
              </a:rPr>
              <a:t>Understand</a:t>
            </a:r>
            <a:r>
              <a:rPr lang="en-CA" dirty="0">
                <a:latin typeface="Arial" panose="020B0604020202020204" pitchFamily="34" charset="0"/>
                <a:cs typeface="Arial" panose="020B0604020202020204" pitchFamily="34" charset="0"/>
              </a:rPr>
              <a:t> sources of individual and organizational ethics.</a:t>
            </a:r>
          </a:p>
          <a:p>
            <a:r>
              <a:rPr lang="en-CA" b="1" dirty="0">
                <a:latin typeface="Arial" panose="020B0604020202020204" pitchFamily="34" charset="0"/>
                <a:cs typeface="Arial" panose="020B0604020202020204" pitchFamily="34" charset="0"/>
              </a:rPr>
              <a:t>Describe</a:t>
            </a:r>
            <a:r>
              <a:rPr lang="en-CA" dirty="0">
                <a:latin typeface="Arial" panose="020B0604020202020204" pitchFamily="34" charset="0"/>
                <a:cs typeface="Arial" panose="020B0604020202020204" pitchFamily="34" charset="0"/>
              </a:rPr>
              <a:t> different methods of ethical decision-making.</a:t>
            </a:r>
          </a:p>
          <a:p>
            <a:r>
              <a:rPr lang="en-CA" b="1" dirty="0">
                <a:latin typeface="Arial" panose="020B0604020202020204" pitchFamily="34" charset="0"/>
                <a:cs typeface="Arial" panose="020B0604020202020204" pitchFamily="34" charset="0"/>
              </a:rPr>
              <a:t>Explain</a:t>
            </a:r>
            <a:r>
              <a:rPr lang="en-CA" dirty="0">
                <a:latin typeface="Arial" panose="020B0604020202020204" pitchFamily="34" charset="0"/>
                <a:cs typeface="Arial" panose="020B0604020202020204" pitchFamily="34" charset="0"/>
              </a:rPr>
              <a:t> and give examples of the levels of social responsibility for organizations and individuals.</a:t>
            </a:r>
          </a:p>
          <a:p>
            <a:pPr marL="0" lvl="0" indent="0" algn="l" rtl="0">
              <a:spcBef>
                <a:spcPts val="1200"/>
              </a:spcBef>
              <a:spcAft>
                <a:spcPts val="0"/>
              </a:spcAft>
              <a:buNone/>
            </a:pPr>
            <a:endParaRPr dirty="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1ED7A-EFC5-3648-9022-D410E6DFF8CC}"/>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12.1 Professionalism 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D66B9E3-4B55-C64A-97FC-FFABFDDA4A9F}"/>
              </a:ext>
            </a:extLst>
          </p:cNvPr>
          <p:cNvSpPr>
            <a:spLocks noGrp="1"/>
          </p:cNvSpPr>
          <p:nvPr>
            <p:ph type="body" idx="1"/>
          </p:nvPr>
        </p:nvSpPr>
        <p:spPr>
          <a:xfrm>
            <a:off x="5116286" y="1229875"/>
            <a:ext cx="3716014" cy="3339000"/>
          </a:xfrm>
        </p:spPr>
        <p:txBody>
          <a:bodyPr>
            <a:normAutofit lnSpcReduction="10000"/>
          </a:bodyPr>
          <a:lstStyle/>
          <a:p>
            <a:pPr marL="114300" indent="0">
              <a:buNone/>
            </a:pPr>
            <a:r>
              <a:rPr lang="en-CA" sz="2000" b="1" dirty="0">
                <a:latin typeface="Arial" panose="020B0604020202020204" pitchFamily="34" charset="0"/>
                <a:cs typeface="Arial" panose="020B0604020202020204" pitchFamily="34" charset="0"/>
              </a:rPr>
              <a:t>What is a Profession?</a:t>
            </a:r>
          </a:p>
          <a:p>
            <a:pPr marL="114300" indent="0">
              <a:buNone/>
            </a:pPr>
            <a:endParaRPr lang="en-CA" sz="2000" b="1" dirty="0">
              <a:latin typeface="Arial" panose="020B0604020202020204" pitchFamily="34" charset="0"/>
              <a:cs typeface="Arial" panose="020B0604020202020204" pitchFamily="34" charset="0"/>
            </a:endParaRPr>
          </a:p>
          <a:p>
            <a:pPr marL="114300" indent="0">
              <a:buNone/>
            </a:pPr>
            <a:r>
              <a:rPr lang="en-CA" sz="2000" dirty="0">
                <a:latin typeface="Arial" panose="020B0604020202020204" pitchFamily="34" charset="0"/>
                <a:cs typeface="Arial" panose="020B0604020202020204" pitchFamily="34" charset="0"/>
              </a:rPr>
              <a:t>A</a:t>
            </a:r>
            <a:r>
              <a:rPr lang="en-CA" sz="2000" b="1" dirty="0">
                <a:latin typeface="Arial" panose="020B0604020202020204" pitchFamily="34" charset="0"/>
                <a:cs typeface="Arial" panose="020B0604020202020204" pitchFamily="34" charset="0"/>
              </a:rPr>
              <a:t> profession</a:t>
            </a:r>
            <a:r>
              <a:rPr lang="en-CA" sz="2000" dirty="0">
                <a:latin typeface="Arial" panose="020B0604020202020204" pitchFamily="34" charset="0"/>
                <a:cs typeface="Arial" panose="020B0604020202020204" pitchFamily="34" charset="0"/>
              </a:rPr>
              <a:t> is an occupation that involves mastery of complex knowledge and skills through prolonged training, education, or practical experience.</a:t>
            </a:r>
            <a:endParaRPr lang="en-CA" sz="2000" b="1" dirty="0">
              <a:latin typeface="Arial" panose="020B0604020202020204" pitchFamily="34" charset="0"/>
              <a:cs typeface="Arial" panose="020B0604020202020204" pitchFamily="34" charset="0"/>
            </a:endParaRPr>
          </a:p>
          <a:p>
            <a:pPr marL="114300" indent="0">
              <a:buNone/>
            </a:pPr>
            <a:br>
              <a:rPr lang="en-CA" dirty="0"/>
            </a:br>
            <a:endParaRPr lang="en-US" dirty="0"/>
          </a:p>
        </p:txBody>
      </p:sp>
      <p:sp>
        <p:nvSpPr>
          <p:cNvPr id="5" name="TextBox 4">
            <a:extLst>
              <a:ext uri="{FF2B5EF4-FFF2-40B4-BE49-F238E27FC236}">
                <a16:creationId xmlns:a16="http://schemas.microsoft.com/office/drawing/2014/main" id="{EBA2FB5B-4FD9-3247-8EB5-AC1568413A7B}"/>
              </a:ext>
            </a:extLst>
          </p:cNvPr>
          <p:cNvSpPr txBox="1"/>
          <p:nvPr/>
        </p:nvSpPr>
        <p:spPr>
          <a:xfrm>
            <a:off x="76200" y="4568875"/>
            <a:ext cx="4572000" cy="253916"/>
          </a:xfrm>
          <a:prstGeom prst="rect">
            <a:avLst/>
          </a:prstGeom>
          <a:noFill/>
        </p:spPr>
        <p:txBody>
          <a:bodyPr wrap="square">
            <a:spAutoFit/>
          </a:bodyPr>
          <a:lstStyle/>
          <a:p>
            <a:pPr algn="l"/>
            <a:r>
              <a:rPr lang="en-CA" sz="1050" b="0" i="0" u="none" strike="noStrike" dirty="0">
                <a:solidFill>
                  <a:srgbClr val="111111"/>
                </a:solidFill>
                <a:effectLst/>
                <a:latin typeface="Arial" panose="020B0604020202020204" pitchFamily="34" charset="0"/>
                <a:cs typeface="Arial" panose="020B0604020202020204" pitchFamily="34" charset="0"/>
              </a:rPr>
              <a:t>Photo by </a:t>
            </a:r>
            <a:r>
              <a:rPr lang="en-CA" sz="1050" b="0" i="0" u="none" strike="noStrike" dirty="0">
                <a:solidFill>
                  <a:srgbClr val="767676"/>
                </a:solidFill>
                <a:effectLst/>
                <a:latin typeface="Arial" panose="020B0604020202020204" pitchFamily="34" charset="0"/>
                <a:cs typeface="Arial" panose="020B0604020202020204" pitchFamily="34" charset="0"/>
                <a:hlinkClick r:id="rId3"/>
              </a:rPr>
              <a:t>Usman Yousaf</a:t>
            </a:r>
            <a:r>
              <a:rPr lang="en-CA" sz="1050" b="0" i="0" u="none" strike="noStrike" dirty="0">
                <a:solidFill>
                  <a:srgbClr val="111111"/>
                </a:solidFill>
                <a:effectLst/>
                <a:latin typeface="Arial" panose="020B0604020202020204" pitchFamily="34" charset="0"/>
                <a:cs typeface="Arial" panose="020B0604020202020204" pitchFamily="34" charset="0"/>
              </a:rPr>
              <a:t> on </a:t>
            </a:r>
            <a:r>
              <a:rPr lang="en-CA" sz="1050" b="0" i="0" u="none" strike="noStrike" dirty="0" err="1">
                <a:solidFill>
                  <a:srgbClr val="767676"/>
                </a:solidFill>
                <a:effectLst/>
                <a:latin typeface="Arial" panose="020B0604020202020204" pitchFamily="34" charset="0"/>
                <a:cs typeface="Arial" panose="020B0604020202020204" pitchFamily="34" charset="0"/>
                <a:hlinkClick r:id="rId4"/>
              </a:rPr>
              <a:t>Unsplash</a:t>
            </a:r>
            <a:endParaRPr lang="en-CA" sz="1050" b="0" i="0" u="none" strike="noStrike" dirty="0">
              <a:solidFill>
                <a:srgbClr val="111111"/>
              </a:solidFill>
              <a:effectLs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FFF2AA8-AA86-9D41-B0DB-14104D1F44BF}"/>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2021" y="1229875"/>
            <a:ext cx="4416879" cy="2944586"/>
          </a:xfrm>
          <a:prstGeom prst="rect">
            <a:avLst/>
          </a:prstGeom>
        </p:spPr>
      </p:pic>
    </p:spTree>
    <p:extLst>
      <p:ext uri="{BB962C8B-B14F-4D97-AF65-F5344CB8AC3E}">
        <p14:creationId xmlns:p14="http://schemas.microsoft.com/office/powerpoint/2010/main" val="3671572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94386-9C8A-6347-B17E-A32ED79A095D}"/>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12.1 Professionalism 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194E30A-C16C-2C4D-9E0C-7630A840FE8D}"/>
              </a:ext>
            </a:extLst>
          </p:cNvPr>
          <p:cNvSpPr>
            <a:spLocks noGrp="1"/>
          </p:cNvSpPr>
          <p:nvPr>
            <p:ph type="body" idx="1"/>
          </p:nvPr>
        </p:nvSpPr>
        <p:spPr>
          <a:xfrm>
            <a:off x="311700" y="1523788"/>
            <a:ext cx="4946100" cy="3339000"/>
          </a:xfrm>
        </p:spPr>
        <p:txBody>
          <a:bodyPr>
            <a:normAutofit/>
          </a:bodyPr>
          <a:lstStyle/>
          <a:p>
            <a:pPr marL="114300" indent="0">
              <a:buNone/>
            </a:pPr>
            <a:r>
              <a:rPr lang="en-US" sz="2000" b="1" dirty="0">
                <a:latin typeface="Arial" panose="020B0604020202020204" pitchFamily="34" charset="0"/>
                <a:cs typeface="Arial" panose="020B0604020202020204" pitchFamily="34" charset="0"/>
              </a:rPr>
              <a:t>What is professionalism?</a:t>
            </a:r>
          </a:p>
          <a:p>
            <a:pPr marL="114300" indent="0">
              <a:buNone/>
            </a:pPr>
            <a:endParaRPr lang="en-US" dirty="0"/>
          </a:p>
          <a:p>
            <a:pPr marL="114300" indent="0">
              <a:buNone/>
            </a:pPr>
            <a:r>
              <a:rPr lang="en-CA" b="1" dirty="0"/>
              <a:t>Professionalism</a:t>
            </a:r>
            <a:r>
              <a:rPr lang="en-CA" dirty="0"/>
              <a:t> isn’t one thing; it’s a combination of qualities. </a:t>
            </a:r>
            <a:endParaRPr lang="en-US" dirty="0"/>
          </a:p>
        </p:txBody>
      </p:sp>
      <p:sp>
        <p:nvSpPr>
          <p:cNvPr id="5" name="TextBox 4">
            <a:extLst>
              <a:ext uri="{FF2B5EF4-FFF2-40B4-BE49-F238E27FC236}">
                <a16:creationId xmlns:a16="http://schemas.microsoft.com/office/drawing/2014/main" id="{BDA79683-6A45-4B43-ADA6-F4EDC8297765}"/>
              </a:ext>
            </a:extLst>
          </p:cNvPr>
          <p:cNvSpPr txBox="1"/>
          <p:nvPr/>
        </p:nvSpPr>
        <p:spPr>
          <a:xfrm>
            <a:off x="5257800" y="4572001"/>
            <a:ext cx="3574500" cy="261610"/>
          </a:xfrm>
          <a:prstGeom prst="rect">
            <a:avLst/>
          </a:prstGeom>
          <a:noFill/>
        </p:spPr>
        <p:txBody>
          <a:bodyPr wrap="square">
            <a:spAutoFit/>
          </a:bodyPr>
          <a:lstStyle/>
          <a:p>
            <a:pPr algn="r"/>
            <a:r>
              <a:rPr lang="en-CA" sz="1100" b="0" i="0" u="none" strike="noStrike" dirty="0">
                <a:solidFill>
                  <a:srgbClr val="111111"/>
                </a:solidFill>
                <a:effectLst/>
                <a:latin typeface="Arial" panose="020B0604020202020204" pitchFamily="34" charset="0"/>
                <a:cs typeface="Arial" panose="020B0604020202020204" pitchFamily="34" charset="0"/>
              </a:rPr>
              <a:t>Photo by </a:t>
            </a:r>
            <a:r>
              <a:rPr lang="en-CA" sz="1100" b="0" i="0" u="none" strike="noStrike" dirty="0">
                <a:solidFill>
                  <a:srgbClr val="767676"/>
                </a:solidFill>
                <a:effectLst/>
                <a:latin typeface="Arial" panose="020B0604020202020204" pitchFamily="34" charset="0"/>
                <a:cs typeface="Arial" panose="020B0604020202020204" pitchFamily="34" charset="0"/>
                <a:hlinkClick r:id="rId3"/>
              </a:rPr>
              <a:t>Christina @ wocintechchat.com</a:t>
            </a:r>
            <a:r>
              <a:rPr lang="en-CA" sz="1100" b="0" i="0" u="none" strike="noStrike" dirty="0">
                <a:solidFill>
                  <a:srgbClr val="111111"/>
                </a:solidFill>
                <a:effectLst/>
                <a:latin typeface="Arial" panose="020B0604020202020204" pitchFamily="34" charset="0"/>
                <a:cs typeface="Arial" panose="020B0604020202020204" pitchFamily="34" charset="0"/>
              </a:rPr>
              <a:t> on </a:t>
            </a:r>
            <a:r>
              <a:rPr lang="en-CA" sz="1100" b="0" i="0" u="none" strike="noStrike" dirty="0" err="1">
                <a:solidFill>
                  <a:srgbClr val="767676"/>
                </a:solidFill>
                <a:effectLst/>
                <a:latin typeface="Arial" panose="020B0604020202020204" pitchFamily="34" charset="0"/>
                <a:cs typeface="Arial" panose="020B0604020202020204" pitchFamily="34" charset="0"/>
                <a:hlinkClick r:id="rId4"/>
              </a:rPr>
              <a:t>Unsplash</a:t>
            </a:r>
            <a:endParaRPr lang="en-CA" sz="1100" b="0" i="0" u="none" strike="noStrike" dirty="0">
              <a:solidFill>
                <a:srgbClr val="111111"/>
              </a:solidFill>
              <a:effectLs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7F463A9-6412-184F-A52C-F11BB5E708C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19497" y="120877"/>
            <a:ext cx="2971363" cy="4451124"/>
          </a:xfrm>
          <a:prstGeom prst="rect">
            <a:avLst/>
          </a:prstGeom>
        </p:spPr>
      </p:pic>
    </p:spTree>
    <p:extLst>
      <p:ext uri="{BB962C8B-B14F-4D97-AF65-F5344CB8AC3E}">
        <p14:creationId xmlns:p14="http://schemas.microsoft.com/office/powerpoint/2010/main" val="1169458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D6898-603D-EE4E-8376-E2B781F44369}"/>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12.1 Professionalism III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82AB3D0F-9F34-5647-83F2-C73F963894C8}"/>
              </a:ext>
            </a:extLst>
          </p:cNvPr>
          <p:cNvSpPr>
            <a:spLocks noGrp="1"/>
          </p:cNvSpPr>
          <p:nvPr>
            <p:ph type="body" idx="1"/>
          </p:nvPr>
        </p:nvSpPr>
        <p:spPr/>
        <p:txBody>
          <a:bodyPr/>
          <a:lstStyle/>
          <a:p>
            <a:pPr marL="114300" indent="0">
              <a:buNone/>
            </a:pPr>
            <a:r>
              <a:rPr lang="en-CA" b="1" dirty="0"/>
              <a:t>The Requirements of Professionalism</a:t>
            </a:r>
          </a:p>
          <a:p>
            <a:pPr marL="114300" indent="0">
              <a:buNone/>
            </a:pPr>
            <a:endParaRPr lang="en-CA" b="1" dirty="0"/>
          </a:p>
          <a:p>
            <a:r>
              <a:rPr lang="en-CA" dirty="0"/>
              <a:t>Respect for Others</a:t>
            </a:r>
          </a:p>
          <a:p>
            <a:r>
              <a:rPr lang="en-CA" dirty="0"/>
              <a:t>Personal Responsibility</a:t>
            </a:r>
          </a:p>
          <a:p>
            <a:r>
              <a:rPr lang="en-CA" dirty="0"/>
              <a:t>Online Identity Management</a:t>
            </a:r>
            <a:endParaRPr lang="en-US" dirty="0"/>
          </a:p>
        </p:txBody>
      </p:sp>
    </p:spTree>
    <p:extLst>
      <p:ext uri="{BB962C8B-B14F-4D97-AF65-F5344CB8AC3E}">
        <p14:creationId xmlns:p14="http://schemas.microsoft.com/office/powerpoint/2010/main" val="2443345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86879-F2C7-E146-9EE2-04EBC8D8F510}"/>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12.2 Ethics 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D056E40C-F62A-7E47-B371-34112DA8D5F5}"/>
              </a:ext>
            </a:extLst>
          </p:cNvPr>
          <p:cNvSpPr>
            <a:spLocks noGrp="1"/>
          </p:cNvSpPr>
          <p:nvPr>
            <p:ph type="body" idx="1"/>
          </p:nvPr>
        </p:nvSpPr>
        <p:spPr>
          <a:xfrm>
            <a:off x="0" y="1394500"/>
            <a:ext cx="4875535" cy="3339000"/>
          </a:xfrm>
        </p:spPr>
        <p:txBody>
          <a:bodyPr/>
          <a:lstStyle/>
          <a:p>
            <a:pPr marL="114300" indent="0">
              <a:buNone/>
            </a:pPr>
            <a:r>
              <a:rPr lang="en-CA" dirty="0"/>
              <a:t>The word </a:t>
            </a:r>
            <a:r>
              <a:rPr lang="en-CA" b="1" dirty="0"/>
              <a:t>“ethics” </a:t>
            </a:r>
            <a:r>
              <a:rPr lang="en-CA" dirty="0"/>
              <a:t>actually is derived from the Greek word </a:t>
            </a:r>
            <a:r>
              <a:rPr lang="en-CA" i="1" dirty="0"/>
              <a:t>ethos</a:t>
            </a:r>
            <a:r>
              <a:rPr lang="en-CA" dirty="0"/>
              <a:t>, which means the nature or disposition of a culture (OED, 1963).</a:t>
            </a:r>
          </a:p>
          <a:p>
            <a:pPr marL="114300" indent="0">
              <a:buNone/>
            </a:pPr>
            <a:endParaRPr lang="en-CA" dirty="0"/>
          </a:p>
          <a:p>
            <a:pPr marL="114300" indent="0">
              <a:buNone/>
            </a:pPr>
            <a:r>
              <a:rPr lang="en-CA" b="1" dirty="0">
                <a:solidFill>
                  <a:srgbClr val="000000"/>
                </a:solidFill>
                <a:latin typeface="Arial"/>
                <a:ea typeface="Arial"/>
                <a:cs typeface="Arial"/>
                <a:sym typeface="Arial"/>
              </a:rPr>
              <a:t>Ethics </a:t>
            </a:r>
            <a:r>
              <a:rPr lang="en-CA" dirty="0">
                <a:solidFill>
                  <a:srgbClr val="000000"/>
                </a:solidFill>
                <a:latin typeface="Arial"/>
                <a:ea typeface="Arial"/>
                <a:cs typeface="Arial"/>
                <a:sym typeface="Arial"/>
              </a:rPr>
              <a:t>is the judgmental attachment to whether something is good, right, or just.</a:t>
            </a:r>
          </a:p>
          <a:p>
            <a:pPr marL="114300" indent="0">
              <a:buNone/>
            </a:pPr>
            <a:br>
              <a:rPr lang="en-CA" dirty="0"/>
            </a:br>
            <a:endParaRPr lang="en-US" dirty="0"/>
          </a:p>
          <a:p>
            <a:pPr marL="114300" indent="0">
              <a:buNone/>
            </a:pPr>
            <a:endParaRPr lang="en-US" dirty="0"/>
          </a:p>
        </p:txBody>
      </p:sp>
      <p:pic>
        <p:nvPicPr>
          <p:cNvPr id="5" name="Picture 4">
            <a:extLst>
              <a:ext uri="{FF2B5EF4-FFF2-40B4-BE49-F238E27FC236}">
                <a16:creationId xmlns:a16="http://schemas.microsoft.com/office/drawing/2014/main" id="{513AC913-EA18-6F44-A386-22416AAAD49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5535" y="262714"/>
            <a:ext cx="3592800" cy="3592800"/>
          </a:xfrm>
          <a:prstGeom prst="rect">
            <a:avLst/>
          </a:prstGeom>
        </p:spPr>
      </p:pic>
      <p:sp>
        <p:nvSpPr>
          <p:cNvPr id="8" name="TextBox 7">
            <a:extLst>
              <a:ext uri="{FF2B5EF4-FFF2-40B4-BE49-F238E27FC236}">
                <a16:creationId xmlns:a16="http://schemas.microsoft.com/office/drawing/2014/main" id="{9DC7AE1A-6BCF-E34E-A6BA-2BAF0A7A2931}"/>
              </a:ext>
            </a:extLst>
          </p:cNvPr>
          <p:cNvSpPr txBox="1"/>
          <p:nvPr/>
        </p:nvSpPr>
        <p:spPr>
          <a:xfrm>
            <a:off x="7134399" y="4602695"/>
            <a:ext cx="1697901" cy="261610"/>
          </a:xfrm>
          <a:prstGeom prst="rect">
            <a:avLst/>
          </a:prstGeom>
          <a:noFill/>
        </p:spPr>
        <p:txBody>
          <a:bodyPr wrap="none" rtlCol="0">
            <a:spAutoFit/>
          </a:bodyPr>
          <a:lstStyle/>
          <a:p>
            <a:r>
              <a:rPr lang="en-US" sz="1100" dirty="0"/>
              <a:t>Picture Source- </a:t>
            </a:r>
            <a:r>
              <a:rPr lang="en-US" sz="1100" dirty="0" err="1"/>
              <a:t>Pixabay</a:t>
            </a:r>
            <a:endParaRPr lang="en-US" sz="1100" dirty="0"/>
          </a:p>
        </p:txBody>
      </p:sp>
    </p:spTree>
    <p:extLst>
      <p:ext uri="{BB962C8B-B14F-4D97-AF65-F5344CB8AC3E}">
        <p14:creationId xmlns:p14="http://schemas.microsoft.com/office/powerpoint/2010/main" val="3545979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evels of Ethics in Organisations&#10;&#10;1. Societal Issues&#10;2. Internal Issues&#10;3. Stakeholder Issues&#10;4. Personal Issues">
            <a:extLst>
              <a:ext uri="{FF2B5EF4-FFF2-40B4-BE49-F238E27FC236}">
                <a16:creationId xmlns:a16="http://schemas.microsoft.com/office/drawing/2014/main" id="{69AD05E3-D7BA-2144-A3A0-D4679DFF5A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6770" y="609283"/>
            <a:ext cx="4742087" cy="4137824"/>
          </a:xfrm>
          <a:prstGeom prst="rect">
            <a:avLst/>
          </a:prstGeom>
        </p:spPr>
      </p:pic>
      <p:sp>
        <p:nvSpPr>
          <p:cNvPr id="2" name="Title 1">
            <a:extLst>
              <a:ext uri="{FF2B5EF4-FFF2-40B4-BE49-F238E27FC236}">
                <a16:creationId xmlns:a16="http://schemas.microsoft.com/office/drawing/2014/main" id="{5399C384-694C-C641-910B-AEAEFD2B160A}"/>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12.2 Ethics 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E1573AF-9248-744E-B6BA-25C37A153632}"/>
              </a:ext>
            </a:extLst>
          </p:cNvPr>
          <p:cNvSpPr>
            <a:spLocks noGrp="1"/>
          </p:cNvSpPr>
          <p:nvPr>
            <p:ph type="body" idx="1"/>
          </p:nvPr>
        </p:nvSpPr>
        <p:spPr>
          <a:xfrm>
            <a:off x="311700" y="1098193"/>
            <a:ext cx="8520600" cy="3339000"/>
          </a:xfrm>
        </p:spPr>
        <p:txBody>
          <a:bodyPr>
            <a:normAutofit/>
          </a:bodyPr>
          <a:lstStyle/>
          <a:p>
            <a:pPr marL="114300" indent="0">
              <a:buNone/>
            </a:pPr>
            <a:r>
              <a:rPr lang="en-US" sz="2000" dirty="0">
                <a:latin typeface="Arial" panose="020B0604020202020204" pitchFamily="34" charset="0"/>
                <a:cs typeface="Arial" panose="020B0604020202020204" pitchFamily="34" charset="0"/>
              </a:rPr>
              <a:t>Four Levels of Ethics in Organizations </a:t>
            </a:r>
          </a:p>
        </p:txBody>
      </p:sp>
    </p:spTree>
    <p:extLst>
      <p:ext uri="{BB962C8B-B14F-4D97-AF65-F5344CB8AC3E}">
        <p14:creationId xmlns:p14="http://schemas.microsoft.com/office/powerpoint/2010/main" val="1325345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7CBF-41FA-BE4B-B7A4-DDC719AB9C90}"/>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12.2 Ethics III</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C42DAF96-CC20-454B-BBC0-8420BA0A8211}"/>
              </a:ext>
            </a:extLst>
          </p:cNvPr>
          <p:cNvSpPr>
            <a:spLocks noGrp="1"/>
          </p:cNvSpPr>
          <p:nvPr>
            <p:ph type="body" idx="1"/>
          </p:nvPr>
        </p:nvSpPr>
        <p:spPr/>
        <p:txBody>
          <a:bodyPr>
            <a:normAutofit/>
          </a:bodyPr>
          <a:lstStyle/>
          <a:p>
            <a:pPr marL="114300" indent="0">
              <a:buNone/>
            </a:pPr>
            <a:r>
              <a:rPr lang="en-CA" b="1" dirty="0"/>
              <a:t>Sources of Personal Ethics</a:t>
            </a:r>
          </a:p>
          <a:p>
            <a:pPr marL="114300" indent="0">
              <a:buNone/>
            </a:pPr>
            <a:endParaRPr lang="en-CA" dirty="0"/>
          </a:p>
          <a:p>
            <a:r>
              <a:rPr lang="en-CA" sz="2000" dirty="0">
                <a:latin typeface="Arial" panose="020B0604020202020204" pitchFamily="34" charset="0"/>
                <a:cs typeface="Arial" panose="020B0604020202020204" pitchFamily="34" charset="0"/>
              </a:rPr>
              <a:t>Religion</a:t>
            </a:r>
          </a:p>
          <a:p>
            <a:r>
              <a:rPr lang="en-CA" sz="2000" dirty="0">
                <a:latin typeface="Arial" panose="020B0604020202020204" pitchFamily="34" charset="0"/>
                <a:cs typeface="Arial" panose="020B0604020202020204" pitchFamily="34" charset="0"/>
              </a:rPr>
              <a:t>Culture </a:t>
            </a:r>
          </a:p>
          <a:p>
            <a:r>
              <a:rPr lang="en-CA" sz="2000" dirty="0">
                <a:latin typeface="Arial" panose="020B0604020202020204" pitchFamily="34" charset="0"/>
                <a:cs typeface="Arial" panose="020B0604020202020204" pitchFamily="34" charset="0"/>
              </a:rPr>
              <a:t>Media</a:t>
            </a:r>
          </a:p>
          <a:p>
            <a:r>
              <a:rPr lang="en-CA" sz="2000" dirty="0">
                <a:latin typeface="Arial" panose="020B0604020202020204" pitchFamily="34" charset="0"/>
                <a:cs typeface="Arial" panose="020B0604020202020204" pitchFamily="34" charset="0"/>
              </a:rPr>
              <a:t>Models </a:t>
            </a:r>
          </a:p>
          <a:p>
            <a:r>
              <a:rPr lang="en-CA" sz="2000" dirty="0">
                <a:latin typeface="Arial" panose="020B0604020202020204" pitchFamily="34" charset="0"/>
                <a:cs typeface="Arial" panose="020B0604020202020204" pitchFamily="34" charset="0"/>
              </a:rPr>
              <a:t>Attitudes. </a:t>
            </a:r>
          </a:p>
          <a:p>
            <a:r>
              <a:rPr lang="en-CA" sz="2000" dirty="0">
                <a:latin typeface="Arial" panose="020B0604020202020204" pitchFamily="34" charset="0"/>
                <a:cs typeface="Arial" panose="020B0604020202020204" pitchFamily="34" charset="0"/>
              </a:rPr>
              <a:t>Experiences.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868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1AAE-9B63-F74C-B6F0-B1408CE1AB30}"/>
              </a:ext>
            </a:extLst>
          </p:cNvPr>
          <p:cNvSpPr>
            <a:spLocks noGrp="1"/>
          </p:cNvSpPr>
          <p:nvPr>
            <p:ph type="title"/>
          </p:nvPr>
        </p:nvSpPr>
        <p:spPr/>
        <p:txBody>
          <a:bodyPr>
            <a:noAutofit/>
          </a:bodyPr>
          <a:lstStyle/>
          <a:p>
            <a:r>
              <a:rPr lang="en-CA" b="1" dirty="0">
                <a:latin typeface="Arial" panose="020B0604020202020204" pitchFamily="34" charset="0"/>
                <a:cs typeface="Arial" panose="020B0604020202020204" pitchFamily="34" charset="0"/>
              </a:rPr>
              <a:t>12.2 Ethics IV</a:t>
            </a:r>
            <a:br>
              <a:rPr lang="en-CA" b="1" dirty="0">
                <a:latin typeface="Arial" panose="020B0604020202020204" pitchFamily="34" charset="0"/>
                <a:cs typeface="Arial" panose="020B0604020202020204" pitchFamily="34" charset="0"/>
              </a:rPr>
            </a:br>
            <a:br>
              <a:rPr lang="en-CA"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86FD3A1-90D3-6C4B-86A0-51BE03F3F92A}"/>
              </a:ext>
            </a:extLst>
          </p:cNvPr>
          <p:cNvSpPr>
            <a:spLocks noGrp="1"/>
          </p:cNvSpPr>
          <p:nvPr>
            <p:ph type="body" idx="1"/>
          </p:nvPr>
        </p:nvSpPr>
        <p:spPr>
          <a:xfrm>
            <a:off x="311700" y="1017800"/>
            <a:ext cx="8520600" cy="3715700"/>
          </a:xfrm>
        </p:spPr>
        <p:txBody>
          <a:bodyPr>
            <a:normAutofit fontScale="92500" lnSpcReduction="10000"/>
          </a:bodyPr>
          <a:lstStyle/>
          <a:p>
            <a:pPr marL="114300" indent="0">
              <a:buNone/>
            </a:pPr>
            <a:r>
              <a:rPr lang="en-CA" sz="2400" b="1" dirty="0">
                <a:latin typeface="Arial" panose="020B0604020202020204" pitchFamily="34" charset="0"/>
                <a:cs typeface="Arial" panose="020B0604020202020204" pitchFamily="34" charset="0"/>
              </a:rPr>
              <a:t>Sources of Company Ethics</a:t>
            </a:r>
          </a:p>
          <a:p>
            <a:pPr marL="114300" indent="0">
              <a:buNone/>
            </a:pPr>
            <a:endParaRPr lang="en-CA" sz="800" b="1"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r>
              <a:rPr lang="en-CA" sz="1600" dirty="0">
                <a:latin typeface="Arial" panose="020B0604020202020204" pitchFamily="34" charset="0"/>
                <a:cs typeface="Arial" panose="020B0604020202020204" pitchFamily="34" charset="0"/>
              </a:rPr>
              <a:t>Sexual harassment policy</a:t>
            </a:r>
          </a:p>
          <a:p>
            <a:r>
              <a:rPr lang="en-CA" sz="1600" dirty="0">
                <a:latin typeface="Arial" panose="020B0604020202020204" pitchFamily="34" charset="0"/>
                <a:cs typeface="Arial" panose="020B0604020202020204" pitchFamily="34" charset="0"/>
              </a:rPr>
              <a:t>Workplace violence</a:t>
            </a:r>
          </a:p>
          <a:p>
            <a:r>
              <a:rPr lang="en-CA" sz="1600" dirty="0">
                <a:latin typeface="Arial" panose="020B0604020202020204" pitchFamily="34" charset="0"/>
                <a:cs typeface="Arial" panose="020B0604020202020204" pitchFamily="34" charset="0"/>
              </a:rPr>
              <a:t>Employee privacy</a:t>
            </a:r>
          </a:p>
          <a:p>
            <a:r>
              <a:rPr lang="en-CA" sz="1600" dirty="0">
                <a:latin typeface="Arial" panose="020B0604020202020204" pitchFamily="34" charset="0"/>
                <a:cs typeface="Arial" panose="020B0604020202020204" pitchFamily="34" charset="0"/>
              </a:rPr>
              <a:t>Misconduct off the job</a:t>
            </a:r>
          </a:p>
          <a:p>
            <a:r>
              <a:rPr lang="en-CA" sz="1600" dirty="0">
                <a:latin typeface="Arial" panose="020B0604020202020204" pitchFamily="34" charset="0"/>
                <a:cs typeface="Arial" panose="020B0604020202020204" pitchFamily="34" charset="0"/>
              </a:rPr>
              <a:t>Conflicts of interest</a:t>
            </a:r>
          </a:p>
          <a:p>
            <a:r>
              <a:rPr lang="en-CA" sz="1600" dirty="0">
                <a:latin typeface="Arial" panose="020B0604020202020204" pitchFamily="34" charset="0"/>
                <a:cs typeface="Arial" panose="020B0604020202020204" pitchFamily="34" charset="0"/>
              </a:rPr>
              <a:t>Insider trading</a:t>
            </a:r>
          </a:p>
          <a:p>
            <a:r>
              <a:rPr lang="en-CA" sz="1600" dirty="0">
                <a:latin typeface="Arial" panose="020B0604020202020204" pitchFamily="34" charset="0"/>
                <a:cs typeface="Arial" panose="020B0604020202020204" pitchFamily="34" charset="0"/>
              </a:rPr>
              <a:t>Use of company equipment</a:t>
            </a:r>
          </a:p>
          <a:p>
            <a:r>
              <a:rPr lang="en-CA" sz="1600" dirty="0">
                <a:latin typeface="Arial" panose="020B0604020202020204" pitchFamily="34" charset="0"/>
                <a:cs typeface="Arial" panose="020B0604020202020204" pitchFamily="34" charset="0"/>
              </a:rPr>
              <a:t>Company information nondisclosures</a:t>
            </a:r>
          </a:p>
          <a:p>
            <a:r>
              <a:rPr lang="en-CA" sz="1600" dirty="0">
                <a:latin typeface="Arial" panose="020B0604020202020204" pitchFamily="34" charset="0"/>
                <a:cs typeface="Arial" panose="020B0604020202020204" pitchFamily="34" charset="0"/>
              </a:rPr>
              <a:t>Expectations for customer relationships and suppliers</a:t>
            </a:r>
          </a:p>
          <a:p>
            <a:r>
              <a:rPr lang="en-CA" sz="1600" dirty="0">
                <a:latin typeface="Arial" panose="020B0604020202020204" pitchFamily="34" charset="0"/>
                <a:cs typeface="Arial" panose="020B0604020202020204" pitchFamily="34" charset="0"/>
              </a:rPr>
              <a:t>Policy on accepting or giving gifts to customers or clients</a:t>
            </a:r>
          </a:p>
          <a:p>
            <a:r>
              <a:rPr lang="en-CA" sz="1600" dirty="0">
                <a:latin typeface="Arial" panose="020B0604020202020204" pitchFamily="34" charset="0"/>
                <a:cs typeface="Arial" panose="020B0604020202020204" pitchFamily="34" charset="0"/>
              </a:rPr>
              <a:t>Bribes</a:t>
            </a:r>
          </a:p>
          <a:p>
            <a:r>
              <a:rPr lang="en-CA" sz="1600" dirty="0">
                <a:latin typeface="Arial" panose="020B0604020202020204" pitchFamily="34" charset="0"/>
                <a:cs typeface="Arial" panose="020B0604020202020204" pitchFamily="34" charset="0"/>
              </a:rPr>
              <a:t>Relationships with competition</a:t>
            </a:r>
          </a:p>
          <a:p>
            <a:endParaRPr lang="en-US" sz="600" dirty="0"/>
          </a:p>
        </p:txBody>
      </p:sp>
    </p:spTree>
    <p:extLst>
      <p:ext uri="{BB962C8B-B14F-4D97-AF65-F5344CB8AC3E}">
        <p14:creationId xmlns:p14="http://schemas.microsoft.com/office/powerpoint/2010/main" val="3821532633"/>
      </p:ext>
    </p:extLst>
  </p:cSld>
  <p:clrMapOvr>
    <a:masterClrMapping/>
  </p:clrMapOvr>
</p:sld>
</file>

<file path=ppt/theme/theme1.xml><?xml version="1.0" encoding="utf-8"?>
<a:theme xmlns:a="http://schemas.openxmlformats.org/drawingml/2006/main" name="Geometric">
  <a:themeElements>
    <a:clrScheme name="Custom 17">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212D74"/>
      </a:hlink>
      <a:folHlink>
        <a:srgbClr val="3949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4068</TotalTime>
  <Words>1880</Words>
  <PresentationFormat>On-screen Show (16:9)</PresentationFormat>
  <Paragraphs>134</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Roboto</vt:lpstr>
      <vt:lpstr>Calibri</vt:lpstr>
      <vt:lpstr>Geometric</vt:lpstr>
      <vt:lpstr>Psychology, Communication, and  The Canadian Workplace </vt:lpstr>
      <vt:lpstr>Learning Outcomes</vt:lpstr>
      <vt:lpstr>12.1 Professionalism I  </vt:lpstr>
      <vt:lpstr>12.1 Professionalism II  </vt:lpstr>
      <vt:lpstr>12.1 Professionalism III  </vt:lpstr>
      <vt:lpstr>12.2 Ethics I  </vt:lpstr>
      <vt:lpstr>12.2 Ethics II  </vt:lpstr>
      <vt:lpstr>12.2 Ethics III  </vt:lpstr>
      <vt:lpstr>12.2 Ethics IV  </vt:lpstr>
      <vt:lpstr>12.2 Ethics V  </vt:lpstr>
      <vt:lpstr>12.3 Social Responsibility   </vt:lpstr>
      <vt:lpstr>12.3 Social Responsibility II   </vt:lpstr>
      <vt:lpstr>12.4 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Psychology, Communication and The Canadian Workplace</dc:title>
  <dc:creator>Fanshawe College</dc:creator>
  <dcterms:modified xsi:type="dcterms:W3CDTF">2022-04-13T17:43:37Z</dcterms:modified>
</cp:coreProperties>
</file>