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69"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0898" autoAdjust="0"/>
  </p:normalViewPr>
  <p:slideViewPr>
    <p:cSldViewPr snapToGrid="0">
      <p:cViewPr varScale="1">
        <p:scale>
          <a:sx n="77" d="100"/>
          <a:sy n="77" d="100"/>
        </p:scale>
        <p:origin x="1212"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An important potential benefit of having a diverse workforce is the ability to make higher quality decisions. In a diverse work team, people will have different opinions and perspectives. In these teams, individuals are more likely to consider more alternatives and think outside the box when making decisions.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 company with a diverse workforce may create products or services that appeal to a broader customer base. For example, PepsiCo Inc. planned and executed a successful diversification effort in the recent past. The company was able to increase the percentage of women and ethnic minorities in many levels of the company, including management</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When employees feel that they are fairly treated, they tend to be more satisfied. On the other hand, when employees perceive that they are being discriminated against, they tend to be less attached to the company, less satisfied with their jobs, and experience more stress at work (Sanchez &amp; Brock, 1996).</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Companies that do a better job of managing a diverse workforce are often rewarded in the stock market, indicating that investors use this information to judge how well a company is being managed.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Companies doing a particularly bad job in diversity management face costly litigations. When an employee or a group of employees feel that the company is violating equity laws, they may file a com- plaint. The Ministry of Labour (MOL) acts as a mediator between the company and the person in cases where litigation is claimed due to unfair or unequal hiring practices, and the company may choose to settle the case outside the court.</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As a result of all these potential benefits, companies that manage diversity more effectively tend to outperform others. Research shows that there is a positive relationship between racial diversity of the company and company performance.</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1687453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There is a tendency for people to be attracted to people similar to themselves (Riordan &amp; Shore, 1997). Research shows that individuals communicate less frequently with those who are perceived as different from themselves (Chatman et al., 1998). </a:t>
            </a:r>
          </a:p>
          <a:p>
            <a:r>
              <a:rPr lang="en-CA" sz="1100" b="0" i="0" u="none" strike="noStrike" cap="none" dirty="0">
                <a:solidFill>
                  <a:srgbClr val="000000"/>
                </a:solidFill>
                <a:effectLst/>
                <a:latin typeface="Arial"/>
                <a:ea typeface="Arial"/>
                <a:cs typeface="Arial"/>
                <a:sym typeface="Arial"/>
              </a:rPr>
              <a:t>The </a:t>
            </a:r>
            <a:r>
              <a:rPr lang="en-CA" sz="1100" b="1" i="0" u="none" strike="noStrike" cap="none" dirty="0">
                <a:solidFill>
                  <a:srgbClr val="000000"/>
                </a:solidFill>
                <a:effectLst/>
                <a:latin typeface="Arial"/>
                <a:ea typeface="Arial"/>
                <a:cs typeface="Arial"/>
                <a:sym typeface="Arial"/>
              </a:rPr>
              <a:t>similarity-attraction phenomenon </a:t>
            </a:r>
            <a:r>
              <a:rPr lang="en-CA" sz="1100" b="0" i="0" u="none" strike="noStrike" cap="none" dirty="0">
                <a:solidFill>
                  <a:srgbClr val="000000"/>
                </a:solidFill>
                <a:effectLst/>
                <a:latin typeface="Arial"/>
                <a:ea typeface="Arial"/>
                <a:cs typeface="Arial"/>
                <a:sym typeface="Arial"/>
              </a:rPr>
              <a:t>may explain some of the potentially unfair treatment based on demographic traits.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 </a:t>
            </a:r>
            <a:r>
              <a:rPr lang="en-CA" sz="1100" b="1" i="0" u="none" strike="noStrike" cap="none" dirty="0">
                <a:solidFill>
                  <a:srgbClr val="000000"/>
                </a:solidFill>
                <a:effectLst/>
                <a:latin typeface="Arial"/>
                <a:ea typeface="Arial"/>
                <a:cs typeface="Arial"/>
                <a:sym typeface="Arial"/>
              </a:rPr>
              <a:t>Faultline </a:t>
            </a:r>
            <a:r>
              <a:rPr lang="en-CA" sz="1100" b="0" i="0" u="none" strike="noStrike" cap="none" dirty="0">
                <a:solidFill>
                  <a:srgbClr val="000000"/>
                </a:solidFill>
                <a:effectLst/>
                <a:latin typeface="Arial"/>
                <a:ea typeface="Arial"/>
                <a:cs typeface="Arial"/>
                <a:sym typeface="Arial"/>
              </a:rPr>
              <a:t>is an attribute along which a group is split into subgroups. For example, in a group with three female and three male members, gender may act as a Faultline because the female members may see themselves as separate from the male members.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An important challenge of managing a diverse workforce is the possibility that stereotypes about different groups could lead to unfair decision making. The assumption that women are more relationship oriented, while men are more assertive is an example of a stereotype. </a:t>
            </a:r>
            <a:endParaRPr lang="en-CA"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342141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Considering the vast size of Canada and wide variety of cultures from the west coast to the Maritimes, however, or from northern communities to the border-lining south, or from Indigenous peoples to first-generation immigrants, all communication in Canada is intercultural.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Always approach intercultural communication as an opportunity to overcome cultural differences and achieve the cross-cultural understanding you need to be a better person and do your job effectively in a multicultural environment. </a:t>
            </a:r>
            <a:endParaRPr lang="en-US" dirty="0"/>
          </a:p>
        </p:txBody>
      </p:sp>
    </p:spTree>
    <p:extLst>
      <p:ext uri="{BB962C8B-B14F-4D97-AF65-F5344CB8AC3E}">
        <p14:creationId xmlns:p14="http://schemas.microsoft.com/office/powerpoint/2010/main" val="3018595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Cultures tend to have a ritual for welcoming a new member. Some such rituals may be so informal as to be hardly noticed, such as when you are invited to lunch so your new team members can get to know you.</a:t>
            </a:r>
          </a:p>
          <a:p>
            <a:r>
              <a:rPr lang="en-CA" sz="1100" b="0" i="0" u="none" strike="noStrike" cap="none" dirty="0">
                <a:solidFill>
                  <a:srgbClr val="000000"/>
                </a:solidFill>
                <a:effectLst/>
                <a:latin typeface="Arial"/>
                <a:ea typeface="Arial"/>
                <a:cs typeface="Arial"/>
                <a:sym typeface="Arial"/>
              </a:rPr>
              <a:t>Cultures all hold values and principles that are commonly shared and communicated by established members to newer ones. Time and length of commitment are associated with an awareness of these values and principles so that new members, whether they are socialized at home, in school, or at work, may not have a thorough understanding of their importance.</a:t>
            </a:r>
            <a:endParaRPr lang="en-US" dirty="0"/>
          </a:p>
        </p:txBody>
      </p:sp>
    </p:spTree>
    <p:extLst>
      <p:ext uri="{BB962C8B-B14F-4D97-AF65-F5344CB8AC3E}">
        <p14:creationId xmlns:p14="http://schemas.microsoft.com/office/powerpoint/2010/main" val="2370512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While you may think that you should just follow the golden rule and treat everyone else the way you would like to be treated yourself, the more you travel to distant lands, the more you realize that cultural conventions and expectations for how people would like to be treated are relative. One culture will place a high value on a friendly handshake and eye contact, while you would come off as aggressive or awkward if you did those things well in another.</a:t>
            </a:r>
            <a:endParaRPr lang="en-US" dirty="0"/>
          </a:p>
        </p:txBody>
      </p:sp>
    </p:spTree>
    <p:extLst>
      <p:ext uri="{BB962C8B-B14F-4D97-AF65-F5344CB8AC3E}">
        <p14:creationId xmlns:p14="http://schemas.microsoft.com/office/powerpoint/2010/main" val="793312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7c838600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7c838600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CA" sz="1100" b="0" i="0" u="none" strike="noStrike" cap="none" dirty="0">
                <a:solidFill>
                  <a:srgbClr val="000000"/>
                </a:solidFill>
                <a:effectLst/>
                <a:latin typeface="Arial"/>
                <a:ea typeface="Arial"/>
                <a:cs typeface="Arial"/>
                <a:sym typeface="Arial"/>
              </a:rPr>
              <a:t>It is important to remember that only groups and not individuals should be described as diverse, and that the existence of diversity in any given environment does not necessarily signal that it is an inclusive or equitable environment” (</a:t>
            </a:r>
            <a:r>
              <a:rPr lang="en-CA" sz="1100" b="0" i="0" u="none" strike="noStrike" cap="none" dirty="0" err="1">
                <a:solidFill>
                  <a:srgbClr val="000000"/>
                </a:solidFill>
                <a:effectLst/>
                <a:latin typeface="Arial"/>
                <a:ea typeface="Arial"/>
                <a:cs typeface="Arial"/>
                <a:sym typeface="Arial"/>
              </a:rPr>
              <a:t>Egale</a:t>
            </a:r>
            <a:r>
              <a:rPr lang="en-CA" sz="1100" b="0" i="0" u="none" strike="noStrike" cap="none" dirty="0">
                <a:solidFill>
                  <a:srgbClr val="000000"/>
                </a:solidFill>
                <a:effectLst/>
                <a:latin typeface="Arial"/>
                <a:ea typeface="Arial"/>
                <a:cs typeface="Arial"/>
                <a:sym typeface="Arial"/>
              </a:rPr>
              <a:t>, 2022, p. 17).</a:t>
            </a:r>
            <a:endParaRPr sz="5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Surface diversity, deep diversity, and deep diversity are categories of personal attributes—or differences in attributes—that people perceive to exist between people or groups of people.</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Surface-level diversity</a:t>
            </a:r>
            <a:r>
              <a:rPr lang="en-CA" sz="1100" b="0" i="0" u="none" strike="noStrike" cap="none" dirty="0">
                <a:solidFill>
                  <a:srgbClr val="000000"/>
                </a:solidFill>
                <a:effectLst/>
                <a:latin typeface="Arial"/>
                <a:ea typeface="Arial"/>
                <a:cs typeface="Arial"/>
                <a:sym typeface="Arial"/>
              </a:rPr>
              <a:t> refers to differences you can generally observe in others, like ethnicity, race, gender, age, culture, language, disability, etc. You can often quickly and easily observe these features in a person.</a:t>
            </a:r>
          </a:p>
          <a:p>
            <a:r>
              <a:rPr lang="en-CA" sz="1100" b="1" i="0" u="none" strike="noStrike" cap="none" dirty="0">
                <a:solidFill>
                  <a:srgbClr val="000000"/>
                </a:solidFill>
                <a:effectLst/>
                <a:latin typeface="Arial"/>
                <a:ea typeface="Arial"/>
                <a:cs typeface="Arial"/>
                <a:sym typeface="Arial"/>
              </a:rPr>
              <a:t>Deep-level diversity</a:t>
            </a:r>
            <a:r>
              <a:rPr lang="en-CA" sz="1100" b="0" i="0" u="none" strike="noStrike" cap="none" dirty="0">
                <a:solidFill>
                  <a:srgbClr val="000000"/>
                </a:solidFill>
                <a:effectLst/>
                <a:latin typeface="Arial"/>
                <a:ea typeface="Arial"/>
                <a:cs typeface="Arial"/>
                <a:sym typeface="Arial"/>
              </a:rPr>
              <a:t>, on the other hand, reflects differences that are less visible, like personality, attitude, beliefs, and values. These attributes are generally communicated verbally and non-verbally, so they are not easily noticeable or measurable.</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Hidden diversity</a:t>
            </a:r>
            <a:r>
              <a:rPr lang="en-CA" sz="1100" b="0" i="0" u="none" strike="noStrike" cap="none" dirty="0">
                <a:solidFill>
                  <a:srgbClr val="000000"/>
                </a:solidFill>
                <a:effectLst/>
                <a:latin typeface="Arial"/>
                <a:ea typeface="Arial"/>
                <a:cs typeface="Arial"/>
                <a:sym typeface="Arial"/>
              </a:rPr>
              <a:t> includes traits that are deep-level but may be concealed or revealed at the discretion of individuals who possess them (Lambert &amp; Bell, 2013). These hidden traits are called </a:t>
            </a:r>
            <a:r>
              <a:rPr lang="en-CA" sz="1100" b="1" i="1" u="none" strike="noStrike" cap="none" dirty="0">
                <a:solidFill>
                  <a:srgbClr val="000000"/>
                </a:solidFill>
                <a:effectLst/>
                <a:latin typeface="Arial"/>
                <a:ea typeface="Arial"/>
                <a:cs typeface="Arial"/>
                <a:sym typeface="Arial"/>
              </a:rPr>
              <a:t>invisible social identities</a:t>
            </a:r>
            <a:r>
              <a:rPr lang="en-CA" sz="1100" b="0" i="0" u="none" strike="noStrike" cap="none" dirty="0">
                <a:solidFill>
                  <a:srgbClr val="000000"/>
                </a:solidFill>
                <a:effectLst/>
                <a:latin typeface="Arial"/>
                <a:ea typeface="Arial"/>
                <a:cs typeface="Arial"/>
                <a:sym typeface="Arial"/>
              </a:rPr>
              <a:t> (Clair et al., 2005) and may include sexual orientation, a hidden disability (such as a mental illness or chronic disease), racial heritage (Phillips et al., 2009) or socioeconomic status.</a:t>
            </a:r>
          </a:p>
        </p:txBody>
      </p:sp>
    </p:spTree>
    <p:extLst>
      <p:ext uri="{BB962C8B-B14F-4D97-AF65-F5344CB8AC3E}">
        <p14:creationId xmlns:p14="http://schemas.microsoft.com/office/powerpoint/2010/main" val="74703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Understandings of race fall into two camps: a biological versus a sociopolitical construction of what it means to belong to a particular racial group. A biological construction of race claims that “pure” races existed and could be distinguished by such physical features as eye color and shape, skin color, and hair. </a:t>
            </a:r>
            <a:endParaRPr lang="en-US" dirty="0"/>
          </a:p>
        </p:txBody>
      </p:sp>
    </p:spTree>
    <p:extLst>
      <p:ext uri="{BB962C8B-B14F-4D97-AF65-F5344CB8AC3E}">
        <p14:creationId xmlns:p14="http://schemas.microsoft.com/office/powerpoint/2010/main" val="70073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Many Canadians identify with several ethnicities (-Canadian). There has been much debate about whether and how information about race and ethnicity in Canada should be tracked (if at all).</a:t>
            </a:r>
            <a:endParaRPr lang="en-US" dirty="0"/>
          </a:p>
        </p:txBody>
      </p:sp>
    </p:spTree>
    <p:extLst>
      <p:ext uri="{BB962C8B-B14F-4D97-AF65-F5344CB8AC3E}">
        <p14:creationId xmlns:p14="http://schemas.microsoft.com/office/powerpoint/2010/main" val="340188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Most often nationality is derived from the country where one was born, but on occasion people give up their citizenship by birth and migrate to a new country where they claim national identity. For example, an individual could have been born and raised in another country but once they migrate to the Canada and have citizenship, their nationality becomes Canadian.</a:t>
            </a:r>
            <a:endParaRPr lang="en-US" dirty="0"/>
          </a:p>
        </p:txBody>
      </p:sp>
    </p:spTree>
    <p:extLst>
      <p:ext uri="{BB962C8B-B14F-4D97-AF65-F5344CB8AC3E}">
        <p14:creationId xmlns:p14="http://schemas.microsoft.com/office/powerpoint/2010/main" val="216546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According to the Intersex Society of North America, “</a:t>
            </a:r>
            <a:r>
              <a:rPr lang="en-CA" sz="1100" b="1" i="0" u="none" strike="noStrike" cap="none" dirty="0">
                <a:solidFill>
                  <a:srgbClr val="000000"/>
                </a:solidFill>
                <a:effectLst/>
                <a:latin typeface="Arial"/>
                <a:ea typeface="Arial"/>
                <a:cs typeface="Arial"/>
                <a:sym typeface="Arial"/>
              </a:rPr>
              <a:t>intersex</a:t>
            </a:r>
            <a:r>
              <a:rPr lang="en-CA" sz="1100" b="0" i="0" u="none" strike="noStrike" cap="none" dirty="0">
                <a:solidFill>
                  <a:srgbClr val="000000"/>
                </a:solidFill>
                <a:effectLst/>
                <a:latin typeface="Arial"/>
                <a:ea typeface="Arial"/>
                <a:cs typeface="Arial"/>
                <a:sym typeface="Arial"/>
              </a:rPr>
              <a:t>” is a general term used when a person is born with a reproductive or sexual anatomy that doesn’t seem to fit the typical definitions of female or male. For example, a person might be born appearing to be female on the outside but having mostly male-typical anatomy on the inside. Or a person may be born with mosaic genetics, so that some of her cells have XX chromosomes and some of them have XY. It is important to note that male, female, and intersex aren’t discrete categories, just labels based on social convention.</a:t>
            </a:r>
            <a:endParaRPr lang="en-US" dirty="0"/>
          </a:p>
        </p:txBody>
      </p:sp>
    </p:spTree>
    <p:extLst>
      <p:ext uri="{BB962C8B-B14F-4D97-AF65-F5344CB8AC3E}">
        <p14:creationId xmlns:p14="http://schemas.microsoft.com/office/powerpoint/2010/main" val="1171219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An individual is said to be </a:t>
            </a:r>
            <a:r>
              <a:rPr lang="en-CA" sz="1100" b="1" i="0" u="none" strike="noStrike" cap="none" dirty="0">
                <a:solidFill>
                  <a:srgbClr val="000000"/>
                </a:solidFill>
                <a:effectLst/>
                <a:latin typeface="Arial"/>
                <a:ea typeface="Arial"/>
                <a:cs typeface="Arial"/>
                <a:sym typeface="Arial"/>
              </a:rPr>
              <a:t>cisgender</a:t>
            </a:r>
            <a:r>
              <a:rPr lang="en-CA" sz="1100" b="0" i="0" u="none" strike="noStrike" cap="none" dirty="0">
                <a:solidFill>
                  <a:srgbClr val="000000"/>
                </a:solidFill>
                <a:effectLst/>
                <a:latin typeface="Arial"/>
                <a:ea typeface="Arial"/>
                <a:cs typeface="Arial"/>
                <a:sym typeface="Arial"/>
              </a:rPr>
              <a:t> if the gender that they identify is consistent the sex that they were assigned at birth. When an individual does not identify with the gender of the sex that they were assigned at birth, they may identify as </a:t>
            </a:r>
            <a:r>
              <a:rPr lang="en-CA" sz="1100" b="1" i="0" u="none" strike="noStrike" cap="none" dirty="0">
                <a:solidFill>
                  <a:srgbClr val="000000"/>
                </a:solidFill>
                <a:effectLst/>
                <a:latin typeface="Arial"/>
                <a:ea typeface="Arial"/>
                <a:cs typeface="Arial"/>
                <a:sym typeface="Arial"/>
              </a:rPr>
              <a:t>transgender.</a:t>
            </a:r>
            <a:endParaRPr lang="en-US" dirty="0"/>
          </a:p>
        </p:txBody>
      </p:sp>
    </p:spTree>
    <p:extLst>
      <p:ext uri="{BB962C8B-B14F-4D97-AF65-F5344CB8AC3E}">
        <p14:creationId xmlns:p14="http://schemas.microsoft.com/office/powerpoint/2010/main" val="1061724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unsplash.com/s/photos/diversity?utm_source=unsplash&amp;utm_medium=referral&amp;utm_content=creditCopyText" TargetMode="External"/><Relationship Id="rId4" Type="http://schemas.openxmlformats.org/officeDocument/2006/relationships/hyperlink" Target="https://unsplash.com/@hannahbusing?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timmossholder?utm_source=unsplash&amp;utm_medium=referral&amp;utm_content=creditCopyText" TargetMode="External"/><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hyperlink" Target="https://unsplash.com/s/photos/inclusion?utm_source=unsplash&amp;utm_medium=referral&amp;utm_content=creditCopyTex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joeyy_anne?utm_source=unsplash&amp;utm_medium=referral&amp;utm_content=creditCopyTex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hyperlink" Target="https://unsplash.com/s/photos/ethnicity?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masaagungg?utm_source=unsplash&amp;utm_medium=referral&amp;utm_content=creditCopyTex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hyperlink" Target="https://unsplash.com/s/photos/ethnicity?utm_source=unsplash&amp;utm_medium=referral&amp;utm_content=creditCopyTex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jasonhafso?utm_source=unsplash&amp;utm_medium=referral&amp;utm_content=creditCopyTex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hyperlink" Target="https://unsplash.com/s/photos/canada?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type="title" idx="4294967295"/>
          </p:nvPr>
        </p:nvSpPr>
        <p:spPr>
          <a:xfrm>
            <a:off x="418816" y="1526556"/>
            <a:ext cx="9395012" cy="1104202"/>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Psychology, Communication, and </a:t>
            </a:r>
            <a:b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b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The Canadian Workplace </a:t>
            </a:r>
          </a:p>
        </p:txBody>
      </p:sp>
      <p:sp>
        <p:nvSpPr>
          <p:cNvPr id="80" name="Google Shape;80;p13"/>
          <p:cNvSpPr txBox="1">
            <a:spLocks noGrp="1"/>
          </p:cNvSpPr>
          <p:nvPr>
            <p:ph type="subTitle" idx="1"/>
          </p:nvPr>
        </p:nvSpPr>
        <p:spPr>
          <a:xfrm>
            <a:off x="418816" y="2778912"/>
            <a:ext cx="7756772" cy="1104202"/>
          </a:xfrm>
          <a:prstGeom prst="rect">
            <a:avLst/>
          </a:prstGeom>
        </p:spPr>
        <p:txBody>
          <a:bodyPr spcFirstLastPara="1" wrap="square" lIns="91425" tIns="91425" rIns="91425" bIns="91425" anchor="t" anchorCtr="0">
            <a:noAutofit/>
          </a:bodyPr>
          <a:lstStyle/>
          <a:p>
            <a:pPr marL="0" indent="0">
              <a:lnSpc>
                <a:spcPct val="80000"/>
              </a:lnSpc>
              <a:buSzPts val="1018"/>
            </a:pPr>
            <a:r>
              <a:rPr lang="en-CA" sz="3042" dirty="0"/>
              <a:t>CHAPTER 11: </a:t>
            </a:r>
            <a:r>
              <a:rPr lang="en-CA" sz="2800" cap="all" dirty="0">
                <a:latin typeface="Arial" panose="020B0604020202020204" pitchFamily="34" charset="0"/>
                <a:cs typeface="Arial" panose="020B0604020202020204" pitchFamily="34" charset="0"/>
              </a:rPr>
              <a:t>DIMENSIONS OF DIVERSITY                AND INTERCULTURAL COMMUNICATION</a:t>
            </a:r>
          </a:p>
          <a:p>
            <a:pPr marL="0" lvl="0" indent="0" algn="l" rtl="0">
              <a:lnSpc>
                <a:spcPct val="80000"/>
              </a:lnSpc>
              <a:spcBef>
                <a:spcPts val="0"/>
              </a:spcBef>
              <a:spcAft>
                <a:spcPts val="0"/>
              </a:spcAft>
              <a:buSzPts val="1018"/>
              <a:buNone/>
            </a:pPr>
            <a:endParaRPr lang="en-CA" sz="3042"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6B39D7-6B64-9F46-8F32-AB39C105428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243" y="662459"/>
            <a:ext cx="4261757" cy="4152637"/>
          </a:xfrm>
          <a:prstGeom prst="rect">
            <a:avLst/>
          </a:prstGeom>
        </p:spPr>
      </p:pic>
      <p:sp>
        <p:nvSpPr>
          <p:cNvPr id="2" name="Title 1">
            <a:extLst>
              <a:ext uri="{FF2B5EF4-FFF2-40B4-BE49-F238E27FC236}">
                <a16:creationId xmlns:a16="http://schemas.microsoft.com/office/drawing/2014/main" id="{85204C6C-95A4-4F40-A6FC-34CFF307A05D}"/>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11.2 </a:t>
            </a:r>
            <a:r>
              <a:rPr lang="en-CA" b="1" dirty="0">
                <a:latin typeface="Arial" panose="020B0604020202020204" pitchFamily="34" charset="0"/>
                <a:cs typeface="Arial" panose="020B0604020202020204" pitchFamily="34" charset="0"/>
              </a:rPr>
              <a:t>Dimensions of Diversity IV</a:t>
            </a:r>
            <a:endParaRPr lang="en-US" dirty="0"/>
          </a:p>
        </p:txBody>
      </p:sp>
      <p:sp>
        <p:nvSpPr>
          <p:cNvPr id="3" name="Text Placeholder 2">
            <a:extLst>
              <a:ext uri="{FF2B5EF4-FFF2-40B4-BE49-F238E27FC236}">
                <a16:creationId xmlns:a16="http://schemas.microsoft.com/office/drawing/2014/main" id="{D34D58F4-E7A4-7D4D-88BA-18FFA7DAA577}"/>
              </a:ext>
            </a:extLst>
          </p:cNvPr>
          <p:cNvSpPr>
            <a:spLocks noGrp="1"/>
          </p:cNvSpPr>
          <p:nvPr>
            <p:ph type="body" idx="1"/>
          </p:nvPr>
        </p:nvSpPr>
        <p:spPr>
          <a:xfrm>
            <a:off x="4570543" y="1229875"/>
            <a:ext cx="4261757"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Sex</a:t>
            </a:r>
          </a:p>
          <a:p>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A person’s sex is a label, often designated by doctors at birth as male or female, based on an individual’s genitals, hormones, and/or chromosomes. </a:t>
            </a:r>
          </a:p>
        </p:txBody>
      </p:sp>
      <p:sp>
        <p:nvSpPr>
          <p:cNvPr id="4" name="TextBox 3">
            <a:extLst>
              <a:ext uri="{FF2B5EF4-FFF2-40B4-BE49-F238E27FC236}">
                <a16:creationId xmlns:a16="http://schemas.microsoft.com/office/drawing/2014/main" id="{58E25E0F-35BB-A94F-9A8A-EC349AC2F1AA}"/>
              </a:ext>
            </a:extLst>
          </p:cNvPr>
          <p:cNvSpPr txBox="1"/>
          <p:nvPr/>
        </p:nvSpPr>
        <p:spPr>
          <a:xfrm>
            <a:off x="109948" y="4568875"/>
            <a:ext cx="1632178" cy="253916"/>
          </a:xfrm>
          <a:prstGeom prst="rect">
            <a:avLst/>
          </a:prstGeom>
          <a:noFill/>
        </p:spPr>
        <p:txBody>
          <a:bodyPr wrap="none" rtlCol="0">
            <a:spAutoFit/>
          </a:bodyPr>
          <a:lstStyle/>
          <a:p>
            <a:r>
              <a:rPr lang="en-US" sz="1050" dirty="0"/>
              <a:t>Picture Source- Pixabay</a:t>
            </a:r>
          </a:p>
        </p:txBody>
      </p:sp>
    </p:spTree>
    <p:extLst>
      <p:ext uri="{BB962C8B-B14F-4D97-AF65-F5344CB8AC3E}">
        <p14:creationId xmlns:p14="http://schemas.microsoft.com/office/powerpoint/2010/main" val="95786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F24398-6FAD-A94C-AC1D-FB0B8F3345B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970" y="571500"/>
            <a:ext cx="4404729" cy="4179249"/>
          </a:xfrm>
          <a:prstGeom prst="rect">
            <a:avLst/>
          </a:prstGeom>
        </p:spPr>
      </p:pic>
      <p:sp>
        <p:nvSpPr>
          <p:cNvPr id="2" name="Title 1">
            <a:extLst>
              <a:ext uri="{FF2B5EF4-FFF2-40B4-BE49-F238E27FC236}">
                <a16:creationId xmlns:a16="http://schemas.microsoft.com/office/drawing/2014/main" id="{4C5E8A58-FCCE-B74B-91FD-77AB0B2FAC96}"/>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11.2 </a:t>
            </a:r>
            <a:r>
              <a:rPr lang="en-CA" b="1" dirty="0">
                <a:latin typeface="Arial" panose="020B0604020202020204" pitchFamily="34" charset="0"/>
                <a:cs typeface="Arial" panose="020B0604020202020204" pitchFamily="34" charset="0"/>
              </a:rPr>
              <a:t>Dimensions of Diversity V</a:t>
            </a:r>
            <a:endParaRPr lang="en-US" dirty="0"/>
          </a:p>
        </p:txBody>
      </p:sp>
      <p:sp>
        <p:nvSpPr>
          <p:cNvPr id="3" name="Text Placeholder 2">
            <a:extLst>
              <a:ext uri="{FF2B5EF4-FFF2-40B4-BE49-F238E27FC236}">
                <a16:creationId xmlns:a16="http://schemas.microsoft.com/office/drawing/2014/main" id="{634B1FCE-1FB8-2245-B914-31EAC4EC23A5}"/>
              </a:ext>
            </a:extLst>
          </p:cNvPr>
          <p:cNvSpPr>
            <a:spLocks noGrp="1"/>
          </p:cNvSpPr>
          <p:nvPr>
            <p:ph type="body" idx="1"/>
          </p:nvPr>
        </p:nvSpPr>
        <p:spPr>
          <a:xfrm>
            <a:off x="5410200" y="1229875"/>
            <a:ext cx="3422100"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Gender</a:t>
            </a:r>
          </a:p>
          <a:p>
            <a:endParaRPr lang="en-US"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Gender is, “the social construction of masculinity or femininity as it aligns with designated sex at birth in a specific culture and time period.” (Pettitt)</a:t>
            </a:r>
            <a:r>
              <a:rPr lang="en-US" sz="20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FD784613-056F-D74E-8874-EE98E44F8D49}"/>
              </a:ext>
            </a:extLst>
          </p:cNvPr>
          <p:cNvSpPr txBox="1"/>
          <p:nvPr/>
        </p:nvSpPr>
        <p:spPr>
          <a:xfrm>
            <a:off x="198180" y="4496833"/>
            <a:ext cx="4572000" cy="253916"/>
          </a:xfrm>
          <a:prstGeom prst="rect">
            <a:avLst/>
          </a:prstGeom>
          <a:noFill/>
        </p:spPr>
        <p:txBody>
          <a:bodyPr wrap="square">
            <a:spAutoFit/>
          </a:bodyPr>
          <a:lstStyle/>
          <a:p>
            <a:r>
              <a:rPr lang="en-US" sz="1050" dirty="0"/>
              <a:t>Picture Source- Pixabay</a:t>
            </a:r>
          </a:p>
        </p:txBody>
      </p:sp>
    </p:spTree>
    <p:extLst>
      <p:ext uri="{BB962C8B-B14F-4D97-AF65-F5344CB8AC3E}">
        <p14:creationId xmlns:p14="http://schemas.microsoft.com/office/powerpoint/2010/main" val="357105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D0DC-8AEE-6C48-AE3B-F01A9CFB3D2D}"/>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11.2 </a:t>
            </a:r>
            <a:r>
              <a:rPr lang="en-CA" b="1" dirty="0">
                <a:latin typeface="Arial" panose="020B0604020202020204" pitchFamily="34" charset="0"/>
                <a:cs typeface="Arial" panose="020B0604020202020204" pitchFamily="34" charset="0"/>
              </a:rPr>
              <a:t>Dimensions of Diversity VI</a:t>
            </a:r>
            <a:endParaRPr lang="en-US" dirty="0"/>
          </a:p>
        </p:txBody>
      </p:sp>
      <p:sp>
        <p:nvSpPr>
          <p:cNvPr id="3" name="Text Placeholder 2">
            <a:extLst>
              <a:ext uri="{FF2B5EF4-FFF2-40B4-BE49-F238E27FC236}">
                <a16:creationId xmlns:a16="http://schemas.microsoft.com/office/drawing/2014/main" id="{9590AF17-9446-5148-8E68-237683F6DBC5}"/>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Sexual Orientation</a:t>
            </a:r>
          </a:p>
          <a:p>
            <a:endParaRPr lang="en-US"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Sexual orientation refers to a person’s preference for sexual or romantic relationships; one may prefer a partner of the same sex, the opposite sex, both, or none.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18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9FF8-2CAE-7E4C-AC93-B57F538A95AE}"/>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11.2 </a:t>
            </a:r>
            <a:r>
              <a:rPr lang="en-CA" b="1" dirty="0">
                <a:latin typeface="Arial" panose="020B0604020202020204" pitchFamily="34" charset="0"/>
                <a:cs typeface="Arial" panose="020B0604020202020204" pitchFamily="34" charset="0"/>
              </a:rPr>
              <a:t>Dimensions of Diversity VII</a:t>
            </a:r>
            <a:endParaRPr lang="en-US" dirty="0"/>
          </a:p>
        </p:txBody>
      </p:sp>
      <p:sp>
        <p:nvSpPr>
          <p:cNvPr id="3" name="Text Placeholder 2">
            <a:extLst>
              <a:ext uri="{FF2B5EF4-FFF2-40B4-BE49-F238E27FC236}">
                <a16:creationId xmlns:a16="http://schemas.microsoft.com/office/drawing/2014/main" id="{8805615D-78DC-DC49-AE60-7690592644E4}"/>
              </a:ext>
            </a:extLst>
          </p:cNvPr>
          <p:cNvSpPr>
            <a:spLocks noGrp="1"/>
          </p:cNvSpPr>
          <p:nvPr>
            <p:ph type="body" idx="1"/>
          </p:nvPr>
        </p:nvSpPr>
        <p:spPr/>
        <p:txBody>
          <a:bodyPr/>
          <a:lstStyle/>
          <a:p>
            <a:pPr marL="114300" indent="0">
              <a:buNone/>
            </a:pPr>
            <a:r>
              <a:rPr lang="en-US" b="1" dirty="0"/>
              <a:t>Religion</a:t>
            </a:r>
          </a:p>
          <a:p>
            <a:endParaRPr lang="en-US" dirty="0"/>
          </a:p>
          <a:p>
            <a:pPr marL="114300" indent="0">
              <a:buNone/>
            </a:pPr>
            <a:r>
              <a:rPr lang="en-CA" dirty="0"/>
              <a:t>Employers are required to respect and accommodate an individual’s religion (aka creed). </a:t>
            </a:r>
            <a:endParaRPr lang="en-US" dirty="0"/>
          </a:p>
        </p:txBody>
      </p:sp>
    </p:spTree>
    <p:extLst>
      <p:ext uri="{BB962C8B-B14F-4D97-AF65-F5344CB8AC3E}">
        <p14:creationId xmlns:p14="http://schemas.microsoft.com/office/powerpoint/2010/main" val="168154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E26-5576-EA4C-BA8D-A99244B2CB58}"/>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11.2 </a:t>
            </a:r>
            <a:r>
              <a:rPr lang="en-CA" b="1" dirty="0">
                <a:latin typeface="Arial" panose="020B0604020202020204" pitchFamily="34" charset="0"/>
                <a:cs typeface="Arial" panose="020B0604020202020204" pitchFamily="34" charset="0"/>
              </a:rPr>
              <a:t>Dimensions of Diversity VIII</a:t>
            </a:r>
            <a:endParaRPr lang="en-US" dirty="0"/>
          </a:p>
        </p:txBody>
      </p:sp>
      <p:sp>
        <p:nvSpPr>
          <p:cNvPr id="3" name="Text Placeholder 2">
            <a:extLst>
              <a:ext uri="{FF2B5EF4-FFF2-40B4-BE49-F238E27FC236}">
                <a16:creationId xmlns:a16="http://schemas.microsoft.com/office/drawing/2014/main" id="{81FAF126-C3E7-B74E-9F9C-3A613BBC3CBC}"/>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Ability </a:t>
            </a:r>
          </a:p>
          <a:p>
            <a:pPr marL="114300" indent="0">
              <a:buNone/>
            </a:pPr>
            <a:endParaRPr lang="en-US" dirty="0"/>
          </a:p>
          <a:p>
            <a:pPr marL="114300" indent="0">
              <a:buNone/>
            </a:pPr>
            <a:r>
              <a:rPr lang="en-US" dirty="0"/>
              <a:t>It is illegal to harass or discriminate in the workplace because of a visible or hidden disability.</a:t>
            </a:r>
          </a:p>
          <a:p>
            <a:endParaRPr lang="en-US" dirty="0"/>
          </a:p>
        </p:txBody>
      </p:sp>
    </p:spTree>
    <p:extLst>
      <p:ext uri="{BB962C8B-B14F-4D97-AF65-F5344CB8AC3E}">
        <p14:creationId xmlns:p14="http://schemas.microsoft.com/office/powerpoint/2010/main" val="97992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308F-5872-0149-95C8-10233A160263}"/>
              </a:ext>
            </a:extLst>
          </p:cNvPr>
          <p:cNvSpPr>
            <a:spLocks noGrp="1"/>
          </p:cNvSpPr>
          <p:nvPr>
            <p:ph type="title"/>
          </p:nvPr>
        </p:nvSpPr>
        <p:spPr/>
        <p:txBody>
          <a:bodyPr>
            <a:noAutofit/>
          </a:bodyPr>
          <a:lstStyle/>
          <a:p>
            <a:r>
              <a:rPr lang="en-CA" sz="2400" b="1" dirty="0"/>
              <a:t>11.3 Diversity in the Workplace – Benefits and Challenges I</a:t>
            </a:r>
            <a:endParaRPr lang="en-US" sz="2400" b="1" dirty="0"/>
          </a:p>
        </p:txBody>
      </p:sp>
      <p:sp>
        <p:nvSpPr>
          <p:cNvPr id="3" name="Text Placeholder 2">
            <a:extLst>
              <a:ext uri="{FF2B5EF4-FFF2-40B4-BE49-F238E27FC236}">
                <a16:creationId xmlns:a16="http://schemas.microsoft.com/office/drawing/2014/main" id="{99A42C14-4BC6-C741-9C13-4019785AEC2A}"/>
              </a:ext>
            </a:extLst>
          </p:cNvPr>
          <p:cNvSpPr>
            <a:spLocks noGrp="1"/>
          </p:cNvSpPr>
          <p:nvPr>
            <p:ph type="body" idx="1"/>
          </p:nvPr>
        </p:nvSpPr>
        <p:spPr/>
        <p:txBody>
          <a:bodyPr>
            <a:normAutofit fontScale="32500" lnSpcReduction="20000"/>
          </a:bodyPr>
          <a:lstStyle/>
          <a:p>
            <a:pPr marL="114300" indent="0">
              <a:buNone/>
            </a:pPr>
            <a:r>
              <a:rPr lang="en-CA" sz="8000" b="1" dirty="0">
                <a:latin typeface="Arial" panose="020B0604020202020204" pitchFamily="34" charset="0"/>
                <a:cs typeface="Arial" panose="020B0604020202020204" pitchFamily="34" charset="0"/>
              </a:rPr>
              <a:t>Benefits of Diversity</a:t>
            </a:r>
          </a:p>
          <a:p>
            <a:pPr marL="114300" indent="0">
              <a:buNone/>
            </a:pPr>
            <a:endParaRPr lang="en-CA" sz="8000" b="1" dirty="0">
              <a:latin typeface="Arial" panose="020B0604020202020204" pitchFamily="34" charset="0"/>
              <a:cs typeface="Arial" panose="020B0604020202020204" pitchFamily="34" charset="0"/>
            </a:endParaRPr>
          </a:p>
          <a:p>
            <a:r>
              <a:rPr lang="en-CA" sz="8000" dirty="0">
                <a:latin typeface="Arial" panose="020B0604020202020204" pitchFamily="34" charset="0"/>
                <a:cs typeface="Arial" panose="020B0604020202020204" pitchFamily="34" charset="0"/>
              </a:rPr>
              <a:t>Higher Creativity in Decision Making</a:t>
            </a:r>
          </a:p>
          <a:p>
            <a:r>
              <a:rPr lang="en-CA" sz="8000" dirty="0">
                <a:latin typeface="Arial" panose="020B0604020202020204" pitchFamily="34" charset="0"/>
                <a:cs typeface="Arial" panose="020B0604020202020204" pitchFamily="34" charset="0"/>
              </a:rPr>
              <a:t>Better Understanding and Service of Customers</a:t>
            </a:r>
          </a:p>
          <a:p>
            <a:r>
              <a:rPr lang="en-CA" sz="8000" dirty="0">
                <a:latin typeface="Arial" panose="020B0604020202020204" pitchFamily="34" charset="0"/>
                <a:cs typeface="Arial" panose="020B0604020202020204" pitchFamily="34" charset="0"/>
              </a:rPr>
              <a:t>More Satisfied Workforce</a:t>
            </a:r>
          </a:p>
          <a:p>
            <a:r>
              <a:rPr lang="en-CA" sz="8000" dirty="0">
                <a:latin typeface="Arial" panose="020B0604020202020204" pitchFamily="34" charset="0"/>
                <a:cs typeface="Arial" panose="020B0604020202020204" pitchFamily="34" charset="0"/>
              </a:rPr>
              <a:t>Market Reputation</a:t>
            </a:r>
          </a:p>
          <a:p>
            <a:r>
              <a:rPr lang="en-CA" sz="8000" dirty="0">
                <a:latin typeface="Arial" panose="020B0604020202020204" pitchFamily="34" charset="0"/>
                <a:cs typeface="Arial" panose="020B0604020202020204" pitchFamily="34" charset="0"/>
              </a:rPr>
              <a:t>Lower Litigation Expenses</a:t>
            </a:r>
          </a:p>
          <a:p>
            <a:r>
              <a:rPr lang="en-CA" sz="8000" dirty="0">
                <a:latin typeface="Arial" panose="020B0604020202020204" pitchFamily="34" charset="0"/>
                <a:cs typeface="Arial" panose="020B0604020202020204" pitchFamily="34" charset="0"/>
              </a:rPr>
              <a:t>Higher Company Performance</a:t>
            </a:r>
            <a:endParaRPr lang="en-CA" dirty="0"/>
          </a:p>
        </p:txBody>
      </p:sp>
    </p:spTree>
    <p:extLst>
      <p:ext uri="{BB962C8B-B14F-4D97-AF65-F5344CB8AC3E}">
        <p14:creationId xmlns:p14="http://schemas.microsoft.com/office/powerpoint/2010/main" val="160522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2D1F-F6FD-E940-9756-F2DD38694EB6}"/>
              </a:ext>
            </a:extLst>
          </p:cNvPr>
          <p:cNvSpPr>
            <a:spLocks noGrp="1"/>
          </p:cNvSpPr>
          <p:nvPr>
            <p:ph type="title"/>
          </p:nvPr>
        </p:nvSpPr>
        <p:spPr>
          <a:xfrm>
            <a:off x="108858" y="420886"/>
            <a:ext cx="9144000" cy="607800"/>
          </a:xfrm>
        </p:spPr>
        <p:txBody>
          <a:bodyPr>
            <a:noAutofit/>
          </a:bodyPr>
          <a:lstStyle/>
          <a:p>
            <a:r>
              <a:rPr lang="en-CA" sz="2400" b="1" dirty="0">
                <a:latin typeface="Arial" panose="020B0604020202020204" pitchFamily="34" charset="0"/>
                <a:cs typeface="Arial" panose="020B0604020202020204" pitchFamily="34" charset="0"/>
              </a:rPr>
              <a:t>11.3 Diversity in the Workplace – Benefits and Challenges II</a:t>
            </a:r>
            <a:endParaRPr lang="en-US" sz="2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EE8D8AC-3FB1-7F46-8A01-1AC6FC619B0F}"/>
              </a:ext>
            </a:extLst>
          </p:cNvPr>
          <p:cNvSpPr>
            <a:spLocks noGrp="1"/>
          </p:cNvSpPr>
          <p:nvPr>
            <p:ph type="body" idx="1"/>
          </p:nvPr>
        </p:nvSpPr>
        <p:spPr/>
        <p:txBody>
          <a:bodyPr/>
          <a:lstStyle/>
          <a:p>
            <a:pPr marL="114300" indent="0">
              <a:buNone/>
            </a:pPr>
            <a:r>
              <a:rPr lang="en-CA" b="1" dirty="0"/>
              <a:t>Challenges of Diversity</a:t>
            </a:r>
          </a:p>
          <a:p>
            <a:pPr marL="114300" indent="0">
              <a:buNone/>
            </a:pPr>
            <a:endParaRPr lang="en-CA" dirty="0"/>
          </a:p>
          <a:p>
            <a:r>
              <a:rPr lang="en-CA" dirty="0"/>
              <a:t>Similarity-Attraction Phenomenon</a:t>
            </a:r>
          </a:p>
          <a:p>
            <a:r>
              <a:rPr lang="en-CA" dirty="0" err="1"/>
              <a:t>Faultlines</a:t>
            </a:r>
            <a:endParaRPr lang="en-CA" dirty="0"/>
          </a:p>
          <a:p>
            <a:r>
              <a:rPr lang="en-CA" dirty="0"/>
              <a:t>Stereotypes</a:t>
            </a:r>
            <a:endParaRPr lang="en-US" dirty="0"/>
          </a:p>
        </p:txBody>
      </p:sp>
    </p:spTree>
    <p:extLst>
      <p:ext uri="{BB962C8B-B14F-4D97-AF65-F5344CB8AC3E}">
        <p14:creationId xmlns:p14="http://schemas.microsoft.com/office/powerpoint/2010/main" val="3431359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B518-22F5-5F48-AE63-389C87A7EFF5}"/>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11.4 Culture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101F0D6-2DC4-164E-A088-67413EB68C4F}"/>
              </a:ext>
            </a:extLst>
          </p:cNvPr>
          <p:cNvSpPr>
            <a:spLocks noGrp="1"/>
          </p:cNvSpPr>
          <p:nvPr>
            <p:ph type="body" idx="1"/>
          </p:nvPr>
        </p:nvSpPr>
        <p:spPr/>
        <p:txBody>
          <a:bodyPr/>
          <a:lstStyle/>
          <a:p>
            <a:pPr marL="114300" indent="0">
              <a:buNone/>
            </a:pPr>
            <a:r>
              <a:rPr lang="en-CA" b="1" dirty="0"/>
              <a:t>Intercultural Communication</a:t>
            </a:r>
          </a:p>
          <a:p>
            <a:pPr marL="114300" indent="0">
              <a:buNone/>
            </a:pPr>
            <a:endParaRPr lang="en-CA" b="1" dirty="0"/>
          </a:p>
          <a:p>
            <a:pPr marL="114300" indent="0">
              <a:buNone/>
            </a:pPr>
            <a:r>
              <a:rPr lang="en-CA" dirty="0"/>
              <a:t>All communication is intercultural. The term “intercultural communication” may conjure in your mind a picture of two people from different continents speaking or writing to one another. </a:t>
            </a:r>
            <a:endParaRPr lang="en-CA" b="1" dirty="0"/>
          </a:p>
          <a:p>
            <a:pPr marL="114300" indent="0">
              <a:buNone/>
            </a:pPr>
            <a:endParaRPr lang="en-US" dirty="0"/>
          </a:p>
        </p:txBody>
      </p:sp>
    </p:spTree>
    <p:extLst>
      <p:ext uri="{BB962C8B-B14F-4D97-AF65-F5344CB8AC3E}">
        <p14:creationId xmlns:p14="http://schemas.microsoft.com/office/powerpoint/2010/main" val="932434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26A4-B1DD-1748-BE65-B744376B3846}"/>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11.4 Culture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CA3682D-F369-E74E-9658-83DCEF7DB981}"/>
              </a:ext>
            </a:extLst>
          </p:cNvPr>
          <p:cNvSpPr>
            <a:spLocks noGrp="1"/>
          </p:cNvSpPr>
          <p:nvPr>
            <p:ph type="body" idx="1"/>
          </p:nvPr>
        </p:nvSpPr>
        <p:spPr/>
        <p:txBody>
          <a:bodyPr/>
          <a:lstStyle/>
          <a:p>
            <a:pPr marL="114300" indent="0">
              <a:buNone/>
            </a:pPr>
            <a:r>
              <a:rPr lang="en-CA" b="1" dirty="0"/>
              <a:t>Common Cultural Characteristics</a:t>
            </a:r>
          </a:p>
          <a:p>
            <a:pPr marL="114300" indent="0">
              <a:buNone/>
            </a:pPr>
            <a:endParaRPr lang="en-CA" b="1" dirty="0"/>
          </a:p>
          <a:p>
            <a:r>
              <a:rPr lang="en-CA" dirty="0"/>
              <a:t>Rites of Initiation and Adopting a Common Language</a:t>
            </a:r>
          </a:p>
          <a:p>
            <a:r>
              <a:rPr lang="en-CA" dirty="0"/>
              <a:t>Common Values and Goals</a:t>
            </a:r>
          </a:p>
          <a:p>
            <a:endParaRPr lang="en-CA" b="1" dirty="0"/>
          </a:p>
          <a:p>
            <a:endParaRPr lang="en-US" dirty="0"/>
          </a:p>
        </p:txBody>
      </p:sp>
    </p:spTree>
    <p:extLst>
      <p:ext uri="{BB962C8B-B14F-4D97-AF65-F5344CB8AC3E}">
        <p14:creationId xmlns:p14="http://schemas.microsoft.com/office/powerpoint/2010/main" val="1954894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C24C-C91B-9F49-AD5D-429DBFFBC191}"/>
              </a:ext>
            </a:extLst>
          </p:cNvPr>
          <p:cNvSpPr>
            <a:spLocks noGrp="1"/>
          </p:cNvSpPr>
          <p:nvPr>
            <p:ph type="title"/>
          </p:nvPr>
        </p:nvSpPr>
        <p:spPr/>
        <p:txBody>
          <a:bodyPr>
            <a:normAutofit fontScale="90000"/>
          </a:bodyPr>
          <a:lstStyle/>
          <a:p>
            <a:r>
              <a:rPr lang="en-CA" b="1"/>
              <a:t>11.4 Culture III</a:t>
            </a:r>
            <a:br>
              <a:rPr lang="en-CA" b="1" dirty="0"/>
            </a:br>
            <a:br>
              <a:rPr lang="en-CA" b="1" dirty="0"/>
            </a:br>
            <a:endParaRPr lang="en-US" b="1" dirty="0"/>
          </a:p>
        </p:txBody>
      </p:sp>
      <p:sp>
        <p:nvSpPr>
          <p:cNvPr id="3" name="Text Placeholder 2">
            <a:extLst>
              <a:ext uri="{FF2B5EF4-FFF2-40B4-BE49-F238E27FC236}">
                <a16:creationId xmlns:a16="http://schemas.microsoft.com/office/drawing/2014/main" id="{51752B24-5740-6B41-B236-8F2AACC20384}"/>
              </a:ext>
            </a:extLst>
          </p:cNvPr>
          <p:cNvSpPr>
            <a:spLocks noGrp="1"/>
          </p:cNvSpPr>
          <p:nvPr>
            <p:ph type="body" idx="1"/>
          </p:nvPr>
        </p:nvSpPr>
        <p:spPr>
          <a:xfrm>
            <a:off x="5135951" y="1163575"/>
            <a:ext cx="3977271" cy="3339000"/>
          </a:xfrm>
        </p:spPr>
        <p:txBody>
          <a:bodyPr/>
          <a:lstStyle/>
          <a:p>
            <a:pPr marL="114300" indent="0">
              <a:buNone/>
            </a:pPr>
            <a:r>
              <a:rPr lang="en-CA" b="1" dirty="0">
                <a:latin typeface="Arial" panose="020B0604020202020204" pitchFamily="34" charset="0"/>
                <a:cs typeface="Arial" panose="020B0604020202020204" pitchFamily="34" charset="0"/>
              </a:rPr>
              <a:t>Understanding and Respecting Cultural Differences</a:t>
            </a:r>
          </a:p>
          <a:p>
            <a:pPr marL="114300" indent="0">
              <a:buNone/>
            </a:pPr>
            <a:endParaRPr lang="en-CA" b="1"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Successfully communicating across cultures requires understanding and respecting how the culture or cultures you represent differ from those of the people you’re communicating with. </a:t>
            </a:r>
            <a:endParaRPr lang="en-CA" b="1"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1606EB7D-D645-034F-B0A6-B681686E7CD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18732"/>
            <a:ext cx="5135951" cy="3316968"/>
          </a:xfrm>
          <a:prstGeom prst="rect">
            <a:avLst/>
          </a:prstGeom>
        </p:spPr>
      </p:pic>
      <p:sp>
        <p:nvSpPr>
          <p:cNvPr id="6" name="TextBox 5">
            <a:extLst>
              <a:ext uri="{FF2B5EF4-FFF2-40B4-BE49-F238E27FC236}">
                <a16:creationId xmlns:a16="http://schemas.microsoft.com/office/drawing/2014/main" id="{2AAC2C2B-46FF-8947-BCC8-B80AC89C1C8C}"/>
              </a:ext>
            </a:extLst>
          </p:cNvPr>
          <p:cNvSpPr txBox="1"/>
          <p:nvPr/>
        </p:nvSpPr>
        <p:spPr>
          <a:xfrm>
            <a:off x="185057" y="4610389"/>
            <a:ext cx="1553630" cy="246221"/>
          </a:xfrm>
          <a:prstGeom prst="rect">
            <a:avLst/>
          </a:prstGeom>
          <a:noFill/>
        </p:spPr>
        <p:txBody>
          <a:bodyPr wrap="none" rtlCol="0">
            <a:spAutoFit/>
          </a:bodyPr>
          <a:lstStyle/>
          <a:p>
            <a:r>
              <a:rPr lang="en-US" sz="1000" dirty="0"/>
              <a:t>Picture Source- Pixabay</a:t>
            </a:r>
          </a:p>
        </p:txBody>
      </p:sp>
    </p:spTree>
    <p:extLst>
      <p:ext uri="{BB962C8B-B14F-4D97-AF65-F5344CB8AC3E}">
        <p14:creationId xmlns:p14="http://schemas.microsoft.com/office/powerpoint/2010/main" val="217952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type="body" idx="1"/>
          </p:nvPr>
        </p:nvSpPr>
        <p:spPr>
          <a:xfrm>
            <a:off x="311700" y="1017800"/>
            <a:ext cx="8520600" cy="3551075"/>
          </a:xfrm>
          <a:prstGeom prst="rect">
            <a:avLst/>
          </a:prstGeom>
        </p:spPr>
        <p:txBody>
          <a:bodyPr spcFirstLastPara="1" wrap="square" lIns="91425" tIns="91425" rIns="91425" bIns="91425" anchor="t" anchorCtr="0">
            <a:noAutofit/>
          </a:bodyPr>
          <a:lstStyle/>
          <a:p>
            <a:pPr marL="114300" indent="0">
              <a:buNone/>
            </a:pPr>
            <a:r>
              <a:rPr lang="en-CA" sz="2000" dirty="0">
                <a:latin typeface="Arial" panose="020B0604020202020204" pitchFamily="34" charset="0"/>
                <a:cs typeface="Arial" panose="020B0604020202020204" pitchFamily="34" charset="0"/>
              </a:rPr>
              <a:t>Upon successful completion of this chapter, you should be able to:</a:t>
            </a:r>
          </a:p>
          <a:p>
            <a:pPr marL="114300" indent="0">
              <a:buNone/>
            </a:pPr>
            <a:endParaRPr lang="en-CA" sz="1600" dirty="0">
              <a:latin typeface="Arial" panose="020B0604020202020204" pitchFamily="34" charset="0"/>
              <a:cs typeface="Arial" panose="020B0604020202020204" pitchFamily="34" charset="0"/>
            </a:endParaRPr>
          </a:p>
          <a:p>
            <a:r>
              <a:rPr lang="en-CA" sz="1600" b="1" dirty="0"/>
              <a:t>Define</a:t>
            </a:r>
            <a:r>
              <a:rPr lang="en-CA" sz="1600" dirty="0"/>
              <a:t> key terms related to the dimensions of diversity.</a:t>
            </a:r>
          </a:p>
          <a:p>
            <a:r>
              <a:rPr lang="en-CA" sz="1600" b="1" dirty="0"/>
              <a:t>Understand</a:t>
            </a:r>
            <a:r>
              <a:rPr lang="en-CA" sz="1600" dirty="0"/>
              <a:t> that employees in Ontario should not be discriminated against in the workplace based on protected grounds.</a:t>
            </a:r>
          </a:p>
          <a:p>
            <a:r>
              <a:rPr lang="en-CA" sz="1600" b="1" dirty="0"/>
              <a:t>Describe</a:t>
            </a:r>
            <a:r>
              <a:rPr lang="en-CA" sz="1600" dirty="0"/>
              <a:t> the benefits and challenges associated with a diverse workforce within an organization.</a:t>
            </a:r>
          </a:p>
          <a:p>
            <a:r>
              <a:rPr lang="en-CA" sz="1600" b="1" dirty="0"/>
              <a:t>Explain</a:t>
            </a:r>
            <a:r>
              <a:rPr lang="en-CA" sz="1600" dirty="0"/>
              <a:t> the process by which we join and participate in a culture such as in the workplace.</a:t>
            </a:r>
          </a:p>
          <a:p>
            <a:r>
              <a:rPr lang="en-CA" sz="1600" b="1" dirty="0"/>
              <a:t>Identify</a:t>
            </a:r>
            <a:r>
              <a:rPr lang="en-CA" sz="1600" dirty="0"/>
              <a:t> dimensions of cultural difference from a sociological perspective.</a:t>
            </a:r>
          </a:p>
          <a:p>
            <a:r>
              <a:rPr lang="en-CA" sz="1600" b="1" dirty="0"/>
              <a:t>Explain</a:t>
            </a:r>
            <a:r>
              <a:rPr lang="en-CA" sz="1600" dirty="0"/>
              <a:t> strategies for how to establish and maintain friendly professional relations with people from different cultures.</a:t>
            </a:r>
          </a:p>
          <a:p>
            <a:pPr marL="0" lvl="0" indent="0" algn="l" rtl="0">
              <a:spcBef>
                <a:spcPts val="1200"/>
              </a:spcBef>
              <a:spcAft>
                <a:spcPts val="0"/>
              </a:spcAft>
              <a:buNone/>
            </a:pPr>
            <a:endParaRPr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j-lt"/>
              </a:rPr>
              <a:t>11.5 Key Takeaways</a:t>
            </a:r>
            <a:endParaRPr b="1" dirty="0">
              <a:latin typeface="+mj-lt"/>
            </a:endParaRPr>
          </a:p>
        </p:txBody>
      </p:sp>
      <p:sp>
        <p:nvSpPr>
          <p:cNvPr id="170" name="Google Shape;170;p26"/>
          <p:cNvSpPr txBox="1">
            <a:spLocks noGrp="1"/>
          </p:cNvSpPr>
          <p:nvPr>
            <p:ph type="body" idx="1"/>
          </p:nvPr>
        </p:nvSpPr>
        <p:spPr>
          <a:xfrm>
            <a:off x="215153" y="1017800"/>
            <a:ext cx="8767482" cy="3683292"/>
          </a:xfrm>
          <a:prstGeom prst="rect">
            <a:avLst/>
          </a:prstGeom>
        </p:spPr>
        <p:txBody>
          <a:bodyPr spcFirstLastPara="1" wrap="square" lIns="91425" tIns="91425" rIns="91425" bIns="91425" anchor="t" anchorCtr="0">
            <a:normAutofit fontScale="85000" lnSpcReduction="10000"/>
          </a:bodyPr>
          <a:lstStyle/>
          <a:p>
            <a:r>
              <a:rPr lang="en-CA" b="1" dirty="0"/>
              <a:t>In this chapter, we learned that there are many sources of human diversity. </a:t>
            </a:r>
            <a:r>
              <a:rPr lang="en-CA" dirty="0"/>
              <a:t>Some of these characteristics are surface-level and superficial, while other differences are deeper or hidden.</a:t>
            </a:r>
          </a:p>
          <a:p>
            <a:r>
              <a:rPr lang="en-CA" b="1" dirty="0"/>
              <a:t>Canada is often celebrated for its policies on equity and multiculturalism</a:t>
            </a:r>
            <a:r>
              <a:rPr lang="en-CA" dirty="0"/>
              <a:t>. However, within Canadian society there are still ongoing systems of privilege and oppression that impact employment.</a:t>
            </a:r>
          </a:p>
          <a:p>
            <a:r>
              <a:rPr lang="en-CA" b="1" dirty="0"/>
              <a:t>Biases and stereotypes based on surface-level characteristics</a:t>
            </a:r>
            <a:r>
              <a:rPr lang="en-CA" dirty="0"/>
              <a:t> can lead to discrimination in the workplace.</a:t>
            </a:r>
          </a:p>
          <a:p>
            <a:r>
              <a:rPr lang="en-CA" b="1" dirty="0"/>
              <a:t>It is illegal to discriminate in Ontario workplaces on the basis of</a:t>
            </a:r>
            <a:r>
              <a:rPr lang="en-CA" dirty="0"/>
              <a:t> race, ethnicity, nationality, sex, gender, sexual orientation, religion, or ability.</a:t>
            </a:r>
          </a:p>
          <a:p>
            <a:r>
              <a:rPr lang="en-CA" b="1" dirty="0"/>
              <a:t>All communication is intercultural communication</a:t>
            </a:r>
            <a:r>
              <a:rPr lang="en-CA" dirty="0"/>
              <a:t>, which requires an open attitude to understanding and accommodating cultural differences in the workplace to make business connections.</a:t>
            </a:r>
          </a:p>
          <a:p>
            <a:r>
              <a:rPr lang="en-CA" b="1" dirty="0"/>
              <a:t>Using mindfulness</a:t>
            </a:r>
            <a:r>
              <a:rPr lang="en-CA" dirty="0"/>
              <a:t> (attention, intention, and attitude) we can become more culturally competent communicators.</a:t>
            </a:r>
          </a:p>
          <a:p>
            <a:pPr marL="457200" lvl="0" indent="-341788" algn="l" rtl="0">
              <a:spcBef>
                <a:spcPts val="0"/>
              </a:spcBef>
              <a:spcAft>
                <a:spcPts val="0"/>
              </a:spcAft>
              <a:buClr>
                <a:srgbClr val="000000"/>
              </a:buClr>
              <a:buSzPct val="100000"/>
              <a:buFont typeface="Arial"/>
              <a:buChar char="●"/>
            </a:pPr>
            <a:endParaRPr sz="2900"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06829" y="249761"/>
            <a:ext cx="9053715" cy="607800"/>
          </a:xfrm>
          <a:prstGeom prst="rect">
            <a:avLst/>
          </a:prstGeom>
        </p:spPr>
        <p:txBody>
          <a:bodyPr spcFirstLastPara="1" wrap="square" lIns="91425" tIns="91425" rIns="91425" bIns="91425" anchor="t" anchorCtr="0">
            <a:noAutofit/>
          </a:bodyPr>
          <a:lstStyle/>
          <a:p>
            <a:r>
              <a:rPr lang="en" sz="3200" b="1" dirty="0">
                <a:latin typeface="Arial" panose="020B0604020202020204" pitchFamily="34" charset="0"/>
                <a:ea typeface="Arial"/>
                <a:cs typeface="Arial" panose="020B0604020202020204" pitchFamily="34" charset="0"/>
                <a:sym typeface="Arial"/>
              </a:rPr>
              <a:t>11.1 </a:t>
            </a:r>
            <a:r>
              <a:rPr lang="en-CA" sz="3200" b="1" dirty="0">
                <a:latin typeface="Arial" panose="020B0604020202020204" pitchFamily="34" charset="0"/>
                <a:cs typeface="Arial" panose="020B0604020202020204" pitchFamily="34" charset="0"/>
              </a:rPr>
              <a:t>Diversity and Inclusion</a:t>
            </a:r>
            <a:br>
              <a:rPr lang="en-CA" sz="3200" b="1" dirty="0">
                <a:latin typeface="Arial" panose="020B0604020202020204" pitchFamily="34" charset="0"/>
                <a:cs typeface="Arial" panose="020B0604020202020204" pitchFamily="34" charset="0"/>
              </a:rPr>
            </a:br>
            <a:br>
              <a:rPr lang="en-CA" sz="3200" b="1" dirty="0">
                <a:latin typeface="Arial" panose="020B0604020202020204" pitchFamily="34" charset="0"/>
                <a:cs typeface="Arial" panose="020B0604020202020204" pitchFamily="34" charset="0"/>
              </a:rPr>
            </a:br>
            <a:endParaRPr sz="3200" b="1" dirty="0">
              <a:latin typeface="Arial" panose="020B0604020202020204" pitchFamily="34" charset="0"/>
              <a:ea typeface="Arial"/>
              <a:cs typeface="Arial" panose="020B0604020202020204" pitchFamily="34" charset="0"/>
              <a:sym typeface="Arial"/>
            </a:endParaRPr>
          </a:p>
        </p:txBody>
      </p:sp>
      <p:sp>
        <p:nvSpPr>
          <p:cNvPr id="93" name="Google Shape;93;p15"/>
          <p:cNvSpPr txBox="1">
            <a:spLocks noGrp="1"/>
          </p:cNvSpPr>
          <p:nvPr>
            <p:ph type="body" idx="1"/>
          </p:nvPr>
        </p:nvSpPr>
        <p:spPr>
          <a:xfrm>
            <a:off x="4898570" y="1002256"/>
            <a:ext cx="4087125" cy="3339000"/>
          </a:xfrm>
          <a:prstGeom prst="rect">
            <a:avLst/>
          </a:prstGeom>
        </p:spPr>
        <p:txBody>
          <a:bodyPr spcFirstLastPara="1" wrap="square" lIns="91425" tIns="91425" rIns="91425" bIns="91425" anchor="t" anchorCtr="0">
            <a:noAutofit/>
          </a:bodyPr>
          <a:lstStyle/>
          <a:p>
            <a:pPr marL="0" lvl="0" indent="0">
              <a:spcBef>
                <a:spcPts val="1200"/>
              </a:spcBef>
              <a:spcAft>
                <a:spcPts val="1200"/>
              </a:spcAft>
              <a:buNone/>
            </a:pPr>
            <a:r>
              <a:rPr lang="en-CA" b="1" dirty="0">
                <a:latin typeface="Arial" panose="020B0604020202020204" pitchFamily="34" charset="0"/>
                <a:cs typeface="Arial" panose="020B0604020202020204" pitchFamily="34" charset="0"/>
              </a:rPr>
              <a:t>Diversity</a:t>
            </a:r>
            <a:r>
              <a:rPr lang="en-CA" dirty="0">
                <a:latin typeface="Arial" panose="020B0604020202020204" pitchFamily="34" charset="0"/>
                <a:cs typeface="Arial" panose="020B0604020202020204" pitchFamily="34" charset="0"/>
              </a:rPr>
              <a:t> is “the presence of differences among individuals in a group in terms of various aspects (e.g., gender, attraction, race, class, ability, </a:t>
            </a:r>
            <a:r>
              <a:rPr lang="en-CA" dirty="0" err="1">
                <a:latin typeface="Arial" panose="020B0604020202020204" pitchFamily="34" charset="0"/>
                <a:cs typeface="Arial" panose="020B0604020202020204" pitchFamily="34" charset="0"/>
              </a:rPr>
              <a:t>etc</a:t>
            </a:r>
            <a:r>
              <a:rPr lang="en-CA" dirty="0">
                <a:latin typeface="Arial" panose="020B0604020202020204" pitchFamily="34" charset="0"/>
                <a:cs typeface="Arial" panose="020B0604020202020204" pitchFamily="34" charset="0"/>
              </a:rPr>
              <a:t>) that may create advantages or barriers to opportunities and resources because of historical and ongoing systems of oppression. </a:t>
            </a:r>
            <a:endParaRPr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FAAF59-24C2-A341-99C9-34000F0670D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04" y="1164771"/>
            <a:ext cx="4548663" cy="3032442"/>
          </a:xfrm>
          <a:prstGeom prst="rect">
            <a:avLst/>
          </a:prstGeom>
        </p:spPr>
      </p:pic>
      <p:sp>
        <p:nvSpPr>
          <p:cNvPr id="9" name="TextBox 8">
            <a:extLst>
              <a:ext uri="{FF2B5EF4-FFF2-40B4-BE49-F238E27FC236}">
                <a16:creationId xmlns:a16="http://schemas.microsoft.com/office/drawing/2014/main" id="{CC7D3B66-FE22-3840-975E-6023B6B4E74C}"/>
              </a:ext>
            </a:extLst>
          </p:cNvPr>
          <p:cNvSpPr txBox="1"/>
          <p:nvPr/>
        </p:nvSpPr>
        <p:spPr>
          <a:xfrm>
            <a:off x="158304" y="4341256"/>
            <a:ext cx="4631870" cy="261610"/>
          </a:xfrm>
          <a:prstGeom prst="rect">
            <a:avLst/>
          </a:prstGeom>
          <a:noFill/>
        </p:spPr>
        <p:txBody>
          <a:bodyPr wrap="square">
            <a:spAutoFit/>
          </a:bodyPr>
          <a:lstStyle/>
          <a:p>
            <a:r>
              <a:rPr lang="en-CA" sz="1100" b="0" i="0" u="none" strike="noStrike" dirty="0">
                <a:solidFill>
                  <a:srgbClr val="111111"/>
                </a:solidFill>
                <a:effectLst/>
                <a:latin typeface="Arial" panose="020B0604020202020204" pitchFamily="34" charset="0"/>
                <a:cs typeface="Arial" panose="020B0604020202020204" pitchFamily="34" charset="0"/>
              </a:rPr>
              <a:t>Photo by </a:t>
            </a:r>
            <a:r>
              <a:rPr lang="en-CA" sz="1100" b="0" i="0" dirty="0">
                <a:solidFill>
                  <a:srgbClr val="767676"/>
                </a:solidFill>
                <a:effectLst/>
                <a:latin typeface="Arial" panose="020B0604020202020204" pitchFamily="34" charset="0"/>
                <a:cs typeface="Arial" panose="020B0604020202020204" pitchFamily="34" charset="0"/>
                <a:hlinkClick r:id="rId4"/>
              </a:rPr>
              <a:t>Hannah Busing</a:t>
            </a:r>
            <a:r>
              <a:rPr lang="en-CA" sz="1100" b="0" i="0" u="none" strike="noStrike" dirty="0">
                <a:solidFill>
                  <a:srgbClr val="111111"/>
                </a:solidFill>
                <a:effectLst/>
                <a:latin typeface="Arial" panose="020B0604020202020204" pitchFamily="34" charset="0"/>
                <a:cs typeface="Arial" panose="020B0604020202020204" pitchFamily="34" charset="0"/>
              </a:rPr>
              <a:t> on </a:t>
            </a:r>
            <a:r>
              <a:rPr lang="en-CA" sz="1100" b="0" i="0" dirty="0">
                <a:solidFill>
                  <a:srgbClr val="767676"/>
                </a:solidFill>
                <a:effectLst/>
                <a:latin typeface="Arial" panose="020B0604020202020204" pitchFamily="34" charset="0"/>
                <a:cs typeface="Arial" panose="020B0604020202020204" pitchFamily="34" charset="0"/>
                <a:hlinkClick r:id="rId5"/>
              </a:rPr>
              <a:t>Unsplash</a:t>
            </a:r>
            <a:endParaRPr lang="en-US" sz="11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96A8-B9E6-BD4B-BDCC-B0A0E1B5C05B}"/>
              </a:ext>
            </a:extLst>
          </p:cNvPr>
          <p:cNvSpPr>
            <a:spLocks noGrp="1"/>
          </p:cNvSpPr>
          <p:nvPr>
            <p:ph type="title"/>
          </p:nvPr>
        </p:nvSpPr>
        <p:spPr/>
        <p:txBody>
          <a:bodyPr>
            <a:noAutofit/>
          </a:bodyPr>
          <a:lstStyle/>
          <a:p>
            <a:r>
              <a:rPr lang="en" sz="3200" b="1" dirty="0">
                <a:latin typeface="Arial" panose="020B0604020202020204" pitchFamily="34" charset="0"/>
                <a:ea typeface="Arial"/>
                <a:cs typeface="Arial" panose="020B0604020202020204" pitchFamily="34" charset="0"/>
                <a:sym typeface="Arial"/>
              </a:rPr>
              <a:t>11.1 </a:t>
            </a:r>
            <a:r>
              <a:rPr lang="en-CA" sz="3200" b="1" dirty="0">
                <a:latin typeface="Arial" panose="020B0604020202020204" pitchFamily="34" charset="0"/>
                <a:cs typeface="Arial" panose="020B0604020202020204" pitchFamily="34" charset="0"/>
              </a:rPr>
              <a:t>Diversity and Inclusion II</a:t>
            </a:r>
            <a:br>
              <a:rPr lang="en-CA" sz="3200" b="1" dirty="0">
                <a:latin typeface="Arial" panose="020B0604020202020204" pitchFamily="34" charset="0"/>
                <a:cs typeface="Arial" panose="020B0604020202020204" pitchFamily="34" charset="0"/>
              </a:rPr>
            </a:br>
            <a:br>
              <a:rPr lang="en-CA" sz="3200" b="1" dirty="0">
                <a:latin typeface="Arial" panose="020B0604020202020204" pitchFamily="34" charset="0"/>
                <a:cs typeface="Arial" panose="020B0604020202020204" pitchFamily="34" charset="0"/>
              </a:rPr>
            </a:br>
            <a:endParaRPr lang="en-US" sz="3200" dirty="0"/>
          </a:p>
        </p:txBody>
      </p:sp>
      <p:sp>
        <p:nvSpPr>
          <p:cNvPr id="3" name="Text Placeholder 2">
            <a:extLst>
              <a:ext uri="{FF2B5EF4-FFF2-40B4-BE49-F238E27FC236}">
                <a16:creationId xmlns:a16="http://schemas.microsoft.com/office/drawing/2014/main" id="{3979CC32-022E-6D41-ACE1-BE5213B2502A}"/>
              </a:ext>
            </a:extLst>
          </p:cNvPr>
          <p:cNvSpPr>
            <a:spLocks noGrp="1"/>
          </p:cNvSpPr>
          <p:nvPr>
            <p:ph type="body" idx="1"/>
          </p:nvPr>
        </p:nvSpPr>
        <p:spPr>
          <a:xfrm>
            <a:off x="311700" y="1017800"/>
            <a:ext cx="8520600" cy="3339000"/>
          </a:xfrm>
        </p:spPr>
        <p:txBody>
          <a:bodyPr/>
          <a:lstStyle/>
          <a:p>
            <a:pPr marL="114300" indent="0">
              <a:buNone/>
            </a:pPr>
            <a:r>
              <a:rPr lang="en-CA" b="1" dirty="0"/>
              <a:t>Surface-level, Deep-level, and Hidden Diversity</a:t>
            </a:r>
          </a:p>
          <a:p>
            <a:pPr marL="114300" indent="0">
              <a:buNone/>
            </a:pPr>
            <a:br>
              <a:rPr lang="en-CA" dirty="0"/>
            </a:br>
            <a:endParaRPr lang="en-US" dirty="0"/>
          </a:p>
        </p:txBody>
      </p:sp>
      <p:pic>
        <p:nvPicPr>
          <p:cNvPr id="5" name="Picture 4">
            <a:extLst>
              <a:ext uri="{FF2B5EF4-FFF2-40B4-BE49-F238E27FC236}">
                <a16:creationId xmlns:a16="http://schemas.microsoft.com/office/drawing/2014/main" id="{FBF125E6-1A50-8D4F-8CAA-0684F73390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8635" y="1481586"/>
            <a:ext cx="5261507" cy="3337200"/>
          </a:xfrm>
          <a:prstGeom prst="rect">
            <a:avLst/>
          </a:prstGeom>
        </p:spPr>
      </p:pic>
    </p:spTree>
    <p:extLst>
      <p:ext uri="{BB962C8B-B14F-4D97-AF65-F5344CB8AC3E}">
        <p14:creationId xmlns:p14="http://schemas.microsoft.com/office/powerpoint/2010/main" val="350529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44098-E0D8-4B4D-9E59-3AC23034A1A5}"/>
              </a:ext>
            </a:extLst>
          </p:cNvPr>
          <p:cNvSpPr>
            <a:spLocks noGrp="1"/>
          </p:cNvSpPr>
          <p:nvPr>
            <p:ph type="title"/>
          </p:nvPr>
        </p:nvSpPr>
        <p:spPr/>
        <p:txBody>
          <a:bodyPr>
            <a:noAutofit/>
          </a:bodyPr>
          <a:lstStyle/>
          <a:p>
            <a:r>
              <a:rPr lang="en" sz="3200" b="1" dirty="0">
                <a:latin typeface="Arial" panose="020B0604020202020204" pitchFamily="34" charset="0"/>
                <a:ea typeface="Arial"/>
                <a:cs typeface="Arial" panose="020B0604020202020204" pitchFamily="34" charset="0"/>
                <a:sym typeface="Arial"/>
              </a:rPr>
              <a:t>11.1 </a:t>
            </a:r>
            <a:r>
              <a:rPr lang="en-CA" sz="3200" b="1" dirty="0">
                <a:latin typeface="Arial" panose="020B0604020202020204" pitchFamily="34" charset="0"/>
                <a:cs typeface="Arial" panose="020B0604020202020204" pitchFamily="34" charset="0"/>
              </a:rPr>
              <a:t>Diversity and Inclusion III</a:t>
            </a:r>
            <a:br>
              <a:rPr lang="en-CA" sz="3200" b="1" dirty="0">
                <a:latin typeface="Arial" panose="020B0604020202020204" pitchFamily="34" charset="0"/>
                <a:cs typeface="Arial" panose="020B0604020202020204" pitchFamily="34" charset="0"/>
              </a:rPr>
            </a:br>
            <a:br>
              <a:rPr lang="en-CA" sz="3200" b="1" dirty="0">
                <a:latin typeface="Arial" panose="020B0604020202020204" pitchFamily="34" charset="0"/>
                <a:cs typeface="Arial" panose="020B0604020202020204" pitchFamily="34" charset="0"/>
              </a:rPr>
            </a:br>
            <a:endParaRPr lang="en-US" sz="3200" dirty="0"/>
          </a:p>
        </p:txBody>
      </p:sp>
      <p:sp>
        <p:nvSpPr>
          <p:cNvPr id="3" name="Text Placeholder 2">
            <a:extLst>
              <a:ext uri="{FF2B5EF4-FFF2-40B4-BE49-F238E27FC236}">
                <a16:creationId xmlns:a16="http://schemas.microsoft.com/office/drawing/2014/main" id="{46730900-4ADF-2A4B-A8D4-9D54368A6059}"/>
              </a:ext>
            </a:extLst>
          </p:cNvPr>
          <p:cNvSpPr>
            <a:spLocks noGrp="1"/>
          </p:cNvSpPr>
          <p:nvPr>
            <p:ph type="body" idx="1"/>
          </p:nvPr>
        </p:nvSpPr>
        <p:spPr>
          <a:xfrm>
            <a:off x="5519057" y="1246866"/>
            <a:ext cx="3454615" cy="3339000"/>
          </a:xfrm>
        </p:spPr>
        <p:txBody>
          <a:bodyPr/>
          <a:lstStyle/>
          <a:p>
            <a:pPr marL="114300" indent="0">
              <a:buNone/>
            </a:pPr>
            <a:r>
              <a:rPr lang="en-CA" b="1" dirty="0"/>
              <a:t>Inclusion</a:t>
            </a:r>
            <a:r>
              <a:rPr lang="en-CA" dirty="0"/>
              <a:t> means acknowledging systems of oppression, respecting diversity, and providing opportunities for everyone to have a voice (</a:t>
            </a:r>
            <a:r>
              <a:rPr lang="en-CA" dirty="0" err="1"/>
              <a:t>Egale</a:t>
            </a:r>
            <a:r>
              <a:rPr lang="en-CA" dirty="0"/>
              <a:t>, 2022).</a:t>
            </a:r>
            <a:endParaRPr lang="en-US" dirty="0"/>
          </a:p>
        </p:txBody>
      </p:sp>
      <p:pic>
        <p:nvPicPr>
          <p:cNvPr id="5" name="Picture 4">
            <a:extLst>
              <a:ext uri="{FF2B5EF4-FFF2-40B4-BE49-F238E27FC236}">
                <a16:creationId xmlns:a16="http://schemas.microsoft.com/office/drawing/2014/main" id="{DB00D9C8-3B26-4440-B89B-AC5B3F7320D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8330" y="1246866"/>
            <a:ext cx="4872083" cy="3248257"/>
          </a:xfrm>
          <a:prstGeom prst="rect">
            <a:avLst/>
          </a:prstGeom>
        </p:spPr>
      </p:pic>
      <p:sp>
        <p:nvSpPr>
          <p:cNvPr id="7" name="TextBox 6">
            <a:extLst>
              <a:ext uri="{FF2B5EF4-FFF2-40B4-BE49-F238E27FC236}">
                <a16:creationId xmlns:a16="http://schemas.microsoft.com/office/drawing/2014/main" id="{46433B3A-FA82-1448-B1FD-424BF51FC0A7}"/>
              </a:ext>
            </a:extLst>
          </p:cNvPr>
          <p:cNvSpPr txBox="1"/>
          <p:nvPr/>
        </p:nvSpPr>
        <p:spPr>
          <a:xfrm>
            <a:off x="298330" y="4602695"/>
            <a:ext cx="4572000" cy="261610"/>
          </a:xfrm>
          <a:prstGeom prst="rect">
            <a:avLst/>
          </a:prstGeom>
          <a:noFill/>
        </p:spPr>
        <p:txBody>
          <a:bodyPr wrap="square">
            <a:spAutoFit/>
          </a:bodyPr>
          <a:lstStyle/>
          <a:p>
            <a:r>
              <a:rPr lang="en-CA" sz="1100" dirty="0">
                <a:effectLst/>
              </a:rPr>
              <a:t>Photo by </a:t>
            </a:r>
            <a:r>
              <a:rPr lang="en-CA" sz="1100" dirty="0">
                <a:solidFill>
                  <a:srgbClr val="767676"/>
                </a:solidFill>
                <a:effectLst/>
                <a:hlinkClick r:id="rId3"/>
              </a:rPr>
              <a:t>Tim Mossholder</a:t>
            </a:r>
            <a:r>
              <a:rPr lang="en-CA" sz="1100" dirty="0">
                <a:effectLst/>
              </a:rPr>
              <a:t> on </a:t>
            </a:r>
            <a:r>
              <a:rPr lang="en-CA" sz="1100" dirty="0" err="1">
                <a:solidFill>
                  <a:srgbClr val="767676"/>
                </a:solidFill>
                <a:effectLst/>
                <a:hlinkClick r:id="rId4"/>
              </a:rPr>
              <a:t>Unsplash</a:t>
            </a:r>
            <a:endParaRPr lang="en-CA" sz="1100" dirty="0">
              <a:effectLst/>
            </a:endParaRPr>
          </a:p>
        </p:txBody>
      </p:sp>
    </p:spTree>
    <p:extLst>
      <p:ext uri="{BB962C8B-B14F-4D97-AF65-F5344CB8AC3E}">
        <p14:creationId xmlns:p14="http://schemas.microsoft.com/office/powerpoint/2010/main" val="168642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F878-DC03-964D-BDE1-F9866278D266}"/>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11.2 </a:t>
            </a:r>
            <a:r>
              <a:rPr lang="en-CA" b="1" dirty="0">
                <a:latin typeface="Arial" panose="020B0604020202020204" pitchFamily="34" charset="0"/>
                <a:cs typeface="Arial" panose="020B0604020202020204" pitchFamily="34" charset="0"/>
              </a:rPr>
              <a:t>Dimensions of Diversity I</a:t>
            </a: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5A2F30A-C596-AE49-AE9C-674876D005ED}"/>
              </a:ext>
            </a:extLst>
          </p:cNvPr>
          <p:cNvSpPr>
            <a:spLocks noGrp="1"/>
          </p:cNvSpPr>
          <p:nvPr>
            <p:ph type="body" idx="1"/>
          </p:nvPr>
        </p:nvSpPr>
        <p:spPr/>
        <p:txBody>
          <a:bodyPr>
            <a:normAutofit lnSpcReduction="10000"/>
          </a:bodyPr>
          <a:lstStyle/>
          <a:p>
            <a:pPr marL="114300" indent="0">
              <a:buNone/>
            </a:pPr>
            <a:r>
              <a:rPr lang="en-US" sz="2000" b="1" dirty="0">
                <a:latin typeface="Arial" panose="020B0604020202020204" pitchFamily="34" charset="0"/>
                <a:cs typeface="Arial" panose="020B0604020202020204" pitchFamily="34" charset="0"/>
              </a:rPr>
              <a:t>Eight Dimensions of Diversity:</a:t>
            </a:r>
          </a:p>
          <a:p>
            <a:pPr marL="114300" indent="0">
              <a:buNone/>
            </a:pPr>
            <a:endParaRPr lang="en-US" dirty="0"/>
          </a:p>
          <a:p>
            <a:r>
              <a:rPr lang="en-US" dirty="0"/>
              <a:t>Race</a:t>
            </a:r>
          </a:p>
          <a:p>
            <a:r>
              <a:rPr lang="en-US" dirty="0"/>
              <a:t>Ethnicity</a:t>
            </a:r>
          </a:p>
          <a:p>
            <a:r>
              <a:rPr lang="en-US" dirty="0"/>
              <a:t>Nationality</a:t>
            </a:r>
          </a:p>
          <a:p>
            <a:r>
              <a:rPr lang="en-US" dirty="0"/>
              <a:t>Sex</a:t>
            </a:r>
          </a:p>
          <a:p>
            <a:r>
              <a:rPr lang="en-US" dirty="0"/>
              <a:t>Gender</a:t>
            </a:r>
          </a:p>
          <a:p>
            <a:r>
              <a:rPr lang="en-US" dirty="0"/>
              <a:t>Sexual Orientation</a:t>
            </a:r>
          </a:p>
          <a:p>
            <a:r>
              <a:rPr lang="en-US" dirty="0"/>
              <a:t>Religion</a:t>
            </a:r>
          </a:p>
          <a:p>
            <a:r>
              <a:rPr lang="en-US" dirty="0"/>
              <a:t>Ability</a:t>
            </a:r>
          </a:p>
        </p:txBody>
      </p:sp>
    </p:spTree>
    <p:extLst>
      <p:ext uri="{BB962C8B-B14F-4D97-AF65-F5344CB8AC3E}">
        <p14:creationId xmlns:p14="http://schemas.microsoft.com/office/powerpoint/2010/main" val="367401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B08D-CB5C-9248-88BA-AE2D2C21E703}"/>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11.2 </a:t>
            </a:r>
            <a:r>
              <a:rPr lang="en-CA" b="1" dirty="0">
                <a:latin typeface="Arial" panose="020B0604020202020204" pitchFamily="34" charset="0"/>
                <a:cs typeface="Arial" panose="020B0604020202020204" pitchFamily="34" charset="0"/>
              </a:rPr>
              <a:t>Dimensions of Diversity</a:t>
            </a:r>
            <a:endParaRPr lang="en-US" dirty="0"/>
          </a:p>
        </p:txBody>
      </p:sp>
      <p:sp>
        <p:nvSpPr>
          <p:cNvPr id="3" name="Text Placeholder 2">
            <a:extLst>
              <a:ext uri="{FF2B5EF4-FFF2-40B4-BE49-F238E27FC236}">
                <a16:creationId xmlns:a16="http://schemas.microsoft.com/office/drawing/2014/main" id="{91718A3A-4A24-DE40-B305-F19BBDC6CB91}"/>
              </a:ext>
            </a:extLst>
          </p:cNvPr>
          <p:cNvSpPr>
            <a:spLocks noGrp="1"/>
          </p:cNvSpPr>
          <p:nvPr>
            <p:ph type="body" idx="1"/>
          </p:nvPr>
        </p:nvSpPr>
        <p:spPr>
          <a:xfrm>
            <a:off x="5529942" y="1229875"/>
            <a:ext cx="3302357" cy="3339000"/>
          </a:xfrm>
        </p:spPr>
        <p:txBody>
          <a:bodyPr>
            <a:normAutofit fontScale="77500" lnSpcReduction="20000"/>
          </a:bodyPr>
          <a:lstStyle/>
          <a:p>
            <a:pPr marL="114300" indent="0">
              <a:buNone/>
            </a:pPr>
            <a:r>
              <a:rPr lang="en-US" b="1" dirty="0"/>
              <a:t>Race</a:t>
            </a:r>
          </a:p>
          <a:p>
            <a:endParaRPr lang="en-US" dirty="0"/>
          </a:p>
          <a:p>
            <a:pPr marL="114300" indent="0">
              <a:buNone/>
            </a:pPr>
            <a:r>
              <a:rPr lang="en-CA" sz="2200" dirty="0">
                <a:latin typeface="Arial" panose="020B0604020202020204" pitchFamily="34" charset="0"/>
                <a:cs typeface="Arial" panose="020B0604020202020204" pitchFamily="34" charset="0"/>
              </a:rPr>
              <a:t>Race is often difficult to talk about, not because of the inherent complexity of the term itself, but because of the role that race plays in society. Race is what we call a loaded word because it can bring up strong emotions and connotations</a:t>
            </a:r>
            <a:r>
              <a:rPr lang="en-CA" sz="2200" b="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CF76D3B-977B-804D-B233-5775672853C5}"/>
              </a:ext>
            </a:extLst>
          </p:cNvPr>
          <p:cNvSpPr txBox="1"/>
          <p:nvPr/>
        </p:nvSpPr>
        <p:spPr>
          <a:xfrm>
            <a:off x="150313" y="4568875"/>
            <a:ext cx="4572000" cy="253916"/>
          </a:xfrm>
          <a:prstGeom prst="rect">
            <a:avLst/>
          </a:prstGeom>
          <a:noFill/>
        </p:spPr>
        <p:txBody>
          <a:bodyPr wrap="square">
            <a:spAutoFit/>
          </a:bodyPr>
          <a:lstStyle/>
          <a:p>
            <a:r>
              <a:rPr lang="en-CA" sz="1050" dirty="0">
                <a:effectLst/>
              </a:rPr>
              <a:t>Photo by </a:t>
            </a:r>
            <a:r>
              <a:rPr lang="en-CA" sz="1050" dirty="0">
                <a:solidFill>
                  <a:srgbClr val="767676"/>
                </a:solidFill>
                <a:effectLst/>
                <a:hlinkClick r:id="rId3"/>
              </a:rPr>
              <a:t>Joeyy Lee</a:t>
            </a:r>
            <a:r>
              <a:rPr lang="en-CA" sz="1050" dirty="0">
                <a:effectLst/>
              </a:rPr>
              <a:t> on </a:t>
            </a:r>
            <a:r>
              <a:rPr lang="en-CA" sz="1050" dirty="0">
                <a:solidFill>
                  <a:srgbClr val="767676"/>
                </a:solidFill>
                <a:effectLst/>
                <a:hlinkClick r:id="rId4"/>
              </a:rPr>
              <a:t>Unsplash</a:t>
            </a:r>
            <a:endParaRPr lang="en-CA" sz="1050" dirty="0">
              <a:effectLst/>
            </a:endParaRPr>
          </a:p>
        </p:txBody>
      </p:sp>
      <p:pic>
        <p:nvPicPr>
          <p:cNvPr id="7" name="Picture 6">
            <a:extLst>
              <a:ext uri="{FF2B5EF4-FFF2-40B4-BE49-F238E27FC236}">
                <a16:creationId xmlns:a16="http://schemas.microsoft.com/office/drawing/2014/main" id="{58251244-5A5B-D44F-A387-59569AD7A2C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415" y="1063763"/>
            <a:ext cx="5008499" cy="3338999"/>
          </a:xfrm>
          <a:prstGeom prst="rect">
            <a:avLst/>
          </a:prstGeom>
        </p:spPr>
      </p:pic>
    </p:spTree>
    <p:extLst>
      <p:ext uri="{BB962C8B-B14F-4D97-AF65-F5344CB8AC3E}">
        <p14:creationId xmlns:p14="http://schemas.microsoft.com/office/powerpoint/2010/main" val="116774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FDD2-3965-5F43-B383-D11BE015D608}"/>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11.2 </a:t>
            </a:r>
            <a:r>
              <a:rPr lang="en-CA" b="1" dirty="0">
                <a:latin typeface="Arial" panose="020B0604020202020204" pitchFamily="34" charset="0"/>
                <a:cs typeface="Arial" panose="020B0604020202020204" pitchFamily="34" charset="0"/>
              </a:rPr>
              <a:t>Dimensions of Diversity II</a:t>
            </a:r>
            <a:endParaRPr lang="en-US" dirty="0"/>
          </a:p>
        </p:txBody>
      </p:sp>
      <p:sp>
        <p:nvSpPr>
          <p:cNvPr id="3" name="Text Placeholder 2">
            <a:extLst>
              <a:ext uri="{FF2B5EF4-FFF2-40B4-BE49-F238E27FC236}">
                <a16:creationId xmlns:a16="http://schemas.microsoft.com/office/drawing/2014/main" id="{A398643E-4385-984E-B61C-CF0C62767845}"/>
              </a:ext>
            </a:extLst>
          </p:cNvPr>
          <p:cNvSpPr>
            <a:spLocks noGrp="1"/>
          </p:cNvSpPr>
          <p:nvPr>
            <p:ph type="body" idx="1"/>
          </p:nvPr>
        </p:nvSpPr>
        <p:spPr>
          <a:xfrm>
            <a:off x="311700" y="1242211"/>
            <a:ext cx="5022299" cy="3339000"/>
          </a:xfrm>
        </p:spPr>
        <p:txBody>
          <a:bodyPr/>
          <a:lstStyle/>
          <a:p>
            <a:pPr marL="114300" indent="0">
              <a:buNone/>
            </a:pPr>
            <a:r>
              <a:rPr lang="en-US" sz="2000" b="1" dirty="0">
                <a:latin typeface="Arial" panose="020B0604020202020204" pitchFamily="34" charset="0"/>
                <a:cs typeface="Arial" panose="020B0604020202020204" pitchFamily="34" charset="0"/>
              </a:rPr>
              <a:t>Ethnicity</a:t>
            </a:r>
          </a:p>
          <a:p>
            <a:pPr marL="114300" indent="0">
              <a:buNone/>
            </a:pPr>
            <a:endParaRPr lang="en-US" dirty="0"/>
          </a:p>
          <a:p>
            <a:pPr marL="114300" indent="0">
              <a:buNone/>
            </a:pPr>
            <a:r>
              <a:rPr lang="en-CA" sz="2000" dirty="0">
                <a:latin typeface="Arial" panose="020B0604020202020204" pitchFamily="34" charset="0"/>
                <a:cs typeface="Arial" panose="020B0604020202020204" pitchFamily="34" charset="0"/>
              </a:rPr>
              <a:t>Ethnicity refers to a person’s or people’s heritage and history and involves shared cultural traditions and beliefs.</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1D12D82-96DA-A740-9D68-FDCEA377DB26}"/>
              </a:ext>
            </a:extLst>
          </p:cNvPr>
          <p:cNvSpPr txBox="1"/>
          <p:nvPr/>
        </p:nvSpPr>
        <p:spPr>
          <a:xfrm>
            <a:off x="5984704" y="4581211"/>
            <a:ext cx="2968795" cy="253916"/>
          </a:xfrm>
          <a:prstGeom prst="rect">
            <a:avLst/>
          </a:prstGeom>
          <a:noFill/>
        </p:spPr>
        <p:txBody>
          <a:bodyPr wrap="square">
            <a:spAutoFit/>
          </a:bodyPr>
          <a:lstStyle/>
          <a:p>
            <a:pPr algn="r"/>
            <a:r>
              <a:rPr lang="en-CA" sz="1050" dirty="0"/>
              <a:t>Photo by </a:t>
            </a:r>
            <a:r>
              <a:rPr lang="en-CA" sz="1050" dirty="0">
                <a:hlinkClick r:id="rId3"/>
              </a:rPr>
              <a:t>Agung Pratamah</a:t>
            </a:r>
            <a:r>
              <a:rPr lang="en-CA" sz="1050" dirty="0"/>
              <a:t> on </a:t>
            </a:r>
            <a:r>
              <a:rPr lang="en-CA" sz="1050" dirty="0" err="1">
                <a:hlinkClick r:id="rId4"/>
              </a:rPr>
              <a:t>Unsplash</a:t>
            </a:r>
            <a:endParaRPr lang="en-CA" sz="1050" dirty="0"/>
          </a:p>
        </p:txBody>
      </p:sp>
      <p:pic>
        <p:nvPicPr>
          <p:cNvPr id="7" name="Picture 6">
            <a:extLst>
              <a:ext uri="{FF2B5EF4-FFF2-40B4-BE49-F238E27FC236}">
                <a16:creationId xmlns:a16="http://schemas.microsoft.com/office/drawing/2014/main" id="{252397E7-042B-9246-B348-5C77EDFEEE6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4704" y="128018"/>
            <a:ext cx="2968795" cy="4453193"/>
          </a:xfrm>
          <a:prstGeom prst="rect">
            <a:avLst/>
          </a:prstGeom>
        </p:spPr>
      </p:pic>
    </p:spTree>
    <p:extLst>
      <p:ext uri="{BB962C8B-B14F-4D97-AF65-F5344CB8AC3E}">
        <p14:creationId xmlns:p14="http://schemas.microsoft.com/office/powerpoint/2010/main" val="72563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3CFE-400A-754D-8608-AE53C7AB31EC}"/>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11.2 </a:t>
            </a:r>
            <a:r>
              <a:rPr lang="en-CA" b="1" dirty="0">
                <a:latin typeface="Arial" panose="020B0604020202020204" pitchFamily="34" charset="0"/>
                <a:cs typeface="Arial" panose="020B0604020202020204" pitchFamily="34" charset="0"/>
              </a:rPr>
              <a:t>Dimensions of Diversity III</a:t>
            </a:r>
            <a:endParaRPr lang="en-US" dirty="0"/>
          </a:p>
        </p:txBody>
      </p:sp>
      <p:sp>
        <p:nvSpPr>
          <p:cNvPr id="3" name="Text Placeholder 2">
            <a:extLst>
              <a:ext uri="{FF2B5EF4-FFF2-40B4-BE49-F238E27FC236}">
                <a16:creationId xmlns:a16="http://schemas.microsoft.com/office/drawing/2014/main" id="{7E54C09F-A625-DB49-8870-3F44204A5B71}"/>
              </a:ext>
            </a:extLst>
          </p:cNvPr>
          <p:cNvSpPr>
            <a:spLocks noGrp="1"/>
          </p:cNvSpPr>
          <p:nvPr>
            <p:ph type="body" idx="1"/>
          </p:nvPr>
        </p:nvSpPr>
        <p:spPr>
          <a:xfrm>
            <a:off x="5279570" y="1142789"/>
            <a:ext cx="3552729"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Nationality</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Nationality refers to a people’s nation-state of residence or where they hold citizenship. </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88D0031-D7C5-7A43-97F1-F6392D97430C}"/>
              </a:ext>
            </a:extLst>
          </p:cNvPr>
          <p:cNvSpPr txBox="1"/>
          <p:nvPr/>
        </p:nvSpPr>
        <p:spPr>
          <a:xfrm>
            <a:off x="147024" y="4610389"/>
            <a:ext cx="4572000" cy="253916"/>
          </a:xfrm>
          <a:prstGeom prst="rect">
            <a:avLst/>
          </a:prstGeom>
          <a:noFill/>
        </p:spPr>
        <p:txBody>
          <a:bodyPr wrap="square">
            <a:spAutoFit/>
          </a:bodyPr>
          <a:lstStyle/>
          <a:p>
            <a:r>
              <a:rPr lang="en-CA" sz="1050" dirty="0">
                <a:effectLst/>
              </a:rPr>
              <a:t>Photo by </a:t>
            </a:r>
            <a:r>
              <a:rPr lang="en-CA" sz="1050" dirty="0">
                <a:solidFill>
                  <a:srgbClr val="767676"/>
                </a:solidFill>
                <a:effectLst/>
                <a:hlinkClick r:id="rId3"/>
              </a:rPr>
              <a:t>Jason Hafso</a:t>
            </a:r>
            <a:r>
              <a:rPr lang="en-CA" sz="1050" dirty="0">
                <a:effectLst/>
              </a:rPr>
              <a:t> on </a:t>
            </a:r>
            <a:r>
              <a:rPr lang="en-CA" sz="1050" dirty="0" err="1">
                <a:solidFill>
                  <a:srgbClr val="767676"/>
                </a:solidFill>
                <a:effectLst/>
                <a:hlinkClick r:id="rId4"/>
              </a:rPr>
              <a:t>Unsplash</a:t>
            </a:r>
            <a:endParaRPr lang="en-CA" sz="1600" dirty="0">
              <a:effectLst/>
            </a:endParaRPr>
          </a:p>
        </p:txBody>
      </p:sp>
      <p:pic>
        <p:nvPicPr>
          <p:cNvPr id="7" name="Picture 6">
            <a:extLst>
              <a:ext uri="{FF2B5EF4-FFF2-40B4-BE49-F238E27FC236}">
                <a16:creationId xmlns:a16="http://schemas.microsoft.com/office/drawing/2014/main" id="{106A108D-C73D-3A48-9571-0397FD11A97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7024" y="1065483"/>
            <a:ext cx="5132546" cy="3012534"/>
          </a:xfrm>
          <a:prstGeom prst="rect">
            <a:avLst/>
          </a:prstGeom>
        </p:spPr>
      </p:pic>
    </p:spTree>
    <p:extLst>
      <p:ext uri="{BB962C8B-B14F-4D97-AF65-F5344CB8AC3E}">
        <p14:creationId xmlns:p14="http://schemas.microsoft.com/office/powerpoint/2010/main" val="995886723"/>
      </p:ext>
    </p:extLst>
  </p:cSld>
  <p:clrMapOvr>
    <a:masterClrMapping/>
  </p:clrMapOvr>
</p:sld>
</file>

<file path=ppt/theme/theme1.xml><?xml version="1.0" encoding="utf-8"?>
<a:theme xmlns:a="http://schemas.openxmlformats.org/drawingml/2006/main" name="Geometric">
  <a:themeElements>
    <a:clrScheme name="Custom 16">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12D74"/>
      </a:hlink>
      <a:folHlink>
        <a:srgbClr val="3949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5059</TotalTime>
  <Words>2182</Words>
  <PresentationFormat>On-screen Show (16:9)</PresentationFormat>
  <Paragraphs>144</Paragraphs>
  <Slides>20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Roboto</vt:lpstr>
      <vt:lpstr>Geometric</vt:lpstr>
      <vt:lpstr>Psychology, Communication, and  The Canadian Workplace </vt:lpstr>
      <vt:lpstr>Learning Outcomes</vt:lpstr>
      <vt:lpstr>11.1 Diversity and Inclusion  </vt:lpstr>
      <vt:lpstr>11.1 Diversity and Inclusion II  </vt:lpstr>
      <vt:lpstr>11.1 Diversity and Inclusion III  </vt:lpstr>
      <vt:lpstr>11.2 Dimensions of Diversity I</vt:lpstr>
      <vt:lpstr>11.2 Dimensions of Diversity</vt:lpstr>
      <vt:lpstr>11.2 Dimensions of Diversity II</vt:lpstr>
      <vt:lpstr>11.2 Dimensions of Diversity III</vt:lpstr>
      <vt:lpstr>11.2 Dimensions of Diversity IV</vt:lpstr>
      <vt:lpstr>11.2 Dimensions of Diversity V</vt:lpstr>
      <vt:lpstr>11.2 Dimensions of Diversity VI</vt:lpstr>
      <vt:lpstr>11.2 Dimensions of Diversity VII</vt:lpstr>
      <vt:lpstr>11.2 Dimensions of Diversity VIII</vt:lpstr>
      <vt:lpstr>11.3 Diversity in the Workplace – Benefits and Challenges I</vt:lpstr>
      <vt:lpstr>11.3 Diversity in the Workplace – Benefits and Challenges II</vt:lpstr>
      <vt:lpstr>11.4 Culture I  </vt:lpstr>
      <vt:lpstr>11.4 Culture II  </vt:lpstr>
      <vt:lpstr>11.4 Culture III  </vt:lpstr>
      <vt:lpstr>11.5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Psychology, Communication and The Canadian Workplace</dc:title>
  <dc:creator>Fanshawe College</dc:creator>
  <dcterms:modified xsi:type="dcterms:W3CDTF">2022-04-13T17:38:47Z</dcterms:modified>
</cp:coreProperties>
</file>