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70" r:id="rId4"/>
    <p:sldId id="271" r:id="rId5"/>
    <p:sldId id="282" r:id="rId6"/>
    <p:sldId id="272" r:id="rId7"/>
    <p:sldId id="273" r:id="rId8"/>
    <p:sldId id="274" r:id="rId9"/>
    <p:sldId id="275" r:id="rId10"/>
    <p:sldId id="276" r:id="rId11"/>
    <p:sldId id="277" r:id="rId12"/>
    <p:sldId id="278" r:id="rId13"/>
    <p:sldId id="279" r:id="rId14"/>
    <p:sldId id="280" r:id="rId15"/>
    <p:sldId id="281" r:id="rId16"/>
    <p:sldId id="269"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0919" autoAdjust="0"/>
  </p:normalViewPr>
  <p:slideViewPr>
    <p:cSldViewPr snapToGrid="0">
      <p:cViewPr varScale="1">
        <p:scale>
          <a:sx n="77" d="100"/>
          <a:sy n="77" d="100"/>
        </p:scale>
        <p:origin x="1050"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Transformational leadership theory is a recent addition to the literature, but more research has been conducted on this theory than all the contingency theories combined. </a:t>
            </a:r>
            <a:endParaRPr lang="en-US" dirty="0"/>
          </a:p>
          <a:p>
            <a:r>
              <a:rPr lang="en-CA" sz="1100" b="0" i="0" u="none" strike="noStrike" cap="none" dirty="0">
                <a:solidFill>
                  <a:srgbClr val="000000"/>
                </a:solidFill>
                <a:effectLst/>
                <a:latin typeface="Arial"/>
                <a:ea typeface="Arial"/>
                <a:cs typeface="Arial"/>
                <a:sym typeface="Arial"/>
              </a:rPr>
              <a:t>Transformational leaders have four tools in their possession, which they use to influence employees and create commitment to the company goals (Bass, 1985; Burns, 1978; </a:t>
            </a:r>
            <a:r>
              <a:rPr lang="en-CA" sz="1100" b="0" i="0" u="none" strike="noStrike" cap="none" dirty="0" err="1">
                <a:solidFill>
                  <a:srgbClr val="000000"/>
                </a:solidFill>
                <a:effectLst/>
                <a:latin typeface="Arial"/>
                <a:ea typeface="Arial"/>
                <a:cs typeface="Arial"/>
                <a:sym typeface="Arial"/>
              </a:rPr>
              <a:t>Bycio</a:t>
            </a:r>
            <a:r>
              <a:rPr lang="en-CA" sz="1100" b="0" i="0" u="none" strike="noStrike" cap="none" dirty="0">
                <a:solidFill>
                  <a:srgbClr val="000000"/>
                </a:solidFill>
                <a:effectLst/>
                <a:latin typeface="Arial"/>
                <a:ea typeface="Arial"/>
                <a:cs typeface="Arial"/>
                <a:sym typeface="Arial"/>
              </a:rPr>
              <a:t> et al., 1995; Judge &amp; Piccolo, 2004).</a:t>
            </a:r>
          </a:p>
          <a:p>
            <a:r>
              <a:rPr lang="en-CA" sz="1100" b="0" i="0" u="none" strike="noStrike" cap="none" dirty="0">
                <a:solidFill>
                  <a:srgbClr val="000000"/>
                </a:solidFill>
                <a:effectLst/>
                <a:latin typeface="Arial"/>
                <a:ea typeface="Arial"/>
                <a:cs typeface="Arial"/>
                <a:sym typeface="Arial"/>
              </a:rPr>
              <a:t>Transformational leaders are charismatic.</a:t>
            </a:r>
          </a:p>
          <a:p>
            <a:r>
              <a:rPr lang="en-CA" sz="1100" b="1" i="0" u="none" strike="noStrike" cap="none" dirty="0">
                <a:solidFill>
                  <a:srgbClr val="000000"/>
                </a:solidFill>
                <a:effectLst/>
                <a:latin typeface="Arial"/>
                <a:ea typeface="Arial"/>
                <a:cs typeface="Arial"/>
                <a:sym typeface="Arial"/>
              </a:rPr>
              <a:t>transactional leaders</a:t>
            </a:r>
            <a:r>
              <a:rPr lang="en-CA" sz="1100" b="0" i="0" u="none" strike="noStrike" cap="none" dirty="0">
                <a:solidFill>
                  <a:srgbClr val="000000"/>
                </a:solidFill>
                <a:effectLst/>
                <a:latin typeface="Arial"/>
                <a:ea typeface="Arial"/>
                <a:cs typeface="Arial"/>
                <a:sym typeface="Arial"/>
              </a:rPr>
              <a:t> use three different methods. </a:t>
            </a:r>
            <a:r>
              <a:rPr lang="en-CA" sz="1100" b="1" i="0" u="none" strike="noStrike" cap="none" dirty="0">
                <a:solidFill>
                  <a:srgbClr val="000000"/>
                </a:solidFill>
                <a:effectLst/>
                <a:latin typeface="Arial"/>
                <a:ea typeface="Arial"/>
                <a:cs typeface="Arial"/>
                <a:sym typeface="Arial"/>
              </a:rPr>
              <a:t>Contingent rewards, Active management by exception and Passive management by exception</a:t>
            </a:r>
            <a:endParaRPr lang="en-US" dirty="0"/>
          </a:p>
        </p:txBody>
      </p:sp>
    </p:spTree>
    <p:extLst>
      <p:ext uri="{BB962C8B-B14F-4D97-AF65-F5344CB8AC3E}">
        <p14:creationId xmlns:p14="http://schemas.microsoft.com/office/powerpoint/2010/main" val="58075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Whether you are planning to start your first career path fresh out of college, you’ve returned to college in order to switch career paths, or you’re in college to help you advance more quickly in your current career path, you should have already been working on your leadership skills for years; it’s not something you want to start your first day on the new job.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Good leaders also continue to build skills in order to become better leaders. Leaders are excellent observers of human behavior and are able to assess situations using contextual clues and nonverbal communication. </a:t>
            </a:r>
            <a:endParaRPr lang="en-US" dirty="0"/>
          </a:p>
        </p:txBody>
      </p:sp>
    </p:spTree>
    <p:extLst>
      <p:ext uri="{BB962C8B-B14F-4D97-AF65-F5344CB8AC3E}">
        <p14:creationId xmlns:p14="http://schemas.microsoft.com/office/powerpoint/2010/main" val="2185624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Have a vision</a:t>
            </a:r>
            <a:r>
              <a:rPr lang="en-CA" sz="1100" b="0" i="0" u="none" strike="noStrike" cap="none" dirty="0">
                <a:solidFill>
                  <a:srgbClr val="000000"/>
                </a:solidFill>
                <a:effectLst/>
                <a:latin typeface="Arial"/>
                <a:ea typeface="Arial"/>
                <a:cs typeface="Arial"/>
                <a:sym typeface="Arial"/>
              </a:rPr>
              <a:t> </a:t>
            </a:r>
          </a:p>
          <a:p>
            <a:r>
              <a:rPr lang="en-CA" sz="1100" b="1" i="0" u="none" strike="noStrike" cap="none" dirty="0">
                <a:solidFill>
                  <a:srgbClr val="000000"/>
                </a:solidFill>
                <a:effectLst/>
                <a:latin typeface="Arial"/>
                <a:ea typeface="Arial"/>
                <a:cs typeface="Arial"/>
                <a:sym typeface="Arial"/>
              </a:rPr>
              <a:t>Tie the vision to history.</a:t>
            </a:r>
            <a:r>
              <a:rPr lang="en-CA" sz="1100" b="0" i="0" u="none" strike="noStrike" cap="none" dirty="0">
                <a:solidFill>
                  <a:srgbClr val="000000"/>
                </a:solidFill>
                <a:effectLst/>
                <a:latin typeface="Arial"/>
                <a:ea typeface="Arial"/>
                <a:cs typeface="Arial"/>
                <a:sym typeface="Arial"/>
              </a:rPr>
              <a:t> </a:t>
            </a:r>
          </a:p>
          <a:p>
            <a:r>
              <a:rPr lang="en-CA" sz="1100" b="1" i="0" u="none" strike="noStrike" cap="none" dirty="0">
                <a:solidFill>
                  <a:srgbClr val="000000"/>
                </a:solidFill>
                <a:effectLst/>
                <a:latin typeface="Arial"/>
                <a:ea typeface="Arial"/>
                <a:cs typeface="Arial"/>
                <a:sym typeface="Arial"/>
              </a:rPr>
              <a:t>Watch your body language.</a:t>
            </a:r>
            <a:r>
              <a:rPr lang="en-CA" sz="1100" b="0" i="0" u="none" strike="noStrike" cap="none" dirty="0">
                <a:solidFill>
                  <a:srgbClr val="000000"/>
                </a:solidFill>
                <a:effectLst/>
                <a:latin typeface="Arial"/>
                <a:ea typeface="Arial"/>
                <a:cs typeface="Arial"/>
                <a:sym typeface="Arial"/>
              </a:rPr>
              <a:t> </a:t>
            </a:r>
          </a:p>
          <a:p>
            <a:r>
              <a:rPr lang="en-CA" sz="1100" b="1" i="0" u="none" strike="noStrike" cap="none" dirty="0">
                <a:solidFill>
                  <a:srgbClr val="000000"/>
                </a:solidFill>
                <a:effectLst/>
                <a:latin typeface="Arial"/>
                <a:ea typeface="Arial"/>
                <a:cs typeface="Arial"/>
                <a:sym typeface="Arial"/>
              </a:rPr>
              <a:t>Make sure that employees have confidence in themselves.</a:t>
            </a:r>
            <a:r>
              <a:rPr lang="en-CA" sz="1100" b="0" i="0" u="none" strike="noStrike" cap="none" dirty="0">
                <a:solidFill>
                  <a:srgbClr val="000000"/>
                </a:solidFill>
                <a:effectLst/>
                <a:latin typeface="Arial"/>
                <a:ea typeface="Arial"/>
                <a:cs typeface="Arial"/>
                <a:sym typeface="Arial"/>
              </a:rPr>
              <a:t> </a:t>
            </a:r>
          </a:p>
          <a:p>
            <a:r>
              <a:rPr lang="en-CA" sz="1100" b="1" i="0" u="none" strike="noStrike" cap="none" dirty="0">
                <a:solidFill>
                  <a:srgbClr val="000000"/>
                </a:solidFill>
                <a:effectLst/>
                <a:latin typeface="Arial"/>
                <a:ea typeface="Arial"/>
                <a:cs typeface="Arial"/>
                <a:sym typeface="Arial"/>
              </a:rPr>
              <a:t>Challenge the status quo.</a:t>
            </a:r>
            <a:r>
              <a:rPr lang="en-CA" sz="1100" b="0" i="0" u="none" strike="noStrike" cap="none" dirty="0">
                <a:solidFill>
                  <a:srgbClr val="000000"/>
                </a:solidFill>
                <a:effectLst/>
                <a:latin typeface="Arial"/>
                <a:ea typeface="Arial"/>
                <a:cs typeface="Arial"/>
                <a:sym typeface="Arial"/>
              </a:rPr>
              <a:t> </a:t>
            </a:r>
            <a:endParaRPr lang="en-US" dirty="0"/>
          </a:p>
        </p:txBody>
      </p:sp>
    </p:spTree>
    <p:extLst>
      <p:ext uri="{BB962C8B-B14F-4D97-AF65-F5344CB8AC3E}">
        <p14:creationId xmlns:p14="http://schemas.microsoft.com/office/powerpoint/2010/main" val="2150797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Don’t ask what your employees can do for you. Think of what you can do for them.</a:t>
            </a:r>
            <a:r>
              <a:rPr lang="en-CA" sz="1100" b="0" i="0" u="none" strike="noStrike" cap="none" dirty="0">
                <a:solidFill>
                  <a:srgbClr val="000000"/>
                </a:solidFill>
                <a:effectLst/>
                <a:latin typeface="Arial"/>
                <a:ea typeface="Arial"/>
                <a:cs typeface="Arial"/>
                <a:sym typeface="Arial"/>
              </a:rPr>
              <a:t> </a:t>
            </a:r>
          </a:p>
          <a:p>
            <a:r>
              <a:rPr lang="en-CA" sz="1100" b="1" i="0" u="none" strike="noStrike" cap="none" dirty="0">
                <a:solidFill>
                  <a:srgbClr val="000000"/>
                </a:solidFill>
                <a:effectLst/>
                <a:latin typeface="Arial"/>
                <a:ea typeface="Arial"/>
                <a:cs typeface="Arial"/>
                <a:sym typeface="Arial"/>
              </a:rPr>
              <a:t>One of your key priorities should be to help employees reach their goals.</a:t>
            </a:r>
            <a:r>
              <a:rPr lang="en-CA" sz="1100" b="0" i="0" u="none" strike="noStrike" cap="none" dirty="0">
                <a:solidFill>
                  <a:srgbClr val="000000"/>
                </a:solidFill>
                <a:effectLst/>
                <a:latin typeface="Arial"/>
                <a:ea typeface="Arial"/>
                <a:cs typeface="Arial"/>
                <a:sym typeface="Arial"/>
              </a:rPr>
              <a:t> </a:t>
            </a:r>
          </a:p>
          <a:p>
            <a:r>
              <a:rPr lang="en-CA" sz="1100" b="1" i="0" u="none" strike="noStrike" cap="none" dirty="0">
                <a:solidFill>
                  <a:srgbClr val="000000"/>
                </a:solidFill>
                <a:effectLst/>
                <a:latin typeface="Arial"/>
                <a:ea typeface="Arial"/>
                <a:cs typeface="Arial"/>
                <a:sym typeface="Arial"/>
              </a:rPr>
              <a:t>Be humble.</a:t>
            </a:r>
            <a:r>
              <a:rPr lang="en-CA" sz="1100" b="0" i="0" u="none" strike="noStrike" cap="none" dirty="0">
                <a:solidFill>
                  <a:srgbClr val="000000"/>
                </a:solidFill>
                <a:effectLst/>
                <a:latin typeface="Arial"/>
                <a:ea typeface="Arial"/>
                <a:cs typeface="Arial"/>
                <a:sym typeface="Arial"/>
              </a:rPr>
              <a:t> </a:t>
            </a:r>
          </a:p>
          <a:p>
            <a:r>
              <a:rPr lang="en-CA" sz="1100" b="1" i="0" u="none" strike="noStrike" cap="none" dirty="0">
                <a:solidFill>
                  <a:srgbClr val="000000"/>
                </a:solidFill>
                <a:effectLst/>
                <a:latin typeface="Arial"/>
                <a:ea typeface="Arial"/>
                <a:cs typeface="Arial"/>
                <a:sym typeface="Arial"/>
              </a:rPr>
              <a:t>Be open with your employees.</a:t>
            </a:r>
            <a:r>
              <a:rPr lang="en-CA" sz="1100" b="0" i="0" u="none" strike="noStrike" cap="none" dirty="0">
                <a:solidFill>
                  <a:srgbClr val="000000"/>
                </a:solidFill>
                <a:effectLst/>
                <a:latin typeface="Arial"/>
                <a:ea typeface="Arial"/>
                <a:cs typeface="Arial"/>
                <a:sym typeface="Arial"/>
              </a:rPr>
              <a:t> </a:t>
            </a:r>
          </a:p>
          <a:p>
            <a:r>
              <a:rPr lang="en-CA" sz="1100" b="1" i="0" u="none" strike="noStrike" cap="none" dirty="0">
                <a:solidFill>
                  <a:srgbClr val="000000"/>
                </a:solidFill>
                <a:effectLst/>
                <a:latin typeface="Arial"/>
                <a:ea typeface="Arial"/>
                <a:cs typeface="Arial"/>
                <a:sym typeface="Arial"/>
              </a:rPr>
              <a:t>Find ways of helping the external community.</a:t>
            </a:r>
            <a:r>
              <a:rPr lang="en-CA" sz="1100" b="0" i="0" u="none" strike="noStrike" cap="none" dirty="0">
                <a:solidFill>
                  <a:srgbClr val="000000"/>
                </a:solidFill>
                <a:effectLst/>
                <a:latin typeface="Arial"/>
                <a:ea typeface="Arial"/>
                <a:cs typeface="Arial"/>
                <a:sym typeface="Arial"/>
              </a:rPr>
              <a:t> </a:t>
            </a:r>
            <a:br>
              <a:rPr lang="en-CA" dirty="0"/>
            </a:br>
            <a:endParaRPr lang="en-US" dirty="0"/>
          </a:p>
        </p:txBody>
      </p:sp>
    </p:spTree>
    <p:extLst>
      <p:ext uri="{BB962C8B-B14F-4D97-AF65-F5344CB8AC3E}">
        <p14:creationId xmlns:p14="http://schemas.microsoft.com/office/powerpoint/2010/main" val="1074022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Understand your history.</a:t>
            </a:r>
            <a:r>
              <a:rPr lang="en-CA" sz="1100" b="0" i="0" u="none" strike="noStrike" cap="none" dirty="0">
                <a:solidFill>
                  <a:srgbClr val="000000"/>
                </a:solidFill>
                <a:effectLst/>
                <a:latin typeface="Arial"/>
                <a:ea typeface="Arial"/>
                <a:cs typeface="Arial"/>
                <a:sym typeface="Arial"/>
              </a:rPr>
              <a:t> </a:t>
            </a:r>
          </a:p>
          <a:p>
            <a:r>
              <a:rPr lang="en-CA" sz="1100" b="1" i="0" u="none" strike="noStrike" cap="none" dirty="0">
                <a:solidFill>
                  <a:srgbClr val="000000"/>
                </a:solidFill>
                <a:effectLst/>
                <a:latin typeface="Arial"/>
                <a:ea typeface="Arial"/>
                <a:cs typeface="Arial"/>
                <a:sym typeface="Arial"/>
              </a:rPr>
              <a:t>Take stock of who you are now.</a:t>
            </a:r>
            <a:r>
              <a:rPr lang="en-CA" sz="1100" b="0" i="0" u="none" strike="noStrike" cap="none" dirty="0">
                <a:solidFill>
                  <a:srgbClr val="000000"/>
                </a:solidFill>
                <a:effectLst/>
                <a:latin typeface="Arial"/>
                <a:ea typeface="Arial"/>
                <a:cs typeface="Arial"/>
                <a:sym typeface="Arial"/>
              </a:rPr>
              <a:t> </a:t>
            </a:r>
          </a:p>
          <a:p>
            <a:r>
              <a:rPr lang="en-CA" sz="1100" b="1" i="0" u="none" strike="noStrike" cap="none" dirty="0">
                <a:solidFill>
                  <a:srgbClr val="000000"/>
                </a:solidFill>
                <a:effectLst/>
                <a:latin typeface="Arial"/>
                <a:ea typeface="Arial"/>
                <a:cs typeface="Arial"/>
                <a:sym typeface="Arial"/>
              </a:rPr>
              <a:t>Reflect on your successes and challenges</a:t>
            </a:r>
            <a:r>
              <a:rPr lang="en-CA" sz="1100" b="0" i="0" u="none" strike="noStrike" cap="none" dirty="0">
                <a:solidFill>
                  <a:srgbClr val="000000"/>
                </a:solidFill>
                <a:effectLst/>
                <a:latin typeface="Arial"/>
                <a:ea typeface="Arial"/>
                <a:cs typeface="Arial"/>
                <a:sym typeface="Arial"/>
              </a:rPr>
              <a:t>. .</a:t>
            </a:r>
          </a:p>
          <a:p>
            <a:r>
              <a:rPr lang="en-CA" sz="1100" b="1" i="0" u="none" strike="noStrike" cap="none" dirty="0">
                <a:solidFill>
                  <a:srgbClr val="000000"/>
                </a:solidFill>
                <a:effectLst/>
                <a:latin typeface="Arial"/>
                <a:ea typeface="Arial"/>
                <a:cs typeface="Arial"/>
                <a:sym typeface="Arial"/>
              </a:rPr>
              <a:t>Make integrity a priority.</a:t>
            </a:r>
            <a:r>
              <a:rPr lang="en-CA" sz="1100" b="0" i="0" u="none" strike="noStrike" cap="none" dirty="0">
                <a:solidFill>
                  <a:srgbClr val="000000"/>
                </a:solidFill>
                <a:effectLst/>
                <a:latin typeface="Arial"/>
                <a:ea typeface="Arial"/>
                <a:cs typeface="Arial"/>
                <a:sym typeface="Arial"/>
              </a:rPr>
              <a:t> </a:t>
            </a:r>
          </a:p>
          <a:p>
            <a:r>
              <a:rPr lang="en-CA" sz="1100" b="1" i="0" u="none" strike="noStrike" cap="none" dirty="0">
                <a:solidFill>
                  <a:srgbClr val="000000"/>
                </a:solidFill>
                <a:effectLst/>
                <a:latin typeface="Arial"/>
                <a:ea typeface="Arial"/>
                <a:cs typeface="Arial"/>
                <a:sym typeface="Arial"/>
              </a:rPr>
              <a:t>Understand the power of words</a:t>
            </a:r>
            <a:r>
              <a:rPr lang="en-CA" sz="1100" b="0" i="0" u="none" strike="noStrike" cap="none" dirty="0">
                <a:solidFill>
                  <a:srgbClr val="000000"/>
                </a:solidFill>
                <a:effectLst/>
                <a:latin typeface="Arial"/>
                <a:ea typeface="Arial"/>
                <a:cs typeface="Arial"/>
                <a:sym typeface="Arial"/>
              </a:rPr>
              <a:t>. </a:t>
            </a:r>
            <a:endParaRPr lang="en-US" dirty="0"/>
          </a:p>
        </p:txBody>
      </p:sp>
    </p:spTree>
    <p:extLst>
      <p:ext uri="{BB962C8B-B14F-4D97-AF65-F5344CB8AC3E}">
        <p14:creationId xmlns:p14="http://schemas.microsoft.com/office/powerpoint/2010/main" val="547571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7c838600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7c838600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An </a:t>
            </a:r>
            <a:r>
              <a:rPr lang="en-CA" sz="1100" b="1" i="0" u="none" strike="noStrike" cap="none" dirty="0">
                <a:solidFill>
                  <a:srgbClr val="000000"/>
                </a:solidFill>
                <a:effectLst/>
                <a:latin typeface="Arial"/>
                <a:ea typeface="Arial"/>
                <a:cs typeface="Arial"/>
                <a:sym typeface="Arial"/>
              </a:rPr>
              <a:t>appointed leader</a:t>
            </a:r>
            <a:r>
              <a:rPr lang="en-CA" sz="1100" b="0" i="0" u="none" strike="noStrike" cap="none" dirty="0">
                <a:solidFill>
                  <a:srgbClr val="000000"/>
                </a:solidFill>
                <a:effectLst/>
                <a:latin typeface="Arial"/>
                <a:ea typeface="Arial"/>
                <a:cs typeface="Arial"/>
                <a:sym typeface="Arial"/>
              </a:rPr>
              <a:t> is designated by an authority to serve in that capacity, irrespective of the thoughts or wishes of the group. </a:t>
            </a:r>
          </a:p>
          <a:p>
            <a:r>
              <a:rPr lang="en-CA" sz="1100" b="0" i="0" u="none" strike="noStrike" cap="none" dirty="0">
                <a:solidFill>
                  <a:srgbClr val="000000"/>
                </a:solidFill>
                <a:effectLst/>
                <a:latin typeface="Arial"/>
                <a:ea typeface="Arial"/>
                <a:cs typeface="Arial"/>
                <a:sym typeface="Arial"/>
              </a:rPr>
              <a:t>A </a:t>
            </a:r>
            <a:r>
              <a:rPr lang="en-CA" sz="1100" b="1" i="0" u="none" strike="noStrike" cap="none" dirty="0">
                <a:solidFill>
                  <a:srgbClr val="000000"/>
                </a:solidFill>
                <a:effectLst/>
                <a:latin typeface="Arial"/>
                <a:ea typeface="Arial"/>
                <a:cs typeface="Arial"/>
                <a:sym typeface="Arial"/>
              </a:rPr>
              <a:t>democratic leader</a:t>
            </a:r>
            <a:r>
              <a:rPr lang="en-CA" sz="1100" b="0" i="0" u="none" strike="noStrike" cap="none" dirty="0">
                <a:solidFill>
                  <a:srgbClr val="000000"/>
                </a:solidFill>
                <a:effectLst/>
                <a:latin typeface="Arial"/>
                <a:ea typeface="Arial"/>
                <a:cs typeface="Arial"/>
                <a:sym typeface="Arial"/>
              </a:rPr>
              <a:t> is elected or chosen by the group but may also face serious challenges. </a:t>
            </a:r>
          </a:p>
          <a:p>
            <a:r>
              <a:rPr lang="en-CA" sz="1100" b="0" i="0" u="none" strike="noStrike" cap="none" dirty="0">
                <a:solidFill>
                  <a:srgbClr val="000000"/>
                </a:solidFill>
                <a:effectLst/>
                <a:latin typeface="Arial"/>
                <a:ea typeface="Arial"/>
                <a:cs typeface="Arial"/>
                <a:sym typeface="Arial"/>
              </a:rPr>
              <a:t>An </a:t>
            </a:r>
            <a:r>
              <a:rPr lang="en-CA" sz="1100" b="1" i="0" u="none" strike="noStrike" cap="none" dirty="0">
                <a:solidFill>
                  <a:srgbClr val="000000"/>
                </a:solidFill>
                <a:effectLst/>
                <a:latin typeface="Arial"/>
                <a:ea typeface="Arial"/>
                <a:cs typeface="Arial"/>
                <a:sym typeface="Arial"/>
              </a:rPr>
              <a:t>emergent leader</a:t>
            </a:r>
            <a:r>
              <a:rPr lang="en-CA" sz="1100" b="0" i="0" u="none" strike="noStrike" cap="none" dirty="0">
                <a:solidFill>
                  <a:srgbClr val="000000"/>
                </a:solidFill>
                <a:effectLst/>
                <a:latin typeface="Arial"/>
                <a:ea typeface="Arial"/>
                <a:cs typeface="Arial"/>
                <a:sym typeface="Arial"/>
              </a:rPr>
              <a:t> contrasts the first two paths to the role by growing into the role, often out of necessity. </a:t>
            </a:r>
            <a:endParaRPr lang="en-US" dirty="0"/>
          </a:p>
        </p:txBody>
      </p:sp>
    </p:spTree>
    <p:extLst>
      <p:ext uri="{BB962C8B-B14F-4D97-AF65-F5344CB8AC3E}">
        <p14:creationId xmlns:p14="http://schemas.microsoft.com/office/powerpoint/2010/main" val="124841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Several factors have been discovered that can substitute for or neutralize the effects of leader behavior (see Table 10.1) (Podsakoff et al., 1993; Kerr, 1977; Kerr &amp; </a:t>
            </a:r>
            <a:r>
              <a:rPr lang="en-CA" sz="1100" b="0" i="0" u="none" strike="noStrike" cap="none" dirty="0" err="1">
                <a:solidFill>
                  <a:srgbClr val="000000"/>
                </a:solidFill>
                <a:effectLst/>
                <a:latin typeface="Arial"/>
                <a:ea typeface="Arial"/>
                <a:cs typeface="Arial"/>
                <a:sym typeface="Arial"/>
              </a:rPr>
              <a:t>Jermier</a:t>
            </a:r>
            <a:r>
              <a:rPr lang="en-CA" sz="1100" b="0" i="0" u="none" strike="noStrike" cap="none" dirty="0">
                <a:solidFill>
                  <a:srgbClr val="000000"/>
                </a:solidFill>
                <a:effectLst/>
                <a:latin typeface="Arial"/>
                <a:ea typeface="Arial"/>
                <a:cs typeface="Arial"/>
                <a:sym typeface="Arial"/>
              </a:rPr>
              <a:t>, 1978; Howell &amp; Dorfman, 1981; Pierce et al., 1984).</a:t>
            </a:r>
            <a:endParaRPr lang="en-US" dirty="0"/>
          </a:p>
        </p:txBody>
      </p:sp>
    </p:spTree>
    <p:extLst>
      <p:ext uri="{BB962C8B-B14F-4D97-AF65-F5344CB8AC3E}">
        <p14:creationId xmlns:p14="http://schemas.microsoft.com/office/powerpoint/2010/main" val="318392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3957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CA" dirty="0"/>
              <a:t>McGregor’s Theory X and Theory Y posits two different sets of attitudes about the individual as an organizational member (McGregor, 1957; McGregor, 1960). </a:t>
            </a:r>
          </a:p>
          <a:p>
            <a:pPr marL="114300" indent="0">
              <a:buNone/>
            </a:pPr>
            <a:endParaRPr lang="en-CA" dirty="0"/>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Theory X and Y thinking gives rise to two different styles of leadership</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Theory Y leaders are much more likely to adopt involvement-oriented approaches to leadership and organically designed organizations for their leadership group.</a:t>
            </a:r>
          </a:p>
          <a:p>
            <a:br>
              <a:rPr lang="en-CA" dirty="0"/>
            </a:br>
            <a:endParaRPr lang="en-US" dirty="0"/>
          </a:p>
        </p:txBody>
      </p:sp>
    </p:spTree>
    <p:extLst>
      <p:ext uri="{BB962C8B-B14F-4D97-AF65-F5344CB8AC3E}">
        <p14:creationId xmlns:p14="http://schemas.microsoft.com/office/powerpoint/2010/main" val="421317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Because of the problems in measurement of personality traits at the time, different studies used different measures. By 1940, researchers concluded that the search for leadership-defining traits was futile. In recent years, though, after the advances in personality literature such as the development of the Big Five personality framework, researchers have had more success in identifying traits that predict leadership (House &amp; Aditya, 1997).</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137299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To answer these questions, researchers at Ohio State University and the University of Michigan used many different techniques, such as observing leaders in laboratory settings as well as surveying them. This research stream led to the discovery of two broad categories of behaviours  – task vs people-oriented behaviours. </a:t>
            </a:r>
            <a:endParaRPr lang="en-US" dirty="0"/>
          </a:p>
        </p:txBody>
      </p:sp>
    </p:spTree>
    <p:extLst>
      <p:ext uri="{BB962C8B-B14F-4D97-AF65-F5344CB8AC3E}">
        <p14:creationId xmlns:p14="http://schemas.microsoft.com/office/powerpoint/2010/main" val="2103925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One of the earliest, best-known, and most controversial situation-contingent leadership theories was set forth by Fred E. Fiedler from the University of Washington. This theory is known as the contingency theory of leadership. According to Fiedler, organizations attempting to achieve group effectiveness through leadership must assess the leader according to an underlying trait, assess the situation faced by the leader, and construct a proper match between the two.</a:t>
            </a:r>
          </a:p>
          <a:p>
            <a:br>
              <a:rPr lang="en-CA" dirty="0"/>
            </a:br>
            <a:endParaRPr lang="en-US" dirty="0"/>
          </a:p>
        </p:txBody>
      </p:sp>
    </p:spTree>
    <p:extLst>
      <p:ext uri="{BB962C8B-B14F-4D97-AF65-F5344CB8AC3E}">
        <p14:creationId xmlns:p14="http://schemas.microsoft.com/office/powerpoint/2010/main" val="42913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unsplash.com/@historyhd?utm_source=unsplash&amp;utm_medium=referral&amp;utm_content=creditCopyTex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hyperlink" Target="https://unsplash.com/s/photos/obama?utm_source=unsplash&amp;utm_medium=referral&amp;utm_content=creditCopyTex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type="title" idx="4294967295"/>
          </p:nvPr>
        </p:nvSpPr>
        <p:spPr>
          <a:xfrm>
            <a:off x="148855" y="1569717"/>
            <a:ext cx="9395012" cy="1104202"/>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Psychology, Communication, and </a:t>
            </a:r>
            <a:b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b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The Canadian Workplace </a:t>
            </a:r>
          </a:p>
        </p:txBody>
      </p:sp>
      <p:sp>
        <p:nvSpPr>
          <p:cNvPr id="80" name="Google Shape;80;p13"/>
          <p:cNvSpPr txBox="1">
            <a:spLocks noGrp="1"/>
          </p:cNvSpPr>
          <p:nvPr>
            <p:ph type="subTitle" idx="1"/>
          </p:nvPr>
        </p:nvSpPr>
        <p:spPr>
          <a:xfrm>
            <a:off x="202018" y="2803964"/>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CA" sz="3042" dirty="0"/>
              <a:t>CHAPTER 10: LEADERSHIP</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A53B7-E8F1-414F-8AB4-D7BB29EFEFDD}"/>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10.2 Theories of Leadership 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C053D8BC-E54F-1247-ACB8-209A2A56D750}"/>
              </a:ext>
            </a:extLst>
          </p:cNvPr>
          <p:cNvSpPr>
            <a:spLocks noGrp="1"/>
          </p:cNvSpPr>
          <p:nvPr>
            <p:ph type="body" idx="1"/>
          </p:nvPr>
        </p:nvSpPr>
        <p:spPr/>
        <p:txBody>
          <a:bodyPr>
            <a:normAutofit fontScale="62500" lnSpcReduction="20000"/>
          </a:bodyPr>
          <a:lstStyle/>
          <a:p>
            <a:pPr marL="114300" indent="0">
              <a:buNone/>
            </a:pPr>
            <a:r>
              <a:rPr lang="en-US" sz="3000" b="1" dirty="0">
                <a:latin typeface="Arial" panose="020B0604020202020204" pitchFamily="34" charset="0"/>
                <a:cs typeface="Arial" panose="020B0604020202020204" pitchFamily="34" charset="0"/>
              </a:rPr>
              <a:t>Contingency Approaches to Leadership</a:t>
            </a:r>
          </a:p>
          <a:p>
            <a:endParaRPr lang="en-US" sz="3000" dirty="0">
              <a:latin typeface="Arial" panose="020B0604020202020204" pitchFamily="34" charset="0"/>
              <a:cs typeface="Arial" panose="020B0604020202020204" pitchFamily="34" charset="0"/>
            </a:endParaRPr>
          </a:p>
          <a:p>
            <a:pPr marL="114300" indent="0">
              <a:buNone/>
            </a:pPr>
            <a:r>
              <a:rPr lang="en-CA" sz="3000" dirty="0">
                <a:latin typeface="Arial" panose="020B0604020202020204" pitchFamily="34" charset="0"/>
                <a:cs typeface="Arial" panose="020B0604020202020204" pitchFamily="34" charset="0"/>
              </a:rPr>
              <a:t>After the disappointing results of trait and behavioural approaches, several scholars developed leadership theories that specifically incorporated the role of the environment. </a:t>
            </a:r>
          </a:p>
          <a:p>
            <a:pPr marL="114300" indent="0">
              <a:buNone/>
            </a:pPr>
            <a:endParaRPr lang="en-CA" sz="3000" dirty="0">
              <a:latin typeface="Arial" panose="020B0604020202020204" pitchFamily="34" charset="0"/>
              <a:cs typeface="Arial" panose="020B0604020202020204" pitchFamily="34" charset="0"/>
            </a:endParaRPr>
          </a:p>
          <a:p>
            <a:pPr marL="114300" indent="0">
              <a:buNone/>
            </a:pPr>
            <a:r>
              <a:rPr lang="en-CA" sz="3000" dirty="0">
                <a:latin typeface="Arial" panose="020B0604020202020204" pitchFamily="34" charset="0"/>
                <a:cs typeface="Arial" panose="020B0604020202020204" pitchFamily="34" charset="0"/>
              </a:rPr>
              <a:t>Specifically, researchers started following a contingency approach to leadership—rather than trying to identify traits or behaviours that would be effective under all conditions, the attention moved toward specifying the situations under which different styles would be effective.</a:t>
            </a:r>
          </a:p>
          <a:p>
            <a:pPr marL="114300" indent="0">
              <a:buNone/>
            </a:pPr>
            <a:br>
              <a:rPr lang="en-CA" dirty="0"/>
            </a:br>
            <a:endParaRPr lang="en-US" dirty="0"/>
          </a:p>
          <a:p>
            <a:endParaRPr lang="en-US" dirty="0"/>
          </a:p>
        </p:txBody>
      </p:sp>
    </p:spTree>
    <p:extLst>
      <p:ext uri="{BB962C8B-B14F-4D97-AF65-F5344CB8AC3E}">
        <p14:creationId xmlns:p14="http://schemas.microsoft.com/office/powerpoint/2010/main" val="122956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C336-9ECB-3047-9FC8-C25647580C81}"/>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10.2 Theories of Leadership VI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D1EA372C-703C-0942-98F5-36C7C610193C}"/>
              </a:ext>
            </a:extLst>
          </p:cNvPr>
          <p:cNvSpPr>
            <a:spLocks noGrp="1"/>
          </p:cNvSpPr>
          <p:nvPr>
            <p:ph type="body" idx="1"/>
          </p:nvPr>
        </p:nvSpPr>
        <p:spPr/>
        <p:txBody>
          <a:bodyPr/>
          <a:lstStyle/>
          <a:p>
            <a:pPr marL="114300" indent="0">
              <a:buNone/>
            </a:pPr>
            <a:r>
              <a:rPr lang="en-US" b="1" dirty="0">
                <a:latin typeface="Arial" panose="020B0604020202020204" pitchFamily="34" charset="0"/>
                <a:cs typeface="Arial" panose="020B0604020202020204" pitchFamily="34" charset="0"/>
              </a:rPr>
              <a:t>Transformational and Transactional Approaches to Leadership</a:t>
            </a:r>
          </a:p>
          <a:p>
            <a:pPr marL="114300" indent="0">
              <a:buNone/>
            </a:pPr>
            <a:endParaRPr lang="en-US"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Transformational leaders </a:t>
            </a:r>
            <a:r>
              <a:rPr lang="en-CA" dirty="0">
                <a:latin typeface="Arial" panose="020B0604020202020204" pitchFamily="34" charset="0"/>
                <a:cs typeface="Arial" panose="020B0604020202020204" pitchFamily="34" charset="0"/>
              </a:rPr>
              <a:t>lead employees by aligning employee goals with the leader’s goals. Thus, employees working for transformational leaders start focusing on the company’s well-being rather than on what is best for them as individual employees. </a:t>
            </a:r>
          </a:p>
          <a:p>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Transactional leaders </a:t>
            </a:r>
            <a:r>
              <a:rPr lang="en-CA" dirty="0">
                <a:latin typeface="Arial" panose="020B0604020202020204" pitchFamily="34" charset="0"/>
                <a:cs typeface="Arial" panose="020B0604020202020204" pitchFamily="34" charset="0"/>
              </a:rPr>
              <a:t>ensure that employees demonstrate the right behaviours and provide resources in exchange (Bass, 1985; Burns, 1978).</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687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C89E-15E4-8240-8F75-1E73538F621B}"/>
              </a:ext>
            </a:extLst>
          </p:cNvPr>
          <p:cNvSpPr>
            <a:spLocks noGrp="1"/>
          </p:cNvSpPr>
          <p:nvPr>
            <p:ph type="title"/>
          </p:nvPr>
        </p:nvSpPr>
        <p:spPr>
          <a:xfrm>
            <a:off x="311700" y="280104"/>
            <a:ext cx="8520600" cy="607800"/>
          </a:xfrm>
        </p:spPr>
        <p:txBody>
          <a:bodyPr>
            <a:noAutofit/>
          </a:bodyPr>
          <a:lstStyle/>
          <a:p>
            <a:r>
              <a:rPr lang="en-CA" b="1" dirty="0"/>
              <a:t>10.3 Developing Your Leadership Skills I</a:t>
            </a:r>
            <a:br>
              <a:rPr lang="en-CA" b="1" dirty="0"/>
            </a:br>
            <a:br>
              <a:rPr lang="en-CA" b="1" dirty="0"/>
            </a:br>
            <a:endParaRPr lang="en-US" b="1" dirty="0"/>
          </a:p>
        </p:txBody>
      </p:sp>
      <p:sp>
        <p:nvSpPr>
          <p:cNvPr id="5" name="TextBox 4">
            <a:extLst>
              <a:ext uri="{FF2B5EF4-FFF2-40B4-BE49-F238E27FC236}">
                <a16:creationId xmlns:a16="http://schemas.microsoft.com/office/drawing/2014/main" id="{B0931610-5BE4-D640-B3A0-F48C6DF0EEF7}"/>
              </a:ext>
            </a:extLst>
          </p:cNvPr>
          <p:cNvSpPr txBox="1"/>
          <p:nvPr/>
        </p:nvSpPr>
        <p:spPr>
          <a:xfrm>
            <a:off x="87086" y="4568875"/>
            <a:ext cx="4572000" cy="246221"/>
          </a:xfrm>
          <a:prstGeom prst="rect">
            <a:avLst/>
          </a:prstGeom>
          <a:noFill/>
        </p:spPr>
        <p:txBody>
          <a:bodyPr wrap="square">
            <a:spAutoFit/>
          </a:bodyPr>
          <a:lstStyle/>
          <a:p>
            <a:pPr algn="l"/>
            <a:r>
              <a:rPr lang="en-CA" sz="1000" b="0" i="0" u="none" strike="noStrike" dirty="0">
                <a:solidFill>
                  <a:srgbClr val="111111"/>
                </a:solidFill>
                <a:effectLst/>
                <a:latin typeface="Arial" panose="020B0604020202020204" pitchFamily="34" charset="0"/>
                <a:cs typeface="Arial" panose="020B0604020202020204" pitchFamily="34" charset="0"/>
              </a:rPr>
              <a:t>Photo by </a:t>
            </a:r>
            <a:r>
              <a:rPr lang="en-CA" sz="1000" b="0" i="0" u="none" strike="noStrike" dirty="0">
                <a:solidFill>
                  <a:srgbClr val="767676"/>
                </a:solidFill>
                <a:effectLst/>
                <a:latin typeface="Arial" panose="020B0604020202020204" pitchFamily="34" charset="0"/>
                <a:cs typeface="Arial" panose="020B0604020202020204" pitchFamily="34" charset="0"/>
                <a:hlinkClick r:id="rId3"/>
              </a:rPr>
              <a:t>History in HD</a:t>
            </a:r>
            <a:r>
              <a:rPr lang="en-CA" sz="1000" b="0" i="0" u="none" strike="noStrike" dirty="0">
                <a:solidFill>
                  <a:srgbClr val="111111"/>
                </a:solidFill>
                <a:effectLst/>
                <a:latin typeface="Arial" panose="020B0604020202020204" pitchFamily="34" charset="0"/>
                <a:cs typeface="Arial" panose="020B0604020202020204" pitchFamily="34" charset="0"/>
              </a:rPr>
              <a:t> on </a:t>
            </a:r>
            <a:r>
              <a:rPr lang="en-CA" sz="1000" b="0" i="0" u="none" strike="noStrike" dirty="0" err="1">
                <a:solidFill>
                  <a:srgbClr val="767676"/>
                </a:solidFill>
                <a:effectLst/>
                <a:latin typeface="Arial" panose="020B0604020202020204" pitchFamily="34" charset="0"/>
                <a:cs typeface="Arial" panose="020B0604020202020204" pitchFamily="34" charset="0"/>
                <a:hlinkClick r:id="rId4"/>
              </a:rPr>
              <a:t>Unsplash</a:t>
            </a:r>
            <a:endParaRPr lang="en-CA" sz="1000" b="0" i="0" u="none" strike="noStrike" dirty="0">
              <a:solidFill>
                <a:srgbClr val="111111"/>
              </a:solidFill>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EA7DFDD-369A-E748-B814-62CCEF580DF1}"/>
              </a:ext>
            </a:extLst>
          </p:cNvPr>
          <p:cNvSpPr>
            <a:spLocks noGrp="1"/>
          </p:cNvSpPr>
          <p:nvPr>
            <p:ph type="body" idx="1"/>
          </p:nvPr>
        </p:nvSpPr>
        <p:spPr>
          <a:xfrm>
            <a:off x="5170715" y="1906983"/>
            <a:ext cx="3661585"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Since much of leadership is skill and behavior based, it is never too early to start developing yourself as a leader. </a:t>
            </a:r>
            <a:endParaRPr lang="en-US"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B4E63BA-6EAA-944C-8068-908C921484B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5460" y="1017800"/>
            <a:ext cx="4572000" cy="3291283"/>
          </a:xfrm>
          <a:prstGeom prst="rect">
            <a:avLst/>
          </a:prstGeom>
        </p:spPr>
      </p:pic>
    </p:spTree>
    <p:extLst>
      <p:ext uri="{BB962C8B-B14F-4D97-AF65-F5344CB8AC3E}">
        <p14:creationId xmlns:p14="http://schemas.microsoft.com/office/powerpoint/2010/main" val="4243057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67DC-8005-784C-AF8B-571E02FB8C7F}"/>
              </a:ext>
            </a:extLst>
          </p:cNvPr>
          <p:cNvSpPr>
            <a:spLocks noGrp="1"/>
          </p:cNvSpPr>
          <p:nvPr>
            <p:ph type="title"/>
          </p:nvPr>
        </p:nvSpPr>
        <p:spPr/>
        <p:txBody>
          <a:bodyPr>
            <a:normAutofit fontScale="90000"/>
          </a:bodyPr>
          <a:lstStyle/>
          <a:p>
            <a:r>
              <a:rPr lang="en-CA" b="1" dirty="0"/>
              <a:t>10.3 Developing Your Leadership Skills II</a:t>
            </a:r>
            <a:br>
              <a:rPr lang="en-CA" b="1" dirty="0"/>
            </a:br>
            <a:br>
              <a:rPr lang="en-CA" b="1" dirty="0"/>
            </a:br>
            <a:endParaRPr lang="en-US" dirty="0"/>
          </a:p>
        </p:txBody>
      </p:sp>
      <p:sp>
        <p:nvSpPr>
          <p:cNvPr id="3" name="Text Placeholder 2">
            <a:extLst>
              <a:ext uri="{FF2B5EF4-FFF2-40B4-BE49-F238E27FC236}">
                <a16:creationId xmlns:a16="http://schemas.microsoft.com/office/drawing/2014/main" id="{46EC4AA5-2C91-E34E-82E7-A338C199E874}"/>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Develop Your Charismatic Leadership Skills</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Charismatic individuals have a “magnetic” personality that is appealing to followers. While many people assume that charisma is inborn, it is possible to improve your charisma by following these suggestions (</a:t>
            </a:r>
            <a:r>
              <a:rPr lang="en-CA" sz="2000" dirty="0" err="1">
                <a:latin typeface="Arial" panose="020B0604020202020204" pitchFamily="34" charset="0"/>
                <a:cs typeface="Arial" panose="020B0604020202020204" pitchFamily="34" charset="0"/>
              </a:rPr>
              <a:t>Frese</a:t>
            </a:r>
            <a:r>
              <a:rPr lang="en-CA" sz="2000" dirty="0">
                <a:latin typeface="Arial" panose="020B0604020202020204" pitchFamily="34" charset="0"/>
                <a:cs typeface="Arial" panose="020B0604020202020204" pitchFamily="34" charset="0"/>
              </a:rPr>
              <a:t>, et. al., 2003; Shamir et. al., 1993):</a:t>
            </a:r>
          </a:p>
          <a:p>
            <a:endParaRPr lang="en-US" dirty="0"/>
          </a:p>
        </p:txBody>
      </p:sp>
    </p:spTree>
    <p:extLst>
      <p:ext uri="{BB962C8B-B14F-4D97-AF65-F5344CB8AC3E}">
        <p14:creationId xmlns:p14="http://schemas.microsoft.com/office/powerpoint/2010/main" val="3244506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5014-96A2-E34F-AE6D-CB8809EB8007}"/>
              </a:ext>
            </a:extLst>
          </p:cNvPr>
          <p:cNvSpPr>
            <a:spLocks noGrp="1"/>
          </p:cNvSpPr>
          <p:nvPr>
            <p:ph type="title"/>
          </p:nvPr>
        </p:nvSpPr>
        <p:spPr/>
        <p:txBody>
          <a:bodyPr>
            <a:normAutofit fontScale="90000"/>
          </a:bodyPr>
          <a:lstStyle/>
          <a:p>
            <a:r>
              <a:rPr lang="en-CA" b="1" dirty="0"/>
              <a:t>10.3 Developing Your Leadership Skills III</a:t>
            </a:r>
            <a:br>
              <a:rPr lang="en-CA" b="1" dirty="0"/>
            </a:br>
            <a:br>
              <a:rPr lang="en-CA" b="1" dirty="0"/>
            </a:br>
            <a:endParaRPr lang="en-US" dirty="0"/>
          </a:p>
        </p:txBody>
      </p:sp>
      <p:sp>
        <p:nvSpPr>
          <p:cNvPr id="3" name="Text Placeholder 2">
            <a:extLst>
              <a:ext uri="{FF2B5EF4-FFF2-40B4-BE49-F238E27FC236}">
                <a16:creationId xmlns:a16="http://schemas.microsoft.com/office/drawing/2014/main" id="{BB8236C0-88B4-F944-8905-88539971EB81}"/>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Develop Your Servant Leadership Skills</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One of the influential leadership paradigms involves leaders putting others first. This could be a hard transition for an achievement-oriented and success-driven manager who rises to high levels. Here are some tips to achieve s</a:t>
            </a:r>
            <a:r>
              <a:rPr lang="en-CA" sz="2000" b="1" dirty="0">
                <a:latin typeface="Arial" panose="020B0604020202020204" pitchFamily="34" charset="0"/>
                <a:cs typeface="Arial" panose="020B0604020202020204" pitchFamily="34" charset="0"/>
              </a:rPr>
              <a:t>ervant leadership</a:t>
            </a:r>
            <a:r>
              <a:rPr lang="en-CA" sz="2000" dirty="0">
                <a:latin typeface="Arial" panose="020B0604020202020204" pitchFamily="34" charset="0"/>
                <a:cs typeface="Arial" panose="020B0604020202020204" pitchFamily="34" charset="0"/>
              </a:rPr>
              <a:t> (Buchanan, 2007; Douglas, 2005; Ramsey, 2005).</a:t>
            </a:r>
          </a:p>
          <a:p>
            <a:endParaRPr lang="en-US" dirty="0"/>
          </a:p>
        </p:txBody>
      </p:sp>
    </p:spTree>
    <p:extLst>
      <p:ext uri="{BB962C8B-B14F-4D97-AF65-F5344CB8AC3E}">
        <p14:creationId xmlns:p14="http://schemas.microsoft.com/office/powerpoint/2010/main" val="3284162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3F44C-6593-1846-B39E-8FAA13516665}"/>
              </a:ext>
            </a:extLst>
          </p:cNvPr>
          <p:cNvSpPr>
            <a:spLocks noGrp="1"/>
          </p:cNvSpPr>
          <p:nvPr>
            <p:ph type="title"/>
          </p:nvPr>
        </p:nvSpPr>
        <p:spPr/>
        <p:txBody>
          <a:bodyPr>
            <a:normAutofit fontScale="90000"/>
          </a:bodyPr>
          <a:lstStyle/>
          <a:p>
            <a:r>
              <a:rPr lang="en-CA" b="1" dirty="0"/>
              <a:t>10.3 Developing Your Leadership Skills IV</a:t>
            </a:r>
            <a:br>
              <a:rPr lang="en-CA" b="1" dirty="0"/>
            </a:br>
            <a:br>
              <a:rPr lang="en-CA" b="1" dirty="0"/>
            </a:br>
            <a:endParaRPr lang="en-US" dirty="0"/>
          </a:p>
        </p:txBody>
      </p:sp>
      <p:sp>
        <p:nvSpPr>
          <p:cNvPr id="3" name="Text Placeholder 2">
            <a:extLst>
              <a:ext uri="{FF2B5EF4-FFF2-40B4-BE49-F238E27FC236}">
                <a16:creationId xmlns:a16="http://schemas.microsoft.com/office/drawing/2014/main" id="{4ADAF97B-F4CA-734A-BAB5-BE0461AC33DB}"/>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Develop Your Authentic Leadership Skills</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Authentic leaders have high levels of self-awareness and their behavior is driven by their core personal values. This leadership approach recognizes the importance of self-reflection and understanding one’s life history. Address the following questions to gain a better understanding of your own core values and authentic leadership style.</a:t>
            </a:r>
          </a:p>
          <a:p>
            <a:endParaRPr lang="en-US" dirty="0"/>
          </a:p>
        </p:txBody>
      </p:sp>
    </p:spTree>
    <p:extLst>
      <p:ext uri="{BB962C8B-B14F-4D97-AF65-F5344CB8AC3E}">
        <p14:creationId xmlns:p14="http://schemas.microsoft.com/office/powerpoint/2010/main" val="389800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j-lt"/>
              </a:rPr>
              <a:t>10.4 Key Takeaways</a:t>
            </a:r>
            <a:endParaRPr b="1" dirty="0">
              <a:latin typeface="+mj-lt"/>
            </a:endParaRPr>
          </a:p>
        </p:txBody>
      </p:sp>
      <p:sp>
        <p:nvSpPr>
          <p:cNvPr id="170" name="Google Shape;170;p26"/>
          <p:cNvSpPr txBox="1">
            <a:spLocks noGrp="1"/>
          </p:cNvSpPr>
          <p:nvPr>
            <p:ph type="body" idx="1"/>
          </p:nvPr>
        </p:nvSpPr>
        <p:spPr>
          <a:xfrm>
            <a:off x="215153" y="1017800"/>
            <a:ext cx="8767482" cy="3683292"/>
          </a:xfrm>
          <a:prstGeom prst="rect">
            <a:avLst/>
          </a:prstGeom>
        </p:spPr>
        <p:txBody>
          <a:bodyPr spcFirstLastPara="1" wrap="square" lIns="91425" tIns="91425" rIns="91425" bIns="91425" anchor="t" anchorCtr="0">
            <a:normAutofit fontScale="70000" lnSpcReduction="20000"/>
          </a:bodyPr>
          <a:lstStyle/>
          <a:p>
            <a:r>
              <a:rPr lang="en-CA" sz="2100" b="1" dirty="0">
                <a:latin typeface="Arial" panose="020B0604020202020204" pitchFamily="34" charset="0"/>
                <a:cs typeface="Arial" panose="020B0604020202020204" pitchFamily="34" charset="0"/>
              </a:rPr>
              <a:t>Leadership is a bit different than management</a:t>
            </a:r>
            <a:r>
              <a:rPr lang="en-CA" sz="2100" dirty="0">
                <a:latin typeface="Arial" panose="020B0604020202020204" pitchFamily="34" charset="0"/>
                <a:cs typeface="Arial" panose="020B0604020202020204" pitchFamily="34" charset="0"/>
              </a:rPr>
              <a:t> in that management includes a “title” while leadership and the leadership development process can occur without a title.</a:t>
            </a:r>
          </a:p>
          <a:p>
            <a:r>
              <a:rPr lang="en-CA" sz="2100" b="1" dirty="0">
                <a:latin typeface="Arial" panose="020B0604020202020204" pitchFamily="34" charset="0"/>
                <a:cs typeface="Arial" panose="020B0604020202020204" pitchFamily="34" charset="0"/>
              </a:rPr>
              <a:t>Leaders can be appointed into a role, elected into the role, or emerge</a:t>
            </a:r>
            <a:r>
              <a:rPr lang="en-CA" sz="2100" dirty="0">
                <a:latin typeface="Arial" panose="020B0604020202020204" pitchFamily="34" charset="0"/>
                <a:cs typeface="Arial" panose="020B0604020202020204" pitchFamily="34" charset="0"/>
              </a:rPr>
              <a:t> into the role of leader.</a:t>
            </a:r>
          </a:p>
          <a:p>
            <a:r>
              <a:rPr lang="en-CA" sz="2100" b="1" dirty="0">
                <a:latin typeface="Arial" panose="020B0604020202020204" pitchFamily="34" charset="0"/>
                <a:cs typeface="Arial" panose="020B0604020202020204" pitchFamily="34" charset="0"/>
              </a:rPr>
              <a:t>Characteristics of the situation, task, and/or organization</a:t>
            </a:r>
            <a:r>
              <a:rPr lang="en-CA" sz="2100" dirty="0">
                <a:latin typeface="Arial" panose="020B0604020202020204" pitchFamily="34" charset="0"/>
                <a:cs typeface="Arial" panose="020B0604020202020204" pitchFamily="34" charset="0"/>
              </a:rPr>
              <a:t> may make a leader less effective or unnecessary.</a:t>
            </a:r>
          </a:p>
          <a:p>
            <a:r>
              <a:rPr lang="en-CA" sz="2100" b="1" dirty="0">
                <a:latin typeface="Arial" panose="020B0604020202020204" pitchFamily="34" charset="0"/>
                <a:cs typeface="Arial" panose="020B0604020202020204" pitchFamily="34" charset="0"/>
              </a:rPr>
              <a:t>Theory X and Theory Y</a:t>
            </a:r>
            <a:r>
              <a:rPr lang="en-CA" sz="2100" dirty="0">
                <a:latin typeface="Arial" panose="020B0604020202020204" pitchFamily="34" charset="0"/>
                <a:cs typeface="Arial" panose="020B0604020202020204" pitchFamily="34" charset="0"/>
              </a:rPr>
              <a:t> leaders hold different fundamental assumptions about the nature of employees and their motivations at work.</a:t>
            </a:r>
          </a:p>
          <a:p>
            <a:r>
              <a:rPr lang="en-CA" sz="2100" b="1" dirty="0">
                <a:latin typeface="Arial" panose="020B0604020202020204" pitchFamily="34" charset="0"/>
                <a:cs typeface="Arial" panose="020B0604020202020204" pitchFamily="34" charset="0"/>
              </a:rPr>
              <a:t>Trait approaches</a:t>
            </a:r>
            <a:r>
              <a:rPr lang="en-CA" sz="2100" dirty="0">
                <a:latin typeface="Arial" panose="020B0604020202020204" pitchFamily="34" charset="0"/>
                <a:cs typeface="Arial" panose="020B0604020202020204" pitchFamily="34" charset="0"/>
              </a:rPr>
              <a:t> identify the characteristics required to be perceived as a leader and to be successful in the role.</a:t>
            </a:r>
          </a:p>
          <a:p>
            <a:r>
              <a:rPr lang="en-CA" sz="2100" b="1" dirty="0">
                <a:latin typeface="Arial" panose="020B0604020202020204" pitchFamily="34" charset="0"/>
                <a:cs typeface="Arial" panose="020B0604020202020204" pitchFamily="34" charset="0"/>
              </a:rPr>
              <a:t>Intelligence, extraversion, conscientiousness, openness to experience, and integrity</a:t>
            </a:r>
            <a:r>
              <a:rPr lang="en-CA" sz="2100" dirty="0">
                <a:latin typeface="Arial" panose="020B0604020202020204" pitchFamily="34" charset="0"/>
                <a:cs typeface="Arial" panose="020B0604020202020204" pitchFamily="34" charset="0"/>
              </a:rPr>
              <a:t> seem to be leadership traits.</a:t>
            </a:r>
          </a:p>
          <a:p>
            <a:r>
              <a:rPr lang="en-CA" sz="2100" b="1" dirty="0">
                <a:latin typeface="Arial" panose="020B0604020202020204" pitchFamily="34" charset="0"/>
                <a:cs typeface="Arial" panose="020B0604020202020204" pitchFamily="34" charset="0"/>
              </a:rPr>
              <a:t>Behavioural approaches</a:t>
            </a:r>
            <a:r>
              <a:rPr lang="en-CA" sz="2100" dirty="0">
                <a:latin typeface="Arial" panose="020B0604020202020204" pitchFamily="34" charset="0"/>
                <a:cs typeface="Arial" panose="020B0604020202020204" pitchFamily="34" charset="0"/>
              </a:rPr>
              <a:t> identify the types of behaviours leaders demonstrate.</a:t>
            </a:r>
          </a:p>
          <a:p>
            <a:r>
              <a:rPr lang="en-CA" sz="2100" b="1" dirty="0">
                <a:latin typeface="Arial" panose="020B0604020202020204" pitchFamily="34" charset="0"/>
                <a:cs typeface="Arial" panose="020B0604020202020204" pitchFamily="34" charset="0"/>
              </a:rPr>
              <a:t>Leadership skills are not simply born, they’re made.</a:t>
            </a:r>
            <a:r>
              <a:rPr lang="en-CA" sz="2100" dirty="0">
                <a:latin typeface="Arial" panose="020B0604020202020204" pitchFamily="34" charset="0"/>
                <a:cs typeface="Arial" panose="020B0604020202020204" pitchFamily="34" charset="0"/>
              </a:rPr>
              <a:t> We don’t need to wait until we have the title of manager to begin developing our skill set – can grow and develop our leadership skills now. </a:t>
            </a:r>
          </a:p>
          <a:p>
            <a:pPr marL="457200" lvl="0" indent="-341788" algn="l" rtl="0">
              <a:spcBef>
                <a:spcPts val="0"/>
              </a:spcBef>
              <a:spcAft>
                <a:spcPts val="0"/>
              </a:spcAft>
              <a:buClr>
                <a:srgbClr val="000000"/>
              </a:buClr>
              <a:buSzPct val="100000"/>
              <a:buFont typeface="Arial"/>
              <a:buChar char="●"/>
            </a:pPr>
            <a:endParaRPr sz="2900"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Arial"/>
                <a:ea typeface="Arial"/>
                <a:cs typeface="Arial"/>
                <a:sym typeface="Arial"/>
              </a:rPr>
              <a:t>Learning Outcomes</a:t>
            </a:r>
            <a:endParaRPr b="1" dirty="0">
              <a:latin typeface="Arial"/>
              <a:ea typeface="Arial"/>
              <a:cs typeface="Arial"/>
              <a:sym typeface="Arial"/>
            </a:endParaRPr>
          </a:p>
        </p:txBody>
      </p:sp>
      <p:sp>
        <p:nvSpPr>
          <p:cNvPr id="87" name="Google Shape;87;p14"/>
          <p:cNvSpPr txBox="1">
            <a:spLocks noGrp="1"/>
          </p:cNvSpPr>
          <p:nvPr>
            <p:ph type="body" idx="1"/>
          </p:nvPr>
        </p:nvSpPr>
        <p:spPr>
          <a:xfrm>
            <a:off x="311700" y="1017800"/>
            <a:ext cx="8520600" cy="3551075"/>
          </a:xfrm>
          <a:prstGeom prst="rect">
            <a:avLst/>
          </a:prstGeom>
        </p:spPr>
        <p:txBody>
          <a:bodyPr spcFirstLastPara="1" wrap="square" lIns="91425" tIns="91425" rIns="91425" bIns="91425" anchor="t" anchorCtr="0">
            <a:noAutofit/>
          </a:bodyPr>
          <a:lstStyle/>
          <a:p>
            <a:pPr marL="114300" indent="0">
              <a:buNone/>
            </a:pPr>
            <a:r>
              <a:rPr lang="en-CA" sz="2000" dirty="0">
                <a:latin typeface="Arial" panose="020B0604020202020204" pitchFamily="34" charset="0"/>
                <a:cs typeface="Arial" panose="020B0604020202020204" pitchFamily="34" charset="0"/>
              </a:rPr>
              <a:t>Upon successful completion of this chapter, you should be able to:</a:t>
            </a:r>
          </a:p>
          <a:p>
            <a:pPr marL="114300" indent="0">
              <a:buNone/>
            </a:pPr>
            <a:endParaRPr lang="en-CA" sz="2000" dirty="0">
              <a:latin typeface="Arial" panose="020B0604020202020204" pitchFamily="34" charset="0"/>
              <a:cs typeface="Arial" panose="020B0604020202020204" pitchFamily="34" charset="0"/>
            </a:endParaRPr>
          </a:p>
          <a:p>
            <a:r>
              <a:rPr lang="en-CA" sz="2000" b="1" dirty="0">
                <a:latin typeface="Arial" panose="020B0604020202020204" pitchFamily="34" charset="0"/>
                <a:cs typeface="Arial" panose="020B0604020202020204" pitchFamily="34" charset="0"/>
              </a:rPr>
              <a:t>Explain</a:t>
            </a:r>
            <a:r>
              <a:rPr lang="en-CA" sz="2000" dirty="0">
                <a:latin typeface="Arial" panose="020B0604020202020204" pitchFamily="34" charset="0"/>
                <a:cs typeface="Arial" panose="020B0604020202020204" pitchFamily="34" charset="0"/>
              </a:rPr>
              <a:t> the differences between leaders and managers.</a:t>
            </a:r>
          </a:p>
          <a:p>
            <a:r>
              <a:rPr lang="en-CA" sz="2000" b="1" dirty="0">
                <a:latin typeface="Arial" panose="020B0604020202020204" pitchFamily="34" charset="0"/>
                <a:cs typeface="Arial" panose="020B0604020202020204" pitchFamily="34" charset="0"/>
              </a:rPr>
              <a:t>Understand</a:t>
            </a:r>
            <a:r>
              <a:rPr lang="en-CA" sz="2000" dirty="0">
                <a:latin typeface="Arial" panose="020B0604020202020204" pitchFamily="34" charset="0"/>
                <a:cs typeface="Arial" panose="020B0604020202020204" pitchFamily="34" charset="0"/>
              </a:rPr>
              <a:t> factors that can substitute and neutralize leadership.</a:t>
            </a:r>
          </a:p>
          <a:p>
            <a:r>
              <a:rPr lang="en-CA" sz="2000" b="1" dirty="0">
                <a:latin typeface="Arial" panose="020B0604020202020204" pitchFamily="34" charset="0"/>
                <a:cs typeface="Arial" panose="020B0604020202020204" pitchFamily="34" charset="0"/>
              </a:rPr>
              <a:t>Describe</a:t>
            </a:r>
            <a:r>
              <a:rPr lang="en-CA" sz="2000" dirty="0">
                <a:latin typeface="Arial" panose="020B0604020202020204" pitchFamily="34" charset="0"/>
                <a:cs typeface="Arial" panose="020B0604020202020204" pitchFamily="34" charset="0"/>
              </a:rPr>
              <a:t> various theories of leadership.</a:t>
            </a:r>
          </a:p>
          <a:p>
            <a:r>
              <a:rPr lang="en-CA" sz="2000" b="1" dirty="0">
                <a:latin typeface="Arial" panose="020B0604020202020204" pitchFamily="34" charset="0"/>
                <a:cs typeface="Arial" panose="020B0604020202020204" pitchFamily="34" charset="0"/>
              </a:rPr>
              <a:t>Identify</a:t>
            </a:r>
            <a:r>
              <a:rPr lang="en-CA" sz="2000" dirty="0">
                <a:latin typeface="Arial" panose="020B0604020202020204" pitchFamily="34" charset="0"/>
                <a:cs typeface="Arial" panose="020B0604020202020204" pitchFamily="34" charset="0"/>
              </a:rPr>
              <a:t> strategies for developing your own leadership skills and abilities.</a:t>
            </a:r>
          </a:p>
          <a:p>
            <a:pPr marL="0" lvl="0" indent="0" algn="l" rtl="0">
              <a:spcBef>
                <a:spcPts val="1200"/>
              </a:spcBef>
              <a:spcAft>
                <a:spcPts val="0"/>
              </a:spcAft>
              <a:buNone/>
            </a:pPr>
            <a:endParaRPr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0482-01FD-7C49-A0B5-9DFADC9FA73D}"/>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10.1 Leadership vs. Management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2F5993E-496C-F746-8F8B-615496D296FC}"/>
              </a:ext>
            </a:extLst>
          </p:cNvPr>
          <p:cNvSpPr>
            <a:spLocks noGrp="1"/>
          </p:cNvSpPr>
          <p:nvPr>
            <p:ph type="body" idx="1"/>
          </p:nvPr>
        </p:nvSpPr>
        <p:spPr>
          <a:xfrm>
            <a:off x="311700" y="1512904"/>
            <a:ext cx="8520600" cy="3339000"/>
          </a:xfrm>
        </p:spPr>
        <p:txBody>
          <a:bodyPr/>
          <a:lstStyle/>
          <a:p>
            <a:pPr marL="114300" indent="0">
              <a:buNone/>
            </a:pPr>
            <a:r>
              <a:rPr lang="en-CA" sz="2000" dirty="0">
                <a:latin typeface="Arial" panose="020B0604020202020204" pitchFamily="34" charset="0"/>
                <a:cs typeface="Arial" panose="020B0604020202020204" pitchFamily="34" charset="0"/>
              </a:rPr>
              <a:t>Many people use the term leadership as interchangeable with management, but the two terms are actually quite different.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The term </a:t>
            </a:r>
            <a:r>
              <a:rPr lang="en-CA" sz="2000" b="1" dirty="0">
                <a:latin typeface="Arial" panose="020B0604020202020204" pitchFamily="34" charset="0"/>
                <a:cs typeface="Arial" panose="020B0604020202020204" pitchFamily="34" charset="0"/>
              </a:rPr>
              <a:t>management</a:t>
            </a:r>
            <a:r>
              <a:rPr lang="en-CA" sz="2000" dirty="0">
                <a:latin typeface="Arial" panose="020B0604020202020204" pitchFamily="34" charset="0"/>
                <a:cs typeface="Arial" panose="020B0604020202020204" pitchFamily="34" charset="0"/>
              </a:rPr>
              <a:t> implies someone has been given a position, and through that position or title they have power to guide others.</a:t>
            </a:r>
            <a:r>
              <a:rPr lang="en-CA" sz="2000" b="1" dirty="0">
                <a:latin typeface="Arial" panose="020B0604020202020204" pitchFamily="34" charset="0"/>
                <a:cs typeface="Arial" panose="020B0604020202020204" pitchFamily="34" charset="0"/>
              </a:rPr>
              <a:t> Leadership</a:t>
            </a:r>
            <a:r>
              <a:rPr lang="en-CA" sz="2000" dirty="0">
                <a:latin typeface="Arial" panose="020B0604020202020204" pitchFamily="34" charset="0"/>
                <a:cs typeface="Arial" panose="020B0604020202020204" pitchFamily="34" charset="0"/>
              </a:rPr>
              <a:t>, on the other hand, does not require specific titles.</a:t>
            </a:r>
            <a:br>
              <a:rPr lang="en-CA" dirty="0"/>
            </a:br>
            <a:endParaRPr lang="en-US" dirty="0"/>
          </a:p>
        </p:txBody>
      </p:sp>
    </p:spTree>
    <p:extLst>
      <p:ext uri="{BB962C8B-B14F-4D97-AF65-F5344CB8AC3E}">
        <p14:creationId xmlns:p14="http://schemas.microsoft.com/office/powerpoint/2010/main" val="2008134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F03F-6E74-FA4F-BF8D-D7C7CE308998}"/>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10.1 Leadership vs. Management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FBA16434-1FB2-BF4B-9F5C-D367C4B00A87}"/>
              </a:ext>
            </a:extLst>
          </p:cNvPr>
          <p:cNvSpPr>
            <a:spLocks noGrp="1"/>
          </p:cNvSpPr>
          <p:nvPr>
            <p:ph type="body" idx="1"/>
          </p:nvPr>
        </p:nvSpPr>
        <p:spPr>
          <a:xfrm>
            <a:off x="311700" y="1124575"/>
            <a:ext cx="85206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Leadership</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Leaders take on the role because they are </a:t>
            </a:r>
            <a:r>
              <a:rPr lang="en-CA" sz="2000" b="1" dirty="0">
                <a:latin typeface="Arial" panose="020B0604020202020204" pitchFamily="34" charset="0"/>
                <a:cs typeface="Arial" panose="020B0604020202020204" pitchFamily="34" charset="0"/>
              </a:rPr>
              <a:t>appointed</a:t>
            </a:r>
            <a:r>
              <a:rPr lang="en-CA" sz="2000" dirty="0">
                <a:latin typeface="Arial" panose="020B0604020202020204" pitchFamily="34" charset="0"/>
                <a:cs typeface="Arial" panose="020B0604020202020204" pitchFamily="34" charset="0"/>
              </a:rPr>
              <a:t>, </a:t>
            </a:r>
            <a:r>
              <a:rPr lang="en-CA" sz="2000" b="1" dirty="0">
                <a:latin typeface="Arial" panose="020B0604020202020204" pitchFamily="34" charset="0"/>
                <a:cs typeface="Arial" panose="020B0604020202020204" pitchFamily="34" charset="0"/>
              </a:rPr>
              <a:t>elected</a:t>
            </a:r>
            <a:r>
              <a:rPr lang="en-CA" sz="2000" dirty="0">
                <a:latin typeface="Arial" panose="020B0604020202020204" pitchFamily="34" charset="0"/>
                <a:cs typeface="Arial" panose="020B0604020202020204" pitchFamily="34" charset="0"/>
              </a:rPr>
              <a:t>, or </a:t>
            </a:r>
            <a:r>
              <a:rPr lang="en-CA" sz="2000" b="1" dirty="0">
                <a:latin typeface="Arial" panose="020B0604020202020204" pitchFamily="34" charset="0"/>
                <a:cs typeface="Arial" panose="020B0604020202020204" pitchFamily="34" charset="0"/>
              </a:rPr>
              <a:t>emerge</a:t>
            </a:r>
            <a:r>
              <a:rPr lang="en-CA" sz="2000" dirty="0">
                <a:latin typeface="Arial" panose="020B0604020202020204" pitchFamily="34" charset="0"/>
                <a:cs typeface="Arial" panose="020B0604020202020204" pitchFamily="34" charset="0"/>
              </a:rPr>
              <a:t> into the role. The group members play an important role in this process. </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255BA30-1A4A-6F4C-8809-272AC688D858}"/>
              </a:ext>
              <a:ext uri="{C183D7F6-B498-43B3-948B-1728B52AA6E4}">
                <adec:decorative xmlns:adec="http://schemas.microsoft.com/office/drawing/2017/decorative" val="1"/>
              </a:ext>
            </a:extLst>
          </p:cNvPr>
          <p:cNvPicPr>
            <a:picLocks noChangeAspect="1"/>
          </p:cNvPicPr>
          <p:nvPr/>
        </p:nvPicPr>
        <p:blipFill rotWithShape="1">
          <a:blip r:embed="rId3"/>
          <a:srcRect t="24227" b="21016"/>
          <a:stretch/>
        </p:blipFill>
        <p:spPr>
          <a:xfrm>
            <a:off x="311700" y="2958700"/>
            <a:ext cx="8103105" cy="1774800"/>
          </a:xfrm>
          <a:prstGeom prst="rect">
            <a:avLst/>
          </a:prstGeom>
        </p:spPr>
      </p:pic>
    </p:spTree>
    <p:extLst>
      <p:ext uri="{BB962C8B-B14F-4D97-AF65-F5344CB8AC3E}">
        <p14:creationId xmlns:p14="http://schemas.microsoft.com/office/powerpoint/2010/main" val="2276772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811C2-5B25-9F4A-8AD7-F4A278CE34AB}"/>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10.1 Leadership vs. Management III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618D8C16-079B-0D4F-A2AE-274C82A702BD}"/>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Substitutes For And Neutralizers of Leadership</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Substitutes </a:t>
            </a:r>
            <a:r>
              <a:rPr lang="en-CA" sz="2000" dirty="0">
                <a:latin typeface="Arial" panose="020B0604020202020204" pitchFamily="34" charset="0"/>
                <a:cs typeface="Arial" panose="020B0604020202020204" pitchFamily="34" charset="0"/>
              </a:rPr>
              <a:t>for leadership behavior can clarify role expectations, motivate organizational members, or satisfy members (making it unnecessary for the leader to attempt to do so).</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Neutralizers</a:t>
            </a:r>
            <a:r>
              <a:rPr lang="en-CA" sz="2000" dirty="0">
                <a:latin typeface="Arial" panose="020B0604020202020204" pitchFamily="34" charset="0"/>
                <a:cs typeface="Arial" panose="020B0604020202020204" pitchFamily="34" charset="0"/>
              </a:rPr>
              <a:t> of leadership, on the other hand, are not helpful; they prevent leaders from acting as they wish. </a:t>
            </a:r>
            <a:endParaRPr lang="en-CA" sz="2000" b="1" dirty="0">
              <a:latin typeface="Arial" panose="020B0604020202020204" pitchFamily="34" charset="0"/>
              <a:cs typeface="Arial" panose="020B0604020202020204" pitchFamily="34" charset="0"/>
            </a:endParaRPr>
          </a:p>
          <a:p>
            <a:pPr marL="114300" indent="0">
              <a:buNone/>
            </a:pPr>
            <a:endParaRPr lang="en-CA" b="1" dirty="0"/>
          </a:p>
          <a:p>
            <a:pPr marL="114300" indent="0">
              <a:buNone/>
            </a:pPr>
            <a:endParaRPr lang="en-CA" b="1" dirty="0"/>
          </a:p>
          <a:p>
            <a:endParaRPr lang="en-US" dirty="0"/>
          </a:p>
        </p:txBody>
      </p:sp>
    </p:spTree>
    <p:extLst>
      <p:ext uri="{BB962C8B-B14F-4D97-AF65-F5344CB8AC3E}">
        <p14:creationId xmlns:p14="http://schemas.microsoft.com/office/powerpoint/2010/main" val="750474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657FC-A30A-C34E-856B-7754A75D7195}"/>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10.2 Theories of Leadership</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250E250-CD0E-024C-ACA6-8E0E7B5B516C}"/>
              </a:ext>
            </a:extLst>
          </p:cNvPr>
          <p:cNvSpPr>
            <a:spLocks noGrp="1"/>
          </p:cNvSpPr>
          <p:nvPr>
            <p:ph type="body" idx="1"/>
          </p:nvPr>
        </p:nvSpPr>
        <p:spPr/>
        <p:txBody>
          <a:bodyPr/>
          <a:lstStyle/>
          <a:p>
            <a:pPr marL="114300" indent="0">
              <a:buNone/>
            </a:pPr>
            <a:r>
              <a:rPr lang="en-US" sz="2000" b="1" dirty="0">
                <a:latin typeface="Arial" panose="020B0604020202020204" pitchFamily="34" charset="0"/>
                <a:cs typeface="Arial" panose="020B0604020202020204" pitchFamily="34" charset="0"/>
              </a:rPr>
              <a:t>Theories of Leadership</a:t>
            </a:r>
          </a:p>
          <a:p>
            <a:pPr marL="11430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Theory X and Theory Y Leaders</a:t>
            </a:r>
          </a:p>
          <a:p>
            <a:r>
              <a:rPr lang="en-US" sz="2000" dirty="0">
                <a:latin typeface="Arial" panose="020B0604020202020204" pitchFamily="34" charset="0"/>
                <a:cs typeface="Arial" panose="020B0604020202020204" pitchFamily="34" charset="0"/>
              </a:rPr>
              <a:t>The Trait Approach to Leadership</a:t>
            </a:r>
          </a:p>
          <a:p>
            <a:r>
              <a:rPr lang="en-US" sz="2000" dirty="0">
                <a:latin typeface="Arial" panose="020B0604020202020204" pitchFamily="34" charset="0"/>
                <a:cs typeface="Arial" panose="020B0604020202020204" pitchFamily="34" charset="0"/>
              </a:rPr>
              <a:t>Behavioral Approaches to Leadership</a:t>
            </a:r>
          </a:p>
          <a:p>
            <a:r>
              <a:rPr lang="en-US" sz="2000" dirty="0">
                <a:latin typeface="Arial" panose="020B0604020202020204" pitchFamily="34" charset="0"/>
                <a:cs typeface="Arial" panose="020B0604020202020204" pitchFamily="34" charset="0"/>
              </a:rPr>
              <a:t>Contingency Approaches to Leadership</a:t>
            </a:r>
          </a:p>
          <a:p>
            <a:r>
              <a:rPr lang="en-US" sz="2000" dirty="0">
                <a:latin typeface="Arial" panose="020B0604020202020204" pitchFamily="34" charset="0"/>
                <a:cs typeface="Arial" panose="020B0604020202020204" pitchFamily="34" charset="0"/>
              </a:rPr>
              <a:t>Transformational and Transactional Approaches to Leadership</a:t>
            </a:r>
          </a:p>
          <a:p>
            <a:endParaRPr lang="en-US" dirty="0"/>
          </a:p>
        </p:txBody>
      </p:sp>
    </p:spTree>
    <p:extLst>
      <p:ext uri="{BB962C8B-B14F-4D97-AF65-F5344CB8AC3E}">
        <p14:creationId xmlns:p14="http://schemas.microsoft.com/office/powerpoint/2010/main" val="148281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35518-AB67-4F49-9F13-9688892CF0E3}"/>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10.2 Theories of Leadership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28DC6B0F-C860-8E49-A60B-DCCE4549446E}"/>
              </a:ext>
            </a:extLst>
          </p:cNvPr>
          <p:cNvSpPr>
            <a:spLocks noGrp="1"/>
          </p:cNvSpPr>
          <p:nvPr>
            <p:ph type="body" idx="1"/>
          </p:nvPr>
        </p:nvSpPr>
        <p:spPr/>
        <p:txBody>
          <a:bodyPr/>
          <a:lstStyle/>
          <a:p>
            <a:pPr marL="114300" indent="0">
              <a:buNone/>
            </a:pPr>
            <a:r>
              <a:rPr lang="en-US" sz="2000" b="1" dirty="0">
                <a:latin typeface="Arial" panose="020B0604020202020204" pitchFamily="34" charset="0"/>
                <a:cs typeface="Arial" panose="020B0604020202020204" pitchFamily="34" charset="0"/>
              </a:rPr>
              <a:t>Theory X and Theory Y Leaders</a:t>
            </a:r>
          </a:p>
          <a:p>
            <a:pPr marL="114300" indent="0">
              <a:buNone/>
            </a:pPr>
            <a:endParaRPr lang="en-US"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The </a:t>
            </a:r>
            <a:r>
              <a:rPr lang="en-CA" sz="2000" b="1" dirty="0">
                <a:latin typeface="Arial" panose="020B0604020202020204" pitchFamily="34" charset="0"/>
                <a:cs typeface="Arial" panose="020B0604020202020204" pitchFamily="34" charset="0"/>
              </a:rPr>
              <a:t>Theory X</a:t>
            </a:r>
            <a:r>
              <a:rPr lang="en-CA" sz="2000" dirty="0">
                <a:latin typeface="Arial" panose="020B0604020202020204" pitchFamily="34" charset="0"/>
                <a:cs typeface="Arial" panose="020B0604020202020204" pitchFamily="34" charset="0"/>
              </a:rPr>
              <a:t> leader assumes that the average individual dislikes work and is incapable of exercising adequate self-direction and self-control. As a consequence, they exert a highly controlling leadership style.</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Theory Y</a:t>
            </a:r>
            <a:r>
              <a:rPr lang="en-CA" sz="2000" dirty="0">
                <a:latin typeface="Arial" panose="020B0604020202020204" pitchFamily="34" charset="0"/>
                <a:cs typeface="Arial" panose="020B0604020202020204" pitchFamily="34" charset="0"/>
              </a:rPr>
              <a:t> leaders believe that people have creative capacities, as well as both the ability and desire to exercise self-direction and self-control. </a:t>
            </a: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7073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8FB43-7AE6-3B41-B0BC-C82115195AF5}"/>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10.2 Theories of Leadership III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4D715B11-2D70-4A45-937F-DBAD03C4DE86}"/>
              </a:ext>
            </a:extLst>
          </p:cNvPr>
          <p:cNvSpPr>
            <a:spLocks noGrp="1"/>
          </p:cNvSpPr>
          <p:nvPr>
            <p:ph type="body" idx="1"/>
          </p:nvPr>
        </p:nvSpPr>
        <p:spPr/>
        <p:txBody>
          <a:bodyPr/>
          <a:lstStyle/>
          <a:p>
            <a:pPr marL="114300" indent="0">
              <a:buNone/>
            </a:pPr>
            <a:r>
              <a:rPr lang="en-US" sz="2000" b="1" dirty="0">
                <a:latin typeface="Arial" panose="020B0604020202020204" pitchFamily="34" charset="0"/>
                <a:cs typeface="Arial" panose="020B0604020202020204" pitchFamily="34" charset="0"/>
              </a:rPr>
              <a:t>The Trait Approach to Leadership</a:t>
            </a:r>
          </a:p>
          <a:p>
            <a:pPr marL="114300" indent="0">
              <a:buNone/>
            </a:pPr>
            <a:endParaRPr lang="en-US"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The earliest approach to the study of leadership sought to identify a set of traits that distinguished leaders from non-leaders. What were the personality characteristics and the physical and psychological attributes of people who are viewed as leaders?</a:t>
            </a:r>
            <a:endParaRPr lang="en-US" sz="2000" b="1" dirty="0">
              <a:latin typeface="Arial" panose="020B0604020202020204" pitchFamily="34" charset="0"/>
              <a:cs typeface="Arial" panose="020B0604020202020204" pitchFamily="34" charset="0"/>
            </a:endParaRPr>
          </a:p>
          <a:p>
            <a:pPr marL="114300" indent="0">
              <a:buNone/>
            </a:pPr>
            <a:endParaRPr lang="en-US" dirty="0"/>
          </a:p>
          <a:p>
            <a:pPr marL="114300" indent="0">
              <a:buNone/>
            </a:pPr>
            <a:endParaRPr lang="en-US" dirty="0"/>
          </a:p>
          <a:p>
            <a:endParaRPr lang="en-US" dirty="0"/>
          </a:p>
        </p:txBody>
      </p:sp>
    </p:spTree>
    <p:extLst>
      <p:ext uri="{BB962C8B-B14F-4D97-AF65-F5344CB8AC3E}">
        <p14:creationId xmlns:p14="http://schemas.microsoft.com/office/powerpoint/2010/main" val="1682895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6B440-4312-B349-A1B3-99C889F53C5E}"/>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10.2 Theories of Leadership IV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94A403D8-2512-0D40-9887-9C38FC7B85ED}"/>
              </a:ext>
            </a:extLst>
          </p:cNvPr>
          <p:cNvSpPr>
            <a:spLocks noGrp="1"/>
          </p:cNvSpPr>
          <p:nvPr>
            <p:ph type="body" idx="1"/>
          </p:nvPr>
        </p:nvSpPr>
        <p:spPr/>
        <p:txBody>
          <a:bodyPr/>
          <a:lstStyle/>
          <a:p>
            <a:pPr marL="114300" indent="0">
              <a:buNone/>
            </a:pPr>
            <a:r>
              <a:rPr lang="en-US" sz="2000" b="1" dirty="0">
                <a:latin typeface="Arial" panose="020B0604020202020204" pitchFamily="34" charset="0"/>
                <a:cs typeface="Arial" panose="020B0604020202020204" pitchFamily="34" charset="0"/>
              </a:rPr>
              <a:t>Behavioral Approaches to Leadership</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When trait researchers became disillusioned in the 1940s, their attention turned to studying leader behaviours. What did effective leaders actually do? Which behaviours made them perceived as leaders? Which behaviours increased their success?</a:t>
            </a: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8939483"/>
      </p:ext>
    </p:extLst>
  </p:cSld>
  <p:clrMapOvr>
    <a:masterClrMapping/>
  </p:clrMapOvr>
</p:sld>
</file>

<file path=ppt/theme/theme1.xml><?xml version="1.0" encoding="utf-8"?>
<a:theme xmlns:a="http://schemas.openxmlformats.org/drawingml/2006/main" name="Geometric">
  <a:themeElements>
    <a:clrScheme name="Custom 15">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12D74"/>
      </a:hlink>
      <a:folHlink>
        <a:srgbClr val="3949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4336</TotalTime>
  <Words>1729</Words>
  <Application>Microsoft Office PowerPoint</Application>
  <PresentationFormat>On-screen Show (16:9)</PresentationFormat>
  <Paragraphs>122</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Roboto</vt:lpstr>
      <vt:lpstr>Geometric</vt:lpstr>
      <vt:lpstr>Psychology, Communication, and  The Canadian Workplace </vt:lpstr>
      <vt:lpstr>Learning Outcomes</vt:lpstr>
      <vt:lpstr>10.1 Leadership vs. Management I  </vt:lpstr>
      <vt:lpstr>10.1 Leadership vs. Management II  </vt:lpstr>
      <vt:lpstr>10.1 Leadership vs. Management III  </vt:lpstr>
      <vt:lpstr>10.2 Theories of Leadership   </vt:lpstr>
      <vt:lpstr>10.2 Theories of Leadership II   </vt:lpstr>
      <vt:lpstr>10.2 Theories of Leadership III   </vt:lpstr>
      <vt:lpstr>10.2 Theories of Leadership IV   </vt:lpstr>
      <vt:lpstr>10.2 Theories of Leadership V   </vt:lpstr>
      <vt:lpstr>10.2 Theories of Leadership VI   </vt:lpstr>
      <vt:lpstr>10.3 Developing Your Leadership Skills I  </vt:lpstr>
      <vt:lpstr>10.3 Developing Your Leadership Skills II  </vt:lpstr>
      <vt:lpstr>10.3 Developing Your Leadership Skills III  </vt:lpstr>
      <vt:lpstr>10.3 Developing Your Leadership Skills IV  </vt:lpstr>
      <vt:lpstr>10.4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Psychology, Communication and The Canadian Workplace</dc:title>
  <dc:creator>Fanshawe College</dc:creator>
  <cp:lastModifiedBy>Andrew S</cp:lastModifiedBy>
  <cp:revision>9</cp:revision>
  <dcterms:modified xsi:type="dcterms:W3CDTF">2022-04-13T17:33:26Z</dcterms:modified>
</cp:coreProperties>
</file>