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2"/>
  </p:notesMasterIdLst>
  <p:sldIdLst>
    <p:sldId id="256" r:id="rId2"/>
    <p:sldId id="257" r:id="rId3"/>
    <p:sldId id="258" r:id="rId4"/>
    <p:sldId id="279" r:id="rId5"/>
    <p:sldId id="280" r:id="rId6"/>
    <p:sldId id="281" r:id="rId7"/>
    <p:sldId id="282" r:id="rId8"/>
    <p:sldId id="283" r:id="rId9"/>
    <p:sldId id="285" r:id="rId10"/>
    <p:sldId id="284" r:id="rId11"/>
  </p:sldIdLst>
  <p:sldSz cx="9144000" cy="5143500" type="screen16x9"/>
  <p:notesSz cx="6858000" cy="9144000"/>
  <p:embeddedFontLst>
    <p:embeddedFont>
      <p:font typeface="Calibri" panose="020F0502020204030204" pitchFamily="34" charset="0"/>
      <p:regular r:id="rId13"/>
      <p:bold r:id="rId14"/>
      <p:italic r:id="rId15"/>
      <p:boldItalic r:id="rId16"/>
    </p:embeddedFont>
    <p:embeddedFont>
      <p:font typeface="Roboto" panose="02000000000000000000" pitchFamily="2" charset="0"/>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59" autoAdjust="0"/>
    <p:restoredTop sz="94249" autoAdjust="0"/>
  </p:normalViewPr>
  <p:slideViewPr>
    <p:cSldViewPr snapToGrid="0">
      <p:cViewPr varScale="1">
        <p:scale>
          <a:sx n="95" d="100"/>
          <a:sy n="95" d="100"/>
        </p:scale>
        <p:origin x="510" y="84"/>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e941fe4cd0_0_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e941fe4cd0_0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e941fe4cd0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e941fe4cd0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lnSpc>
                <a:spcPct val="115000"/>
              </a:lnSpc>
              <a:spcBef>
                <a:spcPts val="1200"/>
              </a:spcBef>
              <a:spcAft>
                <a:spcPts val="1200"/>
              </a:spcAft>
              <a:buClr>
                <a:schemeClr val="dk1"/>
              </a:buClr>
              <a:buSzPts val="1100"/>
            </a:pPr>
            <a:r>
              <a:rPr lang="en-CA" sz="1100" b="0" i="0" u="none" strike="noStrike" cap="none" dirty="0">
                <a:solidFill>
                  <a:srgbClr val="000000"/>
                </a:solidFill>
                <a:effectLst/>
                <a:latin typeface="Arial"/>
                <a:ea typeface="Arial"/>
                <a:cs typeface="Arial"/>
                <a:sym typeface="Arial"/>
              </a:rPr>
              <a:t>A person is said to have learned something when they consistently exhibit a new behavior over time.</a:t>
            </a:r>
          </a:p>
          <a:p>
            <a:pPr marL="171450" lvl="0" indent="-171450" algn="l" rtl="0">
              <a:lnSpc>
                <a:spcPct val="115000"/>
              </a:lnSpc>
              <a:spcBef>
                <a:spcPts val="1200"/>
              </a:spcBef>
              <a:spcAft>
                <a:spcPts val="1200"/>
              </a:spcAft>
              <a:buClr>
                <a:schemeClr val="dk1"/>
              </a:buClr>
              <a:buSzPts val="1100"/>
            </a:pPr>
            <a:r>
              <a:rPr lang="en-CA" sz="1100" b="0" i="0" u="none" strike="noStrike" cap="none" dirty="0">
                <a:solidFill>
                  <a:srgbClr val="000000"/>
                </a:solidFill>
                <a:effectLst/>
                <a:latin typeface="Arial"/>
                <a:ea typeface="Arial"/>
                <a:cs typeface="Arial"/>
                <a:sym typeface="Arial"/>
              </a:rPr>
              <a:t>First, learning involves a change in an attitude or behavior. This change does not necessarily have to be an improvement, however, and can include such things as learning bad habits or forming prejudices.</a:t>
            </a:r>
          </a:p>
          <a:p>
            <a:pPr marL="171450" lvl="0" indent="-171450" algn="l" rtl="0">
              <a:lnSpc>
                <a:spcPct val="115000"/>
              </a:lnSpc>
              <a:spcBef>
                <a:spcPts val="1200"/>
              </a:spcBef>
              <a:spcAft>
                <a:spcPts val="1200"/>
              </a:spcAft>
              <a:buClr>
                <a:schemeClr val="dk1"/>
              </a:buClr>
              <a:buSzPts val="1100"/>
            </a:pPr>
            <a:r>
              <a:rPr lang="en-CA" sz="1100" b="0" i="0" u="none" strike="noStrike" cap="none" dirty="0">
                <a:solidFill>
                  <a:srgbClr val="000000"/>
                </a:solidFill>
                <a:effectLst/>
                <a:latin typeface="Arial"/>
                <a:ea typeface="Arial"/>
                <a:cs typeface="Arial"/>
                <a:sym typeface="Arial"/>
              </a:rPr>
              <a:t>In order for learning to occur, the change that takes place must be relatively permanent</a:t>
            </a:r>
          </a:p>
          <a:p>
            <a:pPr marL="171450" lvl="0" indent="-171450" algn="l" rtl="0">
              <a:lnSpc>
                <a:spcPct val="115000"/>
              </a:lnSpc>
              <a:spcBef>
                <a:spcPts val="1200"/>
              </a:spcBef>
              <a:spcAft>
                <a:spcPts val="1200"/>
              </a:spcAft>
              <a:buClr>
                <a:schemeClr val="dk1"/>
              </a:buClr>
              <a:buSzPts val="1100"/>
            </a:pPr>
            <a:endParaRPr sz="5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We can best understand the learning process by looking at four stages in the development of research on learning </a:t>
            </a:r>
          </a:p>
          <a:p>
            <a:r>
              <a:rPr lang="en-CA" sz="1100" b="0" i="0" u="none" strike="noStrike" cap="none" dirty="0">
                <a:solidFill>
                  <a:srgbClr val="000000"/>
                </a:solidFill>
                <a:effectLst/>
                <a:latin typeface="Arial"/>
                <a:ea typeface="Arial"/>
                <a:cs typeface="Arial"/>
                <a:sym typeface="Arial"/>
              </a:rPr>
              <a:t>Scientific interest in learning dates from the early experiments of Pavlov and others around the turn of the century.</a:t>
            </a:r>
          </a:p>
          <a:p>
            <a:endParaRPr lang="en-US" dirty="0"/>
          </a:p>
        </p:txBody>
      </p:sp>
    </p:spTree>
    <p:extLst>
      <p:ext uri="{BB962C8B-B14F-4D97-AF65-F5344CB8AC3E}">
        <p14:creationId xmlns:p14="http://schemas.microsoft.com/office/powerpoint/2010/main" val="22891471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Although classical conditioning may seem “old” or “too simple” a theory, it is still widely studied today for at least two reasons: </a:t>
            </a:r>
          </a:p>
          <a:p>
            <a:r>
              <a:rPr lang="en-CA" sz="1100" b="0" i="0" u="none" strike="noStrike" cap="none" dirty="0">
                <a:solidFill>
                  <a:srgbClr val="000000"/>
                </a:solidFill>
                <a:effectLst/>
                <a:latin typeface="Arial"/>
                <a:ea typeface="Arial"/>
                <a:cs typeface="Arial"/>
                <a:sym typeface="Arial"/>
              </a:rPr>
              <a:t>First, it is a straightforward test of associative learning that can be used to study other, more complex behaviors. </a:t>
            </a:r>
          </a:p>
          <a:p>
            <a:r>
              <a:rPr lang="en-CA" sz="1100" b="0" i="0" u="none" strike="noStrike" cap="none" dirty="0">
                <a:solidFill>
                  <a:srgbClr val="000000"/>
                </a:solidFill>
                <a:effectLst/>
                <a:latin typeface="Arial"/>
                <a:ea typeface="Arial"/>
                <a:cs typeface="Arial"/>
                <a:sym typeface="Arial"/>
              </a:rPr>
              <a:t>Second, because classical conditioning is always occurring in our lives, its effects on behavior have important implications for understanding normal and disordered behavior in humans.</a:t>
            </a:r>
            <a:endParaRPr lang="en-US" dirty="0"/>
          </a:p>
        </p:txBody>
      </p:sp>
    </p:spTree>
    <p:extLst>
      <p:ext uri="{BB962C8B-B14F-4D97-AF65-F5344CB8AC3E}">
        <p14:creationId xmlns:p14="http://schemas.microsoft.com/office/powerpoint/2010/main" val="37082540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Operant conditioning focuses on the learning of voluntary behaviors (Skinner, 1953; Skinner, 1959; Skinner, 1971). The term operant conditioning indicates that learning results from our “operating on” the environment.</a:t>
            </a:r>
          </a:p>
          <a:p>
            <a:r>
              <a:rPr lang="en-CA" sz="1100" b="0" i="0" u="none" strike="noStrike" cap="none" dirty="0">
                <a:solidFill>
                  <a:srgbClr val="000000"/>
                </a:solidFill>
                <a:effectLst/>
                <a:latin typeface="Arial"/>
                <a:ea typeface="Arial"/>
                <a:cs typeface="Arial"/>
                <a:sym typeface="Arial"/>
              </a:rPr>
              <a:t>According to operant conditioning theory, we learn to behave in a particular fashion because of consequences that resulted from our past behaviors (</a:t>
            </a:r>
            <a:r>
              <a:rPr lang="en-CA" sz="1100" b="0" i="0" u="none" strike="noStrike" cap="none" dirty="0" err="1">
                <a:solidFill>
                  <a:srgbClr val="000000"/>
                </a:solidFill>
                <a:effectLst/>
                <a:latin typeface="Arial"/>
                <a:ea typeface="Arial"/>
                <a:cs typeface="Arial"/>
                <a:sym typeface="Arial"/>
              </a:rPr>
              <a:t>SKinner</a:t>
            </a:r>
            <a:r>
              <a:rPr lang="en-CA" sz="1100" b="0" i="0" u="none" strike="noStrike" cap="none" dirty="0">
                <a:solidFill>
                  <a:srgbClr val="000000"/>
                </a:solidFill>
                <a:effectLst/>
                <a:latin typeface="Arial"/>
                <a:ea typeface="Arial"/>
                <a:cs typeface="Arial"/>
                <a:sym typeface="Arial"/>
              </a:rPr>
              <a:t>, 1953). </a:t>
            </a:r>
          </a:p>
          <a:p>
            <a:endParaRPr lang="en-US" dirty="0"/>
          </a:p>
        </p:txBody>
      </p:sp>
    </p:spTree>
    <p:extLst>
      <p:ext uri="{BB962C8B-B14F-4D97-AF65-F5344CB8AC3E}">
        <p14:creationId xmlns:p14="http://schemas.microsoft.com/office/powerpoint/2010/main" val="31487368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Social learning theory shares many of the same roots as operant conditioning. Like Skinner, Bandura argues that behavior is at least in part controlled by environmental cues and consequences, and Bandura uses observable behavior (as opposed to attitudes, feelings, etc.) as the primary unit of analysis</a:t>
            </a:r>
          </a:p>
          <a:p>
            <a:r>
              <a:rPr lang="en-CA" sz="1100" b="0" i="0" u="none" strike="noStrike" cap="none" dirty="0">
                <a:solidFill>
                  <a:srgbClr val="000000"/>
                </a:solidFill>
                <a:effectLst/>
                <a:latin typeface="Arial"/>
                <a:ea typeface="Arial"/>
                <a:cs typeface="Arial"/>
                <a:sym typeface="Arial"/>
              </a:rPr>
              <a:t>Social learning theory has four central elements: attention, retention, reproduction, and incentives</a:t>
            </a:r>
            <a:endParaRPr lang="en-US" dirty="0"/>
          </a:p>
        </p:txBody>
      </p:sp>
    </p:spTree>
    <p:extLst>
      <p:ext uri="{BB962C8B-B14F-4D97-AF65-F5344CB8AC3E}">
        <p14:creationId xmlns:p14="http://schemas.microsoft.com/office/powerpoint/2010/main" val="5752077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Considerable evidence also demonstrates that we can facilitate learning by providing individuals with feedback on their performance. A </a:t>
            </a:r>
            <a:r>
              <a:rPr lang="en-CA" sz="1100" b="0" i="1" u="none" strike="noStrike" cap="none" dirty="0">
                <a:solidFill>
                  <a:srgbClr val="000000"/>
                </a:solidFill>
                <a:effectLst/>
                <a:latin typeface="Arial"/>
                <a:ea typeface="Arial"/>
                <a:cs typeface="Arial"/>
                <a:sym typeface="Arial"/>
              </a:rPr>
              <a:t>knowledge of results</a:t>
            </a:r>
            <a:r>
              <a:rPr lang="en-CA" sz="1100" b="0" i="0" u="none" strike="noStrike" cap="none" dirty="0">
                <a:solidFill>
                  <a:srgbClr val="000000"/>
                </a:solidFill>
                <a:effectLst/>
                <a:latin typeface="Arial"/>
                <a:ea typeface="Arial"/>
                <a:cs typeface="Arial"/>
                <a:sym typeface="Arial"/>
              </a:rPr>
              <a:t> serves a gyroscopic function, showing individuals where they are correct or incorrect and furnishing them with the perspective to improve. </a:t>
            </a:r>
            <a:endParaRPr lang="en-US" dirty="0"/>
          </a:p>
        </p:txBody>
      </p:sp>
    </p:spTree>
    <p:extLst>
      <p:ext uri="{BB962C8B-B14F-4D97-AF65-F5344CB8AC3E}">
        <p14:creationId xmlns:p14="http://schemas.microsoft.com/office/powerpoint/2010/main" val="2917184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The process starts with identifying the behaviour that will be modified. Let’s assume that we are interested in reducing absenteeism among employees. </a:t>
            </a:r>
          </a:p>
          <a:p>
            <a:r>
              <a:rPr lang="en-CA" sz="1100" b="0" i="0" u="none" strike="noStrike" cap="none" dirty="0">
                <a:solidFill>
                  <a:srgbClr val="000000"/>
                </a:solidFill>
                <a:effectLst/>
                <a:latin typeface="Arial"/>
                <a:ea typeface="Arial"/>
                <a:cs typeface="Arial"/>
                <a:sym typeface="Arial"/>
              </a:rPr>
              <a:t>In step 2, we need to measure the baseline level of absenteeism. How many times a month is a particular employee absent? </a:t>
            </a:r>
          </a:p>
          <a:p>
            <a:r>
              <a:rPr lang="en-CA" sz="1100" b="0" i="0" u="none" strike="noStrike" cap="none" dirty="0">
                <a:solidFill>
                  <a:srgbClr val="000000"/>
                </a:solidFill>
                <a:effectLst/>
                <a:latin typeface="Arial"/>
                <a:ea typeface="Arial"/>
                <a:cs typeface="Arial"/>
                <a:sym typeface="Arial"/>
              </a:rPr>
              <a:t>In step 3, the behaviour’s antecedents and consequences are determined. Why is this employee absent? More importantly, what is happening when the employee is absent?</a:t>
            </a:r>
          </a:p>
          <a:p>
            <a:r>
              <a:rPr lang="en-CA" sz="1100" b="0" i="0" u="none" strike="noStrike" cap="none" dirty="0">
                <a:solidFill>
                  <a:srgbClr val="000000"/>
                </a:solidFill>
                <a:effectLst/>
                <a:latin typeface="Arial"/>
                <a:ea typeface="Arial"/>
                <a:cs typeface="Arial"/>
                <a:sym typeface="Arial"/>
              </a:rPr>
              <a:t>In step 4, an intervention is implemented. Removing the positive consequences of negative behaviour may be an effective way of dealing with the situation, or, in persistent situations, punishments may be used. </a:t>
            </a:r>
          </a:p>
          <a:p>
            <a:r>
              <a:rPr lang="en-CA" sz="1100" b="0" i="0" u="none" strike="noStrike" cap="none" dirty="0">
                <a:solidFill>
                  <a:srgbClr val="000000"/>
                </a:solidFill>
                <a:effectLst/>
                <a:latin typeface="Arial"/>
                <a:ea typeface="Arial"/>
                <a:cs typeface="Arial"/>
                <a:sym typeface="Arial"/>
              </a:rPr>
              <a:t>Finally, in step 5 the behaviour is measured periodically and maintained.</a:t>
            </a:r>
            <a:endParaRPr lang="en-US" dirty="0"/>
          </a:p>
        </p:txBody>
      </p:sp>
    </p:spTree>
    <p:extLst>
      <p:ext uri="{BB962C8B-B14F-4D97-AF65-F5344CB8AC3E}">
        <p14:creationId xmlns:p14="http://schemas.microsoft.com/office/powerpoint/2010/main" val="37462931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12;p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13;p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6;p2"/>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a:p>
        </p:txBody>
      </p:sp>
      <p:sp>
        <p:nvSpPr>
          <p:cNvPr id="17" name="Google Shape;17;p2"/>
          <p:cNvSpPr txBox="1">
            <a:spLocks noGrp="1"/>
          </p:cNvSpPr>
          <p:nvPr>
            <p:ph type="subTitle" idx="1"/>
          </p:nvPr>
        </p:nvSpPr>
        <p:spPr>
          <a:xfrm>
            <a:off x="598088" y="2715913"/>
            <a:ext cx="8222100" cy="4329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2100"/>
              <a:buNone/>
              <a:defRPr sz="2100">
                <a:solidFill>
                  <a:schemeClr val="lt1"/>
                </a:solidFill>
              </a:defRPr>
            </a:lvl1pPr>
            <a:lvl2pPr lvl="1">
              <a:lnSpc>
                <a:spcPct val="100000"/>
              </a:lnSpc>
              <a:spcBef>
                <a:spcPts val="0"/>
              </a:spcBef>
              <a:spcAft>
                <a:spcPts val="0"/>
              </a:spcAft>
              <a:buClr>
                <a:schemeClr val="lt1"/>
              </a:buClr>
              <a:buSzPts val="2100"/>
              <a:buNone/>
              <a:defRPr sz="2100">
                <a:solidFill>
                  <a:schemeClr val="lt1"/>
                </a:solidFill>
              </a:defRPr>
            </a:lvl2pPr>
            <a:lvl3pPr lvl="2">
              <a:lnSpc>
                <a:spcPct val="100000"/>
              </a:lnSpc>
              <a:spcBef>
                <a:spcPts val="0"/>
              </a:spcBef>
              <a:spcAft>
                <a:spcPts val="0"/>
              </a:spcAft>
              <a:buClr>
                <a:schemeClr val="lt1"/>
              </a:buClr>
              <a:buSzPts val="2100"/>
              <a:buNone/>
              <a:defRPr sz="2100">
                <a:solidFill>
                  <a:schemeClr val="lt1"/>
                </a:solidFill>
              </a:defRPr>
            </a:lvl3pPr>
            <a:lvl4pPr lvl="3">
              <a:lnSpc>
                <a:spcPct val="100000"/>
              </a:lnSpc>
              <a:spcBef>
                <a:spcPts val="0"/>
              </a:spcBef>
              <a:spcAft>
                <a:spcPts val="0"/>
              </a:spcAft>
              <a:buClr>
                <a:schemeClr val="lt1"/>
              </a:buClr>
              <a:buSzPts val="2100"/>
              <a:buNone/>
              <a:defRPr sz="2100">
                <a:solidFill>
                  <a:schemeClr val="lt1"/>
                </a:solidFill>
              </a:defRPr>
            </a:lvl4pPr>
            <a:lvl5pPr lvl="4">
              <a:lnSpc>
                <a:spcPct val="100000"/>
              </a:lnSpc>
              <a:spcBef>
                <a:spcPts val="0"/>
              </a:spcBef>
              <a:spcAft>
                <a:spcPts val="0"/>
              </a:spcAft>
              <a:buClr>
                <a:schemeClr val="lt1"/>
              </a:buClr>
              <a:buSzPts val="2100"/>
              <a:buNone/>
              <a:defRPr sz="2100">
                <a:solidFill>
                  <a:schemeClr val="lt1"/>
                </a:solidFill>
              </a:defRPr>
            </a:lvl5pPr>
            <a:lvl6pPr lvl="5">
              <a:lnSpc>
                <a:spcPct val="100000"/>
              </a:lnSpc>
              <a:spcBef>
                <a:spcPts val="0"/>
              </a:spcBef>
              <a:spcAft>
                <a:spcPts val="0"/>
              </a:spcAft>
              <a:buClr>
                <a:schemeClr val="lt1"/>
              </a:buClr>
              <a:buSzPts val="2100"/>
              <a:buNone/>
              <a:defRPr sz="2100">
                <a:solidFill>
                  <a:schemeClr val="lt1"/>
                </a:solidFill>
              </a:defRPr>
            </a:lvl6pPr>
            <a:lvl7pPr lvl="6">
              <a:lnSpc>
                <a:spcPct val="100000"/>
              </a:lnSpc>
              <a:spcBef>
                <a:spcPts val="0"/>
              </a:spcBef>
              <a:spcAft>
                <a:spcPts val="0"/>
              </a:spcAft>
              <a:buClr>
                <a:schemeClr val="lt1"/>
              </a:buClr>
              <a:buSzPts val="2100"/>
              <a:buNone/>
              <a:defRPr sz="2100">
                <a:solidFill>
                  <a:schemeClr val="lt1"/>
                </a:solidFill>
              </a:defRPr>
            </a:lvl7pPr>
            <a:lvl8pPr lvl="7">
              <a:lnSpc>
                <a:spcPct val="100000"/>
              </a:lnSpc>
              <a:spcBef>
                <a:spcPts val="0"/>
              </a:spcBef>
              <a:spcAft>
                <a:spcPts val="0"/>
              </a:spcAft>
              <a:buClr>
                <a:schemeClr val="lt1"/>
              </a:buClr>
              <a:buSzPts val="2100"/>
              <a:buNone/>
              <a:defRPr sz="2100">
                <a:solidFill>
                  <a:schemeClr val="lt1"/>
                </a:solidFill>
              </a:defRPr>
            </a:lvl8pPr>
            <a:lvl9pPr lvl="8">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18" name="Google Shape;18;p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4"/>
        <p:cNvGrpSpPr/>
        <p:nvPr/>
      </p:nvGrpSpPr>
      <p:grpSpPr>
        <a:xfrm>
          <a:off x="0" y="0"/>
          <a:ext cx="0" cy="0"/>
          <a:chOff x="0" y="0"/>
          <a:chExt cx="0" cy="0"/>
        </a:xfrm>
      </p:grpSpPr>
      <p:sp>
        <p:nvSpPr>
          <p:cNvPr id="75" name="Google Shape;75;p1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9"/>
        <p:cNvGrpSpPr/>
        <p:nvPr/>
      </p:nvGrpSpPr>
      <p:grpSpPr>
        <a:xfrm>
          <a:off x="0" y="0"/>
          <a:ext cx="0" cy="0"/>
          <a:chOff x="0" y="0"/>
          <a:chExt cx="0" cy="0"/>
        </a:xfrm>
      </p:grpSpPr>
      <p:grpSp>
        <p:nvGrpSpPr>
          <p:cNvPr id="20" name="Google Shape;20;p3"/>
          <p:cNvGrpSpPr/>
          <p:nvPr/>
        </p:nvGrpSpPr>
        <p:grpSpPr>
          <a:xfrm>
            <a:off x="6098378" y="5"/>
            <a:ext cx="3045625" cy="2030570"/>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 name="Google Shape;22;p3"/>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23;p3"/>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6" name="Google Shape;26;p3"/>
          <p:cNvSpPr txBox="1">
            <a:spLocks noGrp="1"/>
          </p:cNvSpPr>
          <p:nvPr>
            <p:ph type="title"/>
          </p:nvPr>
        </p:nvSpPr>
        <p:spPr>
          <a:xfrm>
            <a:off x="598100" y="2152347"/>
            <a:ext cx="8222100" cy="838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a:p>
        </p:txBody>
      </p:sp>
      <p:sp>
        <p:nvSpPr>
          <p:cNvPr id="27" name="Google Shape;27;p3"/>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0" name="Google Shape;30;p4"/>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31" name="Google Shape;31;p4"/>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
        <p:nvSpPr>
          <p:cNvPr id="32" name="Google Shape;32;p4"/>
          <p:cNvSpPr/>
          <p:nvPr/>
        </p:nvSpPr>
        <p:spPr>
          <a:xfrm>
            <a:off x="0" y="4891594"/>
            <a:ext cx="9144000" cy="252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0" name="Google Shape;40;p6"/>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1"/>
        <p:cNvGrpSpPr/>
        <p:nvPr/>
      </p:nvGrpSpPr>
      <p:grpSpPr>
        <a:xfrm>
          <a:off x="0" y="0"/>
          <a:ext cx="0" cy="0"/>
          <a:chOff x="0" y="0"/>
          <a:chExt cx="0" cy="0"/>
        </a:xfrm>
      </p:grpSpPr>
      <p:sp>
        <p:nvSpPr>
          <p:cNvPr id="42" name="Google Shape;42;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3" name="Google Shape;43;p7"/>
          <p:cNvSpPr txBox="1">
            <a:spLocks noGrp="1"/>
          </p:cNvSpPr>
          <p:nvPr>
            <p:ph type="body" idx="1"/>
          </p:nvPr>
        </p:nvSpPr>
        <p:spPr>
          <a:xfrm>
            <a:off x="311700" y="1465804"/>
            <a:ext cx="2808000" cy="31032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4" name="Google Shape;44;p7"/>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45"/>
        <p:cNvGrpSpPr/>
        <p:nvPr/>
      </p:nvGrpSpPr>
      <p:grpSpPr>
        <a:xfrm>
          <a:off x="0" y="0"/>
          <a:ext cx="0" cy="0"/>
          <a:chOff x="0" y="0"/>
          <a:chExt cx="0" cy="0"/>
        </a:xfrm>
      </p:grpSpPr>
      <p:grpSp>
        <p:nvGrpSpPr>
          <p:cNvPr id="46" name="Google Shape;46;p8"/>
          <p:cNvGrpSpPr/>
          <p:nvPr/>
        </p:nvGrpSpPr>
        <p:grpSpPr>
          <a:xfrm>
            <a:off x="6098378" y="5"/>
            <a:ext cx="3045625" cy="2030570"/>
            <a:chOff x="6098378" y="5"/>
            <a:chExt cx="3045625" cy="2030570"/>
          </a:xfrm>
        </p:grpSpPr>
        <p:sp>
          <p:nvSpPr>
            <p:cNvPr id="47" name="Google Shape;47;p8"/>
            <p:cNvSpPr/>
            <p:nvPr/>
          </p:nvSpPr>
          <p:spPr>
            <a:xfrm>
              <a:off x="8128803" y="16"/>
              <a:ext cx="1015200" cy="1015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48;p8"/>
            <p:cNvSpPr/>
            <p:nvPr/>
          </p:nvSpPr>
          <p:spPr>
            <a:xfrm flipH="1">
              <a:off x="7113463" y="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 name="Google Shape;49;p8"/>
            <p:cNvSpPr/>
            <p:nvPr/>
          </p:nvSpPr>
          <p:spPr>
            <a:xfrm rot="10800000" flipH="1">
              <a:off x="7113588" y="107"/>
              <a:ext cx="1015200" cy="10152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 name="Google Shape;50;p8"/>
            <p:cNvSpPr/>
            <p:nvPr/>
          </p:nvSpPr>
          <p:spPr>
            <a:xfrm rot="10800000">
              <a:off x="6098378" y="97"/>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51;p8"/>
            <p:cNvSpPr/>
            <p:nvPr/>
          </p:nvSpPr>
          <p:spPr>
            <a:xfrm rot="10800000">
              <a:off x="8128789" y="101537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52;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53" name="Google Shape;53;p8"/>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4"/>
        <p:cNvGrpSpPr/>
        <p:nvPr/>
      </p:nvGrpSpPr>
      <p:grpSpPr>
        <a:xfrm>
          <a:off x="0" y="0"/>
          <a:ext cx="0" cy="0"/>
          <a:chOff x="0" y="0"/>
          <a:chExt cx="0" cy="0"/>
        </a:xfrm>
      </p:grpSpPr>
      <p:sp>
        <p:nvSpPr>
          <p:cNvPr id="55" name="Google Shape;55;p9"/>
          <p:cNvSpPr/>
          <p:nvPr/>
        </p:nvSpPr>
        <p:spPr>
          <a:xfrm>
            <a:off x="4572000" y="-1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cxnSp>
        <p:nvCxnSpPr>
          <p:cNvPr id="56" name="Google Shape;56;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57" name="Google Shape;57;p9"/>
          <p:cNvSpPr txBox="1">
            <a:spLocks noGrp="1"/>
          </p:cNvSpPr>
          <p:nvPr>
            <p:ph type="title"/>
          </p:nvPr>
        </p:nvSpPr>
        <p:spPr>
          <a:xfrm>
            <a:off x="265500" y="1151100"/>
            <a:ext cx="4045200" cy="15645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58" name="Google Shape;58;p9"/>
          <p:cNvSpPr txBox="1">
            <a:spLocks noGrp="1"/>
          </p:cNvSpPr>
          <p:nvPr>
            <p:ph type="subTitle" idx="1"/>
          </p:nvPr>
        </p:nvSpPr>
        <p:spPr>
          <a:xfrm>
            <a:off x="265500" y="2769001"/>
            <a:ext cx="4045200" cy="12693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9" name="Google Shape;59;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60" name="Google Shape;60;p9"/>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1"/>
        <p:cNvGrpSpPr/>
        <p:nvPr/>
      </p:nvGrpSpPr>
      <p:grpSpPr>
        <a:xfrm>
          <a:off x="0" y="0"/>
          <a:ext cx="0" cy="0"/>
          <a:chOff x="0" y="0"/>
          <a:chExt cx="0" cy="0"/>
        </a:xfrm>
      </p:grpSpPr>
      <p:sp>
        <p:nvSpPr>
          <p:cNvPr id="62" name="Google Shape;62;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63" name="Google Shape;63;p10"/>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64"/>
        <p:cNvGrpSpPr/>
        <p:nvPr/>
      </p:nvGrpSpPr>
      <p:grpSpPr>
        <a:xfrm>
          <a:off x="0" y="0"/>
          <a:ext cx="0" cy="0"/>
          <a:chOff x="0" y="0"/>
          <a:chExt cx="0" cy="0"/>
        </a:xfrm>
      </p:grpSpPr>
      <p:grpSp>
        <p:nvGrpSpPr>
          <p:cNvPr id="65" name="Google Shape;65;p11"/>
          <p:cNvGrpSpPr/>
          <p:nvPr/>
        </p:nvGrpSpPr>
        <p:grpSpPr>
          <a:xfrm>
            <a:off x="6098378" y="5"/>
            <a:ext cx="3045625" cy="2030570"/>
            <a:chOff x="6098378" y="5"/>
            <a:chExt cx="3045625" cy="2030570"/>
          </a:xfrm>
        </p:grpSpPr>
        <p:sp>
          <p:nvSpPr>
            <p:cNvPr id="66" name="Google Shape;66;p11"/>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67;p11"/>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68;p11"/>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69;p11"/>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70;p11"/>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71" name="Google Shape;71;p11"/>
          <p:cNvSpPr txBox="1">
            <a:spLocks noGrp="1"/>
          </p:cNvSpPr>
          <p:nvPr>
            <p:ph type="title" hasCustomPrompt="1"/>
          </p:nvPr>
        </p:nvSpPr>
        <p:spPr>
          <a:xfrm>
            <a:off x="311700" y="1256050"/>
            <a:ext cx="8520600" cy="20307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lt1"/>
              </a:buClr>
              <a:buSzPts val="12000"/>
              <a:buNone/>
              <a:defRPr sz="12000">
                <a:solidFill>
                  <a:schemeClr val="lt1"/>
                </a:solidFill>
              </a:defRPr>
            </a:lvl1pPr>
            <a:lvl2pPr lvl="1" algn="ctr">
              <a:spcBef>
                <a:spcPts val="0"/>
              </a:spcBef>
              <a:spcAft>
                <a:spcPts val="0"/>
              </a:spcAft>
              <a:buClr>
                <a:schemeClr val="lt1"/>
              </a:buClr>
              <a:buSzPts val="12000"/>
              <a:buNone/>
              <a:defRPr sz="12000">
                <a:solidFill>
                  <a:schemeClr val="lt1"/>
                </a:solidFill>
              </a:defRPr>
            </a:lvl2pPr>
            <a:lvl3pPr lvl="2" algn="ctr">
              <a:spcBef>
                <a:spcPts val="0"/>
              </a:spcBef>
              <a:spcAft>
                <a:spcPts val="0"/>
              </a:spcAft>
              <a:buClr>
                <a:schemeClr val="lt1"/>
              </a:buClr>
              <a:buSzPts val="12000"/>
              <a:buNone/>
              <a:defRPr sz="12000">
                <a:solidFill>
                  <a:schemeClr val="lt1"/>
                </a:solidFill>
              </a:defRPr>
            </a:lvl3pPr>
            <a:lvl4pPr lvl="3" algn="ctr">
              <a:spcBef>
                <a:spcPts val="0"/>
              </a:spcBef>
              <a:spcAft>
                <a:spcPts val="0"/>
              </a:spcAft>
              <a:buClr>
                <a:schemeClr val="lt1"/>
              </a:buClr>
              <a:buSzPts val="12000"/>
              <a:buNone/>
              <a:defRPr sz="12000">
                <a:solidFill>
                  <a:schemeClr val="lt1"/>
                </a:solidFill>
              </a:defRPr>
            </a:lvl4pPr>
            <a:lvl5pPr lvl="4" algn="ctr">
              <a:spcBef>
                <a:spcPts val="0"/>
              </a:spcBef>
              <a:spcAft>
                <a:spcPts val="0"/>
              </a:spcAft>
              <a:buClr>
                <a:schemeClr val="lt1"/>
              </a:buClr>
              <a:buSzPts val="12000"/>
              <a:buNone/>
              <a:defRPr sz="12000">
                <a:solidFill>
                  <a:schemeClr val="lt1"/>
                </a:solidFill>
              </a:defRPr>
            </a:lvl5pPr>
            <a:lvl6pPr lvl="5" algn="ctr">
              <a:spcBef>
                <a:spcPts val="0"/>
              </a:spcBef>
              <a:spcAft>
                <a:spcPts val="0"/>
              </a:spcAft>
              <a:buClr>
                <a:schemeClr val="lt1"/>
              </a:buClr>
              <a:buSzPts val="12000"/>
              <a:buNone/>
              <a:defRPr sz="12000">
                <a:solidFill>
                  <a:schemeClr val="lt1"/>
                </a:solidFill>
              </a:defRPr>
            </a:lvl6pPr>
            <a:lvl7pPr lvl="6" algn="ctr">
              <a:spcBef>
                <a:spcPts val="0"/>
              </a:spcBef>
              <a:spcAft>
                <a:spcPts val="0"/>
              </a:spcAft>
              <a:buClr>
                <a:schemeClr val="lt1"/>
              </a:buClr>
              <a:buSzPts val="12000"/>
              <a:buNone/>
              <a:defRPr sz="12000">
                <a:solidFill>
                  <a:schemeClr val="lt1"/>
                </a:solidFill>
              </a:defRPr>
            </a:lvl7pPr>
            <a:lvl8pPr lvl="7" algn="ctr">
              <a:spcBef>
                <a:spcPts val="0"/>
              </a:spcBef>
              <a:spcAft>
                <a:spcPts val="0"/>
              </a:spcAft>
              <a:buClr>
                <a:schemeClr val="lt1"/>
              </a:buClr>
              <a:buSzPts val="12000"/>
              <a:buNone/>
              <a:defRPr sz="12000">
                <a:solidFill>
                  <a:schemeClr val="lt1"/>
                </a:solidFill>
              </a:defRPr>
            </a:lvl8pPr>
            <a:lvl9pPr lvl="8" algn="ctr">
              <a:spcBef>
                <a:spcPts val="0"/>
              </a:spcBef>
              <a:spcAft>
                <a:spcPts val="0"/>
              </a:spcAft>
              <a:buClr>
                <a:schemeClr val="lt1"/>
              </a:buClr>
              <a:buSzPts val="12000"/>
              <a:buNone/>
              <a:defRPr sz="12000">
                <a:solidFill>
                  <a:schemeClr val="lt1"/>
                </a:solidFill>
              </a:defRPr>
            </a:lvl9pPr>
          </a:lstStyle>
          <a:p>
            <a:r>
              <a:t>xx%</a:t>
            </a:r>
          </a:p>
        </p:txBody>
      </p:sp>
      <p:sp>
        <p:nvSpPr>
          <p:cNvPr id="72" name="Google Shape;72;p11"/>
          <p:cNvSpPr txBox="1">
            <a:spLocks noGrp="1"/>
          </p:cNvSpPr>
          <p:nvPr>
            <p:ph type="body" idx="1"/>
          </p:nvPr>
        </p:nvSpPr>
        <p:spPr>
          <a:xfrm>
            <a:off x="311700" y="3369225"/>
            <a:ext cx="8520600" cy="12819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Clr>
                <a:schemeClr val="lt1"/>
              </a:buClr>
              <a:buSzPts val="1800"/>
              <a:buChar char="●"/>
              <a:defRPr>
                <a:solidFill>
                  <a:schemeClr val="lt1"/>
                </a:solidFill>
              </a:defRPr>
            </a:lvl1pPr>
            <a:lvl2pPr marL="914400" lvl="1" indent="-317500" algn="ctr">
              <a:spcBef>
                <a:spcPts val="0"/>
              </a:spcBef>
              <a:spcAft>
                <a:spcPts val="0"/>
              </a:spcAft>
              <a:buClr>
                <a:schemeClr val="lt1"/>
              </a:buClr>
              <a:buSzPts val="1400"/>
              <a:buChar char="○"/>
              <a:defRPr>
                <a:solidFill>
                  <a:schemeClr val="lt1"/>
                </a:solidFill>
              </a:defRPr>
            </a:lvl2pPr>
            <a:lvl3pPr marL="1371600" lvl="2" indent="-317500" algn="ctr">
              <a:spcBef>
                <a:spcPts val="0"/>
              </a:spcBef>
              <a:spcAft>
                <a:spcPts val="0"/>
              </a:spcAft>
              <a:buClr>
                <a:schemeClr val="lt1"/>
              </a:buClr>
              <a:buSzPts val="1400"/>
              <a:buChar char="■"/>
              <a:defRPr>
                <a:solidFill>
                  <a:schemeClr val="lt1"/>
                </a:solidFill>
              </a:defRPr>
            </a:lvl3pPr>
            <a:lvl4pPr marL="1828800" lvl="3" indent="-317500" algn="ctr">
              <a:spcBef>
                <a:spcPts val="0"/>
              </a:spcBef>
              <a:spcAft>
                <a:spcPts val="0"/>
              </a:spcAft>
              <a:buClr>
                <a:schemeClr val="lt1"/>
              </a:buClr>
              <a:buSzPts val="1400"/>
              <a:buChar char="●"/>
              <a:defRPr>
                <a:solidFill>
                  <a:schemeClr val="lt1"/>
                </a:solidFill>
              </a:defRPr>
            </a:lvl4pPr>
            <a:lvl5pPr marL="2286000" lvl="4" indent="-317500" algn="ctr">
              <a:spcBef>
                <a:spcPts val="0"/>
              </a:spcBef>
              <a:spcAft>
                <a:spcPts val="0"/>
              </a:spcAft>
              <a:buClr>
                <a:schemeClr val="lt1"/>
              </a:buClr>
              <a:buSzPts val="1400"/>
              <a:buChar char="○"/>
              <a:defRPr>
                <a:solidFill>
                  <a:schemeClr val="lt1"/>
                </a:solidFill>
              </a:defRPr>
            </a:lvl5pPr>
            <a:lvl6pPr marL="2743200" lvl="5" indent="-317500" algn="ctr">
              <a:spcBef>
                <a:spcPts val="0"/>
              </a:spcBef>
              <a:spcAft>
                <a:spcPts val="0"/>
              </a:spcAft>
              <a:buClr>
                <a:schemeClr val="lt1"/>
              </a:buClr>
              <a:buSzPts val="1400"/>
              <a:buChar char="■"/>
              <a:defRPr>
                <a:solidFill>
                  <a:schemeClr val="lt1"/>
                </a:solidFill>
              </a:defRPr>
            </a:lvl6pPr>
            <a:lvl7pPr marL="3200400" lvl="6" indent="-317500" algn="ctr">
              <a:spcBef>
                <a:spcPts val="0"/>
              </a:spcBef>
              <a:spcAft>
                <a:spcPts val="0"/>
              </a:spcAft>
              <a:buClr>
                <a:schemeClr val="lt1"/>
              </a:buClr>
              <a:buSzPts val="1400"/>
              <a:buChar char="●"/>
              <a:defRPr>
                <a:solidFill>
                  <a:schemeClr val="lt1"/>
                </a:solidFill>
              </a:defRPr>
            </a:lvl7pPr>
            <a:lvl8pPr marL="3657600" lvl="7" indent="-317500" algn="ctr">
              <a:spcBef>
                <a:spcPts val="0"/>
              </a:spcBef>
              <a:spcAft>
                <a:spcPts val="0"/>
              </a:spcAft>
              <a:buClr>
                <a:schemeClr val="lt1"/>
              </a:buClr>
              <a:buSzPts val="1400"/>
              <a:buChar char="○"/>
              <a:defRPr>
                <a:solidFill>
                  <a:schemeClr val="lt1"/>
                </a:solidFill>
              </a:defRPr>
            </a:lvl8pPr>
            <a:lvl9pPr marL="4114800" lvl="8" indent="-317500" algn="ctr">
              <a:spcBef>
                <a:spcPts val="0"/>
              </a:spcBef>
              <a:spcAft>
                <a:spcPts val="0"/>
              </a:spcAft>
              <a:buClr>
                <a:schemeClr val="lt1"/>
              </a:buClr>
              <a:buSzPts val="1400"/>
              <a:buChar char="■"/>
              <a:defRPr>
                <a:solidFill>
                  <a:schemeClr val="lt1"/>
                </a:solidFill>
              </a:defRPr>
            </a:lvl9pPr>
          </a:lstStyle>
          <a:p>
            <a:endParaRPr/>
          </a:p>
        </p:txBody>
      </p:sp>
      <p:sp>
        <p:nvSpPr>
          <p:cNvPr id="73" name="Google Shape;73;p11"/>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1"/>
                </a:solidFill>
                <a:latin typeface="Roboto"/>
                <a:ea typeface="Roboto"/>
                <a:cs typeface="Roboto"/>
                <a:sym typeface="Roboto"/>
              </a:defRPr>
            </a:lvl1pPr>
            <a:lvl2pPr lvl="1" algn="r">
              <a:buNone/>
              <a:defRPr sz="1000">
                <a:solidFill>
                  <a:schemeClr val="lt1"/>
                </a:solidFill>
                <a:latin typeface="Roboto"/>
                <a:ea typeface="Roboto"/>
                <a:cs typeface="Roboto"/>
                <a:sym typeface="Roboto"/>
              </a:defRPr>
            </a:lvl2pPr>
            <a:lvl3pPr lvl="2" algn="r">
              <a:buNone/>
              <a:defRPr sz="1000">
                <a:solidFill>
                  <a:schemeClr val="lt1"/>
                </a:solidFill>
                <a:latin typeface="Roboto"/>
                <a:ea typeface="Roboto"/>
                <a:cs typeface="Roboto"/>
                <a:sym typeface="Roboto"/>
              </a:defRPr>
            </a:lvl3pPr>
            <a:lvl4pPr lvl="3" algn="r">
              <a:buNone/>
              <a:defRPr sz="1000">
                <a:solidFill>
                  <a:schemeClr val="lt1"/>
                </a:solidFill>
                <a:latin typeface="Roboto"/>
                <a:ea typeface="Roboto"/>
                <a:cs typeface="Roboto"/>
                <a:sym typeface="Roboto"/>
              </a:defRPr>
            </a:lvl4pPr>
            <a:lvl5pPr lvl="4" algn="r">
              <a:buNone/>
              <a:defRPr sz="1000">
                <a:solidFill>
                  <a:schemeClr val="lt1"/>
                </a:solidFill>
                <a:latin typeface="Roboto"/>
                <a:ea typeface="Roboto"/>
                <a:cs typeface="Roboto"/>
                <a:sym typeface="Roboto"/>
              </a:defRPr>
            </a:lvl5pPr>
            <a:lvl6pPr lvl="5" algn="r">
              <a:buNone/>
              <a:defRPr sz="1000">
                <a:solidFill>
                  <a:schemeClr val="lt1"/>
                </a:solidFill>
                <a:latin typeface="Roboto"/>
                <a:ea typeface="Roboto"/>
                <a:cs typeface="Roboto"/>
                <a:sym typeface="Roboto"/>
              </a:defRPr>
            </a:lvl6pPr>
            <a:lvl7pPr lvl="6" algn="r">
              <a:buNone/>
              <a:defRPr sz="1000">
                <a:solidFill>
                  <a:schemeClr val="lt1"/>
                </a:solidFill>
                <a:latin typeface="Roboto"/>
                <a:ea typeface="Roboto"/>
                <a:cs typeface="Roboto"/>
                <a:sym typeface="Roboto"/>
              </a:defRPr>
            </a:lvl7pPr>
            <a:lvl8pPr lvl="7" algn="r">
              <a:buNone/>
              <a:defRPr sz="1000">
                <a:solidFill>
                  <a:schemeClr val="lt1"/>
                </a:solidFill>
                <a:latin typeface="Roboto"/>
                <a:ea typeface="Roboto"/>
                <a:cs typeface="Roboto"/>
                <a:sym typeface="Roboto"/>
              </a:defRPr>
            </a:lvl8pPr>
            <a:lvl9pPr lvl="8" algn="r">
              <a:buNone/>
              <a:defRPr sz="1000">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creativecommons.org/licenses/by-nc-sa/4.0/"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unsplash.com/@timmossholder?utm_source=unsplash&amp;utm_medium=referral&amp;utm_content=creditCopyText"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2.jpeg"/><Relationship Id="rId4" Type="http://schemas.openxmlformats.org/officeDocument/2006/relationships/hyperlink" Target="https://unsplash.com/s/photos/learning?utm_source=unsplash&amp;utm_medium=referral&amp;utm_content=creditCopyText"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hyperlink" Target="https://unsplash.com/s/photos/learning?utm_source=unsplash&amp;utm_medium=referral&amp;utm_content=creditCopyText" TargetMode="External"/><Relationship Id="rId4" Type="http://schemas.openxmlformats.org/officeDocument/2006/relationships/hyperlink" Target="https://unsplash.com/@brookecagle?utm_source=unsplash&amp;utm_medium=referral&amp;utm_content=creditCopyText"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1" name="Google Shape;81;p13"/>
          <p:cNvSpPr txBox="1">
            <a:spLocks noGrp="1"/>
          </p:cNvSpPr>
          <p:nvPr>
            <p:ph type="title" idx="4294967295"/>
          </p:nvPr>
        </p:nvSpPr>
        <p:spPr>
          <a:xfrm>
            <a:off x="148855" y="1569717"/>
            <a:ext cx="9395012" cy="1104202"/>
          </a:xfrm>
          <a:prstGeom prst="rect">
            <a:avLst/>
          </a:prstGeom>
          <a:noFill/>
          <a:ln>
            <a:noFill/>
            <a:prstDash/>
          </a:ln>
          <a:effectLst/>
        </p:spPr>
        <p:txBody>
          <a:bodyPr rot="0" spcFirstLastPara="1" vertOverflow="overflow" horzOverflow="overflow" vert="horz" wrap="square" lIns="91425" tIns="91425" rIns="91425" bIns="91425" numCol="1" spcCol="0" rtlCol="0" fromWordArt="0" anchor="b"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a:ln>
                  <a:noFill/>
                </a:ln>
                <a:solidFill>
                  <a:srgbClr val="FFFFFF"/>
                </a:solidFill>
                <a:effectLst/>
                <a:uLnTx/>
                <a:uFillTx/>
                <a:latin typeface="Arial"/>
                <a:ea typeface="Arial"/>
                <a:cs typeface="Arial"/>
                <a:sym typeface="Arial"/>
              </a:rPr>
              <a:t>Psychology, Communication, and </a:t>
            </a:r>
            <a:br>
              <a:rPr kumimoji="0" lang="en-US" sz="3200" b="1" i="0" u="none" strike="noStrike" kern="0" cap="none" spc="0" normalizeH="0" baseline="0" noProof="0" dirty="0">
                <a:ln>
                  <a:noFill/>
                </a:ln>
                <a:solidFill>
                  <a:srgbClr val="FFFFFF"/>
                </a:solidFill>
                <a:effectLst/>
                <a:uLnTx/>
                <a:uFillTx/>
                <a:latin typeface="Arial"/>
                <a:ea typeface="Arial"/>
                <a:cs typeface="Arial"/>
                <a:sym typeface="Arial"/>
              </a:rPr>
            </a:br>
            <a:r>
              <a:rPr kumimoji="0" lang="en-US" sz="3200" b="1" i="0" u="none" strike="noStrike" kern="0" cap="none" spc="0" normalizeH="0" baseline="0" noProof="0" dirty="0">
                <a:ln>
                  <a:noFill/>
                </a:ln>
                <a:solidFill>
                  <a:srgbClr val="FFFFFF"/>
                </a:solidFill>
                <a:effectLst/>
                <a:uLnTx/>
                <a:uFillTx/>
                <a:latin typeface="Arial"/>
                <a:ea typeface="Arial"/>
                <a:cs typeface="Arial"/>
                <a:sym typeface="Arial"/>
              </a:rPr>
              <a:t>The Canadian Workplace </a:t>
            </a:r>
          </a:p>
        </p:txBody>
      </p:sp>
      <p:sp>
        <p:nvSpPr>
          <p:cNvPr id="80" name="Google Shape;80;p13"/>
          <p:cNvSpPr txBox="1">
            <a:spLocks noGrp="1"/>
          </p:cNvSpPr>
          <p:nvPr>
            <p:ph type="subTitle" idx="1"/>
          </p:nvPr>
        </p:nvSpPr>
        <p:spPr>
          <a:xfrm>
            <a:off x="202018" y="2803964"/>
            <a:ext cx="8222100" cy="432900"/>
          </a:xfrm>
          <a:prstGeom prst="rect">
            <a:avLst/>
          </a:prstGeom>
        </p:spPr>
        <p:txBody>
          <a:bodyPr spcFirstLastPara="1" wrap="square" lIns="91425" tIns="91425" rIns="91425" bIns="91425" anchor="t" anchorCtr="0">
            <a:noAutofit/>
          </a:bodyPr>
          <a:lstStyle/>
          <a:p>
            <a:pPr marL="0" lvl="0" indent="0" algn="l" rtl="0">
              <a:lnSpc>
                <a:spcPct val="80000"/>
              </a:lnSpc>
              <a:spcBef>
                <a:spcPts val="0"/>
              </a:spcBef>
              <a:spcAft>
                <a:spcPts val="0"/>
              </a:spcAft>
              <a:buSzPts val="1018"/>
              <a:buNone/>
            </a:pPr>
            <a:r>
              <a:rPr lang="en-CA" sz="3042" dirty="0">
                <a:latin typeface="Arial" panose="020B0604020202020204" pitchFamily="34" charset="0"/>
                <a:cs typeface="Arial" panose="020B0604020202020204" pitchFamily="34" charset="0"/>
              </a:rPr>
              <a:t>CHAPTER 5: LEARNING</a:t>
            </a:r>
          </a:p>
        </p:txBody>
      </p:sp>
      <p:grpSp>
        <p:nvGrpSpPr>
          <p:cNvPr id="4" name="Group 3" descr="Unless otherwise noted, this work is licensed under a Creative Commons Attribution-NonCommercial-ShareAlike 4.0 International (CC BY-NC-SA 4.0) license. Feel free to use, modify, reuse or redistribute any portion of this presentation.">
            <a:extLst>
              <a:ext uri="{FF2B5EF4-FFF2-40B4-BE49-F238E27FC236}">
                <a16:creationId xmlns:a16="http://schemas.microsoft.com/office/drawing/2014/main" id="{6062C8D7-224B-43F0-961A-744AB9D4AED9}"/>
              </a:ext>
            </a:extLst>
          </p:cNvPr>
          <p:cNvGrpSpPr/>
          <p:nvPr/>
        </p:nvGrpSpPr>
        <p:grpSpPr>
          <a:xfrm>
            <a:off x="598088" y="4514272"/>
            <a:ext cx="7947824" cy="444502"/>
            <a:chOff x="598088" y="4514272"/>
            <a:chExt cx="7947824" cy="444502"/>
          </a:xfrm>
        </p:grpSpPr>
        <p:pic>
          <p:nvPicPr>
            <p:cNvPr id="5" name="Google Shape;92;p23" descr="CC BY-NC-SA 4.0 License Logo">
              <a:extLst>
                <a:ext uri="{FF2B5EF4-FFF2-40B4-BE49-F238E27FC236}">
                  <a16:creationId xmlns:a16="http://schemas.microsoft.com/office/drawing/2014/main" id="{9C8C8945-068C-4988-8061-8FBB6A5A32A0}"/>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598088" y="4570826"/>
              <a:ext cx="947180" cy="331395"/>
            </a:xfrm>
            <a:prstGeom prst="rect">
              <a:avLst/>
            </a:prstGeom>
            <a:noFill/>
            <a:ln>
              <a:noFill/>
            </a:ln>
          </p:spPr>
        </p:pic>
        <p:sp>
          <p:nvSpPr>
            <p:cNvPr id="6" name="Google Shape;91;p23">
              <a:extLst>
                <a:ext uri="{FF2B5EF4-FFF2-40B4-BE49-F238E27FC236}">
                  <a16:creationId xmlns:a16="http://schemas.microsoft.com/office/drawing/2014/main" id="{3923A46C-86D9-4438-8E0E-372FAB5045D4}"/>
                </a:ext>
              </a:extLst>
            </p:cNvPr>
            <p:cNvSpPr/>
            <p:nvPr/>
          </p:nvSpPr>
          <p:spPr>
            <a:xfrm>
              <a:off x="1686732" y="4514272"/>
              <a:ext cx="6859180" cy="444502"/>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100" b="0" i="0" u="none" strike="noStrike" cap="none" dirty="0">
                  <a:solidFill>
                    <a:schemeClr val="bg1"/>
                  </a:solidFill>
                  <a:latin typeface="Calibri"/>
                  <a:ea typeface="Calibri"/>
                  <a:cs typeface="Calibri"/>
                  <a:sym typeface="Calibri"/>
                </a:rPr>
                <a:t>Unless otherwise noted, this work is licensed under a </a:t>
              </a:r>
              <a:r>
                <a:rPr lang="en" sz="11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Creative </a:t>
              </a:r>
              <a:r>
                <a:rPr lang="en" sz="1100"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C</a:t>
              </a:r>
              <a:r>
                <a:rPr lang="en" sz="11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ommons </a:t>
              </a:r>
              <a:r>
                <a:rPr lang="en-US" sz="11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Attribution-NonCommercial-ShareAlike 4.0 International (CC BY-NC-SA 4.0)</a:t>
              </a:r>
              <a:r>
                <a:rPr lang="en-US" sz="1100" b="0" i="0" u="none" strike="noStrike" cap="none" dirty="0">
                  <a:solidFill>
                    <a:schemeClr val="bg1"/>
                  </a:solidFill>
                  <a:latin typeface="Calibri"/>
                  <a:ea typeface="Calibri"/>
                  <a:cs typeface="Calibri"/>
                  <a:sym typeface="Calibri"/>
                </a:rPr>
                <a:t> license</a:t>
              </a:r>
              <a:r>
                <a:rPr lang="en" sz="1100" b="0" i="0" u="none" strike="noStrike" cap="none" dirty="0">
                  <a:solidFill>
                    <a:schemeClr val="bg1"/>
                  </a:solidFill>
                  <a:latin typeface="Calibri"/>
                  <a:ea typeface="Calibri"/>
                  <a:cs typeface="Calibri"/>
                  <a:sym typeface="Calibri"/>
                </a:rPr>
                <a:t>. Feel free to use, modify, reuse or redistribute </a:t>
              </a:r>
              <a:r>
                <a:rPr lang="en" sz="1100" dirty="0">
                  <a:solidFill>
                    <a:schemeClr val="bg1"/>
                  </a:solidFill>
                  <a:latin typeface="Calibri"/>
                  <a:ea typeface="Calibri"/>
                  <a:cs typeface="Calibri"/>
                  <a:sym typeface="Calibri"/>
                </a:rPr>
                <a:t>any portion of </a:t>
              </a:r>
              <a:r>
                <a:rPr lang="en" sz="1100" b="0" i="0" u="none" strike="noStrike" cap="none" dirty="0">
                  <a:solidFill>
                    <a:schemeClr val="bg1"/>
                  </a:solidFill>
                  <a:latin typeface="Calibri"/>
                  <a:ea typeface="Calibri"/>
                  <a:cs typeface="Calibri"/>
                  <a:sym typeface="Calibri"/>
                </a:rPr>
                <a:t>this presentation.</a:t>
              </a:r>
              <a:endParaRPr sz="1100" dirty="0">
                <a:solidFill>
                  <a:schemeClr val="bg1"/>
                </a:solidFill>
                <a:latin typeface="Calibri"/>
                <a:ea typeface="Calibri"/>
                <a:cs typeface="Calibri"/>
                <a:sym typeface="Calibri"/>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88DD8-5CCA-9442-839C-44A096EE58FC}"/>
              </a:ext>
            </a:extLst>
          </p:cNvPr>
          <p:cNvSpPr>
            <a:spLocks noGrp="1"/>
          </p:cNvSpPr>
          <p:nvPr>
            <p:ph type="title"/>
          </p:nvPr>
        </p:nvSpPr>
        <p:spPr/>
        <p:txBody>
          <a:bodyPr>
            <a:noAutofit/>
          </a:bodyPr>
          <a:lstStyle/>
          <a:p>
            <a:r>
              <a:rPr lang="en-US" b="1" dirty="0">
                <a:latin typeface="Arial" panose="020B0604020202020204" pitchFamily="34" charset="0"/>
                <a:cs typeface="Arial" panose="020B0604020202020204" pitchFamily="34" charset="0"/>
              </a:rPr>
              <a:t>5.6 Key Takeaways</a:t>
            </a:r>
          </a:p>
        </p:txBody>
      </p:sp>
      <p:sp>
        <p:nvSpPr>
          <p:cNvPr id="3" name="Text Placeholder 2">
            <a:extLst>
              <a:ext uri="{FF2B5EF4-FFF2-40B4-BE49-F238E27FC236}">
                <a16:creationId xmlns:a16="http://schemas.microsoft.com/office/drawing/2014/main" id="{FE28CADC-D988-7B4F-BFCA-D5A8BCE48690}"/>
              </a:ext>
            </a:extLst>
          </p:cNvPr>
          <p:cNvSpPr>
            <a:spLocks noGrp="1"/>
          </p:cNvSpPr>
          <p:nvPr>
            <p:ph type="body" idx="1"/>
          </p:nvPr>
        </p:nvSpPr>
        <p:spPr/>
        <p:txBody>
          <a:bodyPr>
            <a:normAutofit fontScale="77500" lnSpcReduction="20000"/>
          </a:bodyPr>
          <a:lstStyle/>
          <a:p>
            <a:r>
              <a:rPr lang="en-CA" sz="1900" b="1" dirty="0">
                <a:latin typeface="Arial" panose="020B0604020202020204" pitchFamily="34" charset="0"/>
                <a:cs typeface="Arial" panose="020B0604020202020204" pitchFamily="34" charset="0"/>
              </a:rPr>
              <a:t>Learning is a relatively permanent change in behavior</a:t>
            </a:r>
            <a:r>
              <a:rPr lang="en-CA" sz="1900" dirty="0">
                <a:latin typeface="Arial" panose="020B0604020202020204" pitchFamily="34" charset="0"/>
                <a:cs typeface="Arial" panose="020B0604020202020204" pitchFamily="34" charset="0"/>
              </a:rPr>
              <a:t> that occurs as a result of experience.</a:t>
            </a:r>
          </a:p>
          <a:p>
            <a:r>
              <a:rPr lang="en-CA" sz="1900" b="1" dirty="0">
                <a:latin typeface="Arial" panose="020B0604020202020204" pitchFamily="34" charset="0"/>
                <a:cs typeface="Arial" panose="020B0604020202020204" pitchFamily="34" charset="0"/>
              </a:rPr>
              <a:t>Principles of classical conditioning can help us to understand stimulus-response associations</a:t>
            </a:r>
            <a:r>
              <a:rPr lang="en-CA" sz="1900" dirty="0">
                <a:latin typeface="Arial" panose="020B0604020202020204" pitchFamily="34" charset="0"/>
                <a:cs typeface="Arial" panose="020B0604020202020204" pitchFamily="34" charset="0"/>
              </a:rPr>
              <a:t> that form in the workplace.</a:t>
            </a:r>
          </a:p>
          <a:p>
            <a:r>
              <a:rPr lang="en-CA" sz="1900" b="1" dirty="0">
                <a:latin typeface="Arial" panose="020B0604020202020204" pitchFamily="34" charset="0"/>
                <a:cs typeface="Arial" panose="020B0604020202020204" pitchFamily="34" charset="0"/>
              </a:rPr>
              <a:t>Reinforcement, punishment, avoidance learning, and extinction can all be used in the workplace</a:t>
            </a:r>
            <a:r>
              <a:rPr lang="en-CA" sz="1900" dirty="0">
                <a:latin typeface="Arial" panose="020B0604020202020204" pitchFamily="34" charset="0"/>
                <a:cs typeface="Arial" panose="020B0604020202020204" pitchFamily="34" charset="0"/>
              </a:rPr>
              <a:t> to change behaviour.</a:t>
            </a:r>
          </a:p>
          <a:p>
            <a:r>
              <a:rPr lang="en-CA" sz="1900" b="1" dirty="0">
                <a:latin typeface="Arial" panose="020B0604020202020204" pitchFamily="34" charset="0"/>
                <a:cs typeface="Arial" panose="020B0604020202020204" pitchFamily="34" charset="0"/>
              </a:rPr>
              <a:t>Schedules of reinforcement can be used in the workplace</a:t>
            </a:r>
            <a:r>
              <a:rPr lang="en-CA" sz="1900" dirty="0">
                <a:latin typeface="Arial" panose="020B0604020202020204" pitchFamily="34" charset="0"/>
                <a:cs typeface="Arial" panose="020B0604020202020204" pitchFamily="34" charset="0"/>
              </a:rPr>
              <a:t> to modify behaviour.</a:t>
            </a:r>
          </a:p>
          <a:p>
            <a:r>
              <a:rPr lang="en-CA" sz="1900" b="1" dirty="0">
                <a:latin typeface="Arial" panose="020B0604020202020204" pitchFamily="34" charset="0"/>
                <a:cs typeface="Arial" panose="020B0604020202020204" pitchFamily="34" charset="0"/>
              </a:rPr>
              <a:t>According to social learning theory, we can also learn behaviours through interaction with your thoughts, actions, and environment.</a:t>
            </a:r>
            <a:r>
              <a:rPr lang="en-CA" sz="1900" dirty="0">
                <a:latin typeface="Arial" panose="020B0604020202020204" pitchFamily="34" charset="0"/>
                <a:cs typeface="Arial" panose="020B0604020202020204" pitchFamily="34" charset="0"/>
              </a:rPr>
              <a:t> We can also observe rewards and consequences from others and model this behaviour in a process called vicarious learning.</a:t>
            </a:r>
          </a:p>
          <a:p>
            <a:r>
              <a:rPr lang="en-CA" sz="1900" b="1" dirty="0">
                <a:latin typeface="Arial" panose="020B0604020202020204" pitchFamily="34" charset="0"/>
                <a:cs typeface="Arial" panose="020B0604020202020204" pitchFamily="34" charset="0"/>
              </a:rPr>
              <a:t>Our motivation, previous experiences, and other factors can help us to better understand</a:t>
            </a:r>
            <a:r>
              <a:rPr lang="en-CA" sz="1900" dirty="0">
                <a:latin typeface="Arial" panose="020B0604020202020204" pitchFamily="34" charset="0"/>
                <a:cs typeface="Arial" panose="020B0604020202020204" pitchFamily="34" charset="0"/>
              </a:rPr>
              <a:t> how and why we learn.</a:t>
            </a:r>
          </a:p>
          <a:p>
            <a:r>
              <a:rPr lang="en-CA" sz="1900" b="1" dirty="0">
                <a:latin typeface="Arial" panose="020B0604020202020204" pitchFamily="34" charset="0"/>
                <a:cs typeface="Arial" panose="020B0604020202020204" pitchFamily="34" charset="0"/>
              </a:rPr>
              <a:t>Organizational behaviour management and behavioural self-management can be used to change behaviours</a:t>
            </a:r>
            <a:r>
              <a:rPr lang="en-CA" sz="1900" dirty="0">
                <a:latin typeface="Arial" panose="020B0604020202020204" pitchFamily="34" charset="0"/>
                <a:cs typeface="Arial" panose="020B0604020202020204" pitchFamily="34" charset="0"/>
              </a:rPr>
              <a:t> in the workplace setting.</a:t>
            </a:r>
          </a:p>
          <a:p>
            <a:endParaRPr lang="en-US" dirty="0"/>
          </a:p>
        </p:txBody>
      </p:sp>
    </p:spTree>
    <p:extLst>
      <p:ext uri="{BB962C8B-B14F-4D97-AF65-F5344CB8AC3E}">
        <p14:creationId xmlns:p14="http://schemas.microsoft.com/office/powerpoint/2010/main" val="19019090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4"/>
          <p:cNvSpPr txBox="1">
            <a:spLocks noGrp="1"/>
          </p:cNvSpPr>
          <p:nvPr>
            <p:ph type="title"/>
          </p:nvPr>
        </p:nvSpPr>
        <p:spPr>
          <a:xfrm>
            <a:off x="311700" y="441064"/>
            <a:ext cx="8520600" cy="57673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latin typeface="Arial"/>
                <a:ea typeface="Arial"/>
                <a:cs typeface="Arial"/>
                <a:sym typeface="Arial"/>
              </a:rPr>
              <a:t>Learning Outcomes</a:t>
            </a:r>
            <a:endParaRPr b="1" dirty="0">
              <a:latin typeface="Arial"/>
              <a:ea typeface="Arial"/>
              <a:cs typeface="Arial"/>
              <a:sym typeface="Arial"/>
            </a:endParaRPr>
          </a:p>
        </p:txBody>
      </p:sp>
      <p:sp>
        <p:nvSpPr>
          <p:cNvPr id="87" name="Google Shape;87;p14"/>
          <p:cNvSpPr txBox="1">
            <a:spLocks noGrp="1"/>
          </p:cNvSpPr>
          <p:nvPr>
            <p:ph type="body" idx="1"/>
          </p:nvPr>
        </p:nvSpPr>
        <p:spPr>
          <a:xfrm>
            <a:off x="311700" y="1017800"/>
            <a:ext cx="8520600" cy="3551075"/>
          </a:xfrm>
          <a:prstGeom prst="rect">
            <a:avLst/>
          </a:prstGeom>
        </p:spPr>
        <p:txBody>
          <a:bodyPr spcFirstLastPara="1" wrap="square" lIns="91425" tIns="91425" rIns="91425" bIns="91425" anchor="t" anchorCtr="0">
            <a:noAutofit/>
          </a:bodyPr>
          <a:lstStyle/>
          <a:p>
            <a:pPr marL="114300" indent="0">
              <a:buNone/>
            </a:pPr>
            <a:r>
              <a:rPr lang="en-CA" sz="2000" dirty="0">
                <a:latin typeface="Arial" panose="020B0604020202020204" pitchFamily="34" charset="0"/>
                <a:cs typeface="Arial" panose="020B0604020202020204" pitchFamily="34" charset="0"/>
              </a:rPr>
              <a:t>Upon successful completion of this chapter, you should be able to:</a:t>
            </a:r>
          </a:p>
          <a:p>
            <a:pPr marL="114300" indent="0">
              <a:buNone/>
            </a:pPr>
            <a:endParaRPr lang="en-CA" sz="2000" dirty="0">
              <a:latin typeface="Arial" panose="020B0604020202020204" pitchFamily="34" charset="0"/>
              <a:cs typeface="Arial" panose="020B0604020202020204" pitchFamily="34" charset="0"/>
            </a:endParaRPr>
          </a:p>
          <a:p>
            <a:r>
              <a:rPr lang="en-CA" sz="2000" dirty="0">
                <a:latin typeface="Arial" panose="020B0604020202020204" pitchFamily="34" charset="0"/>
                <a:cs typeface="Arial" panose="020B0604020202020204" pitchFamily="34" charset="0"/>
              </a:rPr>
              <a:t>In this chapter, we will:</a:t>
            </a:r>
          </a:p>
          <a:p>
            <a:r>
              <a:rPr lang="en-CA" sz="2000" b="1" dirty="0">
                <a:latin typeface="Arial" panose="020B0604020202020204" pitchFamily="34" charset="0"/>
                <a:cs typeface="Arial" panose="020B0604020202020204" pitchFamily="34" charset="0"/>
              </a:rPr>
              <a:t>Define </a:t>
            </a:r>
            <a:r>
              <a:rPr lang="en-CA" sz="2000" dirty="0">
                <a:latin typeface="Arial" panose="020B0604020202020204" pitchFamily="34" charset="0"/>
                <a:cs typeface="Arial" panose="020B0604020202020204" pitchFamily="34" charset="0"/>
              </a:rPr>
              <a:t>learning.</a:t>
            </a:r>
          </a:p>
          <a:p>
            <a:r>
              <a:rPr lang="en-CA" sz="2000" b="1" dirty="0">
                <a:latin typeface="Arial" panose="020B0604020202020204" pitchFamily="34" charset="0"/>
                <a:cs typeface="Arial" panose="020B0604020202020204" pitchFamily="34" charset="0"/>
              </a:rPr>
              <a:t>Describe</a:t>
            </a:r>
            <a:r>
              <a:rPr lang="en-CA" sz="2000" dirty="0">
                <a:latin typeface="Arial" panose="020B0604020202020204" pitchFamily="34" charset="0"/>
                <a:cs typeface="Arial" panose="020B0604020202020204" pitchFamily="34" charset="0"/>
              </a:rPr>
              <a:t> different theories of learning, including classical conditioning, operant conditioning, and social learning.</a:t>
            </a:r>
          </a:p>
          <a:p>
            <a:r>
              <a:rPr lang="en-CA" sz="2000" b="1" dirty="0">
                <a:latin typeface="Arial" panose="020B0604020202020204" pitchFamily="34" charset="0"/>
                <a:cs typeface="Arial" panose="020B0604020202020204" pitchFamily="34" charset="0"/>
              </a:rPr>
              <a:t>Explain </a:t>
            </a:r>
            <a:r>
              <a:rPr lang="en-CA" sz="2000" dirty="0">
                <a:latin typeface="Arial" panose="020B0604020202020204" pitchFamily="34" charset="0"/>
                <a:cs typeface="Arial" panose="020B0604020202020204" pitchFamily="34" charset="0"/>
              </a:rPr>
              <a:t>ways in which learning theories influence behaviour management in the workplace.</a:t>
            </a:r>
          </a:p>
          <a:p>
            <a:pPr marL="0" lvl="0" indent="0" algn="l" rtl="0">
              <a:spcBef>
                <a:spcPts val="1200"/>
              </a:spcBef>
              <a:spcAft>
                <a:spcPts val="0"/>
              </a:spcAft>
              <a:buNone/>
            </a:pPr>
            <a:endParaRPr dirty="0">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5"/>
          <p:cNvSpPr txBox="1">
            <a:spLocks noGrp="1"/>
          </p:cNvSpPr>
          <p:nvPr>
            <p:ph type="title"/>
          </p:nvPr>
        </p:nvSpPr>
        <p:spPr>
          <a:xfrm>
            <a:off x="158305" y="283030"/>
            <a:ext cx="5115428" cy="51921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latin typeface="Arial"/>
                <a:ea typeface="Arial"/>
                <a:cs typeface="Arial"/>
                <a:sym typeface="Arial"/>
              </a:rPr>
              <a:t>5.1 Learning I</a:t>
            </a:r>
            <a:endParaRPr b="1" dirty="0">
              <a:latin typeface="Arial"/>
              <a:ea typeface="Arial"/>
              <a:cs typeface="Arial"/>
              <a:sym typeface="Arial"/>
            </a:endParaRPr>
          </a:p>
        </p:txBody>
      </p:sp>
      <p:sp>
        <p:nvSpPr>
          <p:cNvPr id="93" name="Google Shape;93;p15"/>
          <p:cNvSpPr txBox="1">
            <a:spLocks noGrp="1"/>
          </p:cNvSpPr>
          <p:nvPr>
            <p:ph type="body" idx="1"/>
          </p:nvPr>
        </p:nvSpPr>
        <p:spPr>
          <a:xfrm>
            <a:off x="40457" y="1804500"/>
            <a:ext cx="4643717" cy="3339000"/>
          </a:xfrm>
          <a:prstGeom prst="rect">
            <a:avLst/>
          </a:prstGeom>
        </p:spPr>
        <p:txBody>
          <a:bodyPr spcFirstLastPara="1" wrap="square" lIns="91425" tIns="91425" rIns="91425" bIns="91425" anchor="t" anchorCtr="0">
            <a:noAutofit/>
          </a:bodyPr>
          <a:lstStyle/>
          <a:p>
            <a:pPr marL="114300" indent="0">
              <a:buNone/>
            </a:pPr>
            <a:r>
              <a:rPr lang="en-CA" sz="2000" b="1" dirty="0">
                <a:latin typeface="Arial" panose="020B0604020202020204" pitchFamily="34" charset="0"/>
                <a:cs typeface="Arial" panose="020B0604020202020204" pitchFamily="34" charset="0"/>
              </a:rPr>
              <a:t>Learning</a:t>
            </a:r>
            <a:r>
              <a:rPr lang="en-CA" sz="2000" dirty="0">
                <a:latin typeface="Arial" panose="020B0604020202020204" pitchFamily="34" charset="0"/>
                <a:cs typeface="Arial" panose="020B0604020202020204" pitchFamily="34" charset="0"/>
              </a:rPr>
              <a:t> may be defined, for our purposes, as a relatively permanent change in behavior that occurs as a result of experience.</a:t>
            </a:r>
          </a:p>
          <a:p>
            <a:pPr marL="114300" indent="0">
              <a:buNone/>
            </a:pPr>
            <a:br>
              <a:rPr lang="en-CA" sz="2000" dirty="0"/>
            </a:br>
            <a:endParaRPr sz="2000" dirty="0">
              <a:latin typeface="Arial"/>
              <a:ea typeface="Arial"/>
              <a:cs typeface="Arial"/>
              <a:sym typeface="Arial"/>
            </a:endParaRPr>
          </a:p>
          <a:p>
            <a:pPr marL="0" lvl="0" indent="0" algn="l" rtl="0">
              <a:spcBef>
                <a:spcPts val="1200"/>
              </a:spcBef>
              <a:spcAft>
                <a:spcPts val="1200"/>
              </a:spcAft>
              <a:buNone/>
            </a:pPr>
            <a:endParaRPr dirty="0"/>
          </a:p>
        </p:txBody>
      </p:sp>
      <p:sp>
        <p:nvSpPr>
          <p:cNvPr id="95" name="Google Shape;95;p15">
            <a:extLst>
              <a:ext uri="{C183D7F6-B498-43B3-948B-1728B52AA6E4}">
                <adec:decorative xmlns:adec="http://schemas.microsoft.com/office/drawing/2017/decorative" val="1"/>
              </a:ext>
            </a:extLst>
          </p:cNvPr>
          <p:cNvSpPr txBox="1"/>
          <p:nvPr/>
        </p:nvSpPr>
        <p:spPr>
          <a:xfrm>
            <a:off x="4969791" y="3708236"/>
            <a:ext cx="3749419" cy="400079"/>
          </a:xfrm>
          <a:prstGeom prst="rect">
            <a:avLst/>
          </a:prstGeom>
          <a:noFill/>
          <a:ln>
            <a:noFill/>
          </a:ln>
        </p:spPr>
        <p:txBody>
          <a:bodyPr spcFirstLastPara="1" wrap="square" lIns="91425" tIns="91425" rIns="91425" bIns="91425" anchor="t" anchorCtr="0">
            <a:spAutoFit/>
          </a:bodyPr>
          <a:lstStyle/>
          <a:p>
            <a:r>
              <a:rPr lang="en-CA" sz="1100" dirty="0"/>
              <a:t>Photo by </a:t>
            </a:r>
            <a:r>
              <a:rPr lang="en-CA" dirty="0">
                <a:hlinkClick r:id="rId3"/>
              </a:rPr>
              <a:t>Tim Mossholder</a:t>
            </a:r>
            <a:r>
              <a:rPr lang="en-CA" sz="1100" dirty="0"/>
              <a:t> on </a:t>
            </a:r>
            <a:r>
              <a:rPr lang="en-CA" dirty="0" err="1">
                <a:hlinkClick r:id="rId4"/>
              </a:rPr>
              <a:t>Unsplash</a:t>
            </a:r>
            <a:endParaRPr lang="en-CA" sz="1100" dirty="0"/>
          </a:p>
        </p:txBody>
      </p:sp>
      <p:pic>
        <p:nvPicPr>
          <p:cNvPr id="3" name="Picture 2">
            <a:extLst>
              <a:ext uri="{FF2B5EF4-FFF2-40B4-BE49-F238E27FC236}">
                <a16:creationId xmlns:a16="http://schemas.microsoft.com/office/drawing/2014/main" id="{DA9FD29B-2334-2445-A893-89AD413EF8BA}"/>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969791" y="542637"/>
            <a:ext cx="3749419" cy="316559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1D28F-03C3-9446-BD62-87A76DDF8C89}"/>
              </a:ext>
            </a:extLst>
          </p:cNvPr>
          <p:cNvSpPr>
            <a:spLocks noGrp="1"/>
          </p:cNvSpPr>
          <p:nvPr>
            <p:ph type="title"/>
          </p:nvPr>
        </p:nvSpPr>
        <p:spPr>
          <a:xfrm>
            <a:off x="311699" y="300266"/>
            <a:ext cx="8520600" cy="607800"/>
          </a:xfrm>
        </p:spPr>
        <p:txBody>
          <a:bodyPr>
            <a:normAutofit fontScale="90000"/>
          </a:bodyPr>
          <a:lstStyle/>
          <a:p>
            <a:r>
              <a:rPr lang="en" sz="3200" b="1" dirty="0">
                <a:latin typeface="Arial"/>
                <a:ea typeface="Arial"/>
                <a:cs typeface="Arial"/>
                <a:sym typeface="Arial"/>
              </a:rPr>
              <a:t>5.1 Learning II</a:t>
            </a:r>
            <a:endParaRPr lang="en-US" dirty="0"/>
          </a:p>
        </p:txBody>
      </p:sp>
      <p:pic>
        <p:nvPicPr>
          <p:cNvPr id="5" name="Picture 4" descr="Classical Conditioning (Emphasized observable behavior and environmental determinants behavior)&#10;&#10;Thorndyke's Law of Effect (Focused on how environmental consequences can either strengthen or weaken behaviors)&#10;&#10;Operant Conditioning (Showed how operant behavior can be influenced by environmental cues and consequences)&#10;&#10;Social Leaning Theory (Stresses self contril vicarious leaning in reciprocal relationships between person, behavior, and environment)">
            <a:extLst>
              <a:ext uri="{FF2B5EF4-FFF2-40B4-BE49-F238E27FC236}">
                <a16:creationId xmlns:a16="http://schemas.microsoft.com/office/drawing/2014/main" id="{7D41D0B3-9D3A-E24F-B8EE-2C204819C75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41146" y="928335"/>
            <a:ext cx="3861707" cy="3914899"/>
          </a:xfrm>
          <a:prstGeom prst="rect">
            <a:avLst/>
          </a:prstGeom>
        </p:spPr>
      </p:pic>
    </p:spTree>
    <p:extLst>
      <p:ext uri="{BB962C8B-B14F-4D97-AF65-F5344CB8AC3E}">
        <p14:creationId xmlns:p14="http://schemas.microsoft.com/office/powerpoint/2010/main" val="27566495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8F991-97D5-3040-BE62-65519B509FAA}"/>
              </a:ext>
            </a:extLst>
          </p:cNvPr>
          <p:cNvSpPr>
            <a:spLocks noGrp="1"/>
          </p:cNvSpPr>
          <p:nvPr>
            <p:ph type="title"/>
          </p:nvPr>
        </p:nvSpPr>
        <p:spPr/>
        <p:txBody>
          <a:bodyPr>
            <a:noAutofit/>
          </a:bodyPr>
          <a:lstStyle/>
          <a:p>
            <a:r>
              <a:rPr lang="en-CA" b="1" dirty="0">
                <a:latin typeface="Arial" panose="020B0604020202020204" pitchFamily="34" charset="0"/>
                <a:cs typeface="Arial" panose="020B0604020202020204" pitchFamily="34" charset="0"/>
              </a:rPr>
              <a:t>5.2 Classical Conditioning</a:t>
            </a:r>
            <a:br>
              <a:rPr lang="en-CA" b="1" dirty="0">
                <a:latin typeface="Arial" panose="020B0604020202020204" pitchFamily="34" charset="0"/>
                <a:cs typeface="Arial" panose="020B0604020202020204" pitchFamily="34" charset="0"/>
              </a:rPr>
            </a:br>
            <a:br>
              <a:rPr lang="en-CA" b="1" dirty="0">
                <a:latin typeface="Arial" panose="020B0604020202020204" pitchFamily="34" charset="0"/>
                <a:cs typeface="Arial" panose="020B0604020202020204" pitchFamily="34" charset="0"/>
              </a:rPr>
            </a:br>
            <a:endParaRPr lang="en-US" b="1"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C9ACB1B6-F22F-4A43-B081-FA9946D4BBB1}"/>
              </a:ext>
            </a:extLst>
          </p:cNvPr>
          <p:cNvSpPr>
            <a:spLocks noGrp="1"/>
          </p:cNvSpPr>
          <p:nvPr>
            <p:ph type="body" idx="1"/>
          </p:nvPr>
        </p:nvSpPr>
        <p:spPr>
          <a:xfrm>
            <a:off x="213729" y="1394500"/>
            <a:ext cx="4260300" cy="3339000"/>
          </a:xfrm>
        </p:spPr>
        <p:txBody>
          <a:bodyPr>
            <a:normAutofit/>
          </a:bodyPr>
          <a:lstStyle/>
          <a:p>
            <a:pPr marL="114300" indent="0">
              <a:buNone/>
            </a:pPr>
            <a:r>
              <a:rPr lang="en-CA" sz="2000" b="1" dirty="0">
                <a:latin typeface="Arial" panose="020B0604020202020204" pitchFamily="34" charset="0"/>
                <a:cs typeface="Arial" panose="020B0604020202020204" pitchFamily="34" charset="0"/>
              </a:rPr>
              <a:t>Classical conditioning</a:t>
            </a:r>
            <a:r>
              <a:rPr lang="en-CA" sz="2000" dirty="0">
                <a:latin typeface="Arial" panose="020B0604020202020204" pitchFamily="34" charset="0"/>
                <a:cs typeface="Arial" panose="020B0604020202020204" pitchFamily="34" charset="0"/>
              </a:rPr>
              <a:t> is the process whereby a stimulus-response (S-R) bond is developed between a conditioned stimulus and a </a:t>
            </a:r>
            <a:r>
              <a:rPr lang="en-CA" sz="2000" b="1" dirty="0">
                <a:latin typeface="Arial" panose="020B0604020202020204" pitchFamily="34" charset="0"/>
                <a:cs typeface="Arial" panose="020B0604020202020204" pitchFamily="34" charset="0"/>
              </a:rPr>
              <a:t>conditioned response</a:t>
            </a:r>
            <a:r>
              <a:rPr lang="en-CA" sz="2000" dirty="0">
                <a:latin typeface="Arial" panose="020B0604020202020204" pitchFamily="34" charset="0"/>
                <a:cs typeface="Arial" panose="020B0604020202020204" pitchFamily="34" charset="0"/>
              </a:rPr>
              <a:t> through the repeated linking of a conditioned stimulus with an unconditioned stimulus.</a:t>
            </a:r>
            <a:endParaRPr lang="en-US" sz="20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20BDF7AB-E4B4-B741-965D-9D51D8D64ACC}"/>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71929" y="1229875"/>
            <a:ext cx="4060371" cy="3039478"/>
          </a:xfrm>
          <a:prstGeom prst="rect">
            <a:avLst/>
          </a:prstGeom>
        </p:spPr>
      </p:pic>
    </p:spTree>
    <p:extLst>
      <p:ext uri="{BB962C8B-B14F-4D97-AF65-F5344CB8AC3E}">
        <p14:creationId xmlns:p14="http://schemas.microsoft.com/office/powerpoint/2010/main" val="31701913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8BFC0-B887-DF40-9729-DCEB70A06503}"/>
              </a:ext>
            </a:extLst>
          </p:cNvPr>
          <p:cNvSpPr>
            <a:spLocks noGrp="1"/>
          </p:cNvSpPr>
          <p:nvPr>
            <p:ph type="title"/>
          </p:nvPr>
        </p:nvSpPr>
        <p:spPr/>
        <p:txBody>
          <a:bodyPr>
            <a:normAutofit fontScale="90000"/>
          </a:bodyPr>
          <a:lstStyle/>
          <a:p>
            <a:r>
              <a:rPr lang="en-CA" b="1" dirty="0"/>
              <a:t>5.3 Operant Conditioning</a:t>
            </a:r>
            <a:br>
              <a:rPr lang="en-CA" b="1" dirty="0"/>
            </a:br>
            <a:br>
              <a:rPr lang="en-CA" b="1" dirty="0"/>
            </a:br>
            <a:endParaRPr lang="en-US" b="1" dirty="0"/>
          </a:p>
        </p:txBody>
      </p:sp>
      <p:sp>
        <p:nvSpPr>
          <p:cNvPr id="3" name="Text Placeholder 2">
            <a:extLst>
              <a:ext uri="{FF2B5EF4-FFF2-40B4-BE49-F238E27FC236}">
                <a16:creationId xmlns:a16="http://schemas.microsoft.com/office/drawing/2014/main" id="{A4E42D50-442C-3944-B76D-D77E02E840B8}"/>
              </a:ext>
            </a:extLst>
          </p:cNvPr>
          <p:cNvSpPr>
            <a:spLocks noGrp="1"/>
          </p:cNvSpPr>
          <p:nvPr>
            <p:ph type="body" idx="1"/>
          </p:nvPr>
        </p:nvSpPr>
        <p:spPr/>
        <p:txBody>
          <a:bodyPr>
            <a:normAutofit/>
          </a:bodyPr>
          <a:lstStyle/>
          <a:p>
            <a:pPr marL="114300" indent="0">
              <a:buNone/>
            </a:pPr>
            <a:r>
              <a:rPr lang="en-CA" sz="2000" dirty="0">
                <a:latin typeface="Arial" panose="020B0604020202020204" pitchFamily="34" charset="0"/>
                <a:cs typeface="Arial" panose="020B0604020202020204" pitchFamily="34" charset="0"/>
              </a:rPr>
              <a:t>Operant conditioning theory is the simplest of the motivation theories. It basically states that people will do those things for which they are rewarded and will avoid doing things for which they are punished. </a:t>
            </a:r>
            <a:endParaRPr lang="en-US" sz="20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FD969810-9CD2-D44A-9A3C-B5991A93841F}"/>
              </a:ext>
            </a:extLst>
          </p:cNvPr>
          <p:cNvSpPr txBox="1"/>
          <p:nvPr/>
        </p:nvSpPr>
        <p:spPr>
          <a:xfrm>
            <a:off x="311700" y="3378736"/>
            <a:ext cx="8277128" cy="400110"/>
          </a:xfrm>
          <a:prstGeom prst="rect">
            <a:avLst/>
          </a:prstGeom>
          <a:noFill/>
        </p:spPr>
        <p:txBody>
          <a:bodyPr wrap="square">
            <a:spAutoFit/>
          </a:bodyPr>
          <a:lstStyle/>
          <a:p>
            <a:r>
              <a:rPr lang="en-CA" sz="2000" b="1" i="0" u="none" strike="noStrike" dirty="0">
                <a:solidFill>
                  <a:srgbClr val="373D3F"/>
                </a:solidFill>
                <a:effectLst/>
                <a:latin typeface="Arial" panose="020B0604020202020204" pitchFamily="34" charset="0"/>
                <a:cs typeface="Arial" panose="020B0604020202020204" pitchFamily="34" charset="0"/>
              </a:rPr>
              <a:t>General Operant Model: Stimulus –&gt; Response –&gt; Consequence</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572306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643DB-C612-6744-928C-A6B53647FCF4}"/>
              </a:ext>
            </a:extLst>
          </p:cNvPr>
          <p:cNvSpPr>
            <a:spLocks noGrp="1"/>
          </p:cNvSpPr>
          <p:nvPr>
            <p:ph type="title"/>
          </p:nvPr>
        </p:nvSpPr>
        <p:spPr/>
        <p:txBody>
          <a:bodyPr>
            <a:noAutofit/>
          </a:bodyPr>
          <a:lstStyle/>
          <a:p>
            <a:r>
              <a:rPr lang="en-CA" b="1" dirty="0">
                <a:latin typeface="Arial" panose="020B0604020202020204" pitchFamily="34" charset="0"/>
                <a:cs typeface="Arial" panose="020B0604020202020204" pitchFamily="34" charset="0"/>
              </a:rPr>
              <a:t>5.4 Social Learning Theory</a:t>
            </a:r>
            <a:br>
              <a:rPr lang="en-CA" b="1" dirty="0">
                <a:latin typeface="Arial" panose="020B0604020202020204" pitchFamily="34" charset="0"/>
                <a:cs typeface="Arial" panose="020B0604020202020204" pitchFamily="34" charset="0"/>
              </a:rPr>
            </a:br>
            <a:br>
              <a:rPr lang="en-CA" b="1" dirty="0">
                <a:latin typeface="Arial" panose="020B0604020202020204" pitchFamily="34" charset="0"/>
                <a:cs typeface="Arial" panose="020B0604020202020204" pitchFamily="34" charset="0"/>
              </a:rPr>
            </a:br>
            <a:endParaRPr lang="en-US" b="1"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A1347CCA-02E2-5948-B582-7AB45E0274B2}"/>
              </a:ext>
            </a:extLst>
          </p:cNvPr>
          <p:cNvSpPr>
            <a:spLocks noGrp="1"/>
          </p:cNvSpPr>
          <p:nvPr>
            <p:ph type="body" idx="1"/>
          </p:nvPr>
        </p:nvSpPr>
        <p:spPr>
          <a:xfrm>
            <a:off x="163285" y="1240254"/>
            <a:ext cx="3102429" cy="3208161"/>
          </a:xfrm>
        </p:spPr>
        <p:txBody>
          <a:bodyPr>
            <a:noAutofit/>
          </a:bodyPr>
          <a:lstStyle/>
          <a:p>
            <a:pPr marL="114300" indent="0">
              <a:buNone/>
            </a:pPr>
            <a:r>
              <a:rPr lang="en-CA" sz="2000" b="1" dirty="0">
                <a:latin typeface="Arial" panose="020B0604020202020204" pitchFamily="34" charset="0"/>
                <a:cs typeface="Arial" panose="020B0604020202020204" pitchFamily="34" charset="0"/>
              </a:rPr>
              <a:t>Social learning theory</a:t>
            </a:r>
            <a:r>
              <a:rPr lang="en-CA" sz="2000" dirty="0">
                <a:latin typeface="Arial" panose="020B0604020202020204" pitchFamily="34" charset="0"/>
                <a:cs typeface="Arial" panose="020B0604020202020204" pitchFamily="34" charset="0"/>
              </a:rPr>
              <a:t> is defined as the process of molding behavior through the reciprocal interaction of a person’s cognitions, behavior, and environment (Bandura, 1977). </a:t>
            </a:r>
            <a:endParaRPr lang="en-US" sz="2000" dirty="0">
              <a:latin typeface="Arial" panose="020B0604020202020204" pitchFamily="34" charset="0"/>
              <a:cs typeface="Arial" panose="020B0604020202020204" pitchFamily="34" charset="0"/>
            </a:endParaRPr>
          </a:p>
        </p:txBody>
      </p:sp>
      <p:pic>
        <p:nvPicPr>
          <p:cNvPr id="5" name="Picture 4" descr="Symbolic Process (Symbolic verbal or mental representations of reality help guide behavior)&#10;&#10;Self-Control (People control their own behavior to the extent they they rely on cognitive supports and manage relevant environmental cues and consequences)&#10;&#10;Vicarious Learning (Most complex behavior is acquired by directly observing and initiating others in a social evironment)">
            <a:extLst>
              <a:ext uri="{FF2B5EF4-FFF2-40B4-BE49-F238E27FC236}">
                <a16:creationId xmlns:a16="http://schemas.microsoft.com/office/drawing/2014/main" id="{0E0C820C-EB5D-C94B-B243-7B0BBA3E38E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73358" y="831840"/>
            <a:ext cx="5307357" cy="3794400"/>
          </a:xfrm>
          <a:prstGeom prst="rect">
            <a:avLst/>
          </a:prstGeom>
        </p:spPr>
      </p:pic>
    </p:spTree>
    <p:extLst>
      <p:ext uri="{BB962C8B-B14F-4D97-AF65-F5344CB8AC3E}">
        <p14:creationId xmlns:p14="http://schemas.microsoft.com/office/powerpoint/2010/main" val="28024155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52A72-EE25-2046-92AC-C2E134CD629B}"/>
              </a:ext>
            </a:extLst>
          </p:cNvPr>
          <p:cNvSpPr>
            <a:spLocks noGrp="1"/>
          </p:cNvSpPr>
          <p:nvPr>
            <p:ph type="title"/>
          </p:nvPr>
        </p:nvSpPr>
        <p:spPr/>
        <p:txBody>
          <a:bodyPr>
            <a:noAutofit/>
          </a:bodyPr>
          <a:lstStyle/>
          <a:p>
            <a:r>
              <a:rPr lang="en-CA" b="1" dirty="0">
                <a:latin typeface="Arial" panose="020B0604020202020204" pitchFamily="34" charset="0"/>
                <a:cs typeface="Arial" panose="020B0604020202020204" pitchFamily="34" charset="0"/>
              </a:rPr>
              <a:t>5.5 Learning at Work I</a:t>
            </a:r>
            <a:br>
              <a:rPr lang="en-CA" b="1" dirty="0">
                <a:latin typeface="Arial" panose="020B0604020202020204" pitchFamily="34" charset="0"/>
                <a:cs typeface="Arial" panose="020B0604020202020204" pitchFamily="34" charset="0"/>
              </a:rPr>
            </a:br>
            <a:br>
              <a:rPr lang="en-CA" b="1" dirty="0">
                <a:latin typeface="Arial" panose="020B0604020202020204" pitchFamily="34" charset="0"/>
                <a:cs typeface="Arial" panose="020B0604020202020204" pitchFamily="34" charset="0"/>
              </a:rPr>
            </a:br>
            <a:endParaRPr lang="en-US" b="1"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311D2CE0-D7AB-F24C-8057-030698E25CF8}"/>
              </a:ext>
            </a:extLst>
          </p:cNvPr>
          <p:cNvSpPr>
            <a:spLocks noGrp="1"/>
          </p:cNvSpPr>
          <p:nvPr>
            <p:ph type="body" idx="1"/>
          </p:nvPr>
        </p:nvSpPr>
        <p:spPr>
          <a:xfrm>
            <a:off x="311700" y="1273629"/>
            <a:ext cx="3574500" cy="2838046"/>
          </a:xfrm>
        </p:spPr>
        <p:txBody>
          <a:bodyPr>
            <a:normAutofit fontScale="62500" lnSpcReduction="20000"/>
          </a:bodyPr>
          <a:lstStyle/>
          <a:p>
            <a:pPr marL="114300" indent="0">
              <a:buNone/>
            </a:pPr>
            <a:r>
              <a:rPr lang="en-CA" sz="2900" b="1" dirty="0">
                <a:latin typeface="Arial" panose="020B0604020202020204" pitchFamily="34" charset="0"/>
                <a:cs typeface="Arial" panose="020B0604020202020204" pitchFamily="34" charset="0"/>
              </a:rPr>
              <a:t>Major Influences on Learning</a:t>
            </a:r>
          </a:p>
          <a:p>
            <a:pPr marL="114300" indent="0">
              <a:buNone/>
            </a:pPr>
            <a:endParaRPr lang="en-CA" sz="2900" b="1" dirty="0">
              <a:latin typeface="Arial" panose="020B0604020202020204" pitchFamily="34" charset="0"/>
              <a:cs typeface="Arial" panose="020B0604020202020204" pitchFamily="34" charset="0"/>
            </a:endParaRPr>
          </a:p>
          <a:p>
            <a:pPr marL="114300" indent="0">
              <a:buNone/>
            </a:pPr>
            <a:r>
              <a:rPr lang="en-CA" sz="3200" dirty="0">
                <a:latin typeface="Arial" panose="020B0604020202020204" pitchFamily="34" charset="0"/>
                <a:cs typeface="Arial" panose="020B0604020202020204" pitchFamily="34" charset="0"/>
              </a:rPr>
              <a:t>An individual’s desire to learn, background knowledge of a subject, and the length of the learning period are some of the components of a learning environment. </a:t>
            </a:r>
            <a:endParaRPr lang="en-CA" sz="3200" b="1"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B23DD7EE-8CA3-734D-A756-157FEEB0422B}"/>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72000" y="1440475"/>
            <a:ext cx="4007183" cy="2671200"/>
          </a:xfrm>
          <a:prstGeom prst="rect">
            <a:avLst/>
          </a:prstGeom>
        </p:spPr>
      </p:pic>
      <p:sp>
        <p:nvSpPr>
          <p:cNvPr id="7" name="TextBox 6">
            <a:extLst>
              <a:ext uri="{FF2B5EF4-FFF2-40B4-BE49-F238E27FC236}">
                <a16:creationId xmlns:a16="http://schemas.microsoft.com/office/drawing/2014/main" id="{BD5306FF-83A9-9945-BAA6-557D0C0C1E55}"/>
              </a:ext>
            </a:extLst>
          </p:cNvPr>
          <p:cNvSpPr txBox="1"/>
          <p:nvPr/>
        </p:nvSpPr>
        <p:spPr>
          <a:xfrm>
            <a:off x="4572000" y="4111675"/>
            <a:ext cx="4007183" cy="307777"/>
          </a:xfrm>
          <a:prstGeom prst="rect">
            <a:avLst/>
          </a:prstGeom>
          <a:noFill/>
        </p:spPr>
        <p:txBody>
          <a:bodyPr wrap="square">
            <a:spAutoFit/>
          </a:bodyPr>
          <a:lstStyle/>
          <a:p>
            <a:r>
              <a:rPr lang="en-CA" b="0" i="0" u="none" strike="noStrike" dirty="0">
                <a:solidFill>
                  <a:srgbClr val="111111"/>
                </a:solidFill>
                <a:effectLst/>
                <a:latin typeface="+mn-lt"/>
              </a:rPr>
              <a:t>Photo by </a:t>
            </a:r>
            <a:r>
              <a:rPr lang="en-CA" b="0" i="0" dirty="0">
                <a:solidFill>
                  <a:srgbClr val="767676"/>
                </a:solidFill>
                <a:effectLst/>
                <a:latin typeface="+mn-lt"/>
                <a:hlinkClick r:id="rId4"/>
              </a:rPr>
              <a:t>Brooke Cagle</a:t>
            </a:r>
            <a:r>
              <a:rPr lang="en-CA" b="0" i="0" u="none" strike="noStrike" dirty="0">
                <a:solidFill>
                  <a:srgbClr val="111111"/>
                </a:solidFill>
                <a:effectLst/>
                <a:latin typeface="+mn-lt"/>
              </a:rPr>
              <a:t> on </a:t>
            </a:r>
            <a:r>
              <a:rPr lang="en-CA" b="0" i="0" dirty="0">
                <a:solidFill>
                  <a:srgbClr val="767676"/>
                </a:solidFill>
                <a:effectLst/>
                <a:latin typeface="+mn-lt"/>
                <a:hlinkClick r:id="rId5"/>
              </a:rPr>
              <a:t>Unsplash</a:t>
            </a:r>
            <a:endParaRPr lang="en-US" dirty="0">
              <a:latin typeface="+mn-lt"/>
            </a:endParaRPr>
          </a:p>
        </p:txBody>
      </p:sp>
    </p:spTree>
    <p:extLst>
      <p:ext uri="{BB962C8B-B14F-4D97-AF65-F5344CB8AC3E}">
        <p14:creationId xmlns:p14="http://schemas.microsoft.com/office/powerpoint/2010/main" val="19283621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77753-0B3C-C841-869A-3548735D9936}"/>
              </a:ext>
            </a:extLst>
          </p:cNvPr>
          <p:cNvSpPr>
            <a:spLocks noGrp="1"/>
          </p:cNvSpPr>
          <p:nvPr>
            <p:ph type="title"/>
          </p:nvPr>
        </p:nvSpPr>
        <p:spPr/>
        <p:txBody>
          <a:bodyPr>
            <a:normAutofit fontScale="90000"/>
          </a:bodyPr>
          <a:lstStyle/>
          <a:p>
            <a:r>
              <a:rPr lang="en-CA" b="1" dirty="0">
                <a:latin typeface="Arial" panose="020B0604020202020204" pitchFamily="34" charset="0"/>
                <a:cs typeface="Arial" panose="020B0604020202020204" pitchFamily="34" charset="0"/>
              </a:rPr>
              <a:t>5.5 Learning at Work II</a:t>
            </a:r>
            <a:br>
              <a:rPr lang="en-CA" b="1" dirty="0">
                <a:latin typeface="Arial" panose="020B0604020202020204" pitchFamily="34" charset="0"/>
                <a:cs typeface="Arial" panose="020B0604020202020204" pitchFamily="34" charset="0"/>
              </a:rPr>
            </a:br>
            <a:br>
              <a:rPr lang="en-CA" b="1" dirty="0">
                <a:latin typeface="Arial" panose="020B0604020202020204" pitchFamily="34" charset="0"/>
                <a:cs typeface="Arial" panose="020B0604020202020204" pitchFamily="34" charset="0"/>
              </a:rPr>
            </a:br>
            <a:endParaRPr lang="en-US" dirty="0"/>
          </a:p>
        </p:txBody>
      </p:sp>
      <p:sp>
        <p:nvSpPr>
          <p:cNvPr id="3" name="Text Placeholder 2">
            <a:extLst>
              <a:ext uri="{FF2B5EF4-FFF2-40B4-BE49-F238E27FC236}">
                <a16:creationId xmlns:a16="http://schemas.microsoft.com/office/drawing/2014/main" id="{B2577D16-4544-3C4F-A047-D30AB30DBE48}"/>
              </a:ext>
            </a:extLst>
          </p:cNvPr>
          <p:cNvSpPr>
            <a:spLocks noGrp="1"/>
          </p:cNvSpPr>
          <p:nvPr>
            <p:ph type="body" idx="1"/>
          </p:nvPr>
        </p:nvSpPr>
        <p:spPr>
          <a:xfrm>
            <a:off x="311699" y="1017800"/>
            <a:ext cx="8520600" cy="3339000"/>
          </a:xfrm>
        </p:spPr>
        <p:txBody>
          <a:bodyPr>
            <a:normAutofit/>
          </a:bodyPr>
          <a:lstStyle/>
          <a:p>
            <a:pPr marL="114300" indent="0">
              <a:buNone/>
            </a:pPr>
            <a:r>
              <a:rPr lang="en-CA" b="1" dirty="0">
                <a:latin typeface="Arial" panose="020B0604020202020204" pitchFamily="34" charset="0"/>
                <a:cs typeface="Arial" panose="020B0604020202020204" pitchFamily="34" charset="0"/>
              </a:rPr>
              <a:t>Organizational Behaviour Management</a:t>
            </a:r>
          </a:p>
          <a:p>
            <a:pPr marL="114300" indent="0">
              <a:buNone/>
            </a:pPr>
            <a:endParaRPr lang="en-CA" dirty="0">
              <a:latin typeface="Arial" panose="020B0604020202020204" pitchFamily="34" charset="0"/>
              <a:cs typeface="Arial" panose="020B0604020202020204" pitchFamily="34" charset="0"/>
            </a:endParaRPr>
          </a:p>
          <a:p>
            <a:pPr marL="114300" indent="0">
              <a:buNone/>
            </a:pPr>
            <a:r>
              <a:rPr lang="en-CA" dirty="0">
                <a:latin typeface="Arial" panose="020B0604020202020204" pitchFamily="34" charset="0"/>
                <a:cs typeface="Arial" panose="020B0604020202020204" pitchFamily="34" charset="0"/>
              </a:rPr>
              <a:t>This is a systematic application of reinforcement theory to modify employee behaviours in the workplace. The model consists of five stages. </a:t>
            </a:r>
            <a:br>
              <a:rPr lang="en-CA"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72ABF5A5-455C-E04A-817E-0D155A847C10}"/>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0871" y="2783583"/>
            <a:ext cx="8262257" cy="1865472"/>
          </a:xfrm>
          <a:prstGeom prst="rect">
            <a:avLst/>
          </a:prstGeom>
        </p:spPr>
      </p:pic>
    </p:spTree>
    <p:extLst>
      <p:ext uri="{BB962C8B-B14F-4D97-AF65-F5344CB8AC3E}">
        <p14:creationId xmlns:p14="http://schemas.microsoft.com/office/powerpoint/2010/main" val="3574947440"/>
      </p:ext>
    </p:extLst>
  </p:cSld>
  <p:clrMapOvr>
    <a:masterClrMapping/>
  </p:clrMapOvr>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5720</TotalTime>
  <Words>996</Words>
  <PresentationFormat>On-screen Show (16:9)</PresentationFormat>
  <Paragraphs>57</Paragraphs>
  <Slides>10</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Roboto</vt:lpstr>
      <vt:lpstr>Geometric</vt:lpstr>
      <vt:lpstr>Psychology, Communication, and  The Canadian Workplace </vt:lpstr>
      <vt:lpstr>Learning Outcomes</vt:lpstr>
      <vt:lpstr>5.1 Learning I</vt:lpstr>
      <vt:lpstr>5.1 Learning II</vt:lpstr>
      <vt:lpstr>5.2 Classical Conditioning  </vt:lpstr>
      <vt:lpstr>5.3 Operant Conditioning  </vt:lpstr>
      <vt:lpstr>5.4 Social Learning Theory  </vt:lpstr>
      <vt:lpstr>5.5 Learning at Work I  </vt:lpstr>
      <vt:lpstr>5.5 Learning at Work II  </vt:lpstr>
      <vt:lpstr>5.6 Key Takeaways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5 Psychology, Communication and The Canadian Workplace</dc:title>
  <dc:creator>Fanshawe College</dc:creator>
  <dcterms:modified xsi:type="dcterms:W3CDTF">2022-03-25T13:41:18Z</dcterms:modified>
</cp:coreProperties>
</file>