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79" r:id="rId4"/>
    <p:sldId id="280" r:id="rId5"/>
    <p:sldId id="258" r:id="rId6"/>
    <p:sldId id="281" r:id="rId7"/>
    <p:sldId id="282" r:id="rId8"/>
    <p:sldId id="283" r:id="rId9"/>
    <p:sldId id="284" r:id="rId10"/>
    <p:sldId id="285" r:id="rId11"/>
    <p:sldId id="286" r:id="rId12"/>
    <p:sldId id="289" r:id="rId13"/>
    <p:sldId id="287" r:id="rId14"/>
    <p:sldId id="288" r:id="rId15"/>
    <p:sldId id="290" r:id="rId16"/>
    <p:sldId id="291" r:id="rId17"/>
    <p:sldId id="292" r:id="rId18"/>
    <p:sldId id="293" r:id="rId19"/>
    <p:sldId id="294" r:id="rId20"/>
    <p:sldId id="295" r:id="rId21"/>
    <p:sldId id="29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919" autoAdjust="0"/>
  </p:normalViewPr>
  <p:slideViewPr>
    <p:cSldViewPr snapToGrid="0">
      <p:cViewPr varScale="1">
        <p:scale>
          <a:sx n="77" d="100"/>
          <a:sy n="77" d="100"/>
        </p:scale>
        <p:origin x="105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All individuals possess a combination of these needs, and the dominant needs are thought to drive employee behaviour. McClelland believes that these three needs are learned, primarily in childhood. </a:t>
            </a:r>
          </a:p>
          <a:p>
            <a:r>
              <a:rPr lang="en-CA" sz="1100" b="0" i="0" u="none" strike="noStrike" cap="none" dirty="0">
                <a:solidFill>
                  <a:srgbClr val="000000"/>
                </a:solidFill>
                <a:effectLst/>
                <a:latin typeface="Arial"/>
                <a:ea typeface="Arial"/>
                <a:cs typeface="Arial"/>
                <a:sym typeface="Arial"/>
              </a:rPr>
              <a:t>The need for achievement (</a:t>
            </a:r>
            <a:r>
              <a:rPr lang="en-CA" sz="1100" b="0" i="0" u="none" strike="noStrike" cap="none" dirty="0" err="1">
                <a:solidFill>
                  <a:srgbClr val="000000"/>
                </a:solidFill>
                <a:effectLst/>
                <a:latin typeface="Arial"/>
                <a:ea typeface="Arial"/>
                <a:cs typeface="Arial"/>
                <a:sym typeface="Arial"/>
              </a:rPr>
              <a:t>nAch</a:t>
            </a:r>
            <a:r>
              <a:rPr lang="en-CA" sz="1100" b="0" i="0" u="none" strike="noStrike" cap="none" dirty="0">
                <a:solidFill>
                  <a:srgbClr val="000000"/>
                </a:solidFill>
                <a:effectLst/>
                <a:latin typeface="Arial"/>
                <a:ea typeface="Arial"/>
                <a:cs typeface="Arial"/>
                <a:sym typeface="Arial"/>
              </a:rPr>
              <a:t>) is how much people are motivated to excel at the tasks they are performing, especially tasks that are difficult. Of the three needs studied by McClelland, </a:t>
            </a:r>
            <a:r>
              <a:rPr lang="en-CA" sz="1100" b="0" i="0" u="none" strike="noStrike" cap="none" dirty="0" err="1">
                <a:solidFill>
                  <a:srgbClr val="000000"/>
                </a:solidFill>
                <a:effectLst/>
                <a:latin typeface="Arial"/>
                <a:ea typeface="Arial"/>
                <a:cs typeface="Arial"/>
                <a:sym typeface="Arial"/>
              </a:rPr>
              <a:t>nAch</a:t>
            </a:r>
            <a:r>
              <a:rPr lang="en-CA" sz="1100" b="0" i="0" u="none" strike="noStrike" cap="none" dirty="0">
                <a:solidFill>
                  <a:srgbClr val="000000"/>
                </a:solidFill>
                <a:effectLst/>
                <a:latin typeface="Arial"/>
                <a:ea typeface="Arial"/>
                <a:cs typeface="Arial"/>
                <a:sym typeface="Arial"/>
              </a:rPr>
              <a:t> has the greatest impact. </a:t>
            </a:r>
          </a:p>
          <a:p>
            <a:r>
              <a:rPr lang="en-CA" sz="1100" b="0" i="0" u="none" strike="noStrike" cap="none" dirty="0">
                <a:solidFill>
                  <a:srgbClr val="000000"/>
                </a:solidFill>
                <a:effectLst/>
                <a:latin typeface="Arial"/>
                <a:ea typeface="Arial"/>
                <a:cs typeface="Arial"/>
                <a:sym typeface="Arial"/>
              </a:rPr>
              <a:t>The need for affiliation (</a:t>
            </a:r>
            <a:r>
              <a:rPr lang="en-CA" sz="1100" b="0" i="0" u="none" strike="noStrike" cap="none" dirty="0" err="1">
                <a:solidFill>
                  <a:srgbClr val="000000"/>
                </a:solidFill>
                <a:effectLst/>
                <a:latin typeface="Arial"/>
                <a:ea typeface="Arial"/>
                <a:cs typeface="Arial"/>
                <a:sym typeface="Arial"/>
              </a:rPr>
              <a:t>nAff</a:t>
            </a:r>
            <a:r>
              <a:rPr lang="en-CA" sz="1100" b="0" i="0" u="none" strike="noStrike" cap="none" dirty="0">
                <a:solidFill>
                  <a:srgbClr val="000000"/>
                </a:solidFill>
                <a:effectLst/>
                <a:latin typeface="Arial"/>
                <a:ea typeface="Arial"/>
                <a:cs typeface="Arial"/>
                <a:sym typeface="Arial"/>
              </a:rPr>
              <a:t>) reflects a desire to establish and maintain warm and friendly relationships with other people. As with </a:t>
            </a:r>
            <a:r>
              <a:rPr lang="en-CA" sz="1100" b="0" i="0" u="none" strike="noStrike" cap="none" dirty="0" err="1">
                <a:solidFill>
                  <a:srgbClr val="000000"/>
                </a:solidFill>
                <a:effectLst/>
                <a:latin typeface="Arial"/>
                <a:ea typeface="Arial"/>
                <a:cs typeface="Arial"/>
                <a:sym typeface="Arial"/>
              </a:rPr>
              <a:t>nAch</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nAff</a:t>
            </a:r>
            <a:r>
              <a:rPr lang="en-CA" sz="1100" b="0" i="0" u="none" strike="noStrike" cap="none" dirty="0">
                <a:solidFill>
                  <a:srgbClr val="000000"/>
                </a:solidFill>
                <a:effectLst/>
                <a:latin typeface="Arial"/>
                <a:ea typeface="Arial"/>
                <a:cs typeface="Arial"/>
                <a:sym typeface="Arial"/>
              </a:rPr>
              <a:t> varies in intensity across individuals.</a:t>
            </a:r>
          </a:p>
          <a:p>
            <a:r>
              <a:rPr lang="en-CA" sz="1100" b="0" i="0" u="none" strike="noStrike" cap="none" dirty="0">
                <a:solidFill>
                  <a:srgbClr val="000000"/>
                </a:solidFill>
                <a:effectLst/>
                <a:latin typeface="Arial"/>
                <a:ea typeface="Arial"/>
                <a:cs typeface="Arial"/>
                <a:sym typeface="Arial"/>
              </a:rPr>
              <a:t>the need for power (</a:t>
            </a:r>
            <a:r>
              <a:rPr lang="en-CA" sz="1100" b="0" i="0" u="none" strike="noStrike" cap="none" dirty="0" err="1">
                <a:solidFill>
                  <a:srgbClr val="000000"/>
                </a:solidFill>
                <a:effectLst/>
                <a:latin typeface="Arial"/>
                <a:ea typeface="Arial"/>
                <a:cs typeface="Arial"/>
                <a:sym typeface="Arial"/>
              </a:rPr>
              <a:t>nPow</a:t>
            </a:r>
            <a:r>
              <a:rPr lang="en-CA" sz="1100" b="0" i="0" u="none" strike="noStrike" cap="none" dirty="0">
                <a:solidFill>
                  <a:srgbClr val="000000"/>
                </a:solidFill>
                <a:effectLst/>
                <a:latin typeface="Arial"/>
                <a:ea typeface="Arial"/>
                <a:cs typeface="Arial"/>
                <a:sym typeface="Arial"/>
              </a:rPr>
              <a:t>), is the need to control things, especially other people. It reflects a motivation to influence and be responsible for other people. </a:t>
            </a:r>
            <a:endParaRPr lang="en-US" dirty="0"/>
          </a:p>
        </p:txBody>
      </p:sp>
    </p:spTree>
    <p:extLst>
      <p:ext uri="{BB962C8B-B14F-4D97-AF65-F5344CB8AC3E}">
        <p14:creationId xmlns:p14="http://schemas.microsoft.com/office/powerpoint/2010/main" val="201179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SDT specifies when an activity will be intrinsically motivating and when it will not. Considerable numbers of studies have demonstrated that tasks are intrinsically motivating when they satisfy at least one of three higher-order needs: competence, autonomy, and relatedness.</a:t>
            </a:r>
          </a:p>
        </p:txBody>
      </p:sp>
    </p:spTree>
    <p:extLst>
      <p:ext uri="{BB962C8B-B14F-4D97-AF65-F5344CB8AC3E}">
        <p14:creationId xmlns:p14="http://schemas.microsoft.com/office/powerpoint/2010/main" val="411118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separate stream of research views motivation as something more than action aimed at satisfying a need. Instead, process-based theories view motivation as a rational process. </a:t>
            </a:r>
          </a:p>
          <a:p>
            <a:r>
              <a:rPr lang="en-CA" sz="1100" b="0" i="0" u="none" strike="noStrike" cap="none" dirty="0">
                <a:solidFill>
                  <a:srgbClr val="000000"/>
                </a:solidFill>
                <a:effectLst/>
                <a:latin typeface="Arial"/>
                <a:ea typeface="Arial"/>
                <a:cs typeface="Arial"/>
                <a:sym typeface="Arial"/>
              </a:rPr>
              <a:t>Individuals analyze their environment, develop thoughts and feelings, and react in certain ways. Process theories attempt to explain the thought processes of individuals who demonstrate motivated behaviour.</a:t>
            </a:r>
            <a:endParaRPr lang="en-US" dirty="0"/>
          </a:p>
        </p:txBody>
      </p:sp>
    </p:spTree>
    <p:extLst>
      <p:ext uri="{BB962C8B-B14F-4D97-AF65-F5344CB8AC3E}">
        <p14:creationId xmlns:p14="http://schemas.microsoft.com/office/powerpoint/2010/main" val="350469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first and most basic premise of goal theory is that people will attempt to achieve those goals that they </a:t>
            </a:r>
            <a:r>
              <a:rPr lang="en-CA" sz="1100" b="0" i="1" u="none" strike="noStrike" cap="none" dirty="0">
                <a:solidFill>
                  <a:srgbClr val="000000"/>
                </a:solidFill>
                <a:effectLst/>
                <a:latin typeface="Arial"/>
                <a:ea typeface="Arial"/>
                <a:cs typeface="Arial"/>
                <a:sym typeface="Arial"/>
              </a:rPr>
              <a:t>intend</a:t>
            </a:r>
            <a:r>
              <a:rPr lang="en-CA" sz="1100" b="0" i="0" u="none" strike="noStrike" cap="none" dirty="0">
                <a:solidFill>
                  <a:srgbClr val="000000"/>
                </a:solidFill>
                <a:effectLst/>
                <a:latin typeface="Arial"/>
                <a:ea typeface="Arial"/>
                <a:cs typeface="Arial"/>
                <a:sym typeface="Arial"/>
              </a:rPr>
              <a:t> to achieve. Thus, if we intend to do something (like get an A on an exam), we will exert effort to accomplish it.</a:t>
            </a:r>
          </a:p>
          <a:p>
            <a:r>
              <a:rPr lang="en-CA" sz="1100" b="0" i="0" u="none" strike="noStrike" cap="none" dirty="0">
                <a:solidFill>
                  <a:srgbClr val="000000"/>
                </a:solidFill>
                <a:effectLst/>
                <a:latin typeface="Arial"/>
                <a:ea typeface="Arial"/>
                <a:cs typeface="Arial"/>
                <a:sym typeface="Arial"/>
              </a:rPr>
              <a:t>The second basic premise is that </a:t>
            </a:r>
            <a:r>
              <a:rPr lang="en-CA" sz="1100" b="0" i="1" u="none" strike="noStrike" cap="none" dirty="0">
                <a:solidFill>
                  <a:srgbClr val="000000"/>
                </a:solidFill>
                <a:effectLst/>
                <a:latin typeface="Arial"/>
                <a:ea typeface="Arial"/>
                <a:cs typeface="Arial"/>
                <a:sym typeface="Arial"/>
              </a:rPr>
              <a:t>difficult</a:t>
            </a:r>
            <a:r>
              <a:rPr lang="en-CA" sz="1100" b="0" i="0" u="none" strike="noStrike" cap="none" dirty="0">
                <a:solidFill>
                  <a:srgbClr val="000000"/>
                </a:solidFill>
                <a:effectLst/>
                <a:latin typeface="Arial"/>
                <a:ea typeface="Arial"/>
                <a:cs typeface="Arial"/>
                <a:sym typeface="Arial"/>
              </a:rPr>
              <a:t> goals result in better performance than easy goals. This does not mean that difficult goals are always achieved, but our performance will usually be better when we intend to achieve harder goals.</a:t>
            </a:r>
          </a:p>
          <a:p>
            <a:r>
              <a:rPr lang="en-CA" sz="1100" b="0" i="0" u="none" strike="noStrike" cap="none" dirty="0">
                <a:solidFill>
                  <a:srgbClr val="000000"/>
                </a:solidFill>
                <a:effectLst/>
                <a:latin typeface="Arial"/>
                <a:ea typeface="Arial"/>
                <a:cs typeface="Arial"/>
                <a:sym typeface="Arial"/>
              </a:rPr>
              <a:t>Another premise of goal theory is that </a:t>
            </a:r>
            <a:r>
              <a:rPr lang="en-CA" sz="1100" b="0" i="1" u="none" strike="noStrike" cap="none" dirty="0">
                <a:solidFill>
                  <a:srgbClr val="000000"/>
                </a:solidFill>
                <a:effectLst/>
                <a:latin typeface="Arial"/>
                <a:ea typeface="Arial"/>
                <a:cs typeface="Arial"/>
                <a:sym typeface="Arial"/>
              </a:rPr>
              <a:t>specific</a:t>
            </a:r>
            <a:r>
              <a:rPr lang="en-CA" sz="1100" b="0" i="0" u="none" strike="noStrike" cap="none" dirty="0">
                <a:solidFill>
                  <a:srgbClr val="000000"/>
                </a:solidFill>
                <a:effectLst/>
                <a:latin typeface="Arial"/>
                <a:ea typeface="Arial"/>
                <a:cs typeface="Arial"/>
                <a:sym typeface="Arial"/>
              </a:rPr>
              <a:t> goals are better than vague goals. We often wonder what we need to do to be successful. </a:t>
            </a:r>
          </a:p>
          <a:p>
            <a:r>
              <a:rPr lang="en-CA" sz="1100" b="1" i="0" u="none" strike="noStrike" cap="none" dirty="0">
                <a:solidFill>
                  <a:srgbClr val="000000"/>
                </a:solidFill>
                <a:effectLst/>
                <a:latin typeface="Arial"/>
                <a:ea typeface="Arial"/>
                <a:cs typeface="Arial"/>
                <a:sym typeface="Arial"/>
              </a:rPr>
              <a:t>A key premise of goal theory is that people must </a:t>
            </a:r>
            <a:r>
              <a:rPr lang="en-CA" sz="1100" b="1" i="1" u="none" strike="noStrike" cap="none" dirty="0">
                <a:solidFill>
                  <a:srgbClr val="000000"/>
                </a:solidFill>
                <a:effectLst/>
                <a:latin typeface="Arial"/>
                <a:ea typeface="Arial"/>
                <a:cs typeface="Arial"/>
                <a:sym typeface="Arial"/>
              </a:rPr>
              <a:t>accept</a:t>
            </a:r>
            <a:r>
              <a:rPr lang="en-CA" sz="1100" b="1" i="0" u="none" strike="noStrike" cap="none" dirty="0">
                <a:solidFill>
                  <a:srgbClr val="000000"/>
                </a:solidFill>
                <a:effectLst/>
                <a:latin typeface="Arial"/>
                <a:ea typeface="Arial"/>
                <a:cs typeface="Arial"/>
                <a:sym typeface="Arial"/>
              </a:rPr>
              <a:t> the goal. </a:t>
            </a:r>
            <a:endParaRPr lang="en-US" b="1" dirty="0"/>
          </a:p>
        </p:txBody>
      </p:sp>
    </p:spTree>
    <p:extLst>
      <p:ext uri="{BB962C8B-B14F-4D97-AF65-F5344CB8AC3E}">
        <p14:creationId xmlns:p14="http://schemas.microsoft.com/office/powerpoint/2010/main" val="106741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We perceive fairness if we believe that the input-to-outcome ratio we are bringing into the situation is similar to the input-to-outcome ratio of a comparison person, or a referent</a:t>
            </a:r>
          </a:p>
          <a:p>
            <a:r>
              <a:rPr lang="en-CA" sz="1100" b="1" i="0" u="none" strike="noStrike" cap="none" dirty="0">
                <a:solidFill>
                  <a:srgbClr val="000000"/>
                </a:solidFill>
                <a:effectLst/>
                <a:latin typeface="Arial"/>
                <a:ea typeface="Arial"/>
                <a:cs typeface="Arial"/>
                <a:sym typeface="Arial"/>
              </a:rPr>
              <a:t>Inputs</a:t>
            </a:r>
            <a:r>
              <a:rPr lang="en-CA" sz="1100" b="0" i="0" u="none" strike="noStrike" cap="none" dirty="0">
                <a:solidFill>
                  <a:srgbClr val="000000"/>
                </a:solidFill>
                <a:effectLst/>
                <a:latin typeface="Arial"/>
                <a:ea typeface="Arial"/>
                <a:cs typeface="Arial"/>
                <a:sym typeface="Arial"/>
              </a:rPr>
              <a:t> are the contributions people feel they are making to the environment. In the previous example, the person’s hard work; loyalty to the organization; amount of time with the organization; and level of education, training, and skills may have been relevant inputs. </a:t>
            </a:r>
          </a:p>
          <a:p>
            <a:r>
              <a:rPr lang="en-CA" sz="1100" b="1" i="0" u="none" strike="noStrike" cap="none" dirty="0">
                <a:solidFill>
                  <a:srgbClr val="000000"/>
                </a:solidFill>
                <a:effectLst/>
                <a:latin typeface="Arial"/>
                <a:ea typeface="Arial"/>
                <a:cs typeface="Arial"/>
                <a:sym typeface="Arial"/>
              </a:rPr>
              <a:t>Outcomes</a:t>
            </a:r>
            <a:r>
              <a:rPr lang="en-CA" sz="1100" b="0" i="0" u="none" strike="noStrike" cap="none" dirty="0">
                <a:solidFill>
                  <a:srgbClr val="000000"/>
                </a:solidFill>
                <a:effectLst/>
                <a:latin typeface="Arial"/>
                <a:ea typeface="Arial"/>
                <a:cs typeface="Arial"/>
                <a:sym typeface="Arial"/>
              </a:rPr>
              <a:t> are the perceived rewards someone can receive from the situation. For the hourly wage employee in our example, the $10 an hour pay rate was a core outcome. There may also be other, more peripheral outcomes, such as acknowledgment or preferential treatment from a manager. </a:t>
            </a:r>
          </a:p>
          <a:p>
            <a:r>
              <a:rPr lang="en-CA" sz="1100" b="0" i="0" u="none" strike="noStrike" cap="none" dirty="0">
                <a:solidFill>
                  <a:srgbClr val="000000"/>
                </a:solidFill>
                <a:effectLst/>
                <a:latin typeface="Arial"/>
                <a:cs typeface="Arial"/>
                <a:sym typeface="Arial"/>
              </a:rPr>
              <a:t>Summary: </a:t>
            </a:r>
            <a:r>
              <a:rPr lang="en-CA" sz="1100" b="0" i="0" u="none" strike="noStrike" cap="none" dirty="0">
                <a:solidFill>
                  <a:srgbClr val="000000"/>
                </a:solidFill>
                <a:effectLst/>
                <a:latin typeface="Arial"/>
                <a:ea typeface="Arial"/>
                <a:cs typeface="Arial"/>
                <a:sym typeface="Arial"/>
              </a:rPr>
              <a:t>employees are demotivated when they view reward distribution as unfair. Perceptions of fairness are shaped by the comparisons they make between their inputs and outcomes with respect to a referent’s inputs and outcomes. Following equity theory, research identified two other types of fairness (procedural and interactional) that also affect worker reactions and motivation.</a:t>
            </a:r>
          </a:p>
        </p:txBody>
      </p:sp>
    </p:spTree>
    <p:extLst>
      <p:ext uri="{BB962C8B-B14F-4D97-AF65-F5344CB8AC3E}">
        <p14:creationId xmlns:p14="http://schemas.microsoft.com/office/powerpoint/2010/main" val="103346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a:t>
            </a:r>
            <a:r>
              <a:rPr lang="en-CA" sz="1100" b="1" i="0" u="none" strike="noStrike" cap="none" dirty="0">
                <a:solidFill>
                  <a:srgbClr val="000000"/>
                </a:solidFill>
                <a:effectLst/>
                <a:latin typeface="Arial"/>
                <a:ea typeface="Arial"/>
                <a:cs typeface="Arial"/>
                <a:sym typeface="Arial"/>
              </a:rPr>
              <a:t>expectancy theory</a:t>
            </a:r>
            <a:r>
              <a:rPr lang="en-CA" sz="1100" b="0" i="0" u="none" strike="noStrike" cap="none" dirty="0">
                <a:solidFill>
                  <a:srgbClr val="000000"/>
                </a:solidFill>
                <a:effectLst/>
                <a:latin typeface="Arial"/>
                <a:ea typeface="Arial"/>
                <a:cs typeface="Arial"/>
                <a:sym typeface="Arial"/>
              </a:rPr>
              <a:t>, individual motivation to put forth more or less effort is determined by a rational calculation in which individuals evaluate their situation (Porter &amp; Lawler, 1968; Vroom, 1964). According to this theory, individuals ask themselves three questions.</a:t>
            </a:r>
          </a:p>
          <a:p>
            <a:r>
              <a:rPr lang="en-CA" sz="1100" b="0" i="0" u="none" strike="noStrike" cap="none" dirty="0">
                <a:solidFill>
                  <a:srgbClr val="000000"/>
                </a:solidFill>
                <a:effectLst/>
                <a:latin typeface="Arial"/>
                <a:ea typeface="Arial"/>
                <a:cs typeface="Arial"/>
                <a:sym typeface="Arial"/>
              </a:rPr>
              <a:t>The first question is whether the person believes that high levels of effort will lead to outcomes of interest, such as performance or success. This perception is labeled expectancy. </a:t>
            </a:r>
          </a:p>
          <a:p>
            <a:r>
              <a:rPr lang="en-CA" sz="1100" b="0" i="0" u="none" strike="noStrike" cap="none" dirty="0">
                <a:solidFill>
                  <a:srgbClr val="000000"/>
                </a:solidFill>
                <a:effectLst/>
                <a:latin typeface="Arial"/>
                <a:ea typeface="Arial"/>
                <a:cs typeface="Arial"/>
                <a:sym typeface="Arial"/>
              </a:rPr>
              <a:t>The second question is the degree to which the person believes that performance is related to subsequent outcomes, such as rewards. This perception is labeled instrumentality.</a:t>
            </a:r>
          </a:p>
          <a:p>
            <a:r>
              <a:rPr lang="en-CA" sz="1100" b="0" i="0" u="none" strike="noStrike" cap="none" dirty="0">
                <a:solidFill>
                  <a:srgbClr val="000000"/>
                </a:solidFill>
                <a:effectLst/>
                <a:latin typeface="Arial"/>
                <a:ea typeface="Arial"/>
                <a:cs typeface="Arial"/>
                <a:sym typeface="Arial"/>
              </a:rPr>
              <a:t>Finally, individuals are also concerned about the value of the rewards awaiting them as a result of performance. The anticipated satisfaction that will result from an outcome is labeled valence.</a:t>
            </a:r>
          </a:p>
          <a:p>
            <a:r>
              <a:rPr lang="en-CA" sz="1100" b="0" i="0" u="none" strike="noStrike" cap="none" dirty="0">
                <a:solidFill>
                  <a:srgbClr val="000000"/>
                </a:solidFill>
                <a:effectLst/>
                <a:latin typeface="Arial"/>
                <a:ea typeface="Arial"/>
                <a:cs typeface="Arial"/>
                <a:sym typeface="Arial"/>
              </a:rPr>
              <a:t>Summary: employees are motivated when they believe that their effort will lead to high performance (expectancy), when they believe that their performance will lead to outcomes (instrumentality), and when they find the outcomes following performance to be desirable (valence).</a:t>
            </a:r>
            <a:endParaRPr lang="en-US" dirty="0"/>
          </a:p>
        </p:txBody>
      </p:sp>
    </p:spTree>
    <p:extLst>
      <p:ext uri="{BB962C8B-B14F-4D97-AF65-F5344CB8AC3E}">
        <p14:creationId xmlns:p14="http://schemas.microsoft.com/office/powerpoint/2010/main" val="299606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Reinforcement theory is based on a simple idea that may be viewed as common sense. Beginning at infancy we learn through reinforcement. If you have observed a small child discovering the environment, you will see reinforcement theory in action. </a:t>
            </a:r>
          </a:p>
          <a:p>
            <a:r>
              <a:rPr lang="en-CA" sz="1100" b="0" i="0" u="none" strike="noStrike" cap="none" dirty="0">
                <a:solidFill>
                  <a:srgbClr val="000000"/>
                </a:solidFill>
                <a:effectLst/>
                <a:latin typeface="Arial"/>
                <a:ea typeface="Arial"/>
                <a:cs typeface="Arial"/>
                <a:sym typeface="Arial"/>
              </a:rPr>
              <a:t>Despite the simplicity of reinforcement, how many times have you seen positive behaviour ignored, or worse, negative behaviour rewarded? In many organizations, this is a familiar scenario. People go above and beyond the call of duty, yet their actions are ignored or criticized</a:t>
            </a:r>
            <a:endParaRPr lang="en-US" dirty="0"/>
          </a:p>
        </p:txBody>
      </p:sp>
    </p:spTree>
    <p:extLst>
      <p:ext uri="{BB962C8B-B14F-4D97-AF65-F5344CB8AC3E}">
        <p14:creationId xmlns:p14="http://schemas.microsoft.com/office/powerpoint/2010/main" val="10011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Of course, the more motivated we are, the more likely we are to experience career success. </a:t>
            </a:r>
          </a:p>
          <a:p>
            <a:r>
              <a:rPr lang="en-CA" sz="1100" b="0" i="0" u="none" strike="noStrike" cap="none" dirty="0">
                <a:solidFill>
                  <a:srgbClr val="000000"/>
                </a:solidFill>
                <a:effectLst/>
                <a:latin typeface="Arial"/>
                <a:ea typeface="Arial"/>
                <a:cs typeface="Arial"/>
                <a:sym typeface="Arial"/>
              </a:rPr>
              <a:t>Most, if not all, managers want to hire and promote people who show extensive motivation in their job. This is impossible to do if we do not first identify what actually motivates us as individuals. </a:t>
            </a:r>
          </a:p>
          <a:p>
            <a:r>
              <a:rPr lang="en-CA" sz="1100" b="1" i="0" u="none" strike="noStrike" cap="none" dirty="0">
                <a:solidFill>
                  <a:srgbClr val="000000"/>
                </a:solidFill>
                <a:effectLst/>
                <a:latin typeface="Arial"/>
                <a:ea typeface="Arial"/>
                <a:cs typeface="Arial"/>
                <a:sym typeface="Arial"/>
              </a:rPr>
              <a:t>When we are happier we tend to show better human relations skills</a:t>
            </a:r>
            <a:r>
              <a:rPr lang="en-CA" sz="1100" b="0" i="0" u="none" strike="noStrike" cap="none" dirty="0">
                <a:solidFill>
                  <a:srgbClr val="000000"/>
                </a:solidFill>
                <a:effectLst/>
                <a:latin typeface="Arial"/>
                <a:ea typeface="Arial"/>
                <a:cs typeface="Arial"/>
                <a:sym typeface="Arial"/>
              </a:rPr>
              <a:t>, and this happiness can come in part from understanding our own motivations and making sure we choose a career path that matches with our motivations.</a:t>
            </a:r>
            <a:endParaRPr lang="en-US" dirty="0"/>
          </a:p>
        </p:txBody>
      </p:sp>
    </p:spTree>
    <p:extLst>
      <p:ext uri="{BB962C8B-B14F-4D97-AF65-F5344CB8AC3E}">
        <p14:creationId xmlns:p14="http://schemas.microsoft.com/office/powerpoint/2010/main" val="155652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When we refer to someone as being motivated, we mean that the person is trying hard to accomplish a certain task. Motivation is clearly important if someone is to perform well; however, it is not sufficient.</a:t>
            </a:r>
          </a:p>
          <a:p>
            <a:pPr marL="0" lvl="0" indent="0" algn="l" rtl="0">
              <a:lnSpc>
                <a:spcPct val="115000"/>
              </a:lnSpc>
              <a:spcBef>
                <a:spcPts val="1200"/>
              </a:spcBef>
              <a:spcAft>
                <a:spcPts val="1200"/>
              </a:spcAft>
              <a:buClr>
                <a:schemeClr val="dk1"/>
              </a:buClr>
              <a:buSzPts val="1100"/>
              <a:buFont typeface="Arial"/>
              <a:buNone/>
            </a:pPr>
            <a:endParaRPr lang="en-CA" sz="1100" b="0" i="0" u="none" strike="noStrike" cap="none" dirty="0">
              <a:solidFill>
                <a:srgbClr val="000000"/>
              </a:solidFill>
              <a:effectLst/>
              <a:latin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lang="en-CA" sz="1100" b="0" i="0" u="none" strike="noStrike" cap="none" dirty="0">
              <a:solidFill>
                <a:srgbClr val="000000"/>
              </a:solidFill>
              <a:effectLst/>
              <a:latin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CA" sz="1100" b="0" i="0" u="none" strike="noStrike" cap="none" dirty="0">
                <a:solidFill>
                  <a:srgbClr val="000000"/>
                </a:solidFill>
                <a:effectLst/>
                <a:latin typeface="Arial"/>
                <a:ea typeface="Arial"/>
                <a:cs typeface="Arial"/>
                <a:sym typeface="Arial"/>
              </a:rPr>
              <a:t>What inspires employees to provide excellent service, market a company’s products effectively, or achieve the goals set for them? Answering this question is of utmost importance if we are to understand and manage the work behaviour of our peers, subordinates, and even supervisors. Put a different way, if someone is not performing well, what could be the reason?</a:t>
            </a:r>
            <a:endParaRPr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What inspires employees to provide excellent service, market a company’s products effectively, or achieve the goals set for them? Answering this question is of utmost importance if we are to understand and manage the work behaviour of our peers, subordinates, and even supervisors. Put a different way, if someone is not performing well, what could be the reason?</a:t>
            </a:r>
            <a:endParaRPr lang="en-CA" sz="500" dirty="0"/>
          </a:p>
          <a:p>
            <a:r>
              <a:rPr lang="en-CA" b="0" dirty="0">
                <a:effectLst/>
              </a:rPr>
              <a:t>Job performance is viewed as a function of three factors and is expressed with the equation above (Mitchell, 1982; Porter &amp; Lawler, 1968). According to this equation, motivation, ability, and environment are the major influences over employee performance.</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53133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That target may be to do well on a test. Or it may be to perform better than anyone else in a work group. </a:t>
            </a:r>
          </a:p>
          <a:p>
            <a:endParaRPr lang="en-CA" sz="1100" b="0" i="0" u="none" strike="noStrike" cap="none" dirty="0">
              <a:solidFill>
                <a:srgbClr val="000000"/>
              </a:solidFill>
              <a:effectLst/>
              <a:latin typeface="Arial"/>
              <a:ea typeface="Arial"/>
              <a:cs typeface="Arial"/>
              <a:sym typeface="Arial"/>
            </a:endParaRPr>
          </a:p>
          <a:p>
            <a:r>
              <a:rPr lang="en-CA" dirty="0"/>
              <a:t>If our efforts are getting nowhere, will we try different strategies to succeed? (High-intensity-motivated people are persistent!)</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It is important to distinguish the direction and intensity aspects of motivation. If </a:t>
            </a:r>
            <a:r>
              <a:rPr lang="en-CA" sz="1100" b="0" i="1" u="none" strike="noStrike" cap="none" dirty="0">
                <a:solidFill>
                  <a:srgbClr val="000000"/>
                </a:solidFill>
                <a:effectLst/>
                <a:latin typeface="Arial"/>
                <a:ea typeface="Arial"/>
                <a:cs typeface="Arial"/>
                <a:sym typeface="Arial"/>
              </a:rPr>
              <a:t>either</a:t>
            </a:r>
            <a:r>
              <a:rPr lang="en-CA" sz="1100" b="0" i="0" u="none" strike="noStrike" cap="none" dirty="0">
                <a:solidFill>
                  <a:srgbClr val="000000"/>
                </a:solidFill>
                <a:effectLst/>
                <a:latin typeface="Arial"/>
                <a:ea typeface="Arial"/>
                <a:cs typeface="Arial"/>
                <a:sym typeface="Arial"/>
              </a:rPr>
              <a:t> is lacking, performance will suffer. A person who knows what they want to accomplish (direction) but doesn’t exert much effort (intensity) will not succeed.</a:t>
            </a:r>
            <a:endParaRPr lang="en-US" dirty="0"/>
          </a:p>
        </p:txBody>
      </p:sp>
    </p:spTree>
    <p:extLst>
      <p:ext uri="{BB962C8B-B14F-4D97-AF65-F5344CB8AC3E}">
        <p14:creationId xmlns:p14="http://schemas.microsoft.com/office/powerpoint/2010/main" val="50719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Need-based theories describe</a:t>
            </a:r>
            <a:r>
              <a:rPr lang="en-CA" sz="1100" b="0" i="0" u="none" strike="noStrike" cap="none" dirty="0">
                <a:solidFill>
                  <a:srgbClr val="000000"/>
                </a:solidFill>
                <a:effectLst/>
                <a:latin typeface="Arial"/>
                <a:ea typeface="Arial"/>
                <a:cs typeface="Arial"/>
                <a:sym typeface="Arial"/>
              </a:rPr>
              <a:t> motivated behaviour as individuals’ efforts to meet their needs. According to this perspective, the manager’s job is to identify what people need and make the work environment a means of satisfying these needs.</a:t>
            </a:r>
            <a:endParaRPr lang="en-US" dirty="0"/>
          </a:p>
        </p:txBody>
      </p:sp>
    </p:spTree>
    <p:extLst>
      <p:ext uri="{BB962C8B-B14F-4D97-AF65-F5344CB8AC3E}">
        <p14:creationId xmlns:p14="http://schemas.microsoft.com/office/powerpoint/2010/main" val="281538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 are some needs that are basic to all human beings, and in their absence nothing else matters. As we satisfy these basic needs, we start looking to satisfy higher order needs. In other words, once a lower level need is satisfied, it no longer serves as a motivator.</a:t>
            </a:r>
          </a:p>
          <a:p>
            <a:r>
              <a:rPr lang="en-CA" sz="1100" b="0" i="0" u="none" strike="noStrike" cap="none" dirty="0">
                <a:solidFill>
                  <a:srgbClr val="000000"/>
                </a:solidFill>
                <a:effectLst/>
                <a:latin typeface="Arial"/>
                <a:ea typeface="Arial"/>
                <a:cs typeface="Arial"/>
                <a:sym typeface="Arial"/>
              </a:rPr>
              <a:t>The most basic of Maslow’s needs are physiological needs. Physiological needs refer to the need for food, water, and other biological needs. These needs are basic because when they are lacking, the search for them may overpower all other urges. Imagine being very hungry. </a:t>
            </a:r>
          </a:p>
          <a:p>
            <a:r>
              <a:rPr lang="en-CA" sz="1100" b="0" i="0" u="none" strike="noStrike" cap="none" dirty="0">
                <a:solidFill>
                  <a:srgbClr val="000000"/>
                </a:solidFill>
                <a:effectLst/>
                <a:latin typeface="Arial"/>
                <a:ea typeface="Arial"/>
                <a:cs typeface="Arial"/>
                <a:sym typeface="Arial"/>
              </a:rPr>
              <a:t>Once physiological needs are satisfied, people tend to become concerned about safety needs. Are they free from the threat of danger, pain, or an uncertain future?</a:t>
            </a:r>
          </a:p>
          <a:p>
            <a:r>
              <a:rPr lang="en-CA" sz="1100" b="0" i="0" u="none" strike="noStrike" cap="none" dirty="0">
                <a:solidFill>
                  <a:srgbClr val="000000"/>
                </a:solidFill>
                <a:effectLst/>
                <a:latin typeface="Arial"/>
                <a:ea typeface="Arial"/>
                <a:cs typeface="Arial"/>
                <a:sym typeface="Arial"/>
              </a:rPr>
              <a:t>social needs refer to the need to bond with other human beings, be loved, and form lasting attachments with others. </a:t>
            </a:r>
          </a:p>
          <a:p>
            <a:r>
              <a:rPr lang="en-CA" sz="1100" b="0" i="0" u="none" strike="noStrike" cap="none" dirty="0">
                <a:solidFill>
                  <a:srgbClr val="000000"/>
                </a:solidFill>
                <a:effectLst/>
                <a:latin typeface="Arial"/>
                <a:ea typeface="Arial"/>
                <a:cs typeface="Arial"/>
                <a:sym typeface="Arial"/>
              </a:rPr>
              <a:t>Esteem need refers to the desire to be respected by one’s peers, feel important, and be appreciated</a:t>
            </a:r>
          </a:p>
          <a:p>
            <a:r>
              <a:rPr lang="en-CA" sz="1100" b="0" i="0" u="none" strike="noStrike" cap="none" dirty="0">
                <a:solidFill>
                  <a:srgbClr val="000000"/>
                </a:solidFill>
                <a:effectLst/>
                <a:latin typeface="Arial"/>
                <a:ea typeface="Arial"/>
                <a:cs typeface="Arial"/>
                <a:sym typeface="Arial"/>
              </a:rPr>
              <a:t>at the highest level of the hierarchy, the need for self-actualization refers to “becoming all you are capable of becoming.” This need manifests itself by the desire to acquire new skills, take on new challenges, and behave in a way that will lead to the attainment of one’s life goals.</a:t>
            </a:r>
            <a:br>
              <a:rPr lang="en-CA" dirty="0"/>
            </a:br>
            <a:endParaRPr lang="en-US" dirty="0"/>
          </a:p>
        </p:txBody>
      </p:sp>
    </p:spTree>
    <p:extLst>
      <p:ext uri="{BB962C8B-B14F-4D97-AF65-F5344CB8AC3E}">
        <p14:creationId xmlns:p14="http://schemas.microsoft.com/office/powerpoint/2010/main" val="273480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1" u="none" strike="noStrike" cap="none" dirty="0">
                <a:solidFill>
                  <a:srgbClr val="000000"/>
                </a:solidFill>
                <a:effectLst/>
                <a:latin typeface="Arial"/>
                <a:ea typeface="Arial"/>
                <a:cs typeface="Arial"/>
                <a:sym typeface="Arial"/>
              </a:rPr>
              <a:t>Existence needs</a:t>
            </a:r>
            <a:r>
              <a:rPr lang="en-CA" sz="1100" b="0" i="0" u="none" strike="noStrike" cap="none" dirty="0">
                <a:solidFill>
                  <a:srgbClr val="000000"/>
                </a:solidFill>
                <a:effectLst/>
                <a:latin typeface="Arial"/>
                <a:ea typeface="Arial"/>
                <a:cs typeface="Arial"/>
                <a:sym typeface="Arial"/>
              </a:rPr>
              <a:t> include physiological and material safety needs. These needs are satisfied by material conditions and not through interpersonal relations or personal involvement in the work setting.</a:t>
            </a:r>
          </a:p>
          <a:p>
            <a:r>
              <a:rPr lang="en-CA" sz="1100" b="1" i="1" u="none" strike="noStrike" cap="none" dirty="0">
                <a:solidFill>
                  <a:srgbClr val="000000"/>
                </a:solidFill>
                <a:effectLst/>
                <a:latin typeface="Arial"/>
                <a:ea typeface="Arial"/>
                <a:cs typeface="Arial"/>
                <a:sym typeface="Arial"/>
              </a:rPr>
              <a:t>Relatedness needs</a:t>
            </a:r>
            <a:r>
              <a:rPr lang="en-CA" sz="1100" b="0" i="0" u="none" strike="noStrike" cap="none" dirty="0">
                <a:solidFill>
                  <a:srgbClr val="000000"/>
                </a:solidFill>
                <a:effectLst/>
                <a:latin typeface="Arial"/>
                <a:ea typeface="Arial"/>
                <a:cs typeface="Arial"/>
                <a:sym typeface="Arial"/>
              </a:rPr>
              <a:t> include all of Maslow’s social needs, plus social safety and social esteem needs. These needs are satisfied through the exchange of thoughts and feelings with other people.</a:t>
            </a:r>
          </a:p>
          <a:p>
            <a:r>
              <a:rPr lang="en-CA" sz="1100" b="1" i="1" u="none" strike="noStrike" cap="none" dirty="0">
                <a:solidFill>
                  <a:srgbClr val="000000"/>
                </a:solidFill>
                <a:effectLst/>
                <a:latin typeface="Arial"/>
                <a:ea typeface="Arial"/>
                <a:cs typeface="Arial"/>
                <a:sym typeface="Arial"/>
              </a:rPr>
              <a:t>Growth needs</a:t>
            </a:r>
            <a:r>
              <a:rPr lang="en-CA" sz="1100" b="0" i="0" u="none" strike="noStrike" cap="none" dirty="0">
                <a:solidFill>
                  <a:srgbClr val="000000"/>
                </a:solidFill>
                <a:effectLst/>
                <a:latin typeface="Arial"/>
                <a:ea typeface="Arial"/>
                <a:cs typeface="Arial"/>
                <a:sym typeface="Arial"/>
              </a:rPr>
              <a:t> include self-esteem and self-actualization needs. These needs tend to be satisfied through one’s full involvement in work and the work setting.</a:t>
            </a:r>
          </a:p>
          <a:p>
            <a:endParaRPr lang="en-US" dirty="0"/>
          </a:p>
        </p:txBody>
      </p:sp>
    </p:spTree>
    <p:extLst>
      <p:ext uri="{BB962C8B-B14F-4D97-AF65-F5344CB8AC3E}">
        <p14:creationId xmlns:p14="http://schemas.microsoft.com/office/powerpoint/2010/main" val="208901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Herzberg labeled factors causing dissatisfaction of workers as</a:t>
            </a:r>
            <a:r>
              <a:rPr lang="en-CA" sz="1100" b="1" i="0" u="none" strike="noStrike" cap="none" dirty="0">
                <a:solidFill>
                  <a:srgbClr val="000000"/>
                </a:solidFill>
                <a:effectLst/>
                <a:latin typeface="Arial"/>
                <a:ea typeface="Arial"/>
                <a:cs typeface="Arial"/>
                <a:sym typeface="Arial"/>
              </a:rPr>
              <a:t> “hygiene” factors</a:t>
            </a:r>
            <a:r>
              <a:rPr lang="en-CA" sz="1100" b="0" i="0" u="none" strike="noStrike" cap="none" dirty="0">
                <a:solidFill>
                  <a:srgbClr val="000000"/>
                </a:solidFill>
                <a:effectLst/>
                <a:latin typeface="Arial"/>
                <a:ea typeface="Arial"/>
                <a:cs typeface="Arial"/>
                <a:sym typeface="Arial"/>
              </a:rPr>
              <a:t> because these factors were part of the context in which the job was performed, as opposed to the job itself. Hygiene factors included company policies, supervision, working conditions, salary, safety, and security on the job</a:t>
            </a:r>
            <a:endParaRPr lang="en-US" dirty="0"/>
          </a:p>
        </p:txBody>
      </p:sp>
    </p:spTree>
    <p:extLst>
      <p:ext uri="{BB962C8B-B14F-4D97-AF65-F5344CB8AC3E}">
        <p14:creationId xmlns:p14="http://schemas.microsoft.com/office/powerpoint/2010/main" val="93172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cristofer?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unsplash.com/s/photos/motivation?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42" dirty="0">
                <a:latin typeface="Arial" panose="020B0604020202020204" pitchFamily="34" charset="0"/>
                <a:cs typeface="Arial" panose="020B0604020202020204" pitchFamily="34" charset="0"/>
              </a:rPr>
              <a:t>CHAPTER 4: MOTIVATION</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95C-9103-A94B-BF7E-8C84A64420F5}"/>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III</a:t>
            </a:r>
            <a:endParaRPr lang="en-US" dirty="0"/>
          </a:p>
        </p:txBody>
      </p:sp>
      <p:sp>
        <p:nvSpPr>
          <p:cNvPr id="3" name="Text Placeholder 2">
            <a:extLst>
              <a:ext uri="{FF2B5EF4-FFF2-40B4-BE49-F238E27FC236}">
                <a16:creationId xmlns:a16="http://schemas.microsoft.com/office/drawing/2014/main" id="{1BCD2D6B-69FC-4542-9FA4-41C5FAFAEE3A}"/>
              </a:ext>
            </a:extLst>
          </p:cNvPr>
          <p:cNvSpPr>
            <a:spLocks noGrp="1"/>
          </p:cNvSpPr>
          <p:nvPr>
            <p:ph type="body" idx="1"/>
          </p:nvPr>
        </p:nvSpPr>
        <p:spPr>
          <a:xfrm>
            <a:off x="311700" y="1017800"/>
            <a:ext cx="4554214" cy="3317018"/>
          </a:xfrm>
        </p:spPr>
        <p:txBody>
          <a:bodyPr>
            <a:noAutofit/>
          </a:bodyPr>
          <a:lstStyle/>
          <a:p>
            <a:pPr marL="114300" indent="0">
              <a:buNone/>
            </a:pPr>
            <a:r>
              <a:rPr lang="en-CA" sz="2000" b="1" dirty="0">
                <a:latin typeface="Arial" panose="020B0604020202020204" pitchFamily="34" charset="0"/>
                <a:cs typeface="Arial" panose="020B0604020202020204" pitchFamily="34" charset="0"/>
              </a:rPr>
              <a:t>ERG theory</a:t>
            </a:r>
            <a:r>
              <a:rPr lang="en-CA" sz="2000" dirty="0">
                <a:latin typeface="Arial" panose="020B0604020202020204" pitchFamily="34" charset="0"/>
                <a:cs typeface="Arial" panose="020B0604020202020204" pitchFamily="34" charset="0"/>
              </a:rPr>
              <a:t>, developed by Clayton Alderfer, is a modification of Maslow’s hierarchy of needs (Alderfer, 1969).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Instead of the five needs that are hierarchically organized, Alderfer proposed that basic human needs may be grouped under three categories, namely, </a:t>
            </a:r>
            <a:r>
              <a:rPr lang="en-CA" sz="2000" b="1" dirty="0">
                <a:latin typeface="Arial" panose="020B0604020202020204" pitchFamily="34" charset="0"/>
                <a:cs typeface="Arial" panose="020B0604020202020204" pitchFamily="34" charset="0"/>
              </a:rPr>
              <a:t>existence, relatedness, and growth. </a:t>
            </a:r>
            <a:endParaRPr lang="en-US" sz="2000" b="1" dirty="0">
              <a:latin typeface="Arial" panose="020B0604020202020204" pitchFamily="34" charset="0"/>
              <a:cs typeface="Arial" panose="020B0604020202020204" pitchFamily="34" charset="0"/>
            </a:endParaRPr>
          </a:p>
        </p:txBody>
      </p:sp>
      <p:pic>
        <p:nvPicPr>
          <p:cNvPr id="5" name="Picture 4" descr="ERG Theory&#10;-Existence&#10;-Relatedness&#10;-Growth ">
            <a:extLst>
              <a:ext uri="{FF2B5EF4-FFF2-40B4-BE49-F238E27FC236}">
                <a16:creationId xmlns:a16="http://schemas.microsoft.com/office/drawing/2014/main" id="{A8FAA5B8-BDAC-F649-A939-5CE3EA3C73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085" y="935077"/>
            <a:ext cx="3265714" cy="3768487"/>
          </a:xfrm>
          <a:prstGeom prst="rect">
            <a:avLst/>
          </a:prstGeom>
        </p:spPr>
      </p:pic>
    </p:spTree>
    <p:extLst>
      <p:ext uri="{BB962C8B-B14F-4D97-AF65-F5344CB8AC3E}">
        <p14:creationId xmlns:p14="http://schemas.microsoft.com/office/powerpoint/2010/main" val="16573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BAC8-F057-0247-9ED6-BEE1E169A0AF}"/>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IV</a:t>
            </a:r>
            <a:endParaRPr lang="en-US" dirty="0"/>
          </a:p>
        </p:txBody>
      </p:sp>
      <p:sp>
        <p:nvSpPr>
          <p:cNvPr id="3" name="Text Placeholder 2">
            <a:extLst>
              <a:ext uri="{FF2B5EF4-FFF2-40B4-BE49-F238E27FC236}">
                <a16:creationId xmlns:a16="http://schemas.microsoft.com/office/drawing/2014/main" id="{252E62C6-0E6B-E44B-9E5C-7531C7FE208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Two-factor Theory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Frederick Herzberg approached the question of motivation in a different way. By asking individuals what satisfies them on the job and what dissatisfies them, Herzberg came to the conclusion that aspects of the work environment that satisfy employees are very different from aspects that dissatisfy them (Herzberg, </a:t>
            </a:r>
            <a:r>
              <a:rPr lang="en-CA" sz="2000" dirty="0" err="1">
                <a:latin typeface="Arial" panose="020B0604020202020204" pitchFamily="34" charset="0"/>
                <a:cs typeface="Arial" panose="020B0604020202020204" pitchFamily="34" charset="0"/>
              </a:rPr>
              <a:t>Mausner</a:t>
            </a:r>
            <a:r>
              <a:rPr lang="en-CA" sz="2000" dirty="0">
                <a:latin typeface="Arial" panose="020B0604020202020204" pitchFamily="34" charset="0"/>
                <a:cs typeface="Arial" panose="020B0604020202020204" pitchFamily="34" charset="0"/>
              </a:rPr>
              <a:t>, &amp; Snyderman, 1959; Herzberg, 1965).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40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6DCB-5C4D-7C4F-B37F-5669B07DD5FB}"/>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V</a:t>
            </a:r>
            <a:endParaRPr lang="en-US" dirty="0"/>
          </a:p>
        </p:txBody>
      </p:sp>
      <p:pic>
        <p:nvPicPr>
          <p:cNvPr id="5" name="Picture 4">
            <a:extLst>
              <a:ext uri="{FF2B5EF4-FFF2-40B4-BE49-F238E27FC236}">
                <a16:creationId xmlns:a16="http://schemas.microsoft.com/office/drawing/2014/main" id="{8E6ADBB1-5780-AE4A-BA9C-700C36C042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700" y="1472305"/>
            <a:ext cx="8621486" cy="2896978"/>
          </a:xfrm>
          <a:prstGeom prst="rect">
            <a:avLst/>
          </a:prstGeom>
        </p:spPr>
      </p:pic>
    </p:spTree>
    <p:extLst>
      <p:ext uri="{BB962C8B-B14F-4D97-AF65-F5344CB8AC3E}">
        <p14:creationId xmlns:p14="http://schemas.microsoft.com/office/powerpoint/2010/main" val="99160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F928-2481-AE4F-8002-A84F6F256123}"/>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VI</a:t>
            </a:r>
            <a:endParaRPr lang="en-US" dirty="0"/>
          </a:p>
        </p:txBody>
      </p:sp>
      <p:sp>
        <p:nvSpPr>
          <p:cNvPr id="3" name="Text Placeholder 2">
            <a:extLst>
              <a:ext uri="{FF2B5EF4-FFF2-40B4-BE49-F238E27FC236}">
                <a16:creationId xmlns:a16="http://schemas.microsoft.com/office/drawing/2014/main" id="{A882D8A3-4026-C44E-B965-B5E811A71A8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Acquired Needs Theory</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David McClelland’s </a:t>
            </a:r>
            <a:r>
              <a:rPr lang="en-CA" sz="2000" b="1" dirty="0">
                <a:latin typeface="Arial" panose="020B0604020202020204" pitchFamily="34" charset="0"/>
                <a:cs typeface="Arial" panose="020B0604020202020204" pitchFamily="34" charset="0"/>
              </a:rPr>
              <a:t>acquired-needs theory</a:t>
            </a:r>
            <a:r>
              <a:rPr lang="en-CA" sz="2000" dirty="0">
                <a:latin typeface="Arial" panose="020B0604020202020204" pitchFamily="34" charset="0"/>
                <a:cs typeface="Arial" panose="020B0604020202020204" pitchFamily="34" charset="0"/>
              </a:rPr>
              <a:t> is the one that has received the greatest amount of support. According to this theory, individuals acquire three types of needs as a result of their life experiences. These needs are the</a:t>
            </a:r>
            <a:r>
              <a:rPr lang="en-CA" sz="2000" b="1" dirty="0">
                <a:latin typeface="Arial" panose="020B0604020202020204" pitchFamily="34" charset="0"/>
                <a:cs typeface="Arial" panose="020B0604020202020204" pitchFamily="34" charset="0"/>
              </a:rPr>
              <a:t> need for achievement, the need for affiliation, and the need for power</a:t>
            </a:r>
            <a:r>
              <a:rPr lang="en-CA"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9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0D94-F0F7-824F-ACF6-8EEAA911824F}"/>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VII</a:t>
            </a:r>
            <a:endParaRPr lang="en-US" dirty="0"/>
          </a:p>
        </p:txBody>
      </p:sp>
      <p:sp>
        <p:nvSpPr>
          <p:cNvPr id="3" name="Text Placeholder 2">
            <a:extLst>
              <a:ext uri="{FF2B5EF4-FFF2-40B4-BE49-F238E27FC236}">
                <a16:creationId xmlns:a16="http://schemas.microsoft.com/office/drawing/2014/main" id="{0754CFF2-6D9E-5043-9D4E-3AAEA700F66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Self-Determination Theory</a:t>
            </a: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Self-determination theory (SDT) seeks to explain not only what causes motivation, but also how </a:t>
            </a:r>
            <a:r>
              <a:rPr lang="en-CA" sz="2000" b="1" u="sng" dirty="0">
                <a:latin typeface="Arial" panose="020B0604020202020204" pitchFamily="34" charset="0"/>
                <a:cs typeface="Arial" panose="020B0604020202020204" pitchFamily="34" charset="0"/>
              </a:rPr>
              <a:t>extrinsic</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rewards affect </a:t>
            </a:r>
            <a:r>
              <a:rPr lang="en-CA" sz="2000" b="1" u="sng" dirty="0">
                <a:latin typeface="Arial" panose="020B0604020202020204" pitchFamily="34" charset="0"/>
                <a:cs typeface="Arial" panose="020B0604020202020204" pitchFamily="34" charset="0"/>
              </a:rPr>
              <a:t>intrinsic</a:t>
            </a:r>
            <a:r>
              <a:rPr lang="en-CA" sz="2000" dirty="0">
                <a:latin typeface="Arial" panose="020B0604020202020204" pitchFamily="34" charset="0"/>
                <a:cs typeface="Arial" panose="020B0604020202020204" pitchFamily="34" charset="0"/>
              </a:rPr>
              <a:t> motivation.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SDT, </a:t>
            </a:r>
            <a:r>
              <a:rPr lang="en-CA" sz="2000" b="1" u="sng" dirty="0">
                <a:latin typeface="Arial" panose="020B0604020202020204" pitchFamily="34" charset="0"/>
                <a:cs typeface="Arial" panose="020B0604020202020204" pitchFamily="34" charset="0"/>
              </a:rPr>
              <a:t>extrinsic</a:t>
            </a:r>
            <a:r>
              <a:rPr lang="en-CA" sz="2000" dirty="0">
                <a:latin typeface="Arial" panose="020B0604020202020204" pitchFamily="34" charset="0"/>
                <a:cs typeface="Arial" panose="020B0604020202020204" pitchFamily="34" charset="0"/>
              </a:rPr>
              <a:t> motivation refers to the performance of an activity in order to attain some valued outcome, while </a:t>
            </a:r>
            <a:r>
              <a:rPr lang="en-CA" sz="2000" b="1" u="sng" dirty="0">
                <a:latin typeface="Arial" panose="020B0604020202020204" pitchFamily="34" charset="0"/>
                <a:cs typeface="Arial" panose="020B0604020202020204" pitchFamily="34" charset="0"/>
              </a:rPr>
              <a:t>intrinsic</a:t>
            </a:r>
            <a:r>
              <a:rPr lang="en-CA" sz="2000" dirty="0">
                <a:latin typeface="Arial" panose="020B0604020202020204" pitchFamily="34" charset="0"/>
                <a:cs typeface="Arial" panose="020B0604020202020204" pitchFamily="34" charset="0"/>
              </a:rPr>
              <a:t> motivation refers to performing an activity for the inherent satisfaction of the activity itself.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09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3822-1A99-DE4F-B5F7-EB15B3CBCBB3}"/>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4.3 Process-Based Theories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3F9913D-24CF-B84B-A35A-AE594F7D8F9D}"/>
              </a:ext>
            </a:extLst>
          </p:cNvPr>
          <p:cNvSpPr>
            <a:spLocks noGrp="1"/>
          </p:cNvSpPr>
          <p:nvPr>
            <p:ph type="body" idx="1"/>
          </p:nvPr>
        </p:nvSpPr>
        <p:spPr>
          <a:xfrm>
            <a:off x="311699" y="1251857"/>
            <a:ext cx="8520600" cy="3317017"/>
          </a:xfrm>
        </p:spPr>
        <p:txBody>
          <a:bodyPr>
            <a:normAutofit/>
          </a:bodyPr>
          <a:lstStyle/>
          <a:p>
            <a:pPr marL="114300" indent="0">
              <a:buNone/>
            </a:pPr>
            <a:r>
              <a:rPr lang="en-CA" sz="2000" b="1" dirty="0">
                <a:solidFill>
                  <a:schemeClr val="bg2">
                    <a:lumMod val="50000"/>
                  </a:schemeClr>
                </a:solidFill>
                <a:latin typeface="Arial" panose="020B0604020202020204" pitchFamily="34" charset="0"/>
                <a:cs typeface="Arial" panose="020B0604020202020204" pitchFamily="34" charset="0"/>
              </a:rPr>
              <a:t>Four Process-Based Theories</a:t>
            </a:r>
          </a:p>
          <a:p>
            <a:pPr marL="114300" indent="0">
              <a:buNone/>
            </a:pPr>
            <a:endParaRPr lang="en-CA" sz="2000" dirty="0">
              <a:solidFill>
                <a:schemeClr val="bg2">
                  <a:lumMod val="50000"/>
                </a:schemeClr>
              </a:solidFill>
              <a:latin typeface="Arial" panose="020B0604020202020204" pitchFamily="34" charset="0"/>
              <a:cs typeface="Arial" panose="020B0604020202020204" pitchFamily="34" charset="0"/>
            </a:endParaRPr>
          </a:p>
          <a:p>
            <a:pPr marL="571500" indent="-457200">
              <a:buFont typeface="+mj-lt"/>
              <a:buAutoNum type="arabicPeriod"/>
            </a:pPr>
            <a:r>
              <a:rPr lang="en-CA" sz="2000" dirty="0">
                <a:solidFill>
                  <a:schemeClr val="bg2">
                    <a:lumMod val="50000"/>
                  </a:schemeClr>
                </a:solidFill>
                <a:latin typeface="Arial" panose="020B0604020202020204" pitchFamily="34" charset="0"/>
                <a:cs typeface="Arial" panose="020B0604020202020204" pitchFamily="34" charset="0"/>
              </a:rPr>
              <a:t>The Basic Goal-Setting Model</a:t>
            </a:r>
          </a:p>
          <a:p>
            <a:pPr marL="571500" indent="-457200">
              <a:buFont typeface="+mj-lt"/>
              <a:buAutoNum type="arabicPeriod"/>
            </a:pPr>
            <a:r>
              <a:rPr lang="en-CA" sz="2000" dirty="0">
                <a:solidFill>
                  <a:schemeClr val="bg2">
                    <a:lumMod val="50000"/>
                  </a:schemeClr>
                </a:solidFill>
                <a:latin typeface="Arial" panose="020B0604020202020204" pitchFamily="34" charset="0"/>
                <a:cs typeface="Arial" panose="020B0604020202020204" pitchFamily="34" charset="0"/>
              </a:rPr>
              <a:t>Equity Theory</a:t>
            </a:r>
          </a:p>
          <a:p>
            <a:pPr marL="571500" indent="-457200">
              <a:buFont typeface="+mj-lt"/>
              <a:buAutoNum type="arabicPeriod"/>
            </a:pPr>
            <a:r>
              <a:rPr lang="en-CA" sz="2000" dirty="0">
                <a:solidFill>
                  <a:schemeClr val="bg2">
                    <a:lumMod val="50000"/>
                  </a:schemeClr>
                </a:solidFill>
                <a:latin typeface="Arial" panose="020B0604020202020204" pitchFamily="34" charset="0"/>
                <a:cs typeface="Arial" panose="020B0604020202020204" pitchFamily="34" charset="0"/>
              </a:rPr>
              <a:t>Expectancy Theory</a:t>
            </a:r>
          </a:p>
          <a:p>
            <a:pPr marL="571500" indent="-457200">
              <a:buFont typeface="+mj-lt"/>
              <a:buAutoNum type="arabicPeriod"/>
            </a:pPr>
            <a:r>
              <a:rPr lang="en-CA" sz="2000" dirty="0">
                <a:solidFill>
                  <a:schemeClr val="bg2">
                    <a:lumMod val="50000"/>
                  </a:schemeClr>
                </a:solidFill>
                <a:latin typeface="Arial" panose="020B0604020202020204" pitchFamily="34" charset="0"/>
                <a:cs typeface="Arial" panose="020B0604020202020204" pitchFamily="34" charset="0"/>
              </a:rPr>
              <a:t>Reinforcement Theory</a:t>
            </a:r>
          </a:p>
        </p:txBody>
      </p:sp>
    </p:spTree>
    <p:extLst>
      <p:ext uri="{BB962C8B-B14F-4D97-AF65-F5344CB8AC3E}">
        <p14:creationId xmlns:p14="http://schemas.microsoft.com/office/powerpoint/2010/main" val="236927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EC36-BCF3-254B-830C-134B565FCB4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4.3 Process-Based Theories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DC9A117-15E7-804B-B8A1-41A4B7EF2BE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Goal theory</a:t>
            </a:r>
            <a:r>
              <a:rPr lang="en-CA" sz="2000" dirty="0">
                <a:latin typeface="Arial" panose="020B0604020202020204" pitchFamily="34" charset="0"/>
                <a:cs typeface="Arial" panose="020B0604020202020204" pitchFamily="34" charset="0"/>
              </a:rPr>
              <a:t> states that people will perform better if they have difficult, specific, accepted performance goals or objectives.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D10B19F-E9B0-7340-A6C9-D22A64AA9D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1193" y="2571750"/>
            <a:ext cx="5803900" cy="1905000"/>
          </a:xfrm>
          <a:prstGeom prst="rect">
            <a:avLst/>
          </a:prstGeom>
        </p:spPr>
      </p:pic>
    </p:spTree>
    <p:extLst>
      <p:ext uri="{BB962C8B-B14F-4D97-AF65-F5344CB8AC3E}">
        <p14:creationId xmlns:p14="http://schemas.microsoft.com/office/powerpoint/2010/main" val="417132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2E48-C4CB-A544-A1AC-A0439C14A0B1}"/>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4.3 Process-Based Theories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F3C618F-B1BE-6E4C-83D8-59236B243542}"/>
              </a:ext>
            </a:extLst>
          </p:cNvPr>
          <p:cNvSpPr>
            <a:spLocks noGrp="1"/>
          </p:cNvSpPr>
          <p:nvPr>
            <p:ph type="body" idx="1"/>
          </p:nvPr>
        </p:nvSpPr>
        <p:spPr>
          <a:xfrm>
            <a:off x="311700" y="902250"/>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Equity Theory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According to this theory, individuals are motivated by a sense of fairness in their interactions. Moreover, our sense of fairness is a result of the social comparisons we make. Specifically, we compare our inputs and outcomes with other people’s inputs and outcomes.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5F80F56-E3AB-1445-9B8C-56FCC450DC4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3256" y="3442623"/>
            <a:ext cx="6858757" cy="1290877"/>
          </a:xfrm>
          <a:prstGeom prst="rect">
            <a:avLst/>
          </a:prstGeom>
        </p:spPr>
      </p:pic>
    </p:spTree>
    <p:extLst>
      <p:ext uri="{BB962C8B-B14F-4D97-AF65-F5344CB8AC3E}">
        <p14:creationId xmlns:p14="http://schemas.microsoft.com/office/powerpoint/2010/main" val="160777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31A2-9548-3D41-B712-88EF2CB54318}"/>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4.3 Process-Based Theories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8472F8F-26DE-0A47-8C73-B94751550135}"/>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Expectancy Theory</a:t>
            </a:r>
          </a:p>
          <a:p>
            <a:pPr marL="114300" indent="0">
              <a:buNone/>
            </a:pPr>
            <a:endParaRPr lang="en-CA" b="1" dirty="0"/>
          </a:p>
          <a:p>
            <a:pPr marL="114300" indent="0">
              <a:buNone/>
            </a:pPr>
            <a:endParaRPr lang="en-CA" b="1"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0D23228A-8909-DB44-90A8-C0EF6303F2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700" y="2279463"/>
            <a:ext cx="8098971" cy="1931522"/>
          </a:xfrm>
          <a:prstGeom prst="rect">
            <a:avLst/>
          </a:prstGeom>
        </p:spPr>
      </p:pic>
    </p:spTree>
    <p:extLst>
      <p:ext uri="{BB962C8B-B14F-4D97-AF65-F5344CB8AC3E}">
        <p14:creationId xmlns:p14="http://schemas.microsoft.com/office/powerpoint/2010/main" val="140307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D969-2A9A-B645-A288-97197C6B6EFB}"/>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4.3 Process-Based Theories</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280B9CA-1093-F24E-951C-3F2FEBE44D5A}"/>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Reinforcement Theory</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Reinforcement theory is based on the work of Ivan Pavlov on behavioural conditioning and the later work of B. F. Skinner on operant conditioning (Skinner, 1953).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According to </a:t>
            </a:r>
            <a:r>
              <a:rPr lang="en-CA" sz="2000" b="1" dirty="0">
                <a:latin typeface="Arial" panose="020B0604020202020204" pitchFamily="34" charset="0"/>
                <a:cs typeface="Arial" panose="020B0604020202020204" pitchFamily="34" charset="0"/>
              </a:rPr>
              <a:t>reinforcement theory</a:t>
            </a:r>
            <a:r>
              <a:rPr lang="en-CA" sz="2000" dirty="0">
                <a:latin typeface="Arial" panose="020B0604020202020204" pitchFamily="34" charset="0"/>
                <a:cs typeface="Arial" panose="020B0604020202020204" pitchFamily="34" charset="0"/>
              </a:rPr>
              <a:t>, behaviour is a function of its outcomes. Imagine that even though no one asked you to, you stayed late and drafted a report. </a:t>
            </a:r>
            <a:endParaRPr lang="en-CA" sz="20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5481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 I</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2000" b="1" dirty="0">
              <a:solidFill>
                <a:schemeClr val="bg2">
                  <a:lumMod val="50000"/>
                </a:schemeClr>
              </a:solidFill>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Define</a:t>
            </a:r>
            <a:r>
              <a:rPr lang="en-CA" sz="2000" dirty="0">
                <a:latin typeface="Arial" panose="020B0604020202020204" pitchFamily="34" charset="0"/>
                <a:cs typeface="Arial" panose="020B0604020202020204" pitchFamily="34" charset="0"/>
              </a:rPr>
              <a:t> motivation.</a:t>
            </a:r>
          </a:p>
          <a:p>
            <a:r>
              <a:rPr lang="en-CA" sz="2000" b="1" dirty="0">
                <a:latin typeface="Arial" panose="020B0604020202020204" pitchFamily="34" charset="0"/>
                <a:cs typeface="Arial" panose="020B0604020202020204" pitchFamily="34" charset="0"/>
              </a:rPr>
              <a:t>Understand</a:t>
            </a:r>
            <a:r>
              <a:rPr lang="en-CA" sz="2000" dirty="0">
                <a:latin typeface="Arial" panose="020B0604020202020204" pitchFamily="34" charset="0"/>
                <a:cs typeface="Arial" panose="020B0604020202020204" pitchFamily="34" charset="0"/>
              </a:rPr>
              <a:t> the role of motivation in determining employee performance.</a:t>
            </a:r>
          </a:p>
          <a:p>
            <a:r>
              <a:rPr lang="en-CA" sz="2000" b="1" dirty="0">
                <a:latin typeface="Arial" panose="020B0604020202020204" pitchFamily="34" charset="0"/>
                <a:cs typeface="Arial" panose="020B0604020202020204" pitchFamily="34" charset="0"/>
              </a:rPr>
              <a:t>Compare</a:t>
            </a:r>
            <a:r>
              <a:rPr lang="en-CA" sz="2000" dirty="0">
                <a:latin typeface="Arial" panose="020B0604020202020204" pitchFamily="34" charset="0"/>
                <a:cs typeface="Arial" panose="020B0604020202020204" pitchFamily="34" charset="0"/>
              </a:rPr>
              <a:t> needs and process theories of motivation.</a:t>
            </a:r>
          </a:p>
          <a:p>
            <a:r>
              <a:rPr lang="en-CA" sz="2000" b="1" dirty="0">
                <a:latin typeface="Arial" panose="020B0604020202020204" pitchFamily="34" charset="0"/>
                <a:cs typeface="Arial" panose="020B0604020202020204" pitchFamily="34" charset="0"/>
              </a:rPr>
              <a:t>Recognize</a:t>
            </a:r>
            <a:r>
              <a:rPr lang="en-CA" sz="2000" dirty="0">
                <a:latin typeface="Arial" panose="020B0604020202020204" pitchFamily="34" charset="0"/>
                <a:cs typeface="Arial" panose="020B0604020202020204" pitchFamily="34" charset="0"/>
              </a:rPr>
              <a:t> how fairness perceptions are determined and consequences of these perceptions on motivation in the workplace.</a:t>
            </a:r>
          </a:p>
          <a:p>
            <a:r>
              <a:rPr lang="en-CA" sz="2000" b="1" dirty="0">
                <a:latin typeface="Arial" panose="020B0604020202020204" pitchFamily="34" charset="0"/>
                <a:cs typeface="Arial" panose="020B0604020202020204" pitchFamily="34" charset="0"/>
              </a:rPr>
              <a:t>Identify</a:t>
            </a:r>
            <a:r>
              <a:rPr lang="en-CA" sz="2000" dirty="0">
                <a:latin typeface="Arial" panose="020B0604020202020204" pitchFamily="34" charset="0"/>
                <a:cs typeface="Arial" panose="020B0604020202020204" pitchFamily="34" charset="0"/>
              </a:rPr>
              <a:t> ways to increase motivation in the workplace</a:t>
            </a:r>
            <a:r>
              <a:rPr lang="en-CA" dirty="0"/>
              <a:t>.</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DD7C-6311-6847-91F7-225A84D2BCA5}"/>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4.4 Influencing Motivation at Work</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7FEA223-50A5-0840-9995-395ED00FF6A0}"/>
              </a:ext>
            </a:extLst>
          </p:cNvPr>
          <p:cNvSpPr>
            <a:spLocks noGrp="1"/>
          </p:cNvSpPr>
          <p:nvPr>
            <p:ph type="body" idx="1"/>
          </p:nvPr>
        </p:nvSpPr>
        <p:spPr>
          <a:xfrm>
            <a:off x="311700" y="1017800"/>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The emotional intelligence skill of self-awareness is the key to understanding your own motivations.</a:t>
            </a:r>
            <a:r>
              <a:rPr lang="en-CA" sz="2000" dirty="0">
                <a:latin typeface="Arial" panose="020B0604020202020204" pitchFamily="34" charset="0"/>
                <a:cs typeface="Arial" panose="020B0604020202020204" pitchFamily="34" charset="0"/>
              </a:rPr>
              <a:t> It isn’t until we understand our own emotions that we can begin to understand what we need to do to motivate ourselves personally and professionally.</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506F1-DA6E-524F-8953-4F48E97F415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6946" y="2571750"/>
            <a:ext cx="7230108" cy="2314150"/>
          </a:xfrm>
          <a:prstGeom prst="rect">
            <a:avLst/>
          </a:prstGeom>
        </p:spPr>
      </p:pic>
    </p:spTree>
    <p:extLst>
      <p:ext uri="{BB962C8B-B14F-4D97-AF65-F5344CB8AC3E}">
        <p14:creationId xmlns:p14="http://schemas.microsoft.com/office/powerpoint/2010/main" val="125036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3068-FCC9-7A45-8D14-231D81B43D5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4.5 Key Takeaways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40CDA59-6132-6245-AE7E-0DB6B2DD1A44}"/>
              </a:ext>
            </a:extLst>
          </p:cNvPr>
          <p:cNvSpPr>
            <a:spLocks noGrp="1"/>
          </p:cNvSpPr>
          <p:nvPr>
            <p:ph type="body" idx="1"/>
          </p:nvPr>
        </p:nvSpPr>
        <p:spPr/>
        <p:txBody>
          <a:bodyPr>
            <a:normAutofit fontScale="25000" lnSpcReduction="20000"/>
          </a:bodyPr>
          <a:lstStyle/>
          <a:p>
            <a:r>
              <a:rPr lang="en-CA" sz="5600" b="1" dirty="0">
                <a:latin typeface="Arial" panose="020B0604020202020204" pitchFamily="34" charset="0"/>
                <a:cs typeface="Arial" panose="020B0604020202020204" pitchFamily="34" charset="0"/>
              </a:rPr>
              <a:t>Motivation can be understood in terms of the direction and intensity</a:t>
            </a:r>
            <a:r>
              <a:rPr lang="en-CA" sz="5600" dirty="0">
                <a:latin typeface="Arial" panose="020B0604020202020204" pitchFamily="34" charset="0"/>
                <a:cs typeface="Arial" panose="020B0604020202020204" pitchFamily="34" charset="0"/>
              </a:rPr>
              <a:t> of our efforts.</a:t>
            </a:r>
          </a:p>
          <a:p>
            <a:r>
              <a:rPr lang="en-CA" sz="5600" b="1" dirty="0">
                <a:latin typeface="Arial" panose="020B0604020202020204" pitchFamily="34" charset="0"/>
                <a:cs typeface="Arial" panose="020B0604020202020204" pitchFamily="34" charset="0"/>
              </a:rPr>
              <a:t>Our performance in the workplace can be understood by examining</a:t>
            </a:r>
            <a:r>
              <a:rPr lang="en-CA" sz="5600" dirty="0">
                <a:latin typeface="Arial" panose="020B0604020202020204" pitchFamily="34" charset="0"/>
                <a:cs typeface="Arial" panose="020B0604020202020204" pitchFamily="34" charset="0"/>
              </a:rPr>
              <a:t> not only m</a:t>
            </a:r>
            <a:r>
              <a:rPr lang="en-CA" sz="5600" b="1" dirty="0">
                <a:latin typeface="Arial" panose="020B0604020202020204" pitchFamily="34" charset="0"/>
                <a:cs typeface="Arial" panose="020B0604020202020204" pitchFamily="34" charset="0"/>
              </a:rPr>
              <a:t>otivation</a:t>
            </a:r>
            <a:r>
              <a:rPr lang="en-CA" sz="5600" dirty="0">
                <a:latin typeface="Arial" panose="020B0604020202020204" pitchFamily="34" charset="0"/>
                <a:cs typeface="Arial" panose="020B0604020202020204" pitchFamily="34" charset="0"/>
              </a:rPr>
              <a:t>, but also </a:t>
            </a:r>
            <a:r>
              <a:rPr lang="en-CA" sz="5600" b="1" dirty="0">
                <a:latin typeface="Arial" panose="020B0604020202020204" pitchFamily="34" charset="0"/>
                <a:cs typeface="Arial" panose="020B0604020202020204" pitchFamily="34" charset="0"/>
              </a:rPr>
              <a:t>ability</a:t>
            </a:r>
            <a:r>
              <a:rPr lang="en-CA" sz="5600" dirty="0">
                <a:latin typeface="Arial" panose="020B0604020202020204" pitchFamily="34" charset="0"/>
                <a:cs typeface="Arial" panose="020B0604020202020204" pitchFamily="34" charset="0"/>
              </a:rPr>
              <a:t> and </a:t>
            </a:r>
            <a:r>
              <a:rPr lang="en-CA" sz="5600" b="1" dirty="0">
                <a:latin typeface="Arial" panose="020B0604020202020204" pitchFamily="34" charset="0"/>
                <a:cs typeface="Arial" panose="020B0604020202020204" pitchFamily="34" charset="0"/>
              </a:rPr>
              <a:t>environmental</a:t>
            </a:r>
            <a:r>
              <a:rPr lang="en-CA" sz="5600" dirty="0">
                <a:latin typeface="Arial" panose="020B0604020202020204" pitchFamily="34" charset="0"/>
                <a:cs typeface="Arial" panose="020B0604020202020204" pitchFamily="34" charset="0"/>
              </a:rPr>
              <a:t> factors.</a:t>
            </a:r>
          </a:p>
          <a:p>
            <a:r>
              <a:rPr lang="en-CA" sz="5600" b="1" dirty="0">
                <a:latin typeface="Arial" panose="020B0604020202020204" pitchFamily="34" charset="0"/>
                <a:cs typeface="Arial" panose="020B0604020202020204" pitchFamily="34" charset="0"/>
              </a:rPr>
              <a:t>Several theories view motivated behaviour as attempts to satisfy </a:t>
            </a:r>
            <a:r>
              <a:rPr lang="en-CA" sz="5600" b="1" dirty="0" err="1">
                <a:latin typeface="Arial" panose="020B0604020202020204" pitchFamily="34" charset="0"/>
                <a:cs typeface="Arial" panose="020B0604020202020204" pitchFamily="34" charset="0"/>
              </a:rPr>
              <a:t>needs.</a:t>
            </a:r>
            <a:r>
              <a:rPr lang="en-CA" sz="5600" dirty="0" err="1">
                <a:latin typeface="Arial" panose="020B0604020202020204" pitchFamily="34" charset="0"/>
                <a:cs typeface="Arial" panose="020B0604020202020204" pitchFamily="34" charset="0"/>
              </a:rPr>
              <a:t>Based</a:t>
            </a:r>
            <a:r>
              <a:rPr lang="en-CA" sz="5600" dirty="0">
                <a:latin typeface="Arial" panose="020B0604020202020204" pitchFamily="34" charset="0"/>
                <a:cs typeface="Arial" panose="020B0604020202020204" pitchFamily="34" charset="0"/>
              </a:rPr>
              <a:t> on this approach, managers would benefit from understanding what people need so that the actions of employees can be understood and managed. </a:t>
            </a:r>
          </a:p>
          <a:p>
            <a:r>
              <a:rPr lang="en-CA" sz="5600" b="1" dirty="0">
                <a:latin typeface="Arial" panose="020B0604020202020204" pitchFamily="34" charset="0"/>
                <a:cs typeface="Arial" panose="020B0604020202020204" pitchFamily="34" charset="0"/>
              </a:rPr>
              <a:t>Other theories explain motivated behaviour using the cognitive processes of employees.</a:t>
            </a:r>
            <a:r>
              <a:rPr lang="en-CA" sz="5600" dirty="0">
                <a:latin typeface="Arial" panose="020B0604020202020204" pitchFamily="34" charset="0"/>
                <a:cs typeface="Arial" panose="020B0604020202020204" pitchFamily="34" charset="0"/>
              </a:rPr>
              <a:t> Employees respond to unfairness in their environment, they learn from the consequences of their actions and repeat the behaviours that lead to positive results, and they are motivated to exert effort if they see their actions will lead to outcomes that would get them desired rewards. </a:t>
            </a:r>
          </a:p>
          <a:p>
            <a:r>
              <a:rPr lang="en-CA" sz="5600" dirty="0">
                <a:latin typeface="Arial" panose="020B0604020202020204" pitchFamily="34" charset="0"/>
                <a:cs typeface="Arial" panose="020B0604020202020204" pitchFamily="34" charset="0"/>
              </a:rPr>
              <a:t>N</a:t>
            </a:r>
            <a:r>
              <a:rPr lang="en-CA" sz="5600" b="1" dirty="0">
                <a:latin typeface="Arial" panose="020B0604020202020204" pitchFamily="34" charset="0"/>
                <a:cs typeface="Arial" panose="020B0604020202020204" pitchFamily="34" charset="0"/>
              </a:rPr>
              <a:t>one of these theories are complete on their own, but each theory provides us with a framework we can use to analyze, interpret, and manage employee behaviours</a:t>
            </a:r>
            <a:r>
              <a:rPr lang="en-CA" sz="5600" dirty="0">
                <a:latin typeface="Arial" panose="020B0604020202020204" pitchFamily="34" charset="0"/>
                <a:cs typeface="Arial" panose="020B0604020202020204" pitchFamily="34" charset="0"/>
              </a:rPr>
              <a:t> in the workplace and design strategies to increase motivation in the workplace.</a:t>
            </a:r>
          </a:p>
          <a:p>
            <a:r>
              <a:rPr lang="en-CA" sz="5600" b="1" dirty="0">
                <a:latin typeface="Arial" panose="020B0604020202020204" pitchFamily="34" charset="0"/>
                <a:cs typeface="Arial" panose="020B0604020202020204" pitchFamily="34" charset="0"/>
              </a:rPr>
              <a:t>A variety of strategies are used in the workplace to increase motivation </a:t>
            </a:r>
            <a:r>
              <a:rPr lang="en-CA" sz="5600" dirty="0">
                <a:latin typeface="Arial" panose="020B0604020202020204" pitchFamily="34" charset="0"/>
                <a:cs typeface="Arial" panose="020B0604020202020204" pitchFamily="34" charset="0"/>
              </a:rPr>
              <a:t>including pay, training, job design, empowerment, and “perks”..</a:t>
            </a:r>
          </a:p>
          <a:p>
            <a:endParaRPr lang="en-US" dirty="0"/>
          </a:p>
        </p:txBody>
      </p:sp>
    </p:spTree>
    <p:extLst>
      <p:ext uri="{BB962C8B-B14F-4D97-AF65-F5344CB8AC3E}">
        <p14:creationId xmlns:p14="http://schemas.microsoft.com/office/powerpoint/2010/main" val="160074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5909-77C8-D247-BEC0-F237F691E961}"/>
              </a:ext>
            </a:extLst>
          </p:cNvPr>
          <p:cNvSpPr>
            <a:spLocks noGrp="1"/>
          </p:cNvSpPr>
          <p:nvPr>
            <p:ph type="title"/>
          </p:nvPr>
        </p:nvSpPr>
        <p:spPr/>
        <p:txBody>
          <a:bodyPr>
            <a:normAutofit fontScale="90000"/>
          </a:bodyPr>
          <a:lstStyle/>
          <a:p>
            <a:r>
              <a:rPr lang="en" b="1" dirty="0">
                <a:latin typeface="Arial"/>
                <a:ea typeface="Arial"/>
                <a:cs typeface="Arial"/>
                <a:sym typeface="Arial"/>
              </a:rPr>
              <a:t>Learning Outcomes II</a:t>
            </a:r>
            <a:endParaRPr lang="en-US" dirty="0"/>
          </a:p>
        </p:txBody>
      </p:sp>
      <p:sp>
        <p:nvSpPr>
          <p:cNvPr id="3" name="Text Placeholder 2">
            <a:extLst>
              <a:ext uri="{FF2B5EF4-FFF2-40B4-BE49-F238E27FC236}">
                <a16:creationId xmlns:a16="http://schemas.microsoft.com/office/drawing/2014/main" id="{8BB83B1C-4AC7-2042-B42E-6B33AA64BAF1}"/>
              </a:ext>
            </a:extLst>
          </p:cNvPr>
          <p:cNvSpPr>
            <a:spLocks noGrp="1"/>
          </p:cNvSpPr>
          <p:nvPr>
            <p:ph type="body" idx="1"/>
          </p:nvPr>
        </p:nvSpPr>
        <p:spPr/>
        <p:txBody>
          <a:bodyPr>
            <a:normAutofit fontScale="92500" lnSpcReduction="10000"/>
          </a:bodyPr>
          <a:lstStyle/>
          <a:p>
            <a:r>
              <a:rPr lang="en-CA" sz="2000" b="1" dirty="0">
                <a:latin typeface="Arial" panose="020B0604020202020204" pitchFamily="34" charset="0"/>
                <a:cs typeface="Arial" panose="020B0604020202020204" pitchFamily="34" charset="0"/>
              </a:rPr>
              <a:t>Explain</a:t>
            </a:r>
            <a:r>
              <a:rPr lang="en-CA" sz="2000" dirty="0">
                <a:latin typeface="Arial" panose="020B0604020202020204" pitchFamily="34" charset="0"/>
                <a:cs typeface="Arial" panose="020B0604020202020204" pitchFamily="34" charset="0"/>
              </a:rPr>
              <a:t> how employees are motivated according to Maslow’s hierarchy of needs.</a:t>
            </a:r>
          </a:p>
          <a:p>
            <a:r>
              <a:rPr lang="en-CA" sz="2000" b="1" dirty="0">
                <a:latin typeface="Arial" panose="020B0604020202020204" pitchFamily="34" charset="0"/>
                <a:cs typeface="Arial" panose="020B0604020202020204" pitchFamily="34" charset="0"/>
              </a:rPr>
              <a:t>Explain</a:t>
            </a:r>
            <a:r>
              <a:rPr lang="en-CA" sz="2000" dirty="0">
                <a:latin typeface="Arial" panose="020B0604020202020204" pitchFamily="34" charset="0"/>
                <a:cs typeface="Arial" panose="020B0604020202020204" pitchFamily="34" charset="0"/>
              </a:rPr>
              <a:t> how the ERG (existence, relatedness, growth) theory addresses the limitations of Maslow’s hierarchy.</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the differences among factors contributing to employee motivation and how these differ from factors contributing to dissatisfaction.</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need for achievement, power, and affiliation, and identify how these acquired needs affect work behaviour.</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how intrinsic and extrinsic factors influence motivation at work.</a:t>
            </a:r>
          </a:p>
          <a:p>
            <a:endParaRPr lang="en-US" dirty="0"/>
          </a:p>
        </p:txBody>
      </p:sp>
    </p:spTree>
    <p:extLst>
      <p:ext uri="{BB962C8B-B14F-4D97-AF65-F5344CB8AC3E}">
        <p14:creationId xmlns:p14="http://schemas.microsoft.com/office/powerpoint/2010/main" val="208193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5AB9-4856-6A4F-AF05-46D961575A26}"/>
              </a:ext>
            </a:extLst>
          </p:cNvPr>
          <p:cNvSpPr>
            <a:spLocks noGrp="1"/>
          </p:cNvSpPr>
          <p:nvPr>
            <p:ph type="title"/>
          </p:nvPr>
        </p:nvSpPr>
        <p:spPr/>
        <p:txBody>
          <a:bodyPr>
            <a:normAutofit fontScale="90000"/>
          </a:bodyPr>
          <a:lstStyle/>
          <a:p>
            <a:r>
              <a:rPr lang="en" b="1" dirty="0">
                <a:latin typeface="Arial"/>
                <a:ea typeface="Arial"/>
                <a:cs typeface="Arial"/>
                <a:sym typeface="Arial"/>
              </a:rPr>
              <a:t>Learning Outcomes III</a:t>
            </a:r>
            <a:endParaRPr lang="en-US" dirty="0"/>
          </a:p>
        </p:txBody>
      </p:sp>
      <p:sp>
        <p:nvSpPr>
          <p:cNvPr id="3" name="Text Placeholder 2">
            <a:extLst>
              <a:ext uri="{FF2B5EF4-FFF2-40B4-BE49-F238E27FC236}">
                <a16:creationId xmlns:a16="http://schemas.microsoft.com/office/drawing/2014/main" id="{851562B2-7AD0-C64B-87B3-531F2E2A20C6}"/>
              </a:ext>
            </a:extLst>
          </p:cNvPr>
          <p:cNvSpPr>
            <a:spLocks noGrp="1"/>
          </p:cNvSpPr>
          <p:nvPr>
            <p:ph type="body" idx="1"/>
          </p:nvPr>
        </p:nvSpPr>
        <p:spPr/>
        <p:txBody>
          <a:bodyPr/>
          <a:lstStyle/>
          <a:p>
            <a:r>
              <a:rPr lang="en-CA" sz="2000" b="1" dirty="0">
                <a:latin typeface="Arial" panose="020B0604020202020204" pitchFamily="34" charset="0"/>
                <a:cs typeface="Arial" panose="020B0604020202020204" pitchFamily="34" charset="0"/>
              </a:rPr>
              <a:t>Explain</a:t>
            </a:r>
            <a:r>
              <a:rPr lang="en-CA" sz="2000" dirty="0">
                <a:latin typeface="Arial" panose="020B0604020202020204" pitchFamily="34" charset="0"/>
                <a:cs typeface="Arial" panose="020B0604020202020204" pitchFamily="34" charset="0"/>
              </a:rPr>
              <a:t> how goal-setting influences motivation.</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the three types of fairness that affect employee attitudes and behaviours.</a:t>
            </a:r>
          </a:p>
          <a:p>
            <a:r>
              <a:rPr lang="en-CA" sz="2000" b="1" dirty="0">
                <a:latin typeface="Arial" panose="020B0604020202020204" pitchFamily="34" charset="0"/>
                <a:cs typeface="Arial" panose="020B0604020202020204" pitchFamily="34" charset="0"/>
              </a:rPr>
              <a:t>List</a:t>
            </a:r>
            <a:r>
              <a:rPr lang="en-CA" sz="2000" dirty="0">
                <a:latin typeface="Arial" panose="020B0604020202020204" pitchFamily="34" charset="0"/>
                <a:cs typeface="Arial" panose="020B0604020202020204" pitchFamily="34" charset="0"/>
              </a:rPr>
              <a:t> the three questions individuals consider when deciding whether to put forth effort at work.</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how managers can use learning and reinforcement principles to motivate employees.</a:t>
            </a:r>
          </a:p>
          <a:p>
            <a:endParaRPr lang="en-US" dirty="0"/>
          </a:p>
        </p:txBody>
      </p:sp>
    </p:spTree>
    <p:extLst>
      <p:ext uri="{BB962C8B-B14F-4D97-AF65-F5344CB8AC3E}">
        <p14:creationId xmlns:p14="http://schemas.microsoft.com/office/powerpoint/2010/main" val="84554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54056" y="233982"/>
            <a:ext cx="5158888" cy="607800"/>
          </a:xfrm>
          <a:prstGeom prst="rect">
            <a:avLst/>
          </a:prstGeom>
        </p:spPr>
        <p:txBody>
          <a:bodyPr spcFirstLastPara="1" wrap="square" lIns="91425" tIns="91425" rIns="91425" bIns="91425" anchor="t" anchorCtr="0">
            <a:noAutofit/>
          </a:bodyPr>
          <a:lstStyle/>
          <a:p>
            <a:r>
              <a:rPr lang="en-CA" b="1" dirty="0">
                <a:latin typeface="Arial" panose="020B0604020202020204" pitchFamily="34" charset="0"/>
                <a:cs typeface="Arial" panose="020B0604020202020204" pitchFamily="34" charset="0"/>
              </a:rPr>
              <a:t>4.1 Motivation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b="1" dirty="0">
              <a:latin typeface="Arial" panose="020B0604020202020204" pitchFamily="34" charset="0"/>
              <a:ea typeface="Arial"/>
              <a:cs typeface="Arial" panose="020B0604020202020204" pitchFamily="34" charset="0"/>
              <a:sym typeface="Arial"/>
            </a:endParaRPr>
          </a:p>
        </p:txBody>
      </p:sp>
      <p:sp>
        <p:nvSpPr>
          <p:cNvPr id="93" name="Google Shape;93;p15"/>
          <p:cNvSpPr txBox="1">
            <a:spLocks noGrp="1"/>
          </p:cNvSpPr>
          <p:nvPr>
            <p:ph type="body" idx="1"/>
          </p:nvPr>
        </p:nvSpPr>
        <p:spPr>
          <a:xfrm>
            <a:off x="4341978" y="1002256"/>
            <a:ext cx="4643717" cy="3339000"/>
          </a:xfrm>
          <a:prstGeom prst="rect">
            <a:avLst/>
          </a:prstGeom>
        </p:spPr>
        <p:txBody>
          <a:bodyPr spcFirstLastPara="1" wrap="square" lIns="91425" tIns="91425" rIns="91425" bIns="91425" anchor="t" anchorCtr="0">
            <a:noAutofit/>
          </a:bodyPr>
          <a:lstStyle/>
          <a:p>
            <a:pPr marL="0" lvl="0" indent="0">
              <a:spcBef>
                <a:spcPts val="1200"/>
              </a:spcBef>
              <a:buNone/>
            </a:pPr>
            <a:r>
              <a:rPr lang="en-CA" sz="2000" b="1" dirty="0">
                <a:latin typeface="Arial" panose="020B0604020202020204" pitchFamily="34" charset="0"/>
                <a:cs typeface="Arial" panose="020B0604020202020204" pitchFamily="34" charset="0"/>
              </a:rPr>
              <a:t>Motivation </a:t>
            </a:r>
            <a:r>
              <a:rPr lang="en-CA" sz="2000" dirty="0">
                <a:latin typeface="Arial" panose="020B0604020202020204" pitchFamily="34" charset="0"/>
                <a:cs typeface="Arial" panose="020B0604020202020204" pitchFamily="34" charset="0"/>
              </a:rPr>
              <a:t>is defined as the desire to achieve a goal or a certain performance level, leading to goal-directed behaviour. Motivation is one of the forces that lead to performance. </a:t>
            </a:r>
            <a:endParaRPr sz="2000" dirty="0">
              <a:latin typeface="Arial" panose="020B0604020202020204" pitchFamily="34" charset="0"/>
              <a:ea typeface="Arial"/>
              <a:cs typeface="Arial" panose="020B0604020202020204" pitchFamily="34" charset="0"/>
              <a:sym typeface="Arial"/>
            </a:endParaRPr>
          </a:p>
          <a:p>
            <a:pPr marL="0" lvl="0" indent="0" algn="l" rtl="0">
              <a:spcBef>
                <a:spcPts val="1200"/>
              </a:spcBef>
              <a:spcAft>
                <a:spcPts val="1200"/>
              </a:spcAft>
              <a:buNone/>
            </a:pPr>
            <a:endParaRPr dirty="0"/>
          </a:p>
        </p:txBody>
      </p:sp>
      <p:sp>
        <p:nvSpPr>
          <p:cNvPr id="95" name="Google Shape;95;p15">
            <a:extLst>
              <a:ext uri="{C183D7F6-B498-43B3-948B-1728B52AA6E4}">
                <adec:decorative xmlns:adec="http://schemas.microsoft.com/office/drawing/2017/decorative" val="1"/>
              </a:ext>
            </a:extLst>
          </p:cNvPr>
          <p:cNvSpPr txBox="1"/>
          <p:nvPr/>
        </p:nvSpPr>
        <p:spPr>
          <a:xfrm>
            <a:off x="76200" y="4468766"/>
            <a:ext cx="3985113" cy="400079"/>
          </a:xfrm>
          <a:prstGeom prst="rect">
            <a:avLst/>
          </a:prstGeom>
          <a:noFill/>
          <a:ln>
            <a:noFill/>
          </a:ln>
        </p:spPr>
        <p:txBody>
          <a:bodyPr spcFirstLastPara="1" wrap="square" lIns="91425" tIns="91425" rIns="91425" bIns="91425" anchor="t" anchorCtr="0">
            <a:spAutoFit/>
          </a:bodyPr>
          <a:lstStyle/>
          <a:p>
            <a:pPr lvl="0"/>
            <a:r>
              <a:rPr lang="en-CA" dirty="0"/>
              <a:t>Photo by </a:t>
            </a:r>
            <a:r>
              <a:rPr lang="en-CA" dirty="0">
                <a:hlinkClick r:id="rId3"/>
              </a:rPr>
              <a:t>Cristofer Maximilian</a:t>
            </a:r>
            <a:r>
              <a:rPr lang="en-CA" dirty="0"/>
              <a:t> on </a:t>
            </a:r>
            <a:r>
              <a:rPr lang="en-CA" dirty="0">
                <a:hlinkClick r:id="rId4"/>
              </a:rPr>
              <a:t>Unsplash</a:t>
            </a:r>
            <a:endParaRPr sz="1100" dirty="0">
              <a:solidFill>
                <a:schemeClr val="bg2"/>
              </a:solidFill>
            </a:endParaRPr>
          </a:p>
        </p:txBody>
      </p:sp>
      <p:pic>
        <p:nvPicPr>
          <p:cNvPr id="3" name="Picture 2">
            <a:extLst>
              <a:ext uri="{FF2B5EF4-FFF2-40B4-BE49-F238E27FC236}">
                <a16:creationId xmlns:a16="http://schemas.microsoft.com/office/drawing/2014/main" id="{9DC8C135-A283-CD4F-81A8-45B878B1736A}"/>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3340" b="14786"/>
          <a:stretch/>
        </p:blipFill>
        <p:spPr>
          <a:xfrm>
            <a:off x="182495" y="190193"/>
            <a:ext cx="3620121" cy="41510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4E47-D5D6-D245-96AF-844EA3F19CC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4.1 Motivation II</a:t>
            </a:r>
          </a:p>
        </p:txBody>
      </p:sp>
      <p:pic>
        <p:nvPicPr>
          <p:cNvPr id="5" name="Picture 4" descr="Performance= Motivation x Ability x Environment">
            <a:extLst>
              <a:ext uri="{FF2B5EF4-FFF2-40B4-BE49-F238E27FC236}">
                <a16:creationId xmlns:a16="http://schemas.microsoft.com/office/drawing/2014/main" id="{73B556AB-2823-FD4B-BF14-C9FD9C72C5A3}"/>
              </a:ext>
            </a:extLst>
          </p:cNvPr>
          <p:cNvPicPr>
            <a:picLocks noChangeAspect="1"/>
          </p:cNvPicPr>
          <p:nvPr/>
        </p:nvPicPr>
        <p:blipFill>
          <a:blip r:embed="rId3"/>
          <a:stretch>
            <a:fillRect/>
          </a:stretch>
        </p:blipFill>
        <p:spPr>
          <a:xfrm>
            <a:off x="311700" y="1894783"/>
            <a:ext cx="8520600" cy="1726156"/>
          </a:xfrm>
          <a:prstGeom prst="rect">
            <a:avLst/>
          </a:prstGeom>
        </p:spPr>
      </p:pic>
    </p:spTree>
    <p:extLst>
      <p:ext uri="{BB962C8B-B14F-4D97-AF65-F5344CB8AC3E}">
        <p14:creationId xmlns:p14="http://schemas.microsoft.com/office/powerpoint/2010/main" val="28683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4D1A-2417-7049-BCA5-97C525B4056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4.1 Motivation III</a:t>
            </a:r>
          </a:p>
        </p:txBody>
      </p:sp>
      <p:sp>
        <p:nvSpPr>
          <p:cNvPr id="3" name="Text Placeholder 2">
            <a:extLst>
              <a:ext uri="{FF2B5EF4-FFF2-40B4-BE49-F238E27FC236}">
                <a16:creationId xmlns:a16="http://schemas.microsoft.com/office/drawing/2014/main" id="{2284B9DD-93EA-7A42-A76C-91E47EDB98CB}"/>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Motivation has two major components: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Direction</a:t>
            </a:r>
            <a:r>
              <a:rPr lang="en-CA" sz="2000" dirty="0">
                <a:latin typeface="Arial" panose="020B0604020202020204" pitchFamily="34" charset="0"/>
                <a:cs typeface="Arial" panose="020B0604020202020204" pitchFamily="34" charset="0"/>
              </a:rPr>
              <a:t>: </a:t>
            </a:r>
            <a:r>
              <a:rPr lang="en-CA" sz="2000" i="1" dirty="0">
                <a:latin typeface="Arial" panose="020B0604020202020204" pitchFamily="34" charset="0"/>
                <a:cs typeface="Arial" panose="020B0604020202020204" pitchFamily="34" charset="0"/>
              </a:rPr>
              <a:t>what</a:t>
            </a:r>
            <a:r>
              <a:rPr lang="en-CA" sz="2000" dirty="0">
                <a:latin typeface="Arial" panose="020B0604020202020204" pitchFamily="34" charset="0"/>
                <a:cs typeface="Arial" panose="020B0604020202020204" pitchFamily="34" charset="0"/>
              </a:rPr>
              <a:t> a person wants to achieve, what they intend to do. It implies a target that motivated people try to “hit.”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Intensity</a:t>
            </a:r>
            <a:r>
              <a:rPr lang="en-CA" sz="2000" dirty="0">
                <a:latin typeface="Arial" panose="020B0604020202020204" pitchFamily="34" charset="0"/>
                <a:cs typeface="Arial" panose="020B0604020202020204" pitchFamily="34" charset="0"/>
              </a:rPr>
              <a:t>:  what we think of as effort. It represents the energy we expend to accomplish something. </a:t>
            </a:r>
          </a:p>
          <a:p>
            <a:pPr marL="114300" indent="0">
              <a:buNone/>
            </a:pPr>
            <a:endParaRPr lang="en-CA" b="1" dirty="0"/>
          </a:p>
        </p:txBody>
      </p:sp>
    </p:spTree>
    <p:extLst>
      <p:ext uri="{BB962C8B-B14F-4D97-AF65-F5344CB8AC3E}">
        <p14:creationId xmlns:p14="http://schemas.microsoft.com/office/powerpoint/2010/main" val="259085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8928-9833-7441-971D-CE15B1F7258C}"/>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I</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36BD712-72A4-814A-B15A-41CBA9304EC6}"/>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Five Need-Based Theories of Motivation</a:t>
            </a:r>
          </a:p>
          <a:p>
            <a:pPr>
              <a:buFont typeface="+mj-lt"/>
              <a:buAutoNum type="arabicPeriod"/>
            </a:pPr>
            <a:endParaRPr lang="en-US" sz="2000" b="1" dirty="0">
              <a:latin typeface="Arial" panose="020B0604020202020204" pitchFamily="34" charset="0"/>
              <a:cs typeface="Arial" panose="020B0604020202020204" pitchFamily="34" charset="0"/>
            </a:endParaRPr>
          </a:p>
          <a:p>
            <a:pPr>
              <a:buFont typeface="+mj-lt"/>
              <a:buAutoNum type="arabicPeriod"/>
            </a:pPr>
            <a:r>
              <a:rPr lang="en-US" sz="2000" dirty="0">
                <a:latin typeface="Arial" panose="020B0604020202020204" pitchFamily="34" charset="0"/>
                <a:cs typeface="Arial" panose="020B0604020202020204" pitchFamily="34" charset="0"/>
              </a:rPr>
              <a:t>Maslow’s Hierarchy of Needs</a:t>
            </a:r>
          </a:p>
          <a:p>
            <a:pPr>
              <a:buFont typeface="+mj-lt"/>
              <a:buAutoNum type="arabicPeriod"/>
            </a:pPr>
            <a:r>
              <a:rPr lang="en-US" sz="2000" dirty="0">
                <a:latin typeface="Arial" panose="020B0604020202020204" pitchFamily="34" charset="0"/>
                <a:cs typeface="Arial" panose="020B0604020202020204" pitchFamily="34" charset="0"/>
              </a:rPr>
              <a:t>ERG Theory</a:t>
            </a:r>
          </a:p>
          <a:p>
            <a:pPr>
              <a:buFont typeface="+mj-lt"/>
              <a:buAutoNum type="arabicPeriod"/>
            </a:pPr>
            <a:r>
              <a:rPr lang="en-US" sz="2000" dirty="0">
                <a:latin typeface="Arial" panose="020B0604020202020204" pitchFamily="34" charset="0"/>
                <a:cs typeface="Arial" panose="020B0604020202020204" pitchFamily="34" charset="0"/>
              </a:rPr>
              <a:t>Two-factor Theory</a:t>
            </a:r>
          </a:p>
          <a:p>
            <a:pPr>
              <a:buFont typeface="+mj-lt"/>
              <a:buAutoNum type="arabicPeriod"/>
            </a:pPr>
            <a:r>
              <a:rPr lang="en-US" sz="2000" dirty="0">
                <a:latin typeface="Arial" panose="020B0604020202020204" pitchFamily="34" charset="0"/>
                <a:cs typeface="Arial" panose="020B0604020202020204" pitchFamily="34" charset="0"/>
              </a:rPr>
              <a:t>McClelland’s Acquired Needs</a:t>
            </a:r>
          </a:p>
          <a:p>
            <a:pPr>
              <a:buFont typeface="+mj-lt"/>
              <a:buAutoNum type="arabicPeriod"/>
            </a:pPr>
            <a:r>
              <a:rPr lang="en-US" sz="2000" dirty="0">
                <a:latin typeface="Arial" panose="020B0604020202020204" pitchFamily="34" charset="0"/>
                <a:cs typeface="Arial" panose="020B0604020202020204" pitchFamily="34" charset="0"/>
              </a:rPr>
              <a:t>Self-determination Theory</a:t>
            </a:r>
          </a:p>
          <a:p>
            <a:endParaRPr lang="en-US" dirty="0"/>
          </a:p>
        </p:txBody>
      </p:sp>
    </p:spTree>
    <p:extLst>
      <p:ext uri="{BB962C8B-B14F-4D97-AF65-F5344CB8AC3E}">
        <p14:creationId xmlns:p14="http://schemas.microsoft.com/office/powerpoint/2010/main" val="367439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2D17-D0DD-0F41-95BC-8CBF9198AA2A}"/>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4.2 </a:t>
            </a:r>
            <a:r>
              <a:rPr lang="en-CA" b="1" dirty="0">
                <a:latin typeface="Arial" panose="020B0604020202020204" pitchFamily="34" charset="0"/>
                <a:cs typeface="Arial" panose="020B0604020202020204" pitchFamily="34" charset="0"/>
              </a:rPr>
              <a:t>Need-Based Theories of Motivation II</a:t>
            </a:r>
            <a:endParaRPr lang="en-US" dirty="0"/>
          </a:p>
        </p:txBody>
      </p:sp>
      <p:sp>
        <p:nvSpPr>
          <p:cNvPr id="3" name="Text Placeholder 2">
            <a:extLst>
              <a:ext uri="{FF2B5EF4-FFF2-40B4-BE49-F238E27FC236}">
                <a16:creationId xmlns:a16="http://schemas.microsoft.com/office/drawing/2014/main" id="{E736568F-972C-F841-B9B6-6B04204D6465}"/>
              </a:ext>
            </a:extLst>
          </p:cNvPr>
          <p:cNvSpPr>
            <a:spLocks noGrp="1"/>
          </p:cNvSpPr>
          <p:nvPr>
            <p:ph type="body" idx="1"/>
          </p:nvPr>
        </p:nvSpPr>
        <p:spPr>
          <a:xfrm>
            <a:off x="311700" y="1103114"/>
            <a:ext cx="4020814" cy="3465761"/>
          </a:xfrm>
        </p:spPr>
        <p:txBody>
          <a:bodyPr>
            <a:normAutofit lnSpcReduction="10000"/>
          </a:bodyPr>
          <a:lstStyle/>
          <a:p>
            <a:pPr marL="114300" indent="0">
              <a:buNone/>
            </a:pPr>
            <a:r>
              <a:rPr lang="en-CA" sz="2000" dirty="0">
                <a:latin typeface="Arial" panose="020B0604020202020204" pitchFamily="34" charset="0"/>
                <a:cs typeface="Arial" panose="020B0604020202020204" pitchFamily="34" charset="0"/>
              </a:rPr>
              <a:t>Abraham Maslow’s </a:t>
            </a:r>
            <a:r>
              <a:rPr lang="en-CA" sz="2000" b="1" dirty="0">
                <a:latin typeface="Arial" panose="020B0604020202020204" pitchFamily="34" charset="0"/>
                <a:cs typeface="Arial" panose="020B0604020202020204" pitchFamily="34" charset="0"/>
              </a:rPr>
              <a:t>hierarchy of needs</a:t>
            </a:r>
            <a:r>
              <a:rPr lang="en-CA" sz="2000" dirty="0">
                <a:latin typeface="Arial" panose="020B0604020202020204" pitchFamily="34" charset="0"/>
                <a:cs typeface="Arial" panose="020B0604020202020204" pitchFamily="34" charset="0"/>
              </a:rPr>
              <a:t> is an image familiar to most business students and managers.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theory is based on a simple premise: Human beings have needs that are hierarchically ranked (Maslow, 1943; Maslow, 1954</a:t>
            </a:r>
            <a:r>
              <a:rPr lang="en-CA" dirty="0"/>
              <a:t>)</a:t>
            </a:r>
            <a:endParaRPr lang="en-US" dirty="0"/>
          </a:p>
        </p:txBody>
      </p:sp>
      <p:pic>
        <p:nvPicPr>
          <p:cNvPr id="5" name="Picture 4" descr="1. Physiological &#10;2. Safety&#10;3.Social&#10;4.Esteem&#10;5.Self Actualization">
            <a:extLst>
              <a:ext uri="{FF2B5EF4-FFF2-40B4-BE49-F238E27FC236}">
                <a16:creationId xmlns:a16="http://schemas.microsoft.com/office/drawing/2014/main" id="{DB40D536-C2AA-F949-8FEB-047061A263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80868" y="1103114"/>
            <a:ext cx="4651432" cy="3630386"/>
          </a:xfrm>
          <a:prstGeom prst="rect">
            <a:avLst/>
          </a:prstGeom>
        </p:spPr>
      </p:pic>
    </p:spTree>
    <p:extLst>
      <p:ext uri="{BB962C8B-B14F-4D97-AF65-F5344CB8AC3E}">
        <p14:creationId xmlns:p14="http://schemas.microsoft.com/office/powerpoint/2010/main" val="304561887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9898</TotalTime>
  <Words>2804</Words>
  <PresentationFormat>On-screen Show (16:9)</PresentationFormat>
  <Paragraphs>141</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Roboto</vt:lpstr>
      <vt:lpstr>Calibri</vt:lpstr>
      <vt:lpstr>Geometric</vt:lpstr>
      <vt:lpstr>Psychology, Communication, and  The Canadian Workplace </vt:lpstr>
      <vt:lpstr>Learning Outcomes I</vt:lpstr>
      <vt:lpstr>Learning Outcomes II</vt:lpstr>
      <vt:lpstr>Learning Outcomes III</vt:lpstr>
      <vt:lpstr>4.1 Motivation I  </vt:lpstr>
      <vt:lpstr>4.1 Motivation II</vt:lpstr>
      <vt:lpstr>4.1 Motivation III</vt:lpstr>
      <vt:lpstr>4.2 Need-Based Theories of Motivation I</vt:lpstr>
      <vt:lpstr>4.2 Need-Based Theories of Motivation II</vt:lpstr>
      <vt:lpstr>4.2 Need-Based Theories of Motivation III</vt:lpstr>
      <vt:lpstr>4.2 Need-Based Theories of Motivation IV</vt:lpstr>
      <vt:lpstr>4.2 Need-Based Theories of Motivation V</vt:lpstr>
      <vt:lpstr>4.2 Need-Based Theories of Motivation VI</vt:lpstr>
      <vt:lpstr>4.2 Need-Based Theories of Motivation VII</vt:lpstr>
      <vt:lpstr>4.3 Process-Based Theories I  </vt:lpstr>
      <vt:lpstr>4.3 Process-Based Theories II  </vt:lpstr>
      <vt:lpstr>4.3 Process-Based Theories III  </vt:lpstr>
      <vt:lpstr>4.3 Process-Based Theories IV  </vt:lpstr>
      <vt:lpstr>4.3 Process-Based Theories  </vt:lpstr>
      <vt:lpstr>4.4 Influencing Motivation at Work  </vt:lpstr>
      <vt:lpstr>4.5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Psychology, Communication and The Canadian Workplace</dc:title>
  <dc:creator>Fanshawe College</dc:creator>
  <dcterms:modified xsi:type="dcterms:W3CDTF">2022-03-25T13:36:53Z</dcterms:modified>
</cp:coreProperties>
</file>