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82" r:id="rId5"/>
    <p:sldId id="259" r:id="rId6"/>
    <p:sldId id="260" r:id="rId7"/>
    <p:sldId id="283" r:id="rId8"/>
    <p:sldId id="268" r:id="rId9"/>
    <p:sldId id="261" r:id="rId10"/>
    <p:sldId id="269" r:id="rId11"/>
    <p:sldId id="270" r:id="rId12"/>
    <p:sldId id="271" r:id="rId13"/>
    <p:sldId id="272" r:id="rId14"/>
    <p:sldId id="273" r:id="rId15"/>
    <p:sldId id="274" r:id="rId16"/>
  </p:sldIdLst>
  <p:sldSz cx="9144000" cy="5143500" type="screen16x9"/>
  <p:notesSz cx="6858000" cy="9144000"/>
  <p:embeddedFontLst>
    <p:embeddedFont>
      <p:font typeface="Lora"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9" autoAdjust="0"/>
    <p:restoredTop sz="86563" autoAdjust="0"/>
  </p:normalViewPr>
  <p:slideViewPr>
    <p:cSldViewPr snapToGrid="0">
      <p:cViewPr varScale="1">
        <p:scale>
          <a:sx n="78" d="100"/>
          <a:sy n="78" d="100"/>
        </p:scale>
        <p:origin x="102" y="660"/>
      </p:cViewPr>
      <p:guideLst>
        <p:guide orient="horz" pos="1620"/>
        <p:guide pos="2880"/>
      </p:guideLst>
    </p:cSldViewPr>
  </p:slideViewPr>
  <p:outlineViewPr>
    <p:cViewPr>
      <p:scale>
        <a:sx n="33" d="100"/>
        <a:sy n="33" d="100"/>
      </p:scale>
      <p:origin x="0" y="-2216"/>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D4BB6A-F40A-A94B-AFDA-937A8F5E28B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FCD32F4B-5B2D-8B4E-A2F1-2A7BAE9F36E0}">
      <dgm:prSet/>
      <dgm:spPr/>
      <dgm:t>
        <a:bodyPr/>
        <a:lstStyle/>
        <a:p>
          <a:r>
            <a:rPr lang="en-CA" b="0" i="0" dirty="0"/>
            <a:t>Project Closure</a:t>
          </a:r>
          <a:endParaRPr lang="es-CO" dirty="0"/>
        </a:p>
      </dgm:t>
    </dgm:pt>
    <dgm:pt modelId="{20214579-1DD7-4F4D-AECE-446F9DA670A6}" type="parTrans" cxnId="{57355D0B-7DB6-3B4C-B885-8747D01A1D0A}">
      <dgm:prSet/>
      <dgm:spPr/>
      <dgm:t>
        <a:bodyPr/>
        <a:lstStyle/>
        <a:p>
          <a:endParaRPr lang="es-MX"/>
        </a:p>
      </dgm:t>
    </dgm:pt>
    <dgm:pt modelId="{4B41E024-9F34-3245-80CA-014AB04FCB11}" type="sibTrans" cxnId="{57355D0B-7DB6-3B4C-B885-8747D01A1D0A}">
      <dgm:prSet/>
      <dgm:spPr/>
      <dgm:t>
        <a:bodyPr/>
        <a:lstStyle/>
        <a:p>
          <a:endParaRPr lang="es-MX"/>
        </a:p>
      </dgm:t>
    </dgm:pt>
    <dgm:pt modelId="{F4DFC328-7A30-7441-AD71-57D044C9F332}">
      <dgm:prSet/>
      <dgm:spPr/>
      <dgm:t>
        <a:bodyPr/>
        <a:lstStyle/>
        <a:p>
          <a:r>
            <a:rPr lang="en-CA" b="0" i="0" dirty="0"/>
            <a:t>Just as a project comes to a close contract also comes to a close.</a:t>
          </a:r>
          <a:endParaRPr lang="es-CO" dirty="0"/>
        </a:p>
      </dgm:t>
    </dgm:pt>
    <dgm:pt modelId="{AB017B26-F3B6-CC43-8D3C-FA7E95979302}" type="parTrans" cxnId="{04386A1B-EC7B-1048-841C-28F11D1F4416}">
      <dgm:prSet/>
      <dgm:spPr/>
      <dgm:t>
        <a:bodyPr/>
        <a:lstStyle/>
        <a:p>
          <a:endParaRPr lang="es-MX"/>
        </a:p>
      </dgm:t>
    </dgm:pt>
    <dgm:pt modelId="{9A882F29-F917-604B-B084-10CF6AF0C27B}" type="sibTrans" cxnId="{04386A1B-EC7B-1048-841C-28F11D1F4416}">
      <dgm:prSet/>
      <dgm:spPr/>
      <dgm:t>
        <a:bodyPr/>
        <a:lstStyle/>
        <a:p>
          <a:endParaRPr lang="es-MX"/>
        </a:p>
      </dgm:t>
    </dgm:pt>
    <dgm:pt modelId="{265E2A3C-0791-2346-9F98-B3940BAB3B8F}">
      <dgm:prSet/>
      <dgm:spPr/>
      <dgm:t>
        <a:bodyPr/>
        <a:lstStyle/>
        <a:p>
          <a:r>
            <a:rPr lang="en-CA" b="1" i="0" dirty="0"/>
            <a:t>Contract closure </a:t>
          </a:r>
          <a:r>
            <a:rPr lang="en-CA" b="0" i="0" dirty="0"/>
            <a:t>updates the project records, detailing the final results of the work on the project. </a:t>
          </a:r>
          <a:endParaRPr lang="es-CO" dirty="0"/>
        </a:p>
      </dgm:t>
    </dgm:pt>
    <dgm:pt modelId="{384A8838-C4E8-0145-A62F-5C075C0CFF71}" type="parTrans" cxnId="{625AF1AE-6521-7045-AAC8-5F36004EEC45}">
      <dgm:prSet/>
      <dgm:spPr/>
      <dgm:t>
        <a:bodyPr/>
        <a:lstStyle/>
        <a:p>
          <a:endParaRPr lang="es-MX"/>
        </a:p>
      </dgm:t>
    </dgm:pt>
    <dgm:pt modelId="{1232917B-7568-9C45-BB3A-AF1C592D823D}" type="sibTrans" cxnId="{625AF1AE-6521-7045-AAC8-5F36004EEC45}">
      <dgm:prSet/>
      <dgm:spPr/>
      <dgm:t>
        <a:bodyPr/>
        <a:lstStyle/>
        <a:p>
          <a:endParaRPr lang="es-MX"/>
        </a:p>
      </dgm:t>
    </dgm:pt>
    <dgm:pt modelId="{D760EC02-0E8A-1B45-8CAB-EB5B51ED5494}">
      <dgm:prSet/>
      <dgm:spPr/>
      <dgm:t>
        <a:bodyPr/>
        <a:lstStyle/>
        <a:p>
          <a:r>
            <a:rPr lang="en-CA" b="0" i="0" dirty="0"/>
            <a:t>Contract closure process is to provide formal notice to the seller.</a:t>
          </a:r>
          <a:endParaRPr lang="es-CO" dirty="0"/>
        </a:p>
      </dgm:t>
    </dgm:pt>
    <dgm:pt modelId="{DD10777B-B040-3644-9BA4-BACF37491473}" type="parTrans" cxnId="{ED03DE2C-3AC2-DF4A-AA3B-26F225E9B257}">
      <dgm:prSet/>
      <dgm:spPr/>
      <dgm:t>
        <a:bodyPr/>
        <a:lstStyle/>
        <a:p>
          <a:endParaRPr lang="es-MX"/>
        </a:p>
      </dgm:t>
    </dgm:pt>
    <dgm:pt modelId="{71FCB9A9-BDC8-F24F-BA36-A5F374F13AEA}" type="sibTrans" cxnId="{ED03DE2C-3AC2-DF4A-AA3B-26F225E9B257}">
      <dgm:prSet/>
      <dgm:spPr/>
      <dgm:t>
        <a:bodyPr/>
        <a:lstStyle/>
        <a:p>
          <a:endParaRPr lang="es-MX"/>
        </a:p>
      </dgm:t>
    </dgm:pt>
    <dgm:pt modelId="{C7841645-5995-8A4E-96F4-BE3786FE568C}">
      <dgm:prSet/>
      <dgm:spPr/>
      <dgm:t>
        <a:bodyPr/>
        <a:lstStyle/>
        <a:p>
          <a:r>
            <a:rPr lang="en-CA" b="0" i="0" dirty="0"/>
            <a:t>Project Audit</a:t>
          </a:r>
          <a:endParaRPr lang="es-CO" dirty="0"/>
        </a:p>
      </dgm:t>
    </dgm:pt>
    <dgm:pt modelId="{E2A941D2-78B5-774C-99C9-B81A33E878FE}" type="parTrans" cxnId="{D9E5A30C-C909-E24E-A69A-ADA9AB737A39}">
      <dgm:prSet/>
      <dgm:spPr/>
      <dgm:t>
        <a:bodyPr/>
        <a:lstStyle/>
        <a:p>
          <a:endParaRPr lang="es-MX"/>
        </a:p>
      </dgm:t>
    </dgm:pt>
    <dgm:pt modelId="{7881480F-6213-3640-BF92-E6B38ED6863B}" type="sibTrans" cxnId="{D9E5A30C-C909-E24E-A69A-ADA9AB737A39}">
      <dgm:prSet/>
      <dgm:spPr/>
      <dgm:t>
        <a:bodyPr/>
        <a:lstStyle/>
        <a:p>
          <a:endParaRPr lang="es-MX"/>
        </a:p>
      </dgm:t>
    </dgm:pt>
    <dgm:pt modelId="{5AB24210-EAFE-1A42-9B88-A5B5A08D406B}">
      <dgm:prSet/>
      <dgm:spPr/>
      <dgm:t>
        <a:bodyPr/>
        <a:lstStyle/>
        <a:p>
          <a:r>
            <a:rPr lang="en-CA" b="0" i="0" dirty="0"/>
            <a:t>Is formal review of the project that assesses the standards of the project management, ensures the standards were met</a:t>
          </a:r>
          <a:endParaRPr lang="es-CO" dirty="0"/>
        </a:p>
      </dgm:t>
    </dgm:pt>
    <dgm:pt modelId="{67D57493-1C93-0844-863D-B00F2458E4AC}" type="parTrans" cxnId="{3D15D439-11F8-AB41-A497-6A7B53CEEFB1}">
      <dgm:prSet/>
      <dgm:spPr/>
      <dgm:t>
        <a:bodyPr/>
        <a:lstStyle/>
        <a:p>
          <a:endParaRPr lang="es-MX"/>
        </a:p>
      </dgm:t>
    </dgm:pt>
    <dgm:pt modelId="{B9CE20DF-95CD-8547-829A-4FAC71625731}" type="sibTrans" cxnId="{3D15D439-11F8-AB41-A497-6A7B53CEEFB1}">
      <dgm:prSet/>
      <dgm:spPr/>
      <dgm:t>
        <a:bodyPr/>
        <a:lstStyle/>
        <a:p>
          <a:endParaRPr lang="es-MX"/>
        </a:p>
      </dgm:t>
    </dgm:pt>
    <dgm:pt modelId="{356F5397-889B-7B42-BED7-09B1053464DD}">
      <dgm:prSet/>
      <dgm:spPr/>
      <dgm:t>
        <a:bodyPr/>
        <a:lstStyle/>
        <a:p>
          <a:r>
            <a:rPr lang="en-CA" b="0" i="0" dirty="0"/>
            <a:t>Carried out by the Project Manager and team, Human Resources (if they were involved with the project from the beginning), financial department, and any other involved stakeholders</a:t>
          </a:r>
          <a:endParaRPr lang="es-CO" dirty="0"/>
        </a:p>
      </dgm:t>
    </dgm:pt>
    <dgm:pt modelId="{BB6F8D4A-E9CA-3345-AD87-AD2C1F609ED6}" type="parTrans" cxnId="{64583DEB-E41A-D545-8DFF-AE8525DE7257}">
      <dgm:prSet/>
      <dgm:spPr/>
      <dgm:t>
        <a:bodyPr/>
        <a:lstStyle/>
        <a:p>
          <a:endParaRPr lang="es-MX"/>
        </a:p>
      </dgm:t>
    </dgm:pt>
    <dgm:pt modelId="{50029082-78D0-7041-859D-0871F04F60D6}" type="sibTrans" cxnId="{64583DEB-E41A-D545-8DFF-AE8525DE7257}">
      <dgm:prSet/>
      <dgm:spPr/>
      <dgm:t>
        <a:bodyPr/>
        <a:lstStyle/>
        <a:p>
          <a:endParaRPr lang="es-MX"/>
        </a:p>
      </dgm:t>
    </dgm:pt>
    <dgm:pt modelId="{CF6D1F92-C441-6247-A7EE-7FC7E2873031}">
      <dgm:prSet/>
      <dgm:spPr/>
      <dgm:t>
        <a:bodyPr/>
        <a:lstStyle/>
        <a:p>
          <a:r>
            <a:rPr lang="en-CA" b="0" i="0" dirty="0"/>
            <a:t>Acceptance of the product/service is required by the customer/vendor</a:t>
          </a:r>
          <a:endParaRPr lang="es-CO" dirty="0"/>
        </a:p>
      </dgm:t>
    </dgm:pt>
    <dgm:pt modelId="{2089874F-666B-1242-A1E2-B6D01C98E600}" type="parTrans" cxnId="{B049D823-C334-9147-80D0-59200BE5570B}">
      <dgm:prSet/>
      <dgm:spPr/>
      <dgm:t>
        <a:bodyPr/>
        <a:lstStyle/>
        <a:p>
          <a:endParaRPr lang="es-MX"/>
        </a:p>
      </dgm:t>
    </dgm:pt>
    <dgm:pt modelId="{33AC3556-6E27-1446-9EA0-B619E5226B86}" type="sibTrans" cxnId="{B049D823-C334-9147-80D0-59200BE5570B}">
      <dgm:prSet/>
      <dgm:spPr/>
      <dgm:t>
        <a:bodyPr/>
        <a:lstStyle/>
        <a:p>
          <a:endParaRPr lang="es-MX"/>
        </a:p>
      </dgm:t>
    </dgm:pt>
    <dgm:pt modelId="{A7E6DFAC-FC89-1141-8595-88F7DBC9FDCE}" type="pres">
      <dgm:prSet presAssocID="{3BD4BB6A-F40A-A94B-AFDA-937A8F5E28B6}" presName="Name0" presStyleCnt="0">
        <dgm:presLayoutVars>
          <dgm:dir/>
          <dgm:animLvl val="lvl"/>
          <dgm:resizeHandles val="exact"/>
        </dgm:presLayoutVars>
      </dgm:prSet>
      <dgm:spPr/>
    </dgm:pt>
    <dgm:pt modelId="{8FFE6DE2-31E8-3648-8DFF-A27AA89CBA08}" type="pres">
      <dgm:prSet presAssocID="{FCD32F4B-5B2D-8B4E-A2F1-2A7BAE9F36E0}" presName="composite" presStyleCnt="0"/>
      <dgm:spPr/>
    </dgm:pt>
    <dgm:pt modelId="{638BF803-F744-5848-B881-AAAE3F8F2E1E}" type="pres">
      <dgm:prSet presAssocID="{FCD32F4B-5B2D-8B4E-A2F1-2A7BAE9F36E0}" presName="parTx" presStyleLbl="alignNode1" presStyleIdx="0" presStyleCnt="2">
        <dgm:presLayoutVars>
          <dgm:chMax val="0"/>
          <dgm:chPref val="0"/>
          <dgm:bulletEnabled val="1"/>
        </dgm:presLayoutVars>
      </dgm:prSet>
      <dgm:spPr/>
    </dgm:pt>
    <dgm:pt modelId="{930181CA-2D1A-3E43-A4AA-A2F550378DC7}" type="pres">
      <dgm:prSet presAssocID="{FCD32F4B-5B2D-8B4E-A2F1-2A7BAE9F36E0}" presName="desTx" presStyleLbl="alignAccFollowNode1" presStyleIdx="0" presStyleCnt="2">
        <dgm:presLayoutVars>
          <dgm:bulletEnabled val="1"/>
        </dgm:presLayoutVars>
      </dgm:prSet>
      <dgm:spPr/>
    </dgm:pt>
    <dgm:pt modelId="{1BE36F63-FFA8-934F-A7D4-AA0D3565A5F3}" type="pres">
      <dgm:prSet presAssocID="{4B41E024-9F34-3245-80CA-014AB04FCB11}" presName="space" presStyleCnt="0"/>
      <dgm:spPr/>
    </dgm:pt>
    <dgm:pt modelId="{26764B08-8985-6E41-9E7C-0208F22E9D4E}" type="pres">
      <dgm:prSet presAssocID="{C7841645-5995-8A4E-96F4-BE3786FE568C}" presName="composite" presStyleCnt="0"/>
      <dgm:spPr/>
    </dgm:pt>
    <dgm:pt modelId="{E88F3A43-953E-484E-A46F-41D73078BF12}" type="pres">
      <dgm:prSet presAssocID="{C7841645-5995-8A4E-96F4-BE3786FE568C}" presName="parTx" presStyleLbl="alignNode1" presStyleIdx="1" presStyleCnt="2">
        <dgm:presLayoutVars>
          <dgm:chMax val="0"/>
          <dgm:chPref val="0"/>
          <dgm:bulletEnabled val="1"/>
        </dgm:presLayoutVars>
      </dgm:prSet>
      <dgm:spPr/>
    </dgm:pt>
    <dgm:pt modelId="{0A053549-6715-2148-BD0D-92D1CED24D29}" type="pres">
      <dgm:prSet presAssocID="{C7841645-5995-8A4E-96F4-BE3786FE568C}" presName="desTx" presStyleLbl="alignAccFollowNode1" presStyleIdx="1" presStyleCnt="2">
        <dgm:presLayoutVars>
          <dgm:bulletEnabled val="1"/>
        </dgm:presLayoutVars>
      </dgm:prSet>
      <dgm:spPr/>
    </dgm:pt>
  </dgm:ptLst>
  <dgm:cxnLst>
    <dgm:cxn modelId="{57355D0B-7DB6-3B4C-B885-8747D01A1D0A}" srcId="{3BD4BB6A-F40A-A94B-AFDA-937A8F5E28B6}" destId="{FCD32F4B-5B2D-8B4E-A2F1-2A7BAE9F36E0}" srcOrd="0" destOrd="0" parTransId="{20214579-1DD7-4F4D-AECE-446F9DA670A6}" sibTransId="{4B41E024-9F34-3245-80CA-014AB04FCB11}"/>
    <dgm:cxn modelId="{8FC4550B-0E56-8347-ADEA-7CEF864DE4F3}" type="presOf" srcId="{3BD4BB6A-F40A-A94B-AFDA-937A8F5E28B6}" destId="{A7E6DFAC-FC89-1141-8595-88F7DBC9FDCE}" srcOrd="0" destOrd="0" presId="urn:microsoft.com/office/officeart/2005/8/layout/hList1"/>
    <dgm:cxn modelId="{D9E5A30C-C909-E24E-A69A-ADA9AB737A39}" srcId="{3BD4BB6A-F40A-A94B-AFDA-937A8F5E28B6}" destId="{C7841645-5995-8A4E-96F4-BE3786FE568C}" srcOrd="1" destOrd="0" parTransId="{E2A941D2-78B5-774C-99C9-B81A33E878FE}" sibTransId="{7881480F-6213-3640-BF92-E6B38ED6863B}"/>
    <dgm:cxn modelId="{22A9E116-9E78-4A4E-9545-202333F6C650}" type="presOf" srcId="{CF6D1F92-C441-6247-A7EE-7FC7E2873031}" destId="{0A053549-6715-2148-BD0D-92D1CED24D29}" srcOrd="0" destOrd="2" presId="urn:microsoft.com/office/officeart/2005/8/layout/hList1"/>
    <dgm:cxn modelId="{04386A1B-EC7B-1048-841C-28F11D1F4416}" srcId="{FCD32F4B-5B2D-8B4E-A2F1-2A7BAE9F36E0}" destId="{F4DFC328-7A30-7441-AD71-57D044C9F332}" srcOrd="0" destOrd="0" parTransId="{AB017B26-F3B6-CC43-8D3C-FA7E95979302}" sibTransId="{9A882F29-F917-604B-B084-10CF6AF0C27B}"/>
    <dgm:cxn modelId="{098CE21D-BD6A-A04D-9A2F-29F30FCCA0EB}" type="presOf" srcId="{5AB24210-EAFE-1A42-9B88-A5B5A08D406B}" destId="{0A053549-6715-2148-BD0D-92D1CED24D29}" srcOrd="0" destOrd="0" presId="urn:microsoft.com/office/officeart/2005/8/layout/hList1"/>
    <dgm:cxn modelId="{B049D823-C334-9147-80D0-59200BE5570B}" srcId="{C7841645-5995-8A4E-96F4-BE3786FE568C}" destId="{CF6D1F92-C441-6247-A7EE-7FC7E2873031}" srcOrd="2" destOrd="0" parTransId="{2089874F-666B-1242-A1E2-B6D01C98E600}" sibTransId="{33AC3556-6E27-1446-9EA0-B619E5226B86}"/>
    <dgm:cxn modelId="{EFCB8228-DA32-D640-8C4F-9BDB8B07345A}" type="presOf" srcId="{FCD32F4B-5B2D-8B4E-A2F1-2A7BAE9F36E0}" destId="{638BF803-F744-5848-B881-AAAE3F8F2E1E}" srcOrd="0" destOrd="0" presId="urn:microsoft.com/office/officeart/2005/8/layout/hList1"/>
    <dgm:cxn modelId="{ED03DE2C-3AC2-DF4A-AA3B-26F225E9B257}" srcId="{FCD32F4B-5B2D-8B4E-A2F1-2A7BAE9F36E0}" destId="{D760EC02-0E8A-1B45-8CAB-EB5B51ED5494}" srcOrd="2" destOrd="0" parTransId="{DD10777B-B040-3644-9BA4-BACF37491473}" sibTransId="{71FCB9A9-BDC8-F24F-BA36-A5F374F13AEA}"/>
    <dgm:cxn modelId="{2039BF32-0CC1-BB4C-B641-E68D07D502FE}" type="presOf" srcId="{265E2A3C-0791-2346-9F98-B3940BAB3B8F}" destId="{930181CA-2D1A-3E43-A4AA-A2F550378DC7}" srcOrd="0" destOrd="1" presId="urn:microsoft.com/office/officeart/2005/8/layout/hList1"/>
    <dgm:cxn modelId="{3D15D439-11F8-AB41-A497-6A7B53CEEFB1}" srcId="{C7841645-5995-8A4E-96F4-BE3786FE568C}" destId="{5AB24210-EAFE-1A42-9B88-A5B5A08D406B}" srcOrd="0" destOrd="0" parTransId="{67D57493-1C93-0844-863D-B00F2458E4AC}" sibTransId="{B9CE20DF-95CD-8547-829A-4FAC71625731}"/>
    <dgm:cxn modelId="{4B08015F-FD76-0340-800C-D03C7633C703}" type="presOf" srcId="{356F5397-889B-7B42-BED7-09B1053464DD}" destId="{0A053549-6715-2148-BD0D-92D1CED24D29}" srcOrd="0" destOrd="1" presId="urn:microsoft.com/office/officeart/2005/8/layout/hList1"/>
    <dgm:cxn modelId="{78F07F7C-2733-9F44-9563-AB52E5B7B529}" type="presOf" srcId="{C7841645-5995-8A4E-96F4-BE3786FE568C}" destId="{E88F3A43-953E-484E-A46F-41D73078BF12}" srcOrd="0" destOrd="0" presId="urn:microsoft.com/office/officeart/2005/8/layout/hList1"/>
    <dgm:cxn modelId="{625AF1AE-6521-7045-AAC8-5F36004EEC45}" srcId="{FCD32F4B-5B2D-8B4E-A2F1-2A7BAE9F36E0}" destId="{265E2A3C-0791-2346-9F98-B3940BAB3B8F}" srcOrd="1" destOrd="0" parTransId="{384A8838-C4E8-0145-A62F-5C075C0CFF71}" sibTransId="{1232917B-7568-9C45-BB3A-AF1C592D823D}"/>
    <dgm:cxn modelId="{64583DEB-E41A-D545-8DFF-AE8525DE7257}" srcId="{C7841645-5995-8A4E-96F4-BE3786FE568C}" destId="{356F5397-889B-7B42-BED7-09B1053464DD}" srcOrd="1" destOrd="0" parTransId="{BB6F8D4A-E9CA-3345-AD87-AD2C1F609ED6}" sibTransId="{50029082-78D0-7041-859D-0871F04F60D6}"/>
    <dgm:cxn modelId="{458D5BF0-3257-554E-9FB3-D28DB1BF05A6}" type="presOf" srcId="{D760EC02-0E8A-1B45-8CAB-EB5B51ED5494}" destId="{930181CA-2D1A-3E43-A4AA-A2F550378DC7}" srcOrd="0" destOrd="2" presId="urn:microsoft.com/office/officeart/2005/8/layout/hList1"/>
    <dgm:cxn modelId="{72D787F7-BF7A-7E48-9D59-A29D6C36F134}" type="presOf" srcId="{F4DFC328-7A30-7441-AD71-57D044C9F332}" destId="{930181CA-2D1A-3E43-A4AA-A2F550378DC7}" srcOrd="0" destOrd="0" presId="urn:microsoft.com/office/officeart/2005/8/layout/hList1"/>
    <dgm:cxn modelId="{A0074463-83F5-F143-BF24-EE447AB18408}" type="presParOf" srcId="{A7E6DFAC-FC89-1141-8595-88F7DBC9FDCE}" destId="{8FFE6DE2-31E8-3648-8DFF-A27AA89CBA08}" srcOrd="0" destOrd="0" presId="urn:microsoft.com/office/officeart/2005/8/layout/hList1"/>
    <dgm:cxn modelId="{DF3591A3-E2A5-CE46-9D1B-A093A32806DD}" type="presParOf" srcId="{8FFE6DE2-31E8-3648-8DFF-A27AA89CBA08}" destId="{638BF803-F744-5848-B881-AAAE3F8F2E1E}" srcOrd="0" destOrd="0" presId="urn:microsoft.com/office/officeart/2005/8/layout/hList1"/>
    <dgm:cxn modelId="{F7D72739-B7E0-124D-9799-F53615BCE2C0}" type="presParOf" srcId="{8FFE6DE2-31E8-3648-8DFF-A27AA89CBA08}" destId="{930181CA-2D1A-3E43-A4AA-A2F550378DC7}" srcOrd="1" destOrd="0" presId="urn:microsoft.com/office/officeart/2005/8/layout/hList1"/>
    <dgm:cxn modelId="{96C069ED-0F60-BD4B-9656-9D015B743FAC}" type="presParOf" srcId="{A7E6DFAC-FC89-1141-8595-88F7DBC9FDCE}" destId="{1BE36F63-FFA8-934F-A7D4-AA0D3565A5F3}" srcOrd="1" destOrd="0" presId="urn:microsoft.com/office/officeart/2005/8/layout/hList1"/>
    <dgm:cxn modelId="{06AF29B8-4413-984E-9EED-B9A96FA72E91}" type="presParOf" srcId="{A7E6DFAC-FC89-1141-8595-88F7DBC9FDCE}" destId="{26764B08-8985-6E41-9E7C-0208F22E9D4E}" srcOrd="2" destOrd="0" presId="urn:microsoft.com/office/officeart/2005/8/layout/hList1"/>
    <dgm:cxn modelId="{1FCE3FDA-AC77-1C42-ADAE-AFA157882188}" type="presParOf" srcId="{26764B08-8985-6E41-9E7C-0208F22E9D4E}" destId="{E88F3A43-953E-484E-A46F-41D73078BF12}" srcOrd="0" destOrd="0" presId="urn:microsoft.com/office/officeart/2005/8/layout/hList1"/>
    <dgm:cxn modelId="{2FE9F223-9867-8348-A126-0DD1E81BB2CE}" type="presParOf" srcId="{26764B08-8985-6E41-9E7C-0208F22E9D4E}" destId="{0A053549-6715-2148-BD0D-92D1CED24D2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C2C8A2-535E-9B46-A07A-C1716DDFD8D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MX"/>
        </a:p>
      </dgm:t>
    </dgm:pt>
    <dgm:pt modelId="{DCEC37AB-7EC3-7144-AE07-571DA73AE4B6}">
      <dgm:prSet/>
      <dgm:spPr/>
      <dgm:t>
        <a:bodyPr/>
        <a:lstStyle/>
        <a:p>
          <a:r>
            <a:rPr lang="en-US" b="1" i="0" dirty="0"/>
            <a:t>Releasing the Project Team</a:t>
          </a:r>
          <a:endParaRPr lang="es-CO" dirty="0"/>
        </a:p>
      </dgm:t>
    </dgm:pt>
    <dgm:pt modelId="{FFA4D5DD-8C74-D746-AB84-4DC68E2D5B0D}" type="parTrans" cxnId="{99C4B07A-406C-D94F-A7A9-75B5B738C4D7}">
      <dgm:prSet/>
      <dgm:spPr/>
      <dgm:t>
        <a:bodyPr/>
        <a:lstStyle/>
        <a:p>
          <a:endParaRPr lang="es-MX"/>
        </a:p>
      </dgm:t>
    </dgm:pt>
    <dgm:pt modelId="{C29BF653-EBAB-9F49-9C19-7D6D4FFE6791}" type="sibTrans" cxnId="{99C4B07A-406C-D94F-A7A9-75B5B738C4D7}">
      <dgm:prSet/>
      <dgm:spPr/>
      <dgm:t>
        <a:bodyPr/>
        <a:lstStyle/>
        <a:p>
          <a:endParaRPr lang="es-MX"/>
        </a:p>
      </dgm:t>
    </dgm:pt>
    <dgm:pt modelId="{13755A9B-488A-FD49-B5E4-95053AA8739D}">
      <dgm:prSet/>
      <dgm:spPr/>
      <dgm:t>
        <a:bodyPr/>
        <a:lstStyle/>
        <a:p>
          <a:r>
            <a:rPr lang="en-US" b="0" i="0" dirty="0"/>
            <a:t>Team members return to their functional work or a new project, or if consultants are released </a:t>
          </a:r>
          <a:endParaRPr lang="es-CO" dirty="0"/>
        </a:p>
      </dgm:t>
    </dgm:pt>
    <dgm:pt modelId="{1B789BD1-90E7-6549-B2A3-C4B1E2F90494}" type="parTrans" cxnId="{EC61E148-C34C-3E42-BD2E-146E0B9D96AA}">
      <dgm:prSet/>
      <dgm:spPr/>
      <dgm:t>
        <a:bodyPr/>
        <a:lstStyle/>
        <a:p>
          <a:endParaRPr lang="es-MX"/>
        </a:p>
      </dgm:t>
    </dgm:pt>
    <dgm:pt modelId="{62AF06B5-A68F-8F40-8E71-73676605A207}" type="sibTrans" cxnId="{EC61E148-C34C-3E42-BD2E-146E0B9D96AA}">
      <dgm:prSet/>
      <dgm:spPr/>
      <dgm:t>
        <a:bodyPr/>
        <a:lstStyle/>
        <a:p>
          <a:endParaRPr lang="es-MX"/>
        </a:p>
      </dgm:t>
    </dgm:pt>
    <dgm:pt modelId="{04306A35-BF48-9745-B9FC-4EC11A058932}">
      <dgm:prSet/>
      <dgm:spPr/>
      <dgm:t>
        <a:bodyPr/>
        <a:lstStyle/>
        <a:p>
          <a:r>
            <a:rPr lang="en-US" b="0" i="0" dirty="0"/>
            <a:t>A celebration of a successful project is a great opportunity at this phase</a:t>
          </a:r>
          <a:endParaRPr lang="es-CO" dirty="0"/>
        </a:p>
      </dgm:t>
    </dgm:pt>
    <dgm:pt modelId="{DABCD016-9E21-3C4B-8155-1D4B15CFB932}" type="parTrans" cxnId="{950B86CC-139D-4E46-8BBC-25C62966A72B}">
      <dgm:prSet/>
      <dgm:spPr/>
      <dgm:t>
        <a:bodyPr/>
        <a:lstStyle/>
        <a:p>
          <a:endParaRPr lang="es-MX"/>
        </a:p>
      </dgm:t>
    </dgm:pt>
    <dgm:pt modelId="{406DD342-731D-054A-A35E-3D02531BE316}" type="sibTrans" cxnId="{950B86CC-139D-4E46-8BBC-25C62966A72B}">
      <dgm:prSet/>
      <dgm:spPr/>
      <dgm:t>
        <a:bodyPr/>
        <a:lstStyle/>
        <a:p>
          <a:endParaRPr lang="es-MX"/>
        </a:p>
      </dgm:t>
    </dgm:pt>
    <dgm:pt modelId="{3723CC7E-BE1C-7E47-9EC6-86A5957C1928}">
      <dgm:prSet/>
      <dgm:spPr/>
      <dgm:t>
        <a:bodyPr/>
        <a:lstStyle/>
        <a:p>
          <a:r>
            <a:rPr lang="en-US" b="0" i="0" dirty="0"/>
            <a:t>Human R</a:t>
          </a:r>
          <a:r>
            <a:rPr lang="en-CA" b="0" i="0" dirty="0"/>
            <a:t>e</a:t>
          </a:r>
          <a:r>
            <a:rPr lang="en-US" b="0" i="0" dirty="0"/>
            <a:t>sources would complete the transition for the team</a:t>
          </a:r>
          <a:endParaRPr lang="es-CO" dirty="0"/>
        </a:p>
      </dgm:t>
    </dgm:pt>
    <dgm:pt modelId="{6FAB2A8B-2587-A947-8408-4AA4BFCE7B9D}" type="parTrans" cxnId="{9A07C9C9-2E99-DB43-BF23-DAFD420556FF}">
      <dgm:prSet/>
      <dgm:spPr/>
      <dgm:t>
        <a:bodyPr/>
        <a:lstStyle/>
        <a:p>
          <a:endParaRPr lang="es-MX"/>
        </a:p>
      </dgm:t>
    </dgm:pt>
    <dgm:pt modelId="{396FF805-4B76-C44B-94BC-D757460CD78D}" type="sibTrans" cxnId="{9A07C9C9-2E99-DB43-BF23-DAFD420556FF}">
      <dgm:prSet/>
      <dgm:spPr/>
      <dgm:t>
        <a:bodyPr/>
        <a:lstStyle/>
        <a:p>
          <a:endParaRPr lang="es-MX"/>
        </a:p>
      </dgm:t>
    </dgm:pt>
    <dgm:pt modelId="{FBB80026-8109-7448-9425-D75A91AEE753}">
      <dgm:prSet/>
      <dgm:spPr/>
      <dgm:t>
        <a:bodyPr/>
        <a:lstStyle/>
        <a:p>
          <a:pPr>
            <a:buNone/>
          </a:pPr>
          <a:r>
            <a:rPr lang="en-CA" b="1" dirty="0">
              <a:latin typeface="Arial"/>
              <a:ea typeface="Arial"/>
              <a:cs typeface="Arial"/>
              <a:sym typeface="Arial"/>
            </a:rPr>
            <a:t>Releasing Final Payments</a:t>
          </a:r>
          <a:endParaRPr lang="es-MX" dirty="0"/>
        </a:p>
      </dgm:t>
    </dgm:pt>
    <dgm:pt modelId="{565C62DC-FA88-B14A-8B37-178CF0060237}" type="parTrans" cxnId="{0FC3E0EB-D188-ED49-BCA6-5CEEBE231D5B}">
      <dgm:prSet/>
      <dgm:spPr/>
      <dgm:t>
        <a:bodyPr/>
        <a:lstStyle/>
        <a:p>
          <a:endParaRPr lang="es-MX"/>
        </a:p>
      </dgm:t>
    </dgm:pt>
    <dgm:pt modelId="{29C1C37E-B817-AB48-BBC3-ABF2244A84ED}" type="sibTrans" cxnId="{0FC3E0EB-D188-ED49-BCA6-5CEEBE231D5B}">
      <dgm:prSet/>
      <dgm:spPr/>
      <dgm:t>
        <a:bodyPr/>
        <a:lstStyle/>
        <a:p>
          <a:endParaRPr lang="es-MX"/>
        </a:p>
      </dgm:t>
    </dgm:pt>
    <dgm:pt modelId="{39629BD3-6B55-1745-96D5-C6A908A9E9BF}">
      <dgm:prSet/>
      <dgm:spPr/>
      <dgm:t>
        <a:bodyPr/>
        <a:lstStyle/>
        <a:p>
          <a:r>
            <a:rPr lang="en-CA" dirty="0">
              <a:latin typeface="Arial"/>
              <a:ea typeface="Arial"/>
              <a:cs typeface="Arial"/>
              <a:sym typeface="Arial"/>
            </a:rPr>
            <a:t>If the supplier has met all the contractual obligations, including fixing problems and making repairs as noted on a punch list, the project team signs off on the contract and submits it to the accounting department for final payment. </a:t>
          </a:r>
          <a:endParaRPr lang="es-MX" dirty="0"/>
        </a:p>
      </dgm:t>
    </dgm:pt>
    <dgm:pt modelId="{229EEA31-1737-7A4B-80C3-9E73ADD652DA}" type="parTrans" cxnId="{517B0E25-6F6E-FF4D-843B-5158D99CF5AE}">
      <dgm:prSet/>
      <dgm:spPr/>
      <dgm:t>
        <a:bodyPr/>
        <a:lstStyle/>
        <a:p>
          <a:endParaRPr lang="es-MX"/>
        </a:p>
      </dgm:t>
    </dgm:pt>
    <dgm:pt modelId="{5E265C97-1767-1F4D-8A5D-B08D81A97F51}" type="sibTrans" cxnId="{517B0E25-6F6E-FF4D-843B-5158D99CF5AE}">
      <dgm:prSet/>
      <dgm:spPr/>
      <dgm:t>
        <a:bodyPr/>
        <a:lstStyle/>
        <a:p>
          <a:endParaRPr lang="es-MX"/>
        </a:p>
      </dgm:t>
    </dgm:pt>
    <dgm:pt modelId="{1724D89C-47DC-FE44-9C37-DCA89745D1CB}">
      <dgm:prSet/>
      <dgm:spPr/>
      <dgm:t>
        <a:bodyPr/>
        <a:lstStyle/>
        <a:p>
          <a:pPr>
            <a:buNone/>
          </a:pPr>
          <a:r>
            <a:rPr lang="en-US" b="1"/>
            <a:t>Releasing Materials and Equipment</a:t>
          </a:r>
          <a:endParaRPr lang="es-MX" dirty="0"/>
        </a:p>
      </dgm:t>
    </dgm:pt>
    <dgm:pt modelId="{F0438F72-FF46-794B-8AA7-F6DC92BE7ABC}" type="parTrans" cxnId="{231CFBA1-7984-8D4A-AA29-FAF77112806A}">
      <dgm:prSet/>
      <dgm:spPr/>
      <dgm:t>
        <a:bodyPr/>
        <a:lstStyle/>
        <a:p>
          <a:endParaRPr lang="es-MX"/>
        </a:p>
      </dgm:t>
    </dgm:pt>
    <dgm:pt modelId="{2FBE7358-3E33-1143-AB95-A2DC232ABA1E}" type="sibTrans" cxnId="{231CFBA1-7984-8D4A-AA29-FAF77112806A}">
      <dgm:prSet/>
      <dgm:spPr/>
      <dgm:t>
        <a:bodyPr/>
        <a:lstStyle/>
        <a:p>
          <a:endParaRPr lang="es-MX"/>
        </a:p>
      </dgm:t>
    </dgm:pt>
    <dgm:pt modelId="{E89BEAFA-8E0B-1847-A2F2-88EE8BBCD30D}">
      <dgm:prSet/>
      <dgm:spPr/>
      <dgm:t>
        <a:bodyPr/>
        <a:lstStyle/>
        <a:p>
          <a:r>
            <a:rPr lang="en-US" dirty="0"/>
            <a:t>Equipment and materials returned</a:t>
          </a:r>
          <a:endParaRPr lang="es-MX" dirty="0"/>
        </a:p>
      </dgm:t>
    </dgm:pt>
    <dgm:pt modelId="{39091635-C794-A145-B568-D54B67E8E5E9}" type="parTrans" cxnId="{3459E273-7EF9-7140-8AED-760F78D4BFB9}">
      <dgm:prSet/>
      <dgm:spPr/>
      <dgm:t>
        <a:bodyPr/>
        <a:lstStyle/>
        <a:p>
          <a:endParaRPr lang="es-MX"/>
        </a:p>
      </dgm:t>
    </dgm:pt>
    <dgm:pt modelId="{A198E1CD-BC62-554B-9EEC-CEAA8CEDB453}" type="sibTrans" cxnId="{3459E273-7EF9-7140-8AED-760F78D4BFB9}">
      <dgm:prSet/>
      <dgm:spPr/>
      <dgm:t>
        <a:bodyPr/>
        <a:lstStyle/>
        <a:p>
          <a:endParaRPr lang="es-MX"/>
        </a:p>
      </dgm:t>
    </dgm:pt>
    <dgm:pt modelId="{3B041E19-BEAB-2C4D-85D9-10EC0762D38C}" type="pres">
      <dgm:prSet presAssocID="{EBC2C8A2-535E-9B46-A07A-C1716DDFD8D5}" presName="linear" presStyleCnt="0">
        <dgm:presLayoutVars>
          <dgm:animLvl val="lvl"/>
          <dgm:resizeHandles val="exact"/>
        </dgm:presLayoutVars>
      </dgm:prSet>
      <dgm:spPr/>
    </dgm:pt>
    <dgm:pt modelId="{B6F17C11-6F63-4243-8231-5A99E64FC2E8}" type="pres">
      <dgm:prSet presAssocID="{DCEC37AB-7EC3-7144-AE07-571DA73AE4B6}" presName="parentText" presStyleLbl="node1" presStyleIdx="0" presStyleCnt="3">
        <dgm:presLayoutVars>
          <dgm:chMax val="0"/>
          <dgm:bulletEnabled val="1"/>
        </dgm:presLayoutVars>
      </dgm:prSet>
      <dgm:spPr/>
    </dgm:pt>
    <dgm:pt modelId="{DB6EF804-0BA7-B44D-AAEA-8788621D255A}" type="pres">
      <dgm:prSet presAssocID="{DCEC37AB-7EC3-7144-AE07-571DA73AE4B6}" presName="childText" presStyleLbl="revTx" presStyleIdx="0" presStyleCnt="3">
        <dgm:presLayoutVars>
          <dgm:bulletEnabled val="1"/>
        </dgm:presLayoutVars>
      </dgm:prSet>
      <dgm:spPr/>
    </dgm:pt>
    <dgm:pt modelId="{30521124-E801-9F49-B1DE-23B2C0812622}" type="pres">
      <dgm:prSet presAssocID="{FBB80026-8109-7448-9425-D75A91AEE753}" presName="parentText" presStyleLbl="node1" presStyleIdx="1" presStyleCnt="3">
        <dgm:presLayoutVars>
          <dgm:chMax val="0"/>
          <dgm:bulletEnabled val="1"/>
        </dgm:presLayoutVars>
      </dgm:prSet>
      <dgm:spPr/>
    </dgm:pt>
    <dgm:pt modelId="{B76B553A-6B10-D14D-BC34-CC9FE40B469F}" type="pres">
      <dgm:prSet presAssocID="{FBB80026-8109-7448-9425-D75A91AEE753}" presName="childText" presStyleLbl="revTx" presStyleIdx="1" presStyleCnt="3">
        <dgm:presLayoutVars>
          <dgm:bulletEnabled val="1"/>
        </dgm:presLayoutVars>
      </dgm:prSet>
      <dgm:spPr/>
    </dgm:pt>
    <dgm:pt modelId="{C1103410-A8EC-8644-A9B4-1759E099C189}" type="pres">
      <dgm:prSet presAssocID="{1724D89C-47DC-FE44-9C37-DCA89745D1CB}" presName="parentText" presStyleLbl="node1" presStyleIdx="2" presStyleCnt="3">
        <dgm:presLayoutVars>
          <dgm:chMax val="0"/>
          <dgm:bulletEnabled val="1"/>
        </dgm:presLayoutVars>
      </dgm:prSet>
      <dgm:spPr/>
    </dgm:pt>
    <dgm:pt modelId="{E028BF3F-7CEF-FB4A-83E2-59A14A71BE47}" type="pres">
      <dgm:prSet presAssocID="{1724D89C-47DC-FE44-9C37-DCA89745D1CB}" presName="childText" presStyleLbl="revTx" presStyleIdx="2" presStyleCnt="3">
        <dgm:presLayoutVars>
          <dgm:bulletEnabled val="1"/>
        </dgm:presLayoutVars>
      </dgm:prSet>
      <dgm:spPr/>
    </dgm:pt>
  </dgm:ptLst>
  <dgm:cxnLst>
    <dgm:cxn modelId="{861A5404-DB51-2E44-B5DA-6DACC11B7E2F}" type="presOf" srcId="{3723CC7E-BE1C-7E47-9EC6-86A5957C1928}" destId="{DB6EF804-0BA7-B44D-AAEA-8788621D255A}" srcOrd="0" destOrd="2" presId="urn:microsoft.com/office/officeart/2005/8/layout/vList2"/>
    <dgm:cxn modelId="{CFE5AB16-587A-A746-BF9B-549619C8F34D}" type="presOf" srcId="{DCEC37AB-7EC3-7144-AE07-571DA73AE4B6}" destId="{B6F17C11-6F63-4243-8231-5A99E64FC2E8}" srcOrd="0" destOrd="0" presId="urn:microsoft.com/office/officeart/2005/8/layout/vList2"/>
    <dgm:cxn modelId="{517B0E25-6F6E-FF4D-843B-5158D99CF5AE}" srcId="{FBB80026-8109-7448-9425-D75A91AEE753}" destId="{39629BD3-6B55-1745-96D5-C6A908A9E9BF}" srcOrd="0" destOrd="0" parTransId="{229EEA31-1737-7A4B-80C3-9E73ADD652DA}" sibTransId="{5E265C97-1767-1F4D-8A5D-B08D81A97F51}"/>
    <dgm:cxn modelId="{9A06A13B-A794-E140-924E-6421334D1E37}" type="presOf" srcId="{13755A9B-488A-FD49-B5E4-95053AA8739D}" destId="{DB6EF804-0BA7-B44D-AAEA-8788621D255A}" srcOrd="0" destOrd="0" presId="urn:microsoft.com/office/officeart/2005/8/layout/vList2"/>
    <dgm:cxn modelId="{EC61E148-C34C-3E42-BD2E-146E0B9D96AA}" srcId="{DCEC37AB-7EC3-7144-AE07-571DA73AE4B6}" destId="{13755A9B-488A-FD49-B5E4-95053AA8739D}" srcOrd="0" destOrd="0" parTransId="{1B789BD1-90E7-6549-B2A3-C4B1E2F90494}" sibTransId="{62AF06B5-A68F-8F40-8E71-73676605A207}"/>
    <dgm:cxn modelId="{A6397F6A-F25B-2E42-BB82-DAF4C34EB935}" type="presOf" srcId="{1724D89C-47DC-FE44-9C37-DCA89745D1CB}" destId="{C1103410-A8EC-8644-A9B4-1759E099C189}" srcOrd="0" destOrd="0" presId="urn:microsoft.com/office/officeart/2005/8/layout/vList2"/>
    <dgm:cxn modelId="{3459E273-7EF9-7140-8AED-760F78D4BFB9}" srcId="{1724D89C-47DC-FE44-9C37-DCA89745D1CB}" destId="{E89BEAFA-8E0B-1847-A2F2-88EE8BBCD30D}" srcOrd="0" destOrd="0" parTransId="{39091635-C794-A145-B568-D54B67E8E5E9}" sibTransId="{A198E1CD-BC62-554B-9EEC-CEAA8CEDB453}"/>
    <dgm:cxn modelId="{99C4B07A-406C-D94F-A7A9-75B5B738C4D7}" srcId="{EBC2C8A2-535E-9B46-A07A-C1716DDFD8D5}" destId="{DCEC37AB-7EC3-7144-AE07-571DA73AE4B6}" srcOrd="0" destOrd="0" parTransId="{FFA4D5DD-8C74-D746-AB84-4DC68E2D5B0D}" sibTransId="{C29BF653-EBAB-9F49-9C19-7D6D4FFE6791}"/>
    <dgm:cxn modelId="{000C9289-7A9B-5B44-86C7-B8344D1E0EF5}" type="presOf" srcId="{EBC2C8A2-535E-9B46-A07A-C1716DDFD8D5}" destId="{3B041E19-BEAB-2C4D-85D9-10EC0762D38C}" srcOrd="0" destOrd="0" presId="urn:microsoft.com/office/officeart/2005/8/layout/vList2"/>
    <dgm:cxn modelId="{B0F73697-084F-9646-98CB-E32D7780593A}" type="presOf" srcId="{04306A35-BF48-9745-B9FC-4EC11A058932}" destId="{DB6EF804-0BA7-B44D-AAEA-8788621D255A}" srcOrd="0" destOrd="1" presId="urn:microsoft.com/office/officeart/2005/8/layout/vList2"/>
    <dgm:cxn modelId="{231CFBA1-7984-8D4A-AA29-FAF77112806A}" srcId="{EBC2C8A2-535E-9B46-A07A-C1716DDFD8D5}" destId="{1724D89C-47DC-FE44-9C37-DCA89745D1CB}" srcOrd="2" destOrd="0" parTransId="{F0438F72-FF46-794B-8AA7-F6DC92BE7ABC}" sibTransId="{2FBE7358-3E33-1143-AB95-A2DC232ABA1E}"/>
    <dgm:cxn modelId="{BF43CABE-D49A-9048-83BE-AE2ADBF0514B}" type="presOf" srcId="{39629BD3-6B55-1745-96D5-C6A908A9E9BF}" destId="{B76B553A-6B10-D14D-BC34-CC9FE40B469F}" srcOrd="0" destOrd="0" presId="urn:microsoft.com/office/officeart/2005/8/layout/vList2"/>
    <dgm:cxn modelId="{9A07C9C9-2E99-DB43-BF23-DAFD420556FF}" srcId="{DCEC37AB-7EC3-7144-AE07-571DA73AE4B6}" destId="{3723CC7E-BE1C-7E47-9EC6-86A5957C1928}" srcOrd="2" destOrd="0" parTransId="{6FAB2A8B-2587-A947-8408-4AA4BFCE7B9D}" sibTransId="{396FF805-4B76-C44B-94BC-D757460CD78D}"/>
    <dgm:cxn modelId="{950B86CC-139D-4E46-8BBC-25C62966A72B}" srcId="{DCEC37AB-7EC3-7144-AE07-571DA73AE4B6}" destId="{04306A35-BF48-9745-B9FC-4EC11A058932}" srcOrd="1" destOrd="0" parTransId="{DABCD016-9E21-3C4B-8155-1D4B15CFB932}" sibTransId="{406DD342-731D-054A-A35E-3D02531BE316}"/>
    <dgm:cxn modelId="{692C8AD6-3CF0-2845-AF3F-0B08B2BEC2A1}" type="presOf" srcId="{FBB80026-8109-7448-9425-D75A91AEE753}" destId="{30521124-E801-9F49-B1DE-23B2C0812622}" srcOrd="0" destOrd="0" presId="urn:microsoft.com/office/officeart/2005/8/layout/vList2"/>
    <dgm:cxn modelId="{A55662E8-2608-D949-9A11-CC148E262CE2}" type="presOf" srcId="{E89BEAFA-8E0B-1847-A2F2-88EE8BBCD30D}" destId="{E028BF3F-7CEF-FB4A-83E2-59A14A71BE47}" srcOrd="0" destOrd="0" presId="urn:microsoft.com/office/officeart/2005/8/layout/vList2"/>
    <dgm:cxn modelId="{0FC3E0EB-D188-ED49-BCA6-5CEEBE231D5B}" srcId="{EBC2C8A2-535E-9B46-A07A-C1716DDFD8D5}" destId="{FBB80026-8109-7448-9425-D75A91AEE753}" srcOrd="1" destOrd="0" parTransId="{565C62DC-FA88-B14A-8B37-178CF0060237}" sibTransId="{29C1C37E-B817-AB48-BBC3-ABF2244A84ED}"/>
    <dgm:cxn modelId="{DAEB37E9-F484-8D4B-A175-2D28610A2088}" type="presParOf" srcId="{3B041E19-BEAB-2C4D-85D9-10EC0762D38C}" destId="{B6F17C11-6F63-4243-8231-5A99E64FC2E8}" srcOrd="0" destOrd="0" presId="urn:microsoft.com/office/officeart/2005/8/layout/vList2"/>
    <dgm:cxn modelId="{3BDE2C4D-6BDB-4D40-ADD3-952E841B7DA5}" type="presParOf" srcId="{3B041E19-BEAB-2C4D-85D9-10EC0762D38C}" destId="{DB6EF804-0BA7-B44D-AAEA-8788621D255A}" srcOrd="1" destOrd="0" presId="urn:microsoft.com/office/officeart/2005/8/layout/vList2"/>
    <dgm:cxn modelId="{A976C3E5-9CC1-4044-B487-45A81FD97EFC}" type="presParOf" srcId="{3B041E19-BEAB-2C4D-85D9-10EC0762D38C}" destId="{30521124-E801-9F49-B1DE-23B2C0812622}" srcOrd="2" destOrd="0" presId="urn:microsoft.com/office/officeart/2005/8/layout/vList2"/>
    <dgm:cxn modelId="{4FD89112-6960-6641-B0C9-92711A494074}" type="presParOf" srcId="{3B041E19-BEAB-2C4D-85D9-10EC0762D38C}" destId="{B76B553A-6B10-D14D-BC34-CC9FE40B469F}" srcOrd="3" destOrd="0" presId="urn:microsoft.com/office/officeart/2005/8/layout/vList2"/>
    <dgm:cxn modelId="{31A81835-24FA-CB4C-A720-8388BCDFCAD3}" type="presParOf" srcId="{3B041E19-BEAB-2C4D-85D9-10EC0762D38C}" destId="{C1103410-A8EC-8644-A9B4-1759E099C189}" srcOrd="4" destOrd="0" presId="urn:microsoft.com/office/officeart/2005/8/layout/vList2"/>
    <dgm:cxn modelId="{EBC64531-E354-8E4E-B747-694D137C5588}" type="presParOf" srcId="{3B041E19-BEAB-2C4D-85D9-10EC0762D38C}" destId="{E028BF3F-7CEF-FB4A-83E2-59A14A71BE4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22C6A7-83B1-5143-B89A-BDE472198FB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s-MX"/>
        </a:p>
      </dgm:t>
    </dgm:pt>
    <dgm:pt modelId="{357B1FB5-2AD3-8D4E-9DBF-A57A4CD522FD}">
      <dgm:prSet/>
      <dgm:spPr/>
      <dgm:t>
        <a:bodyPr/>
        <a:lstStyle/>
        <a:p>
          <a:r>
            <a:rPr lang="en-US" dirty="0">
              <a:latin typeface="+mn-lt"/>
            </a:rPr>
            <a:t>Summary of project and deliverables</a:t>
          </a:r>
        </a:p>
      </dgm:t>
    </dgm:pt>
    <dgm:pt modelId="{B6153DD1-5A81-7F4F-99AA-2063D9CCB16D}" type="parTrans" cxnId="{73AAF31F-A5EC-B145-B11C-410A4364DBB1}">
      <dgm:prSet/>
      <dgm:spPr/>
      <dgm:t>
        <a:bodyPr/>
        <a:lstStyle/>
        <a:p>
          <a:endParaRPr lang="es-MX"/>
        </a:p>
      </dgm:t>
    </dgm:pt>
    <dgm:pt modelId="{A42027C5-CE15-9745-B4A3-E874F7AAF2E6}" type="sibTrans" cxnId="{73AAF31F-A5EC-B145-B11C-410A4364DBB1}">
      <dgm:prSet/>
      <dgm:spPr/>
      <dgm:t>
        <a:bodyPr/>
        <a:lstStyle/>
        <a:p>
          <a:endParaRPr lang="es-MX"/>
        </a:p>
      </dgm:t>
    </dgm:pt>
    <dgm:pt modelId="{33DB653B-4693-0E4E-8A98-380CEF42AE68}">
      <dgm:prSet/>
      <dgm:spPr/>
      <dgm:t>
        <a:bodyPr/>
        <a:lstStyle/>
        <a:p>
          <a:r>
            <a:rPr lang="en-US" dirty="0">
              <a:latin typeface="+mn-lt"/>
            </a:rPr>
            <a:t>Data on performance related to schedule, costs, quality</a:t>
          </a:r>
        </a:p>
      </dgm:t>
    </dgm:pt>
    <dgm:pt modelId="{125E816B-A870-094A-BEF5-5E900ACE1EC7}" type="parTrans" cxnId="{FBB7AA83-50FB-BF43-BA17-0927D10956FE}">
      <dgm:prSet/>
      <dgm:spPr/>
      <dgm:t>
        <a:bodyPr/>
        <a:lstStyle/>
        <a:p>
          <a:endParaRPr lang="es-MX"/>
        </a:p>
      </dgm:t>
    </dgm:pt>
    <dgm:pt modelId="{88D95B40-DBF9-B945-BFE5-B23873DE7D2C}" type="sibTrans" cxnId="{FBB7AA83-50FB-BF43-BA17-0927D10956FE}">
      <dgm:prSet/>
      <dgm:spPr/>
      <dgm:t>
        <a:bodyPr/>
        <a:lstStyle/>
        <a:p>
          <a:endParaRPr lang="es-MX"/>
        </a:p>
      </dgm:t>
    </dgm:pt>
    <dgm:pt modelId="{AC69FA8B-E47C-4143-8650-7B9250282373}">
      <dgm:prSet/>
      <dgm:spPr/>
      <dgm:t>
        <a:bodyPr/>
        <a:lstStyle/>
        <a:p>
          <a:r>
            <a:rPr lang="en-US" dirty="0">
              <a:latin typeface="+mn-lt"/>
            </a:rPr>
            <a:t>Summary of the final product/service</a:t>
          </a:r>
        </a:p>
      </dgm:t>
    </dgm:pt>
    <dgm:pt modelId="{B8B03CCA-CDDA-1644-A3AA-4E3370CA1A77}" type="parTrans" cxnId="{19A92207-1708-7246-B3E5-7743E0FC846C}">
      <dgm:prSet/>
      <dgm:spPr/>
      <dgm:t>
        <a:bodyPr/>
        <a:lstStyle/>
        <a:p>
          <a:endParaRPr lang="es-MX"/>
        </a:p>
      </dgm:t>
    </dgm:pt>
    <dgm:pt modelId="{36E996DF-627A-EF42-A474-4D3502937688}" type="sibTrans" cxnId="{19A92207-1708-7246-B3E5-7743E0FC846C}">
      <dgm:prSet/>
      <dgm:spPr/>
      <dgm:t>
        <a:bodyPr/>
        <a:lstStyle/>
        <a:p>
          <a:endParaRPr lang="es-MX"/>
        </a:p>
      </dgm:t>
    </dgm:pt>
    <dgm:pt modelId="{0723F1B3-C9F0-6F4E-B08D-4ADAAEE2F74F}">
      <dgm:prSet/>
      <dgm:spPr/>
      <dgm:t>
        <a:bodyPr/>
        <a:lstStyle/>
        <a:p>
          <a:r>
            <a:rPr lang="en-US" dirty="0">
              <a:latin typeface="+mn-lt"/>
            </a:rPr>
            <a:t>Risks encountered and how they were managed</a:t>
          </a:r>
        </a:p>
      </dgm:t>
    </dgm:pt>
    <dgm:pt modelId="{36C1CFDE-33F0-A747-AC1E-896A5DA2A419}" type="parTrans" cxnId="{E880DAE3-68C3-9A46-99E5-536EB53C7779}">
      <dgm:prSet/>
      <dgm:spPr/>
      <dgm:t>
        <a:bodyPr/>
        <a:lstStyle/>
        <a:p>
          <a:endParaRPr lang="es-MX"/>
        </a:p>
      </dgm:t>
    </dgm:pt>
    <dgm:pt modelId="{F511BC4C-6AA2-7D4C-A9E7-F7B32A4B22E3}" type="sibTrans" cxnId="{E880DAE3-68C3-9A46-99E5-536EB53C7779}">
      <dgm:prSet/>
      <dgm:spPr/>
      <dgm:t>
        <a:bodyPr/>
        <a:lstStyle/>
        <a:p>
          <a:endParaRPr lang="es-MX"/>
        </a:p>
      </dgm:t>
    </dgm:pt>
    <dgm:pt modelId="{60282455-A538-F14D-B868-4001721202F1}">
      <dgm:prSet/>
      <dgm:spPr/>
      <dgm:t>
        <a:bodyPr/>
        <a:lstStyle/>
        <a:p>
          <a:r>
            <a:rPr lang="en-US" dirty="0">
              <a:latin typeface="+mn-lt"/>
            </a:rPr>
            <a:t>Recommendations (for future projects)</a:t>
          </a:r>
        </a:p>
      </dgm:t>
    </dgm:pt>
    <dgm:pt modelId="{0193A358-4E52-0E4F-856E-923BFE89E60C}" type="parTrans" cxnId="{168DFE8A-1466-1341-899D-3D5B2861152E}">
      <dgm:prSet/>
      <dgm:spPr/>
      <dgm:t>
        <a:bodyPr/>
        <a:lstStyle/>
        <a:p>
          <a:endParaRPr lang="es-MX"/>
        </a:p>
      </dgm:t>
    </dgm:pt>
    <dgm:pt modelId="{95984722-AF65-4543-91B2-D86224076FB4}" type="sibTrans" cxnId="{168DFE8A-1466-1341-899D-3D5B2861152E}">
      <dgm:prSet/>
      <dgm:spPr/>
      <dgm:t>
        <a:bodyPr/>
        <a:lstStyle/>
        <a:p>
          <a:endParaRPr lang="es-MX"/>
        </a:p>
      </dgm:t>
    </dgm:pt>
    <dgm:pt modelId="{35429F98-03AB-B64F-BAB8-4BE9D469B8BD}">
      <dgm:prSet/>
      <dgm:spPr/>
      <dgm:t>
        <a:bodyPr/>
        <a:lstStyle/>
        <a:p>
          <a:r>
            <a:rPr lang="en-US" dirty="0">
              <a:latin typeface="+mn-lt"/>
            </a:rPr>
            <a:t>Lessons Learned</a:t>
          </a:r>
        </a:p>
      </dgm:t>
    </dgm:pt>
    <dgm:pt modelId="{AC8E8608-613B-1448-924B-42FAFC43BE90}" type="parTrans" cxnId="{E91BF10B-C71E-1843-8FE3-DF936B397DFF}">
      <dgm:prSet/>
      <dgm:spPr/>
      <dgm:t>
        <a:bodyPr/>
        <a:lstStyle/>
        <a:p>
          <a:endParaRPr lang="es-MX"/>
        </a:p>
      </dgm:t>
    </dgm:pt>
    <dgm:pt modelId="{ECD6835B-8DD6-A04C-8C85-0B75719B0807}" type="sibTrans" cxnId="{E91BF10B-C71E-1843-8FE3-DF936B397DFF}">
      <dgm:prSet/>
      <dgm:spPr/>
      <dgm:t>
        <a:bodyPr/>
        <a:lstStyle/>
        <a:p>
          <a:endParaRPr lang="es-MX"/>
        </a:p>
      </dgm:t>
    </dgm:pt>
    <dgm:pt modelId="{CD0CB0B8-1F51-404F-8C6E-EDA5927BDEDF}">
      <dgm:prSet/>
      <dgm:spPr/>
      <dgm:t>
        <a:bodyPr/>
        <a:lstStyle/>
        <a:p>
          <a:r>
            <a:rPr lang="en-US" dirty="0">
              <a:latin typeface="+mn-lt"/>
            </a:rPr>
            <a:t>Appendix</a:t>
          </a:r>
          <a:endParaRPr lang="en-CA" dirty="0"/>
        </a:p>
      </dgm:t>
    </dgm:pt>
    <dgm:pt modelId="{9E1269D4-E1DC-2C46-86E4-4E9AF59AE775}" type="parTrans" cxnId="{3363E47A-B910-A046-9085-924D786B57A7}">
      <dgm:prSet/>
      <dgm:spPr/>
      <dgm:t>
        <a:bodyPr/>
        <a:lstStyle/>
        <a:p>
          <a:endParaRPr lang="es-MX"/>
        </a:p>
      </dgm:t>
    </dgm:pt>
    <dgm:pt modelId="{8FB2AD05-2AD8-434B-BC07-B43F4E39A86E}" type="sibTrans" cxnId="{3363E47A-B910-A046-9085-924D786B57A7}">
      <dgm:prSet/>
      <dgm:spPr/>
      <dgm:t>
        <a:bodyPr/>
        <a:lstStyle/>
        <a:p>
          <a:endParaRPr lang="es-MX"/>
        </a:p>
      </dgm:t>
    </dgm:pt>
    <dgm:pt modelId="{B97ACE7D-A673-4543-B1ED-B8B3D6C44ADF}" type="pres">
      <dgm:prSet presAssocID="{C322C6A7-83B1-5143-B89A-BDE472198FBF}" presName="diagram" presStyleCnt="0">
        <dgm:presLayoutVars>
          <dgm:dir/>
          <dgm:resizeHandles val="exact"/>
        </dgm:presLayoutVars>
      </dgm:prSet>
      <dgm:spPr/>
    </dgm:pt>
    <dgm:pt modelId="{8BB373CB-BBD3-7A43-904A-35F8FA02F53F}" type="pres">
      <dgm:prSet presAssocID="{357B1FB5-2AD3-8D4E-9DBF-A57A4CD522FD}" presName="node" presStyleLbl="node1" presStyleIdx="0" presStyleCnt="7">
        <dgm:presLayoutVars>
          <dgm:bulletEnabled val="1"/>
        </dgm:presLayoutVars>
      </dgm:prSet>
      <dgm:spPr/>
    </dgm:pt>
    <dgm:pt modelId="{289CD469-277F-8A42-909A-CFC6C38405B6}" type="pres">
      <dgm:prSet presAssocID="{A42027C5-CE15-9745-B4A3-E874F7AAF2E6}" presName="sibTrans" presStyleCnt="0"/>
      <dgm:spPr/>
    </dgm:pt>
    <dgm:pt modelId="{E393DDD6-6609-0A48-902E-587E042932B0}" type="pres">
      <dgm:prSet presAssocID="{33DB653B-4693-0E4E-8A98-380CEF42AE68}" presName="node" presStyleLbl="node1" presStyleIdx="1" presStyleCnt="7">
        <dgm:presLayoutVars>
          <dgm:bulletEnabled val="1"/>
        </dgm:presLayoutVars>
      </dgm:prSet>
      <dgm:spPr/>
    </dgm:pt>
    <dgm:pt modelId="{90217750-7260-3646-AEE7-F9F958F503A4}" type="pres">
      <dgm:prSet presAssocID="{88D95B40-DBF9-B945-BFE5-B23873DE7D2C}" presName="sibTrans" presStyleCnt="0"/>
      <dgm:spPr/>
    </dgm:pt>
    <dgm:pt modelId="{65198EA6-E8A5-5C4C-B143-C20E9B8A948C}" type="pres">
      <dgm:prSet presAssocID="{AC69FA8B-E47C-4143-8650-7B9250282373}" presName="node" presStyleLbl="node1" presStyleIdx="2" presStyleCnt="7">
        <dgm:presLayoutVars>
          <dgm:bulletEnabled val="1"/>
        </dgm:presLayoutVars>
      </dgm:prSet>
      <dgm:spPr/>
    </dgm:pt>
    <dgm:pt modelId="{0C899EF5-7FCC-4544-96EC-E76DED22DB0F}" type="pres">
      <dgm:prSet presAssocID="{36E996DF-627A-EF42-A474-4D3502937688}" presName="sibTrans" presStyleCnt="0"/>
      <dgm:spPr/>
    </dgm:pt>
    <dgm:pt modelId="{2F51E084-4BE5-4347-87B6-DA15C4B994CA}" type="pres">
      <dgm:prSet presAssocID="{0723F1B3-C9F0-6F4E-B08D-4ADAAEE2F74F}" presName="node" presStyleLbl="node1" presStyleIdx="3" presStyleCnt="7">
        <dgm:presLayoutVars>
          <dgm:bulletEnabled val="1"/>
        </dgm:presLayoutVars>
      </dgm:prSet>
      <dgm:spPr/>
    </dgm:pt>
    <dgm:pt modelId="{A57131B7-9CE0-2A48-882B-C5D225203305}" type="pres">
      <dgm:prSet presAssocID="{F511BC4C-6AA2-7D4C-A9E7-F7B32A4B22E3}" presName="sibTrans" presStyleCnt="0"/>
      <dgm:spPr/>
    </dgm:pt>
    <dgm:pt modelId="{5DD30DE2-2BE0-874F-8854-F0EF1FF0193B}" type="pres">
      <dgm:prSet presAssocID="{60282455-A538-F14D-B868-4001721202F1}" presName="node" presStyleLbl="node1" presStyleIdx="4" presStyleCnt="7">
        <dgm:presLayoutVars>
          <dgm:bulletEnabled val="1"/>
        </dgm:presLayoutVars>
      </dgm:prSet>
      <dgm:spPr/>
    </dgm:pt>
    <dgm:pt modelId="{48E23F92-089D-C748-8D10-B041F07B84CC}" type="pres">
      <dgm:prSet presAssocID="{95984722-AF65-4543-91B2-D86224076FB4}" presName="sibTrans" presStyleCnt="0"/>
      <dgm:spPr/>
    </dgm:pt>
    <dgm:pt modelId="{F8E79EDF-5D59-E646-91D9-165A223F5E7B}" type="pres">
      <dgm:prSet presAssocID="{35429F98-03AB-B64F-BAB8-4BE9D469B8BD}" presName="node" presStyleLbl="node1" presStyleIdx="5" presStyleCnt="7">
        <dgm:presLayoutVars>
          <dgm:bulletEnabled val="1"/>
        </dgm:presLayoutVars>
      </dgm:prSet>
      <dgm:spPr/>
    </dgm:pt>
    <dgm:pt modelId="{2F5F3F9B-9D46-894D-8361-4A3B9B48B609}" type="pres">
      <dgm:prSet presAssocID="{ECD6835B-8DD6-A04C-8C85-0B75719B0807}" presName="sibTrans" presStyleCnt="0"/>
      <dgm:spPr/>
    </dgm:pt>
    <dgm:pt modelId="{FE5E3146-6FA6-EC4A-8EF1-ACE9A53F5FE8}" type="pres">
      <dgm:prSet presAssocID="{CD0CB0B8-1F51-404F-8C6E-EDA5927BDEDF}" presName="node" presStyleLbl="node1" presStyleIdx="6" presStyleCnt="7">
        <dgm:presLayoutVars>
          <dgm:bulletEnabled val="1"/>
        </dgm:presLayoutVars>
      </dgm:prSet>
      <dgm:spPr/>
    </dgm:pt>
  </dgm:ptLst>
  <dgm:cxnLst>
    <dgm:cxn modelId="{FD19BE02-1C82-3745-9A44-EA2F98A60380}" type="presOf" srcId="{60282455-A538-F14D-B868-4001721202F1}" destId="{5DD30DE2-2BE0-874F-8854-F0EF1FF0193B}" srcOrd="0" destOrd="0" presId="urn:microsoft.com/office/officeart/2005/8/layout/default"/>
    <dgm:cxn modelId="{19A92207-1708-7246-B3E5-7743E0FC846C}" srcId="{C322C6A7-83B1-5143-B89A-BDE472198FBF}" destId="{AC69FA8B-E47C-4143-8650-7B9250282373}" srcOrd="2" destOrd="0" parTransId="{B8B03CCA-CDDA-1644-A3AA-4E3370CA1A77}" sibTransId="{36E996DF-627A-EF42-A474-4D3502937688}"/>
    <dgm:cxn modelId="{E91BF10B-C71E-1843-8FE3-DF936B397DFF}" srcId="{C322C6A7-83B1-5143-B89A-BDE472198FBF}" destId="{35429F98-03AB-B64F-BAB8-4BE9D469B8BD}" srcOrd="5" destOrd="0" parTransId="{AC8E8608-613B-1448-924B-42FAFC43BE90}" sibTransId="{ECD6835B-8DD6-A04C-8C85-0B75719B0807}"/>
    <dgm:cxn modelId="{C02D3512-930D-484B-8361-89B1121A655A}" type="presOf" srcId="{0723F1B3-C9F0-6F4E-B08D-4ADAAEE2F74F}" destId="{2F51E084-4BE5-4347-87B6-DA15C4B994CA}" srcOrd="0" destOrd="0" presId="urn:microsoft.com/office/officeart/2005/8/layout/default"/>
    <dgm:cxn modelId="{73AAF31F-A5EC-B145-B11C-410A4364DBB1}" srcId="{C322C6A7-83B1-5143-B89A-BDE472198FBF}" destId="{357B1FB5-2AD3-8D4E-9DBF-A57A4CD522FD}" srcOrd="0" destOrd="0" parTransId="{B6153DD1-5A81-7F4F-99AA-2063D9CCB16D}" sibTransId="{A42027C5-CE15-9745-B4A3-E874F7AAF2E6}"/>
    <dgm:cxn modelId="{30D71E25-2782-5648-8950-AD794FEDB6D5}" type="presOf" srcId="{AC69FA8B-E47C-4143-8650-7B9250282373}" destId="{65198EA6-E8A5-5C4C-B143-C20E9B8A948C}" srcOrd="0" destOrd="0" presId="urn:microsoft.com/office/officeart/2005/8/layout/default"/>
    <dgm:cxn modelId="{0FD05A66-3113-F14D-8EBF-F279CC1B3628}" type="presOf" srcId="{357B1FB5-2AD3-8D4E-9DBF-A57A4CD522FD}" destId="{8BB373CB-BBD3-7A43-904A-35F8FA02F53F}" srcOrd="0" destOrd="0" presId="urn:microsoft.com/office/officeart/2005/8/layout/default"/>
    <dgm:cxn modelId="{9D988B48-3D17-B041-93AD-9A6F6B315E59}" type="presOf" srcId="{C322C6A7-83B1-5143-B89A-BDE472198FBF}" destId="{B97ACE7D-A673-4543-B1ED-B8B3D6C44ADF}" srcOrd="0" destOrd="0" presId="urn:microsoft.com/office/officeart/2005/8/layout/default"/>
    <dgm:cxn modelId="{3363E47A-B910-A046-9085-924D786B57A7}" srcId="{C322C6A7-83B1-5143-B89A-BDE472198FBF}" destId="{CD0CB0B8-1F51-404F-8C6E-EDA5927BDEDF}" srcOrd="6" destOrd="0" parTransId="{9E1269D4-E1DC-2C46-86E4-4E9AF59AE775}" sibTransId="{8FB2AD05-2AD8-434B-BC07-B43F4E39A86E}"/>
    <dgm:cxn modelId="{AC95177E-354A-1347-AE9D-0ABDADEB6A34}" type="presOf" srcId="{CD0CB0B8-1F51-404F-8C6E-EDA5927BDEDF}" destId="{FE5E3146-6FA6-EC4A-8EF1-ACE9A53F5FE8}" srcOrd="0" destOrd="0" presId="urn:microsoft.com/office/officeart/2005/8/layout/default"/>
    <dgm:cxn modelId="{FBB7AA83-50FB-BF43-BA17-0927D10956FE}" srcId="{C322C6A7-83B1-5143-B89A-BDE472198FBF}" destId="{33DB653B-4693-0E4E-8A98-380CEF42AE68}" srcOrd="1" destOrd="0" parTransId="{125E816B-A870-094A-BEF5-5E900ACE1EC7}" sibTransId="{88D95B40-DBF9-B945-BFE5-B23873DE7D2C}"/>
    <dgm:cxn modelId="{168DFE8A-1466-1341-899D-3D5B2861152E}" srcId="{C322C6A7-83B1-5143-B89A-BDE472198FBF}" destId="{60282455-A538-F14D-B868-4001721202F1}" srcOrd="4" destOrd="0" parTransId="{0193A358-4E52-0E4F-856E-923BFE89E60C}" sibTransId="{95984722-AF65-4543-91B2-D86224076FB4}"/>
    <dgm:cxn modelId="{FB6BCBA1-CFDC-7340-BD84-870CAD3A6E4D}" type="presOf" srcId="{33DB653B-4693-0E4E-8A98-380CEF42AE68}" destId="{E393DDD6-6609-0A48-902E-587E042932B0}" srcOrd="0" destOrd="0" presId="urn:microsoft.com/office/officeart/2005/8/layout/default"/>
    <dgm:cxn modelId="{A99F65AE-B5E8-4D4E-9A7C-1D59EBD76EE0}" type="presOf" srcId="{35429F98-03AB-B64F-BAB8-4BE9D469B8BD}" destId="{F8E79EDF-5D59-E646-91D9-165A223F5E7B}" srcOrd="0" destOrd="0" presId="urn:microsoft.com/office/officeart/2005/8/layout/default"/>
    <dgm:cxn modelId="{E880DAE3-68C3-9A46-99E5-536EB53C7779}" srcId="{C322C6A7-83B1-5143-B89A-BDE472198FBF}" destId="{0723F1B3-C9F0-6F4E-B08D-4ADAAEE2F74F}" srcOrd="3" destOrd="0" parTransId="{36C1CFDE-33F0-A747-AC1E-896A5DA2A419}" sibTransId="{F511BC4C-6AA2-7D4C-A9E7-F7B32A4B22E3}"/>
    <dgm:cxn modelId="{7C98EF8C-C055-3341-900A-AE3995189A25}" type="presParOf" srcId="{B97ACE7D-A673-4543-B1ED-B8B3D6C44ADF}" destId="{8BB373CB-BBD3-7A43-904A-35F8FA02F53F}" srcOrd="0" destOrd="0" presId="urn:microsoft.com/office/officeart/2005/8/layout/default"/>
    <dgm:cxn modelId="{7D3CE2E3-7CE2-B64E-B4D0-45D02855055B}" type="presParOf" srcId="{B97ACE7D-A673-4543-B1ED-B8B3D6C44ADF}" destId="{289CD469-277F-8A42-909A-CFC6C38405B6}" srcOrd="1" destOrd="0" presId="urn:microsoft.com/office/officeart/2005/8/layout/default"/>
    <dgm:cxn modelId="{342B35BC-20BE-E940-9B83-D8C3231754D5}" type="presParOf" srcId="{B97ACE7D-A673-4543-B1ED-B8B3D6C44ADF}" destId="{E393DDD6-6609-0A48-902E-587E042932B0}" srcOrd="2" destOrd="0" presId="urn:microsoft.com/office/officeart/2005/8/layout/default"/>
    <dgm:cxn modelId="{F5F5A513-4D1F-624B-843B-B51CA460E84D}" type="presParOf" srcId="{B97ACE7D-A673-4543-B1ED-B8B3D6C44ADF}" destId="{90217750-7260-3646-AEE7-F9F958F503A4}" srcOrd="3" destOrd="0" presId="urn:microsoft.com/office/officeart/2005/8/layout/default"/>
    <dgm:cxn modelId="{DB921216-9F27-684D-BCC5-192735BCD28A}" type="presParOf" srcId="{B97ACE7D-A673-4543-B1ED-B8B3D6C44ADF}" destId="{65198EA6-E8A5-5C4C-B143-C20E9B8A948C}" srcOrd="4" destOrd="0" presId="urn:microsoft.com/office/officeart/2005/8/layout/default"/>
    <dgm:cxn modelId="{084E6357-D577-2C44-ABC6-2718C6BDDFCB}" type="presParOf" srcId="{B97ACE7D-A673-4543-B1ED-B8B3D6C44ADF}" destId="{0C899EF5-7FCC-4544-96EC-E76DED22DB0F}" srcOrd="5" destOrd="0" presId="urn:microsoft.com/office/officeart/2005/8/layout/default"/>
    <dgm:cxn modelId="{6742F18C-950B-2E4B-9BF6-984E7D877E18}" type="presParOf" srcId="{B97ACE7D-A673-4543-B1ED-B8B3D6C44ADF}" destId="{2F51E084-4BE5-4347-87B6-DA15C4B994CA}" srcOrd="6" destOrd="0" presId="urn:microsoft.com/office/officeart/2005/8/layout/default"/>
    <dgm:cxn modelId="{5C93AE8D-3EA2-644D-AFE3-7FC3DB449EA6}" type="presParOf" srcId="{B97ACE7D-A673-4543-B1ED-B8B3D6C44ADF}" destId="{A57131B7-9CE0-2A48-882B-C5D225203305}" srcOrd="7" destOrd="0" presId="urn:microsoft.com/office/officeart/2005/8/layout/default"/>
    <dgm:cxn modelId="{712209AA-8E36-C643-9FD1-1A4A380E730D}" type="presParOf" srcId="{B97ACE7D-A673-4543-B1ED-B8B3D6C44ADF}" destId="{5DD30DE2-2BE0-874F-8854-F0EF1FF0193B}" srcOrd="8" destOrd="0" presId="urn:microsoft.com/office/officeart/2005/8/layout/default"/>
    <dgm:cxn modelId="{4C4CEDD4-B918-4448-A8D7-D625092515B7}" type="presParOf" srcId="{B97ACE7D-A673-4543-B1ED-B8B3D6C44ADF}" destId="{48E23F92-089D-C748-8D10-B041F07B84CC}" srcOrd="9" destOrd="0" presId="urn:microsoft.com/office/officeart/2005/8/layout/default"/>
    <dgm:cxn modelId="{CA998C48-9706-F34A-83C8-5FE9CBCBCEB9}" type="presParOf" srcId="{B97ACE7D-A673-4543-B1ED-B8B3D6C44ADF}" destId="{F8E79EDF-5D59-E646-91D9-165A223F5E7B}" srcOrd="10" destOrd="0" presId="urn:microsoft.com/office/officeart/2005/8/layout/default"/>
    <dgm:cxn modelId="{E149D826-E0D5-1B45-ADF0-78254BE05C7F}" type="presParOf" srcId="{B97ACE7D-A673-4543-B1ED-B8B3D6C44ADF}" destId="{2F5F3F9B-9D46-894D-8361-4A3B9B48B609}" srcOrd="11" destOrd="0" presId="urn:microsoft.com/office/officeart/2005/8/layout/default"/>
    <dgm:cxn modelId="{F4EF6F0F-F9C3-D141-9347-3C9817053BD6}" type="presParOf" srcId="{B97ACE7D-A673-4543-B1ED-B8B3D6C44ADF}" destId="{FE5E3146-6FA6-EC4A-8EF1-ACE9A53F5FE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AD5AD9-B14D-9D4F-8E5E-04C711FB713E}" type="doc">
      <dgm:prSet loTypeId="urn:microsoft.com/office/officeart/2005/8/layout/process1" loCatId="list" qsTypeId="urn:microsoft.com/office/officeart/2005/8/quickstyle/simple1" qsCatId="simple" csTypeId="urn:microsoft.com/office/officeart/2005/8/colors/accent1_2" csCatId="accent1" phldr="1"/>
      <dgm:spPr/>
    </dgm:pt>
    <dgm:pt modelId="{1391231F-001C-2B4A-84F3-C5118BD09BD4}">
      <dgm:prSet phldrT="[Texto]"/>
      <dgm:spPr/>
      <dgm:t>
        <a:bodyPr/>
        <a:lstStyle/>
        <a:p>
          <a:r>
            <a:rPr lang="en-CA" b="1" i="0" noProof="0" dirty="0"/>
            <a:t>Development of an evaluation form</a:t>
          </a:r>
          <a:endParaRPr lang="en-CA" noProof="0" dirty="0"/>
        </a:p>
      </dgm:t>
    </dgm:pt>
    <dgm:pt modelId="{C6215D3C-4B34-BB43-9A84-B33866B22C89}" type="parTrans" cxnId="{0191CD47-B01D-E24B-ABE2-12888C24B1A1}">
      <dgm:prSet/>
      <dgm:spPr/>
      <dgm:t>
        <a:bodyPr/>
        <a:lstStyle/>
        <a:p>
          <a:endParaRPr lang="en-CA" noProof="0" dirty="0"/>
        </a:p>
      </dgm:t>
    </dgm:pt>
    <dgm:pt modelId="{615DFD26-2C3C-2F4E-AAF1-EA20C2D6CA86}" type="sibTrans" cxnId="{0191CD47-B01D-E24B-ABE2-12888C24B1A1}">
      <dgm:prSet/>
      <dgm:spPr/>
      <dgm:t>
        <a:bodyPr/>
        <a:lstStyle/>
        <a:p>
          <a:endParaRPr lang="en-CA" noProof="0" dirty="0"/>
        </a:p>
      </dgm:t>
    </dgm:pt>
    <dgm:pt modelId="{8556C446-A72A-CF41-B494-F580AE68CD59}">
      <dgm:prSet phldrT="[Texto]"/>
      <dgm:spPr/>
      <dgm:t>
        <a:bodyPr/>
        <a:lstStyle/>
        <a:p>
          <a:r>
            <a:rPr lang="en-CA" b="1" i="0" noProof="0" dirty="0"/>
            <a:t>Define the guidelines for feedback</a:t>
          </a:r>
          <a:endParaRPr lang="en-CA" noProof="0" dirty="0"/>
        </a:p>
      </dgm:t>
    </dgm:pt>
    <dgm:pt modelId="{1662B0E9-81BB-F844-8212-87D40DE364FF}" type="parTrans" cxnId="{D08092CC-F0EF-884E-BEFF-1093B3ED1B13}">
      <dgm:prSet/>
      <dgm:spPr/>
      <dgm:t>
        <a:bodyPr/>
        <a:lstStyle/>
        <a:p>
          <a:endParaRPr lang="en-CA" noProof="0" dirty="0"/>
        </a:p>
      </dgm:t>
    </dgm:pt>
    <dgm:pt modelId="{6F77ACF8-0970-A747-B2A3-98C04CFFB2E8}" type="sibTrans" cxnId="{D08092CC-F0EF-884E-BEFF-1093B3ED1B13}">
      <dgm:prSet/>
      <dgm:spPr/>
      <dgm:t>
        <a:bodyPr/>
        <a:lstStyle/>
        <a:p>
          <a:endParaRPr lang="en-CA" noProof="0" dirty="0"/>
        </a:p>
      </dgm:t>
    </dgm:pt>
    <dgm:pt modelId="{9B9723DA-6082-5648-952E-EA0C2B2441E2}">
      <dgm:prSet phldrT="[Texto]"/>
      <dgm:spPr/>
      <dgm:t>
        <a:bodyPr/>
        <a:lstStyle/>
        <a:p>
          <a:r>
            <a:rPr lang="en-CA" b="1" i="0" noProof="0" dirty="0"/>
            <a:t>Identification of the performance measures</a:t>
          </a:r>
          <a:endParaRPr lang="en-CA" noProof="0" dirty="0"/>
        </a:p>
      </dgm:t>
    </dgm:pt>
    <dgm:pt modelId="{923895B7-59ED-9B4C-B50F-577D28FCAD4B}" type="sibTrans" cxnId="{9BDF42DB-B04B-D944-9EB4-5D6F9FF90FF7}">
      <dgm:prSet/>
      <dgm:spPr/>
      <dgm:t>
        <a:bodyPr/>
        <a:lstStyle/>
        <a:p>
          <a:endParaRPr lang="en-CA" noProof="0" dirty="0"/>
        </a:p>
      </dgm:t>
    </dgm:pt>
    <dgm:pt modelId="{B748134A-8A90-E84E-9752-80118D1C6B02}" type="parTrans" cxnId="{9BDF42DB-B04B-D944-9EB4-5D6F9FF90FF7}">
      <dgm:prSet/>
      <dgm:spPr/>
      <dgm:t>
        <a:bodyPr/>
        <a:lstStyle/>
        <a:p>
          <a:endParaRPr lang="en-CA" noProof="0" dirty="0"/>
        </a:p>
      </dgm:t>
    </dgm:pt>
    <dgm:pt modelId="{D9025063-D530-FA49-A8D9-774C7A899789}">
      <dgm:prSet/>
      <dgm:spPr/>
      <dgm:t>
        <a:bodyPr/>
        <a:lstStyle/>
        <a:p>
          <a:r>
            <a:rPr lang="en-CA" b="1" i="0" noProof="0" dirty="0"/>
            <a:t>Create reward and disciplinary steps</a:t>
          </a:r>
          <a:endParaRPr lang="en-CA" noProof="0" dirty="0"/>
        </a:p>
      </dgm:t>
    </dgm:pt>
    <dgm:pt modelId="{1A7963B5-1A13-6743-9AB9-1CFA8CCF537B}" type="parTrans" cxnId="{CE1DE595-96B3-DF4B-A4CF-F572CA55C887}">
      <dgm:prSet/>
      <dgm:spPr/>
      <dgm:t>
        <a:bodyPr/>
        <a:lstStyle/>
        <a:p>
          <a:endParaRPr lang="en-CA" noProof="0" dirty="0"/>
        </a:p>
      </dgm:t>
    </dgm:pt>
    <dgm:pt modelId="{E3BAD564-A577-AE47-8FF1-7464297256A7}" type="sibTrans" cxnId="{CE1DE595-96B3-DF4B-A4CF-F572CA55C887}">
      <dgm:prSet/>
      <dgm:spPr/>
      <dgm:t>
        <a:bodyPr/>
        <a:lstStyle/>
        <a:p>
          <a:endParaRPr lang="en-CA" noProof="0" dirty="0"/>
        </a:p>
      </dgm:t>
    </dgm:pt>
    <dgm:pt modelId="{B6147B68-289F-A14E-B2D0-BA9BCF446C41}">
      <dgm:prSet/>
      <dgm:spPr/>
      <dgm:t>
        <a:bodyPr/>
        <a:lstStyle/>
        <a:p>
          <a:r>
            <a:rPr lang="en-CA" b="1" i="0" noProof="0" dirty="0"/>
            <a:t>Establish a schedule</a:t>
          </a:r>
          <a:endParaRPr lang="en-CA" noProof="0" dirty="0"/>
        </a:p>
      </dgm:t>
    </dgm:pt>
    <dgm:pt modelId="{556E4C10-9999-B64B-8F62-A162F9E9753F}" type="parTrans" cxnId="{27D93FFE-39C5-4540-9C2B-41B45986C89B}">
      <dgm:prSet/>
      <dgm:spPr/>
      <dgm:t>
        <a:bodyPr/>
        <a:lstStyle/>
        <a:p>
          <a:endParaRPr lang="en-CA" noProof="0" dirty="0"/>
        </a:p>
      </dgm:t>
    </dgm:pt>
    <dgm:pt modelId="{66D51E72-D996-BF4E-907A-3512F679EEE4}" type="sibTrans" cxnId="{27D93FFE-39C5-4540-9C2B-41B45986C89B}">
      <dgm:prSet/>
      <dgm:spPr/>
      <dgm:t>
        <a:bodyPr/>
        <a:lstStyle/>
        <a:p>
          <a:endParaRPr lang="en-CA" noProof="0" dirty="0"/>
        </a:p>
      </dgm:t>
    </dgm:pt>
    <dgm:pt modelId="{13FEE89D-59D6-5A4B-9ECE-CF79BDBEFF50}" type="pres">
      <dgm:prSet presAssocID="{FFAD5AD9-B14D-9D4F-8E5E-04C711FB713E}" presName="Name0" presStyleCnt="0">
        <dgm:presLayoutVars>
          <dgm:dir/>
          <dgm:resizeHandles val="exact"/>
        </dgm:presLayoutVars>
      </dgm:prSet>
      <dgm:spPr/>
    </dgm:pt>
    <dgm:pt modelId="{7A3A4A22-D3AD-BD4E-A786-C6A13A1D3E05}" type="pres">
      <dgm:prSet presAssocID="{1391231F-001C-2B4A-84F3-C5118BD09BD4}" presName="node" presStyleLbl="node1" presStyleIdx="0" presStyleCnt="5">
        <dgm:presLayoutVars>
          <dgm:bulletEnabled val="1"/>
        </dgm:presLayoutVars>
      </dgm:prSet>
      <dgm:spPr/>
    </dgm:pt>
    <dgm:pt modelId="{C27CF1E2-6D45-494C-92C2-43E4A1DAD2AD}" type="pres">
      <dgm:prSet presAssocID="{615DFD26-2C3C-2F4E-AAF1-EA20C2D6CA86}" presName="sibTrans" presStyleLbl="sibTrans2D1" presStyleIdx="0" presStyleCnt="4"/>
      <dgm:spPr/>
    </dgm:pt>
    <dgm:pt modelId="{22298A2B-0A33-624C-A09B-3FE285A8291A}" type="pres">
      <dgm:prSet presAssocID="{615DFD26-2C3C-2F4E-AAF1-EA20C2D6CA86}" presName="connectorText" presStyleLbl="sibTrans2D1" presStyleIdx="0" presStyleCnt="4"/>
      <dgm:spPr/>
    </dgm:pt>
    <dgm:pt modelId="{4956E2CA-DB5D-A345-8C77-31F4E9A3A903}" type="pres">
      <dgm:prSet presAssocID="{9B9723DA-6082-5648-952E-EA0C2B2441E2}" presName="node" presStyleLbl="node1" presStyleIdx="1" presStyleCnt="5">
        <dgm:presLayoutVars>
          <dgm:bulletEnabled val="1"/>
        </dgm:presLayoutVars>
      </dgm:prSet>
      <dgm:spPr/>
    </dgm:pt>
    <dgm:pt modelId="{38ED9114-C18D-3441-BA18-34EB4B7794B3}" type="pres">
      <dgm:prSet presAssocID="{923895B7-59ED-9B4C-B50F-577D28FCAD4B}" presName="sibTrans" presStyleLbl="sibTrans2D1" presStyleIdx="1" presStyleCnt="4"/>
      <dgm:spPr/>
    </dgm:pt>
    <dgm:pt modelId="{F6B17A4B-B9FB-4E47-9E39-40C41FBD199D}" type="pres">
      <dgm:prSet presAssocID="{923895B7-59ED-9B4C-B50F-577D28FCAD4B}" presName="connectorText" presStyleLbl="sibTrans2D1" presStyleIdx="1" presStyleCnt="4"/>
      <dgm:spPr/>
    </dgm:pt>
    <dgm:pt modelId="{C6BC5392-A0BF-1E4D-A585-4D6179AAC3E4}" type="pres">
      <dgm:prSet presAssocID="{8556C446-A72A-CF41-B494-F580AE68CD59}" presName="node" presStyleLbl="node1" presStyleIdx="2" presStyleCnt="5">
        <dgm:presLayoutVars>
          <dgm:bulletEnabled val="1"/>
        </dgm:presLayoutVars>
      </dgm:prSet>
      <dgm:spPr/>
    </dgm:pt>
    <dgm:pt modelId="{A27AA268-3E70-D941-BECB-B48412382130}" type="pres">
      <dgm:prSet presAssocID="{6F77ACF8-0970-A747-B2A3-98C04CFFB2E8}" presName="sibTrans" presStyleLbl="sibTrans2D1" presStyleIdx="2" presStyleCnt="4"/>
      <dgm:spPr/>
    </dgm:pt>
    <dgm:pt modelId="{27262A90-A16F-0E43-A444-52E200600690}" type="pres">
      <dgm:prSet presAssocID="{6F77ACF8-0970-A747-B2A3-98C04CFFB2E8}" presName="connectorText" presStyleLbl="sibTrans2D1" presStyleIdx="2" presStyleCnt="4"/>
      <dgm:spPr/>
    </dgm:pt>
    <dgm:pt modelId="{EFAC35B5-DB91-5140-8101-D425C175BAB2}" type="pres">
      <dgm:prSet presAssocID="{D9025063-D530-FA49-A8D9-774C7A899789}" presName="node" presStyleLbl="node1" presStyleIdx="3" presStyleCnt="5">
        <dgm:presLayoutVars>
          <dgm:bulletEnabled val="1"/>
        </dgm:presLayoutVars>
      </dgm:prSet>
      <dgm:spPr/>
    </dgm:pt>
    <dgm:pt modelId="{60B1E3B0-8605-5B42-A455-70C0774189CA}" type="pres">
      <dgm:prSet presAssocID="{E3BAD564-A577-AE47-8FF1-7464297256A7}" presName="sibTrans" presStyleLbl="sibTrans2D1" presStyleIdx="3" presStyleCnt="4"/>
      <dgm:spPr/>
    </dgm:pt>
    <dgm:pt modelId="{2CCF9C50-A329-F14C-B6C5-29279CC36861}" type="pres">
      <dgm:prSet presAssocID="{E3BAD564-A577-AE47-8FF1-7464297256A7}" presName="connectorText" presStyleLbl="sibTrans2D1" presStyleIdx="3" presStyleCnt="4"/>
      <dgm:spPr/>
    </dgm:pt>
    <dgm:pt modelId="{0E9C0CD0-BB01-0246-AEF0-7ED6E2A99B19}" type="pres">
      <dgm:prSet presAssocID="{B6147B68-289F-A14E-B2D0-BA9BCF446C41}" presName="node" presStyleLbl="node1" presStyleIdx="4" presStyleCnt="5">
        <dgm:presLayoutVars>
          <dgm:bulletEnabled val="1"/>
        </dgm:presLayoutVars>
      </dgm:prSet>
      <dgm:spPr/>
    </dgm:pt>
  </dgm:ptLst>
  <dgm:cxnLst>
    <dgm:cxn modelId="{B5210C05-D373-6444-8FF0-F1640D964896}" type="presOf" srcId="{FFAD5AD9-B14D-9D4F-8E5E-04C711FB713E}" destId="{13FEE89D-59D6-5A4B-9ECE-CF79BDBEFF50}" srcOrd="0" destOrd="0" presId="urn:microsoft.com/office/officeart/2005/8/layout/process1"/>
    <dgm:cxn modelId="{80965709-31DD-E24D-85DC-838C4073A45F}" type="presOf" srcId="{6F77ACF8-0970-A747-B2A3-98C04CFFB2E8}" destId="{A27AA268-3E70-D941-BECB-B48412382130}" srcOrd="0" destOrd="0" presId="urn:microsoft.com/office/officeart/2005/8/layout/process1"/>
    <dgm:cxn modelId="{64C40F22-B47A-2A40-B1EA-46444D0A04B5}" type="presOf" srcId="{B6147B68-289F-A14E-B2D0-BA9BCF446C41}" destId="{0E9C0CD0-BB01-0246-AEF0-7ED6E2A99B19}" srcOrd="0" destOrd="0" presId="urn:microsoft.com/office/officeart/2005/8/layout/process1"/>
    <dgm:cxn modelId="{2784BD26-4903-134B-AD5D-D4D313B9F40F}" type="presOf" srcId="{E3BAD564-A577-AE47-8FF1-7464297256A7}" destId="{60B1E3B0-8605-5B42-A455-70C0774189CA}" srcOrd="0" destOrd="0" presId="urn:microsoft.com/office/officeart/2005/8/layout/process1"/>
    <dgm:cxn modelId="{56D8A235-1B8D-4E48-86D0-A48024CFEA4D}" type="presOf" srcId="{6F77ACF8-0970-A747-B2A3-98C04CFFB2E8}" destId="{27262A90-A16F-0E43-A444-52E200600690}" srcOrd="1" destOrd="0" presId="urn:microsoft.com/office/officeart/2005/8/layout/process1"/>
    <dgm:cxn modelId="{022DCC46-1C43-4041-9390-B5325D34A3E9}" type="presOf" srcId="{615DFD26-2C3C-2F4E-AAF1-EA20C2D6CA86}" destId="{C27CF1E2-6D45-494C-92C2-43E4A1DAD2AD}" srcOrd="0" destOrd="0" presId="urn:microsoft.com/office/officeart/2005/8/layout/process1"/>
    <dgm:cxn modelId="{0191CD47-B01D-E24B-ABE2-12888C24B1A1}" srcId="{FFAD5AD9-B14D-9D4F-8E5E-04C711FB713E}" destId="{1391231F-001C-2B4A-84F3-C5118BD09BD4}" srcOrd="0" destOrd="0" parTransId="{C6215D3C-4B34-BB43-9A84-B33866B22C89}" sibTransId="{615DFD26-2C3C-2F4E-AAF1-EA20C2D6CA86}"/>
    <dgm:cxn modelId="{05C82A78-10C0-104C-9D55-BC622067011D}" type="presOf" srcId="{8556C446-A72A-CF41-B494-F580AE68CD59}" destId="{C6BC5392-A0BF-1E4D-A585-4D6179AAC3E4}" srcOrd="0" destOrd="0" presId="urn:microsoft.com/office/officeart/2005/8/layout/process1"/>
    <dgm:cxn modelId="{BE66C585-6287-3949-8057-51D6463C53AE}" type="presOf" srcId="{923895B7-59ED-9B4C-B50F-577D28FCAD4B}" destId="{38ED9114-C18D-3441-BA18-34EB4B7794B3}" srcOrd="0" destOrd="0" presId="urn:microsoft.com/office/officeart/2005/8/layout/process1"/>
    <dgm:cxn modelId="{9D016390-4A5C-7C44-86F8-9BBF63FDFDA5}" type="presOf" srcId="{9B9723DA-6082-5648-952E-EA0C2B2441E2}" destId="{4956E2CA-DB5D-A345-8C77-31F4E9A3A903}" srcOrd="0" destOrd="0" presId="urn:microsoft.com/office/officeart/2005/8/layout/process1"/>
    <dgm:cxn modelId="{CE1DE595-96B3-DF4B-A4CF-F572CA55C887}" srcId="{FFAD5AD9-B14D-9D4F-8E5E-04C711FB713E}" destId="{D9025063-D530-FA49-A8D9-774C7A899789}" srcOrd="3" destOrd="0" parTransId="{1A7963B5-1A13-6743-9AB9-1CFA8CCF537B}" sibTransId="{E3BAD564-A577-AE47-8FF1-7464297256A7}"/>
    <dgm:cxn modelId="{E1A2AFB2-400B-F54F-B909-5FC69E827F57}" type="presOf" srcId="{D9025063-D530-FA49-A8D9-774C7A899789}" destId="{EFAC35B5-DB91-5140-8101-D425C175BAB2}" srcOrd="0" destOrd="0" presId="urn:microsoft.com/office/officeart/2005/8/layout/process1"/>
    <dgm:cxn modelId="{01CC8DBB-1AE3-C745-9CED-03502EB15493}" type="presOf" srcId="{923895B7-59ED-9B4C-B50F-577D28FCAD4B}" destId="{F6B17A4B-B9FB-4E47-9E39-40C41FBD199D}" srcOrd="1" destOrd="0" presId="urn:microsoft.com/office/officeart/2005/8/layout/process1"/>
    <dgm:cxn modelId="{D08092CC-F0EF-884E-BEFF-1093B3ED1B13}" srcId="{FFAD5AD9-B14D-9D4F-8E5E-04C711FB713E}" destId="{8556C446-A72A-CF41-B494-F580AE68CD59}" srcOrd="2" destOrd="0" parTransId="{1662B0E9-81BB-F844-8212-87D40DE364FF}" sibTransId="{6F77ACF8-0970-A747-B2A3-98C04CFFB2E8}"/>
    <dgm:cxn modelId="{9BDF42DB-B04B-D944-9EB4-5D6F9FF90FF7}" srcId="{FFAD5AD9-B14D-9D4F-8E5E-04C711FB713E}" destId="{9B9723DA-6082-5648-952E-EA0C2B2441E2}" srcOrd="1" destOrd="0" parTransId="{B748134A-8A90-E84E-9752-80118D1C6B02}" sibTransId="{923895B7-59ED-9B4C-B50F-577D28FCAD4B}"/>
    <dgm:cxn modelId="{BFCAC8E1-75C1-294C-ADA0-2F7F4CEE4313}" type="presOf" srcId="{1391231F-001C-2B4A-84F3-C5118BD09BD4}" destId="{7A3A4A22-D3AD-BD4E-A786-C6A13A1D3E05}" srcOrd="0" destOrd="0" presId="urn:microsoft.com/office/officeart/2005/8/layout/process1"/>
    <dgm:cxn modelId="{F8A7DBE9-F9A5-D44C-83EA-66EF47355262}" type="presOf" srcId="{E3BAD564-A577-AE47-8FF1-7464297256A7}" destId="{2CCF9C50-A329-F14C-B6C5-29279CC36861}" srcOrd="1" destOrd="0" presId="urn:microsoft.com/office/officeart/2005/8/layout/process1"/>
    <dgm:cxn modelId="{27D93FFE-39C5-4540-9C2B-41B45986C89B}" srcId="{FFAD5AD9-B14D-9D4F-8E5E-04C711FB713E}" destId="{B6147B68-289F-A14E-B2D0-BA9BCF446C41}" srcOrd="4" destOrd="0" parTransId="{556E4C10-9999-B64B-8F62-A162F9E9753F}" sibTransId="{66D51E72-D996-BF4E-907A-3512F679EEE4}"/>
    <dgm:cxn modelId="{46F3F7FF-46EA-DC4D-B2EC-A5DEAB608663}" type="presOf" srcId="{615DFD26-2C3C-2F4E-AAF1-EA20C2D6CA86}" destId="{22298A2B-0A33-624C-A09B-3FE285A8291A}" srcOrd="1" destOrd="0" presId="urn:microsoft.com/office/officeart/2005/8/layout/process1"/>
    <dgm:cxn modelId="{343368CC-F09B-664C-A44F-AE4AF97AA66E}" type="presParOf" srcId="{13FEE89D-59D6-5A4B-9ECE-CF79BDBEFF50}" destId="{7A3A4A22-D3AD-BD4E-A786-C6A13A1D3E05}" srcOrd="0" destOrd="0" presId="urn:microsoft.com/office/officeart/2005/8/layout/process1"/>
    <dgm:cxn modelId="{C79E1A6A-4215-F247-9D1D-4ABF44BFE1DC}" type="presParOf" srcId="{13FEE89D-59D6-5A4B-9ECE-CF79BDBEFF50}" destId="{C27CF1E2-6D45-494C-92C2-43E4A1DAD2AD}" srcOrd="1" destOrd="0" presId="urn:microsoft.com/office/officeart/2005/8/layout/process1"/>
    <dgm:cxn modelId="{2EE1AB60-1863-1A4A-8E9B-F1D7FAA779D1}" type="presParOf" srcId="{C27CF1E2-6D45-494C-92C2-43E4A1DAD2AD}" destId="{22298A2B-0A33-624C-A09B-3FE285A8291A}" srcOrd="0" destOrd="0" presId="urn:microsoft.com/office/officeart/2005/8/layout/process1"/>
    <dgm:cxn modelId="{10619BA9-D001-0B4C-BFB6-6CE3234D7E36}" type="presParOf" srcId="{13FEE89D-59D6-5A4B-9ECE-CF79BDBEFF50}" destId="{4956E2CA-DB5D-A345-8C77-31F4E9A3A903}" srcOrd="2" destOrd="0" presId="urn:microsoft.com/office/officeart/2005/8/layout/process1"/>
    <dgm:cxn modelId="{E03DA33F-6E41-6D44-91C0-F0339027FCC2}" type="presParOf" srcId="{13FEE89D-59D6-5A4B-9ECE-CF79BDBEFF50}" destId="{38ED9114-C18D-3441-BA18-34EB4B7794B3}" srcOrd="3" destOrd="0" presId="urn:microsoft.com/office/officeart/2005/8/layout/process1"/>
    <dgm:cxn modelId="{08668658-205E-6445-97F2-B76367404839}" type="presParOf" srcId="{38ED9114-C18D-3441-BA18-34EB4B7794B3}" destId="{F6B17A4B-B9FB-4E47-9E39-40C41FBD199D}" srcOrd="0" destOrd="0" presId="urn:microsoft.com/office/officeart/2005/8/layout/process1"/>
    <dgm:cxn modelId="{8FFFDF8F-4F3C-6745-B9B8-C4E1DB316E16}" type="presParOf" srcId="{13FEE89D-59D6-5A4B-9ECE-CF79BDBEFF50}" destId="{C6BC5392-A0BF-1E4D-A585-4D6179AAC3E4}" srcOrd="4" destOrd="0" presId="urn:microsoft.com/office/officeart/2005/8/layout/process1"/>
    <dgm:cxn modelId="{0E665E2F-0501-6545-A2CA-379257737249}" type="presParOf" srcId="{13FEE89D-59D6-5A4B-9ECE-CF79BDBEFF50}" destId="{A27AA268-3E70-D941-BECB-B48412382130}" srcOrd="5" destOrd="0" presId="urn:microsoft.com/office/officeart/2005/8/layout/process1"/>
    <dgm:cxn modelId="{9D91B8B4-DF10-7B43-BF3D-E5717B4A0449}" type="presParOf" srcId="{A27AA268-3E70-D941-BECB-B48412382130}" destId="{27262A90-A16F-0E43-A444-52E200600690}" srcOrd="0" destOrd="0" presId="urn:microsoft.com/office/officeart/2005/8/layout/process1"/>
    <dgm:cxn modelId="{A1A0EBBF-DA43-2840-9325-4854D6E80A8B}" type="presParOf" srcId="{13FEE89D-59D6-5A4B-9ECE-CF79BDBEFF50}" destId="{EFAC35B5-DB91-5140-8101-D425C175BAB2}" srcOrd="6" destOrd="0" presId="urn:microsoft.com/office/officeart/2005/8/layout/process1"/>
    <dgm:cxn modelId="{85B7B62E-1CAD-1C4C-8AD3-35EA65392EA5}" type="presParOf" srcId="{13FEE89D-59D6-5A4B-9ECE-CF79BDBEFF50}" destId="{60B1E3B0-8605-5B42-A455-70C0774189CA}" srcOrd="7" destOrd="0" presId="urn:microsoft.com/office/officeart/2005/8/layout/process1"/>
    <dgm:cxn modelId="{4DC30150-1D11-3A49-9EEB-2E27CD2EC006}" type="presParOf" srcId="{60B1E3B0-8605-5B42-A455-70C0774189CA}" destId="{2CCF9C50-A329-F14C-B6C5-29279CC36861}" srcOrd="0" destOrd="0" presId="urn:microsoft.com/office/officeart/2005/8/layout/process1"/>
    <dgm:cxn modelId="{8E0BFDE2-F08D-E14D-9F63-9704BAAECAB8}" type="presParOf" srcId="{13FEE89D-59D6-5A4B-9ECE-CF79BDBEFF50}" destId="{0E9C0CD0-BB01-0246-AEF0-7ED6E2A99B19}"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D9873C-CFB4-8B44-A3AC-8C91B564158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MX"/>
        </a:p>
      </dgm:t>
    </dgm:pt>
    <dgm:pt modelId="{34A252F6-F66C-114C-BD62-7B133D82D9A8}">
      <dgm:prSet/>
      <dgm:spPr/>
      <dgm:t>
        <a:bodyPr/>
        <a:lstStyle/>
        <a:p>
          <a:r>
            <a:rPr lang="en-CA" b="1" i="0" dirty="0"/>
            <a:t>Individual Performance Reviews:</a:t>
          </a:r>
          <a:endParaRPr lang="es-CO" dirty="0"/>
        </a:p>
      </dgm:t>
    </dgm:pt>
    <dgm:pt modelId="{E77C90D2-F214-B44B-BF7C-F735315FE3D5}" type="parTrans" cxnId="{9B6AC056-F130-FB44-ACC9-8B7B122E563E}">
      <dgm:prSet/>
      <dgm:spPr/>
      <dgm:t>
        <a:bodyPr/>
        <a:lstStyle/>
        <a:p>
          <a:endParaRPr lang="es-MX"/>
        </a:p>
      </dgm:t>
    </dgm:pt>
    <dgm:pt modelId="{F4C02264-FC0D-E442-885E-58AF5C646E1C}" type="sibTrans" cxnId="{9B6AC056-F130-FB44-ACC9-8B7B122E563E}">
      <dgm:prSet/>
      <dgm:spPr/>
      <dgm:t>
        <a:bodyPr/>
        <a:lstStyle/>
        <a:p>
          <a:endParaRPr lang="es-MX"/>
        </a:p>
      </dgm:t>
    </dgm:pt>
    <dgm:pt modelId="{643B0300-7BF4-624D-B44A-A0A04350F187}">
      <dgm:prSet/>
      <dgm:spPr/>
      <dgm:t>
        <a:bodyPr/>
        <a:lstStyle/>
        <a:p>
          <a:r>
            <a:rPr lang="en-CA" b="1" i="0" dirty="0"/>
            <a:t>Team Performance Reviews:</a:t>
          </a:r>
          <a:endParaRPr lang="es-CO" dirty="0"/>
        </a:p>
      </dgm:t>
    </dgm:pt>
    <dgm:pt modelId="{EDBA317C-E0B9-804A-8126-19215BC97FAC}" type="parTrans" cxnId="{1B6150E5-EAD1-FD45-A55C-05ED76C0049E}">
      <dgm:prSet/>
      <dgm:spPr/>
      <dgm:t>
        <a:bodyPr/>
        <a:lstStyle/>
        <a:p>
          <a:endParaRPr lang="es-MX"/>
        </a:p>
      </dgm:t>
    </dgm:pt>
    <dgm:pt modelId="{62F8163E-8626-6442-BD62-62DBC9D44F08}" type="sibTrans" cxnId="{1B6150E5-EAD1-FD45-A55C-05ED76C0049E}">
      <dgm:prSet/>
      <dgm:spPr/>
      <dgm:t>
        <a:bodyPr/>
        <a:lstStyle/>
        <a:p>
          <a:endParaRPr lang="es-MX"/>
        </a:p>
      </dgm:t>
    </dgm:pt>
    <dgm:pt modelId="{535E1A97-CB51-2449-94C7-AF0CC5F4EC1A}">
      <dgm:prSet/>
      <dgm:spPr/>
      <dgm:t>
        <a:bodyPr/>
        <a:lstStyle/>
        <a:p>
          <a:r>
            <a:rPr lang="en-CA" b="1" i="0" dirty="0"/>
            <a:t>Project Manager Review:</a:t>
          </a:r>
          <a:endParaRPr lang="es-CO" dirty="0"/>
        </a:p>
      </dgm:t>
    </dgm:pt>
    <dgm:pt modelId="{939482CC-1469-B54C-A2ED-8FAC300796A4}" type="parTrans" cxnId="{497D1651-8E34-B141-A2BD-C84455CCB80E}">
      <dgm:prSet/>
      <dgm:spPr/>
      <dgm:t>
        <a:bodyPr/>
        <a:lstStyle/>
        <a:p>
          <a:endParaRPr lang="es-MX"/>
        </a:p>
      </dgm:t>
    </dgm:pt>
    <dgm:pt modelId="{36189870-791B-6942-AFAA-1F83104F6A10}" type="sibTrans" cxnId="{497D1651-8E34-B141-A2BD-C84455CCB80E}">
      <dgm:prSet/>
      <dgm:spPr/>
      <dgm:t>
        <a:bodyPr/>
        <a:lstStyle/>
        <a:p>
          <a:endParaRPr lang="es-MX"/>
        </a:p>
      </dgm:t>
    </dgm:pt>
    <dgm:pt modelId="{D4693DBD-DCEA-9F46-A9E0-C5B16877D068}">
      <dgm:prSet/>
      <dgm:spPr/>
      <dgm:t>
        <a:bodyPr/>
        <a:lstStyle/>
        <a:p>
          <a:r>
            <a:rPr lang="en-CA" b="0" i="0" dirty="0"/>
            <a:t>HR meets with each team member separately (may work with Project Manager who is involved in the meetings)</a:t>
          </a:r>
          <a:endParaRPr lang="es-CO" dirty="0"/>
        </a:p>
      </dgm:t>
    </dgm:pt>
    <dgm:pt modelId="{40549A09-C4B5-5E45-AB0F-8417010F208D}" type="parTrans" cxnId="{42ECE4B7-BEDB-EB48-BE6B-DA5B569E2939}">
      <dgm:prSet/>
      <dgm:spPr/>
      <dgm:t>
        <a:bodyPr/>
        <a:lstStyle/>
        <a:p>
          <a:endParaRPr lang="es-MX"/>
        </a:p>
      </dgm:t>
    </dgm:pt>
    <dgm:pt modelId="{3CF71C53-0ADA-5949-87CF-51171CABC27E}" type="sibTrans" cxnId="{42ECE4B7-BEDB-EB48-BE6B-DA5B569E2939}">
      <dgm:prSet/>
      <dgm:spPr/>
      <dgm:t>
        <a:bodyPr/>
        <a:lstStyle/>
        <a:p>
          <a:endParaRPr lang="es-MX"/>
        </a:p>
      </dgm:t>
    </dgm:pt>
    <dgm:pt modelId="{B1504A43-8CDE-DE4D-BDCD-21246D23CEB1}">
      <dgm:prSet/>
      <dgm:spPr/>
      <dgm:t>
        <a:bodyPr/>
        <a:lstStyle/>
        <a:p>
          <a:r>
            <a:rPr lang="en-CA" b="0" i="0" dirty="0"/>
            <a:t>HR meets with the entire team in a workshop setting, including the Project Manager, to review team successes and setbacks</a:t>
          </a:r>
          <a:endParaRPr lang="es-CO" dirty="0"/>
        </a:p>
      </dgm:t>
    </dgm:pt>
    <dgm:pt modelId="{F85FCA1B-4294-9E4A-9687-97E74617CD10}" type="parTrans" cxnId="{B24AD415-87EE-7948-BBBE-5FCC419B81DD}">
      <dgm:prSet/>
      <dgm:spPr/>
      <dgm:t>
        <a:bodyPr/>
        <a:lstStyle/>
        <a:p>
          <a:endParaRPr lang="es-MX"/>
        </a:p>
      </dgm:t>
    </dgm:pt>
    <dgm:pt modelId="{EE11784C-3D91-C049-A4DB-43D7C0BF3F0E}" type="sibTrans" cxnId="{B24AD415-87EE-7948-BBBE-5FCC419B81DD}">
      <dgm:prSet/>
      <dgm:spPr/>
      <dgm:t>
        <a:bodyPr/>
        <a:lstStyle/>
        <a:p>
          <a:endParaRPr lang="es-MX"/>
        </a:p>
      </dgm:t>
    </dgm:pt>
    <dgm:pt modelId="{B45F2141-B2F1-BC4A-88C2-BA2F26A598A3}">
      <dgm:prSet/>
      <dgm:spPr/>
      <dgm:t>
        <a:bodyPr/>
        <a:lstStyle/>
        <a:p>
          <a:r>
            <a:rPr lang="en-CA" b="0" i="0" dirty="0"/>
            <a:t>HR meets with Project Manager to review progress, successes, setbacks based on performance as well as budgets, deadlines, process improvements, relationships, communication, risk management, customer satisfaction.  Other stakeholders may be involved in the Project Manager Review</a:t>
          </a:r>
          <a:endParaRPr lang="es-CO" dirty="0"/>
        </a:p>
      </dgm:t>
    </dgm:pt>
    <dgm:pt modelId="{BE696182-8A73-E346-8598-6718280A17DE}" type="parTrans" cxnId="{0F8E2BE1-7BF1-1C49-BADA-4A62D3D5E464}">
      <dgm:prSet/>
      <dgm:spPr/>
      <dgm:t>
        <a:bodyPr/>
        <a:lstStyle/>
        <a:p>
          <a:endParaRPr lang="es-MX"/>
        </a:p>
      </dgm:t>
    </dgm:pt>
    <dgm:pt modelId="{573B9B2B-6704-3C49-A7FD-992367872B12}" type="sibTrans" cxnId="{0F8E2BE1-7BF1-1C49-BADA-4A62D3D5E464}">
      <dgm:prSet/>
      <dgm:spPr/>
      <dgm:t>
        <a:bodyPr/>
        <a:lstStyle/>
        <a:p>
          <a:endParaRPr lang="es-MX"/>
        </a:p>
      </dgm:t>
    </dgm:pt>
    <dgm:pt modelId="{E6759EFA-6674-1648-950A-CBBD24A3919B}" type="pres">
      <dgm:prSet presAssocID="{45D9873C-CFB4-8B44-A3AC-8C91B5641584}" presName="linear" presStyleCnt="0">
        <dgm:presLayoutVars>
          <dgm:animLvl val="lvl"/>
          <dgm:resizeHandles val="exact"/>
        </dgm:presLayoutVars>
      </dgm:prSet>
      <dgm:spPr/>
    </dgm:pt>
    <dgm:pt modelId="{43DD1A42-A254-934A-AD2C-54865F3DC59C}" type="pres">
      <dgm:prSet presAssocID="{34A252F6-F66C-114C-BD62-7B133D82D9A8}" presName="parentText" presStyleLbl="node1" presStyleIdx="0" presStyleCnt="3">
        <dgm:presLayoutVars>
          <dgm:chMax val="0"/>
          <dgm:bulletEnabled val="1"/>
        </dgm:presLayoutVars>
      </dgm:prSet>
      <dgm:spPr/>
    </dgm:pt>
    <dgm:pt modelId="{1A1E6890-640D-EB44-8372-06A4782D7B65}" type="pres">
      <dgm:prSet presAssocID="{34A252F6-F66C-114C-BD62-7B133D82D9A8}" presName="childText" presStyleLbl="revTx" presStyleIdx="0" presStyleCnt="3">
        <dgm:presLayoutVars>
          <dgm:bulletEnabled val="1"/>
        </dgm:presLayoutVars>
      </dgm:prSet>
      <dgm:spPr/>
    </dgm:pt>
    <dgm:pt modelId="{080BEF85-D50A-3F49-8AC6-54AFA127E8C4}" type="pres">
      <dgm:prSet presAssocID="{643B0300-7BF4-624D-B44A-A0A04350F187}" presName="parentText" presStyleLbl="node1" presStyleIdx="1" presStyleCnt="3">
        <dgm:presLayoutVars>
          <dgm:chMax val="0"/>
          <dgm:bulletEnabled val="1"/>
        </dgm:presLayoutVars>
      </dgm:prSet>
      <dgm:spPr/>
    </dgm:pt>
    <dgm:pt modelId="{63334665-4F4B-804A-91A6-D287BF6E298B}" type="pres">
      <dgm:prSet presAssocID="{643B0300-7BF4-624D-B44A-A0A04350F187}" presName="childText" presStyleLbl="revTx" presStyleIdx="1" presStyleCnt="3">
        <dgm:presLayoutVars>
          <dgm:bulletEnabled val="1"/>
        </dgm:presLayoutVars>
      </dgm:prSet>
      <dgm:spPr/>
    </dgm:pt>
    <dgm:pt modelId="{004A6BFB-1660-0244-9CC1-E4CE3ACF558F}" type="pres">
      <dgm:prSet presAssocID="{535E1A97-CB51-2449-94C7-AF0CC5F4EC1A}" presName="parentText" presStyleLbl="node1" presStyleIdx="2" presStyleCnt="3">
        <dgm:presLayoutVars>
          <dgm:chMax val="0"/>
          <dgm:bulletEnabled val="1"/>
        </dgm:presLayoutVars>
      </dgm:prSet>
      <dgm:spPr/>
    </dgm:pt>
    <dgm:pt modelId="{131D59F1-00B9-C343-89F9-A937C2DB1747}" type="pres">
      <dgm:prSet presAssocID="{535E1A97-CB51-2449-94C7-AF0CC5F4EC1A}" presName="childText" presStyleLbl="revTx" presStyleIdx="2" presStyleCnt="3">
        <dgm:presLayoutVars>
          <dgm:bulletEnabled val="1"/>
        </dgm:presLayoutVars>
      </dgm:prSet>
      <dgm:spPr/>
    </dgm:pt>
  </dgm:ptLst>
  <dgm:cxnLst>
    <dgm:cxn modelId="{A30B4F04-578D-2943-9736-912473D28C37}" type="presOf" srcId="{45D9873C-CFB4-8B44-A3AC-8C91B5641584}" destId="{E6759EFA-6674-1648-950A-CBBD24A3919B}" srcOrd="0" destOrd="0" presId="urn:microsoft.com/office/officeart/2005/8/layout/vList2"/>
    <dgm:cxn modelId="{B24AD415-87EE-7948-BBBE-5FCC419B81DD}" srcId="{643B0300-7BF4-624D-B44A-A0A04350F187}" destId="{B1504A43-8CDE-DE4D-BDCD-21246D23CEB1}" srcOrd="0" destOrd="0" parTransId="{F85FCA1B-4294-9E4A-9687-97E74617CD10}" sibTransId="{EE11784C-3D91-C049-A4DB-43D7C0BF3F0E}"/>
    <dgm:cxn modelId="{88E35034-3B4D-E241-B39F-9B3766A7BF22}" type="presOf" srcId="{B45F2141-B2F1-BC4A-88C2-BA2F26A598A3}" destId="{131D59F1-00B9-C343-89F9-A937C2DB1747}" srcOrd="0" destOrd="0" presId="urn:microsoft.com/office/officeart/2005/8/layout/vList2"/>
    <dgm:cxn modelId="{BF034D70-E9FE-424D-82D0-E03917450464}" type="presOf" srcId="{D4693DBD-DCEA-9F46-A9E0-C5B16877D068}" destId="{1A1E6890-640D-EB44-8372-06A4782D7B65}" srcOrd="0" destOrd="0" presId="urn:microsoft.com/office/officeart/2005/8/layout/vList2"/>
    <dgm:cxn modelId="{23F60171-2E50-A64A-950D-CB5841898DC1}" type="presOf" srcId="{643B0300-7BF4-624D-B44A-A0A04350F187}" destId="{080BEF85-D50A-3F49-8AC6-54AFA127E8C4}" srcOrd="0" destOrd="0" presId="urn:microsoft.com/office/officeart/2005/8/layout/vList2"/>
    <dgm:cxn modelId="{497D1651-8E34-B141-A2BD-C84455CCB80E}" srcId="{45D9873C-CFB4-8B44-A3AC-8C91B5641584}" destId="{535E1A97-CB51-2449-94C7-AF0CC5F4EC1A}" srcOrd="2" destOrd="0" parTransId="{939482CC-1469-B54C-A2ED-8FAC300796A4}" sibTransId="{36189870-791B-6942-AFAA-1F83104F6A10}"/>
    <dgm:cxn modelId="{9B6AC056-F130-FB44-ACC9-8B7B122E563E}" srcId="{45D9873C-CFB4-8B44-A3AC-8C91B5641584}" destId="{34A252F6-F66C-114C-BD62-7B133D82D9A8}" srcOrd="0" destOrd="0" parTransId="{E77C90D2-F214-B44B-BF7C-F735315FE3D5}" sibTransId="{F4C02264-FC0D-E442-885E-58AF5C646E1C}"/>
    <dgm:cxn modelId="{AB696C58-F443-D949-8FA0-97C289455F1B}" type="presOf" srcId="{B1504A43-8CDE-DE4D-BDCD-21246D23CEB1}" destId="{63334665-4F4B-804A-91A6-D287BF6E298B}" srcOrd="0" destOrd="0" presId="urn:microsoft.com/office/officeart/2005/8/layout/vList2"/>
    <dgm:cxn modelId="{C433FB78-EA38-B546-84D6-F8CED82B0ED4}" type="presOf" srcId="{535E1A97-CB51-2449-94C7-AF0CC5F4EC1A}" destId="{004A6BFB-1660-0244-9CC1-E4CE3ACF558F}" srcOrd="0" destOrd="0" presId="urn:microsoft.com/office/officeart/2005/8/layout/vList2"/>
    <dgm:cxn modelId="{CE4BCE85-9CCE-A548-A0A5-587615F599C3}" type="presOf" srcId="{34A252F6-F66C-114C-BD62-7B133D82D9A8}" destId="{43DD1A42-A254-934A-AD2C-54865F3DC59C}" srcOrd="0" destOrd="0" presId="urn:microsoft.com/office/officeart/2005/8/layout/vList2"/>
    <dgm:cxn modelId="{42ECE4B7-BEDB-EB48-BE6B-DA5B569E2939}" srcId="{34A252F6-F66C-114C-BD62-7B133D82D9A8}" destId="{D4693DBD-DCEA-9F46-A9E0-C5B16877D068}" srcOrd="0" destOrd="0" parTransId="{40549A09-C4B5-5E45-AB0F-8417010F208D}" sibTransId="{3CF71C53-0ADA-5949-87CF-51171CABC27E}"/>
    <dgm:cxn modelId="{0F8E2BE1-7BF1-1C49-BADA-4A62D3D5E464}" srcId="{535E1A97-CB51-2449-94C7-AF0CC5F4EC1A}" destId="{B45F2141-B2F1-BC4A-88C2-BA2F26A598A3}" srcOrd="0" destOrd="0" parTransId="{BE696182-8A73-E346-8598-6718280A17DE}" sibTransId="{573B9B2B-6704-3C49-A7FD-992367872B12}"/>
    <dgm:cxn modelId="{1B6150E5-EAD1-FD45-A55C-05ED76C0049E}" srcId="{45D9873C-CFB4-8B44-A3AC-8C91B5641584}" destId="{643B0300-7BF4-624D-B44A-A0A04350F187}" srcOrd="1" destOrd="0" parTransId="{EDBA317C-E0B9-804A-8126-19215BC97FAC}" sibTransId="{62F8163E-8626-6442-BD62-62DBC9D44F08}"/>
    <dgm:cxn modelId="{CA9995BA-B636-E549-881F-AC9116FE7BEC}" type="presParOf" srcId="{E6759EFA-6674-1648-950A-CBBD24A3919B}" destId="{43DD1A42-A254-934A-AD2C-54865F3DC59C}" srcOrd="0" destOrd="0" presId="urn:microsoft.com/office/officeart/2005/8/layout/vList2"/>
    <dgm:cxn modelId="{F65DC1D2-E670-6442-B3D9-EDCEEEF3E442}" type="presParOf" srcId="{E6759EFA-6674-1648-950A-CBBD24A3919B}" destId="{1A1E6890-640D-EB44-8372-06A4782D7B65}" srcOrd="1" destOrd="0" presId="urn:microsoft.com/office/officeart/2005/8/layout/vList2"/>
    <dgm:cxn modelId="{8277C402-2889-8043-9ADE-B24590BA02BD}" type="presParOf" srcId="{E6759EFA-6674-1648-950A-CBBD24A3919B}" destId="{080BEF85-D50A-3F49-8AC6-54AFA127E8C4}" srcOrd="2" destOrd="0" presId="urn:microsoft.com/office/officeart/2005/8/layout/vList2"/>
    <dgm:cxn modelId="{9C684849-5108-A445-9E33-0D7B0587D51B}" type="presParOf" srcId="{E6759EFA-6674-1648-950A-CBBD24A3919B}" destId="{63334665-4F4B-804A-91A6-D287BF6E298B}" srcOrd="3" destOrd="0" presId="urn:microsoft.com/office/officeart/2005/8/layout/vList2"/>
    <dgm:cxn modelId="{8B887293-6412-6040-8554-062921BC21D2}" type="presParOf" srcId="{E6759EFA-6674-1648-950A-CBBD24A3919B}" destId="{004A6BFB-1660-0244-9CC1-E4CE3ACF558F}" srcOrd="4" destOrd="0" presId="urn:microsoft.com/office/officeart/2005/8/layout/vList2"/>
    <dgm:cxn modelId="{BCE84CE5-EC7E-2649-9F5C-CCF92A1F9A8D}" type="presParOf" srcId="{E6759EFA-6674-1648-950A-CBBD24A3919B}" destId="{131D59F1-00B9-C343-89F9-A937C2DB174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BF803-F744-5848-B881-AAAE3F8F2E1E}">
      <dsp:nvSpPr>
        <dsp:cNvPr id="0" name=""/>
        <dsp:cNvSpPr/>
      </dsp:nvSpPr>
      <dsp:spPr>
        <a:xfrm>
          <a:off x="41" y="99996"/>
          <a:ext cx="3981549"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CA" sz="1700" b="0" i="0" kern="1200" dirty="0"/>
            <a:t>Project Closure</a:t>
          </a:r>
          <a:endParaRPr lang="es-CO" sz="1700" kern="1200" dirty="0"/>
        </a:p>
      </dsp:txBody>
      <dsp:txXfrm>
        <a:off x="41" y="99996"/>
        <a:ext cx="3981549" cy="489600"/>
      </dsp:txXfrm>
    </dsp:sp>
    <dsp:sp modelId="{930181CA-2D1A-3E43-A4AA-A2F550378DC7}">
      <dsp:nvSpPr>
        <dsp:cNvPr id="0" name=""/>
        <dsp:cNvSpPr/>
      </dsp:nvSpPr>
      <dsp:spPr>
        <a:xfrm>
          <a:off x="41" y="589596"/>
          <a:ext cx="3981549" cy="2799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CA" sz="1700" b="0" i="0" kern="1200" dirty="0"/>
            <a:t>Just as a project comes to a close contract also comes to a close.</a:t>
          </a:r>
          <a:endParaRPr lang="es-CO" sz="1700" kern="1200" dirty="0"/>
        </a:p>
        <a:p>
          <a:pPr marL="171450" lvl="1" indent="-171450" algn="l" defTabSz="755650">
            <a:lnSpc>
              <a:spcPct val="90000"/>
            </a:lnSpc>
            <a:spcBef>
              <a:spcPct val="0"/>
            </a:spcBef>
            <a:spcAft>
              <a:spcPct val="15000"/>
            </a:spcAft>
            <a:buChar char="•"/>
          </a:pPr>
          <a:r>
            <a:rPr lang="en-CA" sz="1700" b="1" i="0" kern="1200" dirty="0"/>
            <a:t>Contract closure </a:t>
          </a:r>
          <a:r>
            <a:rPr lang="en-CA" sz="1700" b="0" i="0" kern="1200" dirty="0"/>
            <a:t>updates the project records, detailing the final results of the work on the project. </a:t>
          </a:r>
          <a:endParaRPr lang="es-CO" sz="1700" kern="1200" dirty="0"/>
        </a:p>
        <a:p>
          <a:pPr marL="171450" lvl="1" indent="-171450" algn="l" defTabSz="755650">
            <a:lnSpc>
              <a:spcPct val="90000"/>
            </a:lnSpc>
            <a:spcBef>
              <a:spcPct val="0"/>
            </a:spcBef>
            <a:spcAft>
              <a:spcPct val="15000"/>
            </a:spcAft>
            <a:buChar char="•"/>
          </a:pPr>
          <a:r>
            <a:rPr lang="en-CA" sz="1700" b="0" i="0" kern="1200" dirty="0"/>
            <a:t>Contract closure process is to provide formal notice to the seller.</a:t>
          </a:r>
          <a:endParaRPr lang="es-CO" sz="1700" kern="1200" dirty="0"/>
        </a:p>
      </dsp:txBody>
      <dsp:txXfrm>
        <a:off x="41" y="589596"/>
        <a:ext cx="3981549" cy="2799900"/>
      </dsp:txXfrm>
    </dsp:sp>
    <dsp:sp modelId="{E88F3A43-953E-484E-A46F-41D73078BF12}">
      <dsp:nvSpPr>
        <dsp:cNvPr id="0" name=""/>
        <dsp:cNvSpPr/>
      </dsp:nvSpPr>
      <dsp:spPr>
        <a:xfrm>
          <a:off x="4539007" y="99996"/>
          <a:ext cx="3981549"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CA" sz="1700" b="0" i="0" kern="1200" dirty="0"/>
            <a:t>Project Audit</a:t>
          </a:r>
          <a:endParaRPr lang="es-CO" sz="1700" kern="1200" dirty="0"/>
        </a:p>
      </dsp:txBody>
      <dsp:txXfrm>
        <a:off x="4539007" y="99996"/>
        <a:ext cx="3981549" cy="489600"/>
      </dsp:txXfrm>
    </dsp:sp>
    <dsp:sp modelId="{0A053549-6715-2148-BD0D-92D1CED24D29}">
      <dsp:nvSpPr>
        <dsp:cNvPr id="0" name=""/>
        <dsp:cNvSpPr/>
      </dsp:nvSpPr>
      <dsp:spPr>
        <a:xfrm>
          <a:off x="4539007" y="589596"/>
          <a:ext cx="3981549" cy="2799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CA" sz="1700" b="0" i="0" kern="1200" dirty="0"/>
            <a:t>Is formal review of the project that assesses the standards of the project management, ensures the standards were met</a:t>
          </a:r>
          <a:endParaRPr lang="es-CO" sz="1700" kern="1200" dirty="0"/>
        </a:p>
        <a:p>
          <a:pPr marL="171450" lvl="1" indent="-171450" algn="l" defTabSz="755650">
            <a:lnSpc>
              <a:spcPct val="90000"/>
            </a:lnSpc>
            <a:spcBef>
              <a:spcPct val="0"/>
            </a:spcBef>
            <a:spcAft>
              <a:spcPct val="15000"/>
            </a:spcAft>
            <a:buChar char="•"/>
          </a:pPr>
          <a:r>
            <a:rPr lang="en-CA" sz="1700" b="0" i="0" kern="1200" dirty="0"/>
            <a:t>Carried out by the Project Manager and team, Human Resources (if they were involved with the project from the beginning), financial department, and any other involved stakeholders</a:t>
          </a:r>
          <a:endParaRPr lang="es-CO" sz="1700" kern="1200" dirty="0"/>
        </a:p>
        <a:p>
          <a:pPr marL="171450" lvl="1" indent="-171450" algn="l" defTabSz="755650">
            <a:lnSpc>
              <a:spcPct val="90000"/>
            </a:lnSpc>
            <a:spcBef>
              <a:spcPct val="0"/>
            </a:spcBef>
            <a:spcAft>
              <a:spcPct val="15000"/>
            </a:spcAft>
            <a:buChar char="•"/>
          </a:pPr>
          <a:r>
            <a:rPr lang="en-CA" sz="1700" b="0" i="0" kern="1200" dirty="0"/>
            <a:t>Acceptance of the product/service is required by the customer/vendor</a:t>
          </a:r>
          <a:endParaRPr lang="es-CO" sz="1700" kern="1200" dirty="0"/>
        </a:p>
      </dsp:txBody>
      <dsp:txXfrm>
        <a:off x="4539007" y="589596"/>
        <a:ext cx="3981549" cy="2799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17C11-6F63-4243-8231-5A99E64FC2E8}">
      <dsp:nvSpPr>
        <dsp:cNvPr id="0" name=""/>
        <dsp:cNvSpPr/>
      </dsp:nvSpPr>
      <dsp:spPr>
        <a:xfrm>
          <a:off x="0" y="49581"/>
          <a:ext cx="8520600" cy="538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dirty="0"/>
            <a:t>Releasing the Project Team</a:t>
          </a:r>
          <a:endParaRPr lang="es-CO" sz="2300" kern="1200" dirty="0"/>
        </a:p>
      </dsp:txBody>
      <dsp:txXfrm>
        <a:off x="26273" y="75854"/>
        <a:ext cx="8468054" cy="485654"/>
      </dsp:txXfrm>
    </dsp:sp>
    <dsp:sp modelId="{DB6EF804-0BA7-B44D-AAEA-8788621D255A}">
      <dsp:nvSpPr>
        <dsp:cNvPr id="0" name=""/>
        <dsp:cNvSpPr/>
      </dsp:nvSpPr>
      <dsp:spPr>
        <a:xfrm>
          <a:off x="0" y="587781"/>
          <a:ext cx="8520600" cy="111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Team members return to their functional work or a new project, or if consultants are released </a:t>
          </a:r>
          <a:endParaRPr lang="es-CO" sz="1800" kern="1200" dirty="0"/>
        </a:p>
        <a:p>
          <a:pPr marL="171450" lvl="1" indent="-171450" algn="l" defTabSz="800100">
            <a:lnSpc>
              <a:spcPct val="90000"/>
            </a:lnSpc>
            <a:spcBef>
              <a:spcPct val="0"/>
            </a:spcBef>
            <a:spcAft>
              <a:spcPct val="20000"/>
            </a:spcAft>
            <a:buChar char="•"/>
          </a:pPr>
          <a:r>
            <a:rPr lang="en-US" sz="1800" b="0" i="0" kern="1200" dirty="0"/>
            <a:t>A celebration of a successful project is a great opportunity at this phase</a:t>
          </a:r>
          <a:endParaRPr lang="es-CO" sz="1800" kern="1200" dirty="0"/>
        </a:p>
        <a:p>
          <a:pPr marL="171450" lvl="1" indent="-171450" algn="l" defTabSz="800100">
            <a:lnSpc>
              <a:spcPct val="90000"/>
            </a:lnSpc>
            <a:spcBef>
              <a:spcPct val="0"/>
            </a:spcBef>
            <a:spcAft>
              <a:spcPct val="20000"/>
            </a:spcAft>
            <a:buChar char="•"/>
          </a:pPr>
          <a:r>
            <a:rPr lang="en-US" sz="1800" b="0" i="0" kern="1200" dirty="0"/>
            <a:t>Human R</a:t>
          </a:r>
          <a:r>
            <a:rPr lang="en-CA" sz="1800" b="0" i="0" kern="1200" dirty="0"/>
            <a:t>e</a:t>
          </a:r>
          <a:r>
            <a:rPr lang="en-US" sz="1800" b="0" i="0" kern="1200" dirty="0"/>
            <a:t>sources would complete the transition for the team</a:t>
          </a:r>
          <a:endParaRPr lang="es-CO" sz="1800" kern="1200" dirty="0"/>
        </a:p>
      </dsp:txBody>
      <dsp:txXfrm>
        <a:off x="0" y="587781"/>
        <a:ext cx="8520600" cy="1118835"/>
      </dsp:txXfrm>
    </dsp:sp>
    <dsp:sp modelId="{30521124-E801-9F49-B1DE-23B2C0812622}">
      <dsp:nvSpPr>
        <dsp:cNvPr id="0" name=""/>
        <dsp:cNvSpPr/>
      </dsp:nvSpPr>
      <dsp:spPr>
        <a:xfrm>
          <a:off x="0" y="1706616"/>
          <a:ext cx="8520600" cy="538200"/>
        </a:xfrm>
        <a:prstGeom prst="round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b="1" kern="1200" dirty="0">
              <a:latin typeface="Arial"/>
              <a:ea typeface="Arial"/>
              <a:cs typeface="Arial"/>
              <a:sym typeface="Arial"/>
            </a:rPr>
            <a:t>Releasing Final Payments</a:t>
          </a:r>
          <a:endParaRPr lang="es-MX" sz="2300" kern="1200" dirty="0"/>
        </a:p>
      </dsp:txBody>
      <dsp:txXfrm>
        <a:off x="26273" y="1732889"/>
        <a:ext cx="8468054" cy="485654"/>
      </dsp:txXfrm>
    </dsp:sp>
    <dsp:sp modelId="{B76B553A-6B10-D14D-BC34-CC9FE40B469F}">
      <dsp:nvSpPr>
        <dsp:cNvPr id="0" name=""/>
        <dsp:cNvSpPr/>
      </dsp:nvSpPr>
      <dsp:spPr>
        <a:xfrm>
          <a:off x="0" y="2244816"/>
          <a:ext cx="8520600"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CA" sz="1800" kern="1200" dirty="0">
              <a:latin typeface="Arial"/>
              <a:ea typeface="Arial"/>
              <a:cs typeface="Arial"/>
              <a:sym typeface="Arial"/>
            </a:rPr>
            <a:t>If the supplier has met all the contractual obligations, including fixing problems and making repairs as noted on a punch list, the project team signs off on the contract and submits it to the accounting department for final payment. </a:t>
          </a:r>
          <a:endParaRPr lang="es-MX" sz="1800" kern="1200" dirty="0"/>
        </a:p>
      </dsp:txBody>
      <dsp:txXfrm>
        <a:off x="0" y="2244816"/>
        <a:ext cx="8520600" cy="785565"/>
      </dsp:txXfrm>
    </dsp:sp>
    <dsp:sp modelId="{C1103410-A8EC-8644-A9B4-1759E099C189}">
      <dsp:nvSpPr>
        <dsp:cNvPr id="0" name=""/>
        <dsp:cNvSpPr/>
      </dsp:nvSpPr>
      <dsp:spPr>
        <a:xfrm>
          <a:off x="0" y="3030381"/>
          <a:ext cx="8520600" cy="538200"/>
        </a:xfrm>
        <a:prstGeom prst="round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Releasing Materials and Equipment</a:t>
          </a:r>
          <a:endParaRPr lang="es-MX" sz="2300" kern="1200" dirty="0"/>
        </a:p>
      </dsp:txBody>
      <dsp:txXfrm>
        <a:off x="26273" y="3056654"/>
        <a:ext cx="8468054" cy="485654"/>
      </dsp:txXfrm>
    </dsp:sp>
    <dsp:sp modelId="{E028BF3F-7CEF-FB4A-83E2-59A14A71BE47}">
      <dsp:nvSpPr>
        <dsp:cNvPr id="0" name=""/>
        <dsp:cNvSpPr/>
      </dsp:nvSpPr>
      <dsp:spPr>
        <a:xfrm>
          <a:off x="0" y="3568581"/>
          <a:ext cx="8520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Equipment and materials returned</a:t>
          </a:r>
          <a:endParaRPr lang="es-MX" sz="1800" kern="1200" dirty="0"/>
        </a:p>
      </dsp:txBody>
      <dsp:txXfrm>
        <a:off x="0" y="3568581"/>
        <a:ext cx="8520600" cy="38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373CB-BBD3-7A43-904A-35F8FA02F53F}">
      <dsp:nvSpPr>
        <dsp:cNvPr id="0" name=""/>
        <dsp:cNvSpPr/>
      </dsp:nvSpPr>
      <dsp:spPr>
        <a:xfrm>
          <a:off x="2404" y="3782"/>
          <a:ext cx="1907927" cy="11447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Summary of project and deliverables</a:t>
          </a:r>
        </a:p>
      </dsp:txBody>
      <dsp:txXfrm>
        <a:off x="2404" y="3782"/>
        <a:ext cx="1907927" cy="1144756"/>
      </dsp:txXfrm>
    </dsp:sp>
    <dsp:sp modelId="{E393DDD6-6609-0A48-902E-587E042932B0}">
      <dsp:nvSpPr>
        <dsp:cNvPr id="0" name=""/>
        <dsp:cNvSpPr/>
      </dsp:nvSpPr>
      <dsp:spPr>
        <a:xfrm>
          <a:off x="2101125" y="3782"/>
          <a:ext cx="1907927" cy="11447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Data on performance related to schedule, costs, quality</a:t>
          </a:r>
        </a:p>
      </dsp:txBody>
      <dsp:txXfrm>
        <a:off x="2101125" y="3782"/>
        <a:ext cx="1907927" cy="1144756"/>
      </dsp:txXfrm>
    </dsp:sp>
    <dsp:sp modelId="{65198EA6-E8A5-5C4C-B143-C20E9B8A948C}">
      <dsp:nvSpPr>
        <dsp:cNvPr id="0" name=""/>
        <dsp:cNvSpPr/>
      </dsp:nvSpPr>
      <dsp:spPr>
        <a:xfrm>
          <a:off x="4199846" y="3782"/>
          <a:ext cx="1907927" cy="11447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Summary of the final product/service</a:t>
          </a:r>
        </a:p>
      </dsp:txBody>
      <dsp:txXfrm>
        <a:off x="4199846" y="3782"/>
        <a:ext cx="1907927" cy="1144756"/>
      </dsp:txXfrm>
    </dsp:sp>
    <dsp:sp modelId="{2F51E084-4BE5-4347-87B6-DA15C4B994CA}">
      <dsp:nvSpPr>
        <dsp:cNvPr id="0" name=""/>
        <dsp:cNvSpPr/>
      </dsp:nvSpPr>
      <dsp:spPr>
        <a:xfrm>
          <a:off x="6298567" y="3782"/>
          <a:ext cx="1907927" cy="11447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Risks encountered and how they were managed</a:t>
          </a:r>
        </a:p>
      </dsp:txBody>
      <dsp:txXfrm>
        <a:off x="6298567" y="3782"/>
        <a:ext cx="1907927" cy="1144756"/>
      </dsp:txXfrm>
    </dsp:sp>
    <dsp:sp modelId="{5DD30DE2-2BE0-874F-8854-F0EF1FF0193B}">
      <dsp:nvSpPr>
        <dsp:cNvPr id="0" name=""/>
        <dsp:cNvSpPr/>
      </dsp:nvSpPr>
      <dsp:spPr>
        <a:xfrm>
          <a:off x="1051765" y="1339331"/>
          <a:ext cx="1907927" cy="11447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Recommendations (for future projects)</a:t>
          </a:r>
        </a:p>
      </dsp:txBody>
      <dsp:txXfrm>
        <a:off x="1051765" y="1339331"/>
        <a:ext cx="1907927" cy="1144756"/>
      </dsp:txXfrm>
    </dsp:sp>
    <dsp:sp modelId="{F8E79EDF-5D59-E646-91D9-165A223F5E7B}">
      <dsp:nvSpPr>
        <dsp:cNvPr id="0" name=""/>
        <dsp:cNvSpPr/>
      </dsp:nvSpPr>
      <dsp:spPr>
        <a:xfrm>
          <a:off x="3150486" y="1339331"/>
          <a:ext cx="1907927" cy="11447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Lessons Learned</a:t>
          </a:r>
        </a:p>
      </dsp:txBody>
      <dsp:txXfrm>
        <a:off x="3150486" y="1339331"/>
        <a:ext cx="1907927" cy="1144756"/>
      </dsp:txXfrm>
    </dsp:sp>
    <dsp:sp modelId="{FE5E3146-6FA6-EC4A-8EF1-ACE9A53F5FE8}">
      <dsp:nvSpPr>
        <dsp:cNvPr id="0" name=""/>
        <dsp:cNvSpPr/>
      </dsp:nvSpPr>
      <dsp:spPr>
        <a:xfrm>
          <a:off x="5249206" y="1339331"/>
          <a:ext cx="1907927" cy="11447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Appendix</a:t>
          </a:r>
          <a:endParaRPr lang="en-CA" sz="1600" kern="1200" dirty="0"/>
        </a:p>
      </dsp:txBody>
      <dsp:txXfrm>
        <a:off x="5249206" y="1339331"/>
        <a:ext cx="1907927" cy="1144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A4A22-D3AD-BD4E-A786-C6A13A1D3E05}">
      <dsp:nvSpPr>
        <dsp:cNvPr id="0" name=""/>
        <dsp:cNvSpPr/>
      </dsp:nvSpPr>
      <dsp:spPr>
        <a:xfrm>
          <a:off x="4198" y="1035452"/>
          <a:ext cx="1301513" cy="927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i="0" kern="1200" noProof="0" dirty="0"/>
            <a:t>Development of an evaluation form</a:t>
          </a:r>
          <a:endParaRPr lang="en-CA" sz="1400" kern="1200" noProof="0" dirty="0"/>
        </a:p>
      </dsp:txBody>
      <dsp:txXfrm>
        <a:off x="31359" y="1062613"/>
        <a:ext cx="1247191" cy="873006"/>
      </dsp:txXfrm>
    </dsp:sp>
    <dsp:sp modelId="{C27CF1E2-6D45-494C-92C2-43E4A1DAD2AD}">
      <dsp:nvSpPr>
        <dsp:cNvPr id="0" name=""/>
        <dsp:cNvSpPr/>
      </dsp:nvSpPr>
      <dsp:spPr>
        <a:xfrm>
          <a:off x="1435862" y="1337729"/>
          <a:ext cx="275920" cy="3227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noProof="0" dirty="0"/>
        </a:p>
      </dsp:txBody>
      <dsp:txXfrm>
        <a:off x="1435862" y="1402284"/>
        <a:ext cx="193144" cy="193665"/>
      </dsp:txXfrm>
    </dsp:sp>
    <dsp:sp modelId="{4956E2CA-DB5D-A345-8C77-31F4E9A3A903}">
      <dsp:nvSpPr>
        <dsp:cNvPr id="0" name=""/>
        <dsp:cNvSpPr/>
      </dsp:nvSpPr>
      <dsp:spPr>
        <a:xfrm>
          <a:off x="1826316" y="1035452"/>
          <a:ext cx="1301513" cy="927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i="0" kern="1200" noProof="0" dirty="0"/>
            <a:t>Identification of the performance measures</a:t>
          </a:r>
          <a:endParaRPr lang="en-CA" sz="1400" kern="1200" noProof="0" dirty="0"/>
        </a:p>
      </dsp:txBody>
      <dsp:txXfrm>
        <a:off x="1853477" y="1062613"/>
        <a:ext cx="1247191" cy="873006"/>
      </dsp:txXfrm>
    </dsp:sp>
    <dsp:sp modelId="{38ED9114-C18D-3441-BA18-34EB4B7794B3}">
      <dsp:nvSpPr>
        <dsp:cNvPr id="0" name=""/>
        <dsp:cNvSpPr/>
      </dsp:nvSpPr>
      <dsp:spPr>
        <a:xfrm>
          <a:off x="3257981" y="1337729"/>
          <a:ext cx="275920" cy="3227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noProof="0" dirty="0"/>
        </a:p>
      </dsp:txBody>
      <dsp:txXfrm>
        <a:off x="3257981" y="1402284"/>
        <a:ext cx="193144" cy="193665"/>
      </dsp:txXfrm>
    </dsp:sp>
    <dsp:sp modelId="{C6BC5392-A0BF-1E4D-A585-4D6179AAC3E4}">
      <dsp:nvSpPr>
        <dsp:cNvPr id="0" name=""/>
        <dsp:cNvSpPr/>
      </dsp:nvSpPr>
      <dsp:spPr>
        <a:xfrm>
          <a:off x="3648435" y="1035452"/>
          <a:ext cx="1301513" cy="927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i="0" kern="1200" noProof="0" dirty="0"/>
            <a:t>Define the guidelines for feedback</a:t>
          </a:r>
          <a:endParaRPr lang="en-CA" sz="1400" kern="1200" noProof="0" dirty="0"/>
        </a:p>
      </dsp:txBody>
      <dsp:txXfrm>
        <a:off x="3675596" y="1062613"/>
        <a:ext cx="1247191" cy="873006"/>
      </dsp:txXfrm>
    </dsp:sp>
    <dsp:sp modelId="{A27AA268-3E70-D941-BECB-B48412382130}">
      <dsp:nvSpPr>
        <dsp:cNvPr id="0" name=""/>
        <dsp:cNvSpPr/>
      </dsp:nvSpPr>
      <dsp:spPr>
        <a:xfrm>
          <a:off x="5080099" y="1337729"/>
          <a:ext cx="275920" cy="3227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noProof="0" dirty="0"/>
        </a:p>
      </dsp:txBody>
      <dsp:txXfrm>
        <a:off x="5080099" y="1402284"/>
        <a:ext cx="193144" cy="193665"/>
      </dsp:txXfrm>
    </dsp:sp>
    <dsp:sp modelId="{EFAC35B5-DB91-5140-8101-D425C175BAB2}">
      <dsp:nvSpPr>
        <dsp:cNvPr id="0" name=""/>
        <dsp:cNvSpPr/>
      </dsp:nvSpPr>
      <dsp:spPr>
        <a:xfrm>
          <a:off x="5470553" y="1035452"/>
          <a:ext cx="1301513" cy="927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i="0" kern="1200" noProof="0" dirty="0"/>
            <a:t>Create reward and disciplinary steps</a:t>
          </a:r>
          <a:endParaRPr lang="en-CA" sz="1400" kern="1200" noProof="0" dirty="0"/>
        </a:p>
      </dsp:txBody>
      <dsp:txXfrm>
        <a:off x="5497714" y="1062613"/>
        <a:ext cx="1247191" cy="873006"/>
      </dsp:txXfrm>
    </dsp:sp>
    <dsp:sp modelId="{60B1E3B0-8605-5B42-A455-70C0774189CA}">
      <dsp:nvSpPr>
        <dsp:cNvPr id="0" name=""/>
        <dsp:cNvSpPr/>
      </dsp:nvSpPr>
      <dsp:spPr>
        <a:xfrm>
          <a:off x="6902218" y="1337729"/>
          <a:ext cx="275920" cy="3227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noProof="0" dirty="0"/>
        </a:p>
      </dsp:txBody>
      <dsp:txXfrm>
        <a:off x="6902218" y="1402284"/>
        <a:ext cx="193144" cy="193665"/>
      </dsp:txXfrm>
    </dsp:sp>
    <dsp:sp modelId="{0E9C0CD0-BB01-0246-AEF0-7ED6E2A99B19}">
      <dsp:nvSpPr>
        <dsp:cNvPr id="0" name=""/>
        <dsp:cNvSpPr/>
      </dsp:nvSpPr>
      <dsp:spPr>
        <a:xfrm>
          <a:off x="7292672" y="1035452"/>
          <a:ext cx="1301513" cy="927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i="0" kern="1200" noProof="0" dirty="0"/>
            <a:t>Establish a schedule</a:t>
          </a:r>
          <a:endParaRPr lang="en-CA" sz="1400" kern="1200" noProof="0" dirty="0"/>
        </a:p>
      </dsp:txBody>
      <dsp:txXfrm>
        <a:off x="7319833" y="1062613"/>
        <a:ext cx="1247191" cy="8730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D1A42-A254-934A-AD2C-54865F3DC59C}">
      <dsp:nvSpPr>
        <dsp:cNvPr id="0" name=""/>
        <dsp:cNvSpPr/>
      </dsp:nvSpPr>
      <dsp:spPr>
        <a:xfrm>
          <a:off x="0" y="45296"/>
          <a:ext cx="8520599"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b="1" i="0" kern="1200" dirty="0"/>
            <a:t>Individual Performance Reviews:</a:t>
          </a:r>
          <a:endParaRPr lang="es-CO" sz="2200" kern="1200" dirty="0"/>
        </a:p>
      </dsp:txBody>
      <dsp:txXfrm>
        <a:off x="25130" y="70426"/>
        <a:ext cx="8470339" cy="464540"/>
      </dsp:txXfrm>
    </dsp:sp>
    <dsp:sp modelId="{1A1E6890-640D-EB44-8372-06A4782D7B65}">
      <dsp:nvSpPr>
        <dsp:cNvPr id="0" name=""/>
        <dsp:cNvSpPr/>
      </dsp:nvSpPr>
      <dsp:spPr>
        <a:xfrm>
          <a:off x="0" y="560097"/>
          <a:ext cx="8520599"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CA" sz="1700" b="0" i="0" kern="1200" dirty="0"/>
            <a:t>HR meets with each team member separately (may work with Project Manager who is involved in the meetings)</a:t>
          </a:r>
          <a:endParaRPr lang="es-CO" sz="1700" kern="1200" dirty="0"/>
        </a:p>
      </dsp:txBody>
      <dsp:txXfrm>
        <a:off x="0" y="560097"/>
        <a:ext cx="8520599" cy="512325"/>
      </dsp:txXfrm>
    </dsp:sp>
    <dsp:sp modelId="{080BEF85-D50A-3F49-8AC6-54AFA127E8C4}">
      <dsp:nvSpPr>
        <dsp:cNvPr id="0" name=""/>
        <dsp:cNvSpPr/>
      </dsp:nvSpPr>
      <dsp:spPr>
        <a:xfrm>
          <a:off x="0" y="1072422"/>
          <a:ext cx="8520599" cy="514800"/>
        </a:xfrm>
        <a:prstGeom prst="round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b="1" i="0" kern="1200" dirty="0"/>
            <a:t>Team Performance Reviews:</a:t>
          </a:r>
          <a:endParaRPr lang="es-CO" sz="2200" kern="1200" dirty="0"/>
        </a:p>
      </dsp:txBody>
      <dsp:txXfrm>
        <a:off x="25130" y="1097552"/>
        <a:ext cx="8470339" cy="464540"/>
      </dsp:txXfrm>
    </dsp:sp>
    <dsp:sp modelId="{63334665-4F4B-804A-91A6-D287BF6E298B}">
      <dsp:nvSpPr>
        <dsp:cNvPr id="0" name=""/>
        <dsp:cNvSpPr/>
      </dsp:nvSpPr>
      <dsp:spPr>
        <a:xfrm>
          <a:off x="0" y="1587222"/>
          <a:ext cx="8520599"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CA" sz="1700" b="0" i="0" kern="1200" dirty="0"/>
            <a:t>HR meets with the entire team in a workshop setting, including the Project Manager, to review team successes and setbacks</a:t>
          </a:r>
          <a:endParaRPr lang="es-CO" sz="1700" kern="1200" dirty="0"/>
        </a:p>
      </dsp:txBody>
      <dsp:txXfrm>
        <a:off x="0" y="1587222"/>
        <a:ext cx="8520599" cy="512325"/>
      </dsp:txXfrm>
    </dsp:sp>
    <dsp:sp modelId="{004A6BFB-1660-0244-9CC1-E4CE3ACF558F}">
      <dsp:nvSpPr>
        <dsp:cNvPr id="0" name=""/>
        <dsp:cNvSpPr/>
      </dsp:nvSpPr>
      <dsp:spPr>
        <a:xfrm>
          <a:off x="0" y="2099547"/>
          <a:ext cx="8520599" cy="514800"/>
        </a:xfrm>
        <a:prstGeom prst="round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b="1" i="0" kern="1200" dirty="0"/>
            <a:t>Project Manager Review:</a:t>
          </a:r>
          <a:endParaRPr lang="es-CO" sz="2200" kern="1200" dirty="0"/>
        </a:p>
      </dsp:txBody>
      <dsp:txXfrm>
        <a:off x="25130" y="2124677"/>
        <a:ext cx="8470339" cy="464540"/>
      </dsp:txXfrm>
    </dsp:sp>
    <dsp:sp modelId="{131D59F1-00B9-C343-89F9-A937C2DB1747}">
      <dsp:nvSpPr>
        <dsp:cNvPr id="0" name=""/>
        <dsp:cNvSpPr/>
      </dsp:nvSpPr>
      <dsp:spPr>
        <a:xfrm>
          <a:off x="0" y="2614347"/>
          <a:ext cx="8520599"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CA" sz="1700" b="0" i="0" kern="1200" dirty="0"/>
            <a:t>HR meets with Project Manager to review progress, successes, setbacks based on performance as well as budgets, deadlines, process improvements, relationships, communication, risk management, customer satisfaction.  Other stakeholders may be involved in the Project Manager Review</a:t>
          </a:r>
          <a:endParaRPr lang="es-CO" sz="1700" kern="1200" dirty="0"/>
        </a:p>
      </dsp:txBody>
      <dsp:txXfrm>
        <a:off x="0" y="2614347"/>
        <a:ext cx="8520599" cy="9563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0d83e61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0d83e61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50d83e61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50d83e61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50">
                <a:solidFill>
                  <a:srgbClr val="222222"/>
                </a:solidFill>
                <a:highlight>
                  <a:srgbClr val="FFFFFF"/>
                </a:highlight>
              </a:rPr>
              <a:t>If an audit reveals that it’s time to terminate a project, then it’s important to realize that this is not necessarily a bad thing: </a:t>
            </a:r>
            <a:endParaRPr sz="1650">
              <a:solidFill>
                <a:srgbClr val="222222"/>
              </a:solidFill>
              <a:highlight>
                <a:srgbClr val="FFFFFF"/>
              </a:highlight>
            </a:endParaRPr>
          </a:p>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Determining whether to terminate a project can be a very difficult decision for people close to a project to make. Your perspective on a project has a huge effect on your judgment of its overall success. That is why a review conducted by an objective, external auditor can be so illuminating.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50d83e61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50d83e61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dirty="0">
                <a:solidFill>
                  <a:srgbClr val="373D3F"/>
                </a:solidFill>
                <a:highlight>
                  <a:srgbClr val="FFFFFF"/>
                </a:highlight>
                <a:latin typeface="Lora"/>
                <a:ea typeface="Lora"/>
                <a:cs typeface="Lora"/>
                <a:sym typeface="Lora"/>
              </a:rPr>
              <a:t>Quality audits have been performed during the course of the project, and the vendor was given the opportunity to make corrections earlier in the process than the closing phase. It’s not a good idea to wait until the very end of the project and then spring all the problems and issues on the vendor at once. It’s much more efficient to discuss problems with your vendor as the project progresses because it provides the opportunity for correction when the problems occur.</a:t>
            </a:r>
            <a:endParaRPr sz="1350" dirty="0">
              <a:solidFill>
                <a:srgbClr val="373D3F"/>
              </a:solidFill>
              <a:highlight>
                <a:srgbClr val="FFFFFF"/>
              </a:highlight>
              <a:latin typeface="Lora"/>
              <a:ea typeface="Lora"/>
              <a:cs typeface="Lora"/>
              <a:sym typeface="Lora"/>
            </a:endParaRPr>
          </a:p>
          <a:p>
            <a:pPr marL="0" lvl="0" indent="0" algn="l" rtl="0">
              <a:lnSpc>
                <a:spcPct val="150000"/>
              </a:lnSpc>
              <a:spcBef>
                <a:spcPts val="1400"/>
              </a:spcBef>
              <a:spcAft>
                <a:spcPts val="0"/>
              </a:spcAft>
              <a:buClr>
                <a:schemeClr val="dk1"/>
              </a:buClr>
              <a:buSzPts val="1100"/>
              <a:buFont typeface="Arial"/>
              <a:buNone/>
            </a:pPr>
            <a:r>
              <a:rPr lang="en" sz="1350" i="1" dirty="0">
                <a:solidFill>
                  <a:srgbClr val="373D3F"/>
                </a:solidFill>
                <a:highlight>
                  <a:srgbClr val="FFFFFF"/>
                </a:highlight>
                <a:latin typeface="Lora"/>
                <a:ea typeface="Lora"/>
                <a:cs typeface="Lora"/>
                <a:sym typeface="Lora"/>
              </a:rPr>
              <a:t>Procurement Contracts </a:t>
            </a:r>
            <a:r>
              <a:rPr lang="en" sz="1350" dirty="0">
                <a:solidFill>
                  <a:srgbClr val="373D3F"/>
                </a:solidFill>
                <a:highlight>
                  <a:srgbClr val="FFFFFF"/>
                </a:highlight>
                <a:latin typeface="Lora"/>
                <a:ea typeface="Lora"/>
                <a:cs typeface="Lora"/>
                <a:sym typeface="Lora"/>
              </a:rPr>
              <a:t>- The performance of suppliers and vendors is reviewed to determine if they should still be included in the list of qualified suppliers or vendors. The choice of contract for each is reviewed to determine if the decision to share risk was justified and if the choice of incentives worked.</a:t>
            </a:r>
            <a:endParaRPr sz="1350" dirty="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endParaRPr sz="1350" dirty="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endParaRPr sz="1350" dirty="0">
              <a:solidFill>
                <a:srgbClr val="373D3F"/>
              </a:solidFill>
              <a:highlight>
                <a:srgbClr val="FFFFFF"/>
              </a:highlight>
              <a:latin typeface="Lora"/>
              <a:ea typeface="Lora"/>
              <a:cs typeface="Lora"/>
              <a:sym typeface="Lor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6cbd4502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6cbd4502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The final payment is usually more than a simple percentage of the work that remains to be completed. Completing the project might involve fixing the most difficult problems that are disproportionately expensive to solve, so the final payment should be large enough to motivate the vendor to give the project a high priority so that the project can be completed on time.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50d83e615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50d83e615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400"/>
              </a:spcBef>
              <a:spcAft>
                <a:spcPts val="0"/>
              </a:spcAft>
              <a:buClr>
                <a:schemeClr val="dk1"/>
              </a:buClr>
              <a:buSzPts val="1100"/>
              <a:buFont typeface="Arial"/>
              <a:buNone/>
            </a:pPr>
            <a:r>
              <a:rPr lang="en" sz="1350">
                <a:solidFill>
                  <a:srgbClr val="373D3F"/>
                </a:solidFill>
                <a:highlight>
                  <a:srgbClr val="FFFFFF"/>
                </a:highlight>
                <a:latin typeface="Lora"/>
                <a:ea typeface="Lora"/>
                <a:cs typeface="Lora"/>
                <a:sym typeface="Lora"/>
              </a:rPr>
              <a:t>The close-out report provides a final summary of the project performance. It should include the following:</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190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Summary of the project and deliverables</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Data on performance related to schedule, cost, and quality</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Summary of the final product, service, or project and how it supports the organization’s business goals</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Risks encountered and how they were mitigated</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Lessons learned</a:t>
            </a:r>
            <a:endParaRPr sz="1350">
              <a:solidFill>
                <a:srgbClr val="373D3F"/>
              </a:solidFill>
              <a:highlight>
                <a:srgbClr val="FFFFFF"/>
              </a:highlight>
              <a:latin typeface="Lora"/>
              <a:ea typeface="Lora"/>
              <a:cs typeface="Lora"/>
              <a:sym typeface="Lora"/>
            </a:endParaRPr>
          </a:p>
          <a:p>
            <a:pPr marL="0" lvl="0" indent="0" algn="l" rtl="0">
              <a:lnSpc>
                <a:spcPct val="150000"/>
              </a:lnSpc>
              <a:spcBef>
                <a:spcPts val="1900"/>
              </a:spcBef>
              <a:spcAft>
                <a:spcPts val="0"/>
              </a:spcAft>
              <a:buNone/>
            </a:pPr>
            <a:r>
              <a:rPr lang="en" sz="1350">
                <a:solidFill>
                  <a:srgbClr val="373D3F"/>
                </a:solidFill>
                <a:highlight>
                  <a:srgbClr val="FFFFFF"/>
                </a:highlight>
                <a:latin typeface="Lora"/>
                <a:ea typeface="Lora"/>
                <a:cs typeface="Lora"/>
                <a:sym typeface="Lora"/>
              </a:rPr>
              <a:t>If project closure is done thoughtfully and systematically, it can help ensure a smooth transition to the next stage of the project’s life cycle, or to subsequent related projects. </a:t>
            </a:r>
            <a:endParaRPr sz="1350">
              <a:solidFill>
                <a:srgbClr val="373D3F"/>
              </a:solidFill>
              <a:highlight>
                <a:srgbClr val="FFFFFF"/>
              </a:highlight>
              <a:latin typeface="Lora"/>
              <a:ea typeface="Lora"/>
              <a:cs typeface="Lora"/>
              <a:sym typeface="Lora"/>
            </a:endParaRPr>
          </a:p>
          <a:p>
            <a:pPr marL="457200" lvl="0" indent="0" algn="l" rtl="0">
              <a:lnSpc>
                <a:spcPct val="150000"/>
              </a:lnSpc>
              <a:spcBef>
                <a:spcPts val="1900"/>
              </a:spcBef>
              <a:spcAft>
                <a:spcPts val="0"/>
              </a:spcAft>
              <a:buNone/>
            </a:pPr>
            <a:endParaRPr sz="1350">
              <a:solidFill>
                <a:srgbClr val="373D3F"/>
              </a:solidFill>
              <a:highlight>
                <a:srgbClr val="FFFFFF"/>
              </a:highlight>
              <a:latin typeface="Lora"/>
              <a:ea typeface="Lora"/>
              <a:cs typeface="Lora"/>
              <a:sym typeface="Lora"/>
            </a:endParaRPr>
          </a:p>
          <a:p>
            <a:pPr marL="0" lvl="0" indent="0" algn="l" rtl="0">
              <a:spcBef>
                <a:spcPts val="19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8"/>
        <p:cNvGrpSpPr/>
        <p:nvPr/>
      </p:nvGrpSpPr>
      <p:grpSpPr>
        <a:xfrm>
          <a:off x="0" y="0"/>
          <a:ext cx="0" cy="0"/>
          <a:chOff x="0" y="0"/>
          <a:chExt cx="0" cy="0"/>
        </a:xfrm>
      </p:grpSpPr>
      <p:grpSp>
        <p:nvGrpSpPr>
          <p:cNvPr id="59" name="Google Shape;59;p11"/>
          <p:cNvGrpSpPr/>
          <p:nvPr/>
        </p:nvGrpSpPr>
        <p:grpSpPr>
          <a:xfrm>
            <a:off x="6098378" y="5"/>
            <a:ext cx="3045625" cy="2030570"/>
            <a:chOff x="6098378" y="5"/>
            <a:chExt cx="3045625" cy="2030570"/>
          </a:xfrm>
        </p:grpSpPr>
        <p:sp>
          <p:nvSpPr>
            <p:cNvPr id="60" name="Google Shape;60;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66" name="Google Shape;66;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67" name="Google Shape;67;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750519"/>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7" name="Google Shape;57;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000" b="1" dirty="0">
                <a:latin typeface="+mj-lt"/>
                <a:ea typeface="Tahoma"/>
                <a:cs typeface="Tahoma"/>
                <a:sym typeface="Tahoma"/>
              </a:rPr>
              <a:t>Strategic Project Management: A Practical Introduction for HR Professionals</a:t>
            </a:r>
            <a:endParaRPr sz="3000" b="1" u="sng" dirty="0">
              <a:latin typeface="+mj-lt"/>
              <a:ea typeface="Tahoma"/>
              <a:cs typeface="Tahoma"/>
              <a:sym typeface="Tahoma"/>
            </a:endParaRPr>
          </a:p>
        </p:txBody>
      </p:sp>
      <p:sp>
        <p:nvSpPr>
          <p:cNvPr id="75" name="Google Shape;75;p13"/>
          <p:cNvSpPr txBox="1">
            <a:spLocks noGrp="1"/>
          </p:cNvSpPr>
          <p:nvPr>
            <p:ph type="subTitle" idx="1"/>
          </p:nvPr>
        </p:nvSpPr>
        <p:spPr>
          <a:xfrm>
            <a:off x="598088" y="2769088"/>
            <a:ext cx="8222100" cy="432900"/>
          </a:xfrm>
          <a:prstGeom prst="rect">
            <a:avLst/>
          </a:prstGeom>
        </p:spPr>
        <p:txBody>
          <a:bodyPr spcFirstLastPara="1" wrap="square" lIns="91425" tIns="91425" rIns="91425" bIns="91425" anchor="t" anchorCtr="0">
            <a:noAutofit/>
          </a:bodyPr>
          <a:lstStyle/>
          <a:p>
            <a:pPr marL="0" lvl="0" indent="0" algn="r" rtl="0">
              <a:lnSpc>
                <a:spcPct val="80000"/>
              </a:lnSpc>
              <a:spcBef>
                <a:spcPts val="0"/>
              </a:spcBef>
              <a:spcAft>
                <a:spcPts val="0"/>
              </a:spcAft>
              <a:buSzPts val="1018"/>
              <a:buNone/>
            </a:pPr>
            <a:r>
              <a:rPr lang="en" sz="2500" dirty="0">
                <a:latin typeface="+mn-lt"/>
                <a:ea typeface="Tahoma"/>
                <a:cs typeface="Tahoma"/>
                <a:sym typeface="Tahoma"/>
              </a:rPr>
              <a:t>Chapter 9: Project Closure and Evaluation</a:t>
            </a:r>
            <a:endParaRPr sz="2500" dirty="0">
              <a:latin typeface="+mn-lt"/>
              <a:ea typeface="Tahoma"/>
              <a:cs typeface="Tahoma"/>
              <a:sym typeface="Tahoma"/>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04034C96-4E63-48B2-9C21-ED5342112625}"/>
              </a:ext>
            </a:extLst>
          </p:cNvPr>
          <p:cNvGrpSpPr/>
          <p:nvPr/>
        </p:nvGrpSpPr>
        <p:grpSpPr>
          <a:xfrm>
            <a:off x="598088" y="4362228"/>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E44060A0-F933-4FD1-AD9F-A3DBB0CDBBA2}"/>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F06AA224-511F-4488-A716-AD0B6282D4A5}"/>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7EF9-EE12-E404-FA47-04EAC583F36A}"/>
              </a:ext>
            </a:extLst>
          </p:cNvPr>
          <p:cNvSpPr>
            <a:spLocks noGrp="1"/>
          </p:cNvSpPr>
          <p:nvPr>
            <p:ph type="title"/>
          </p:nvPr>
        </p:nvSpPr>
        <p:spPr/>
        <p:txBody>
          <a:bodyPr>
            <a:noAutofit/>
          </a:bodyPr>
          <a:lstStyle/>
          <a:p>
            <a:r>
              <a:rPr lang="en-US" b="1" dirty="0">
                <a:latin typeface="+mj-lt"/>
              </a:rPr>
              <a:t>9.5 HR and Lessons Learned</a:t>
            </a:r>
          </a:p>
        </p:txBody>
      </p:sp>
      <p:sp>
        <p:nvSpPr>
          <p:cNvPr id="3" name="Text Placeholder 2">
            <a:extLst>
              <a:ext uri="{FF2B5EF4-FFF2-40B4-BE49-F238E27FC236}">
                <a16:creationId xmlns:a16="http://schemas.microsoft.com/office/drawing/2014/main" id="{2B2F75FF-0EA7-6F7C-2D60-9B7A18EB601B}"/>
              </a:ext>
            </a:extLst>
          </p:cNvPr>
          <p:cNvSpPr>
            <a:spLocks noGrp="1"/>
          </p:cNvSpPr>
          <p:nvPr>
            <p:ph type="body" idx="1"/>
          </p:nvPr>
        </p:nvSpPr>
        <p:spPr>
          <a:xfrm>
            <a:off x="457200" y="1229875"/>
            <a:ext cx="8063400" cy="3339000"/>
          </a:xfrm>
        </p:spPr>
        <p:txBody>
          <a:bodyPr/>
          <a:lstStyle/>
          <a:p>
            <a:pPr>
              <a:buFont typeface="Arial" panose="020B0604020202020204" pitchFamily="34" charset="0"/>
              <a:buChar char="•"/>
            </a:pPr>
            <a:r>
              <a:rPr lang="en-US" b="1" dirty="0">
                <a:solidFill>
                  <a:srgbClr val="000000"/>
                </a:solidFill>
                <a:latin typeface="+mn-lt"/>
              </a:rPr>
              <a:t>The Close-Out Workshop or Lessons Learned Workshop </a:t>
            </a:r>
            <a:r>
              <a:rPr lang="en-US" dirty="0">
                <a:solidFill>
                  <a:srgbClr val="000000"/>
                </a:solidFill>
                <a:latin typeface="+mn-lt"/>
              </a:rPr>
              <a:t>is an opportunity to end the project with the team</a:t>
            </a:r>
          </a:p>
          <a:p>
            <a:pPr>
              <a:buFont typeface="Arial" panose="020B0604020202020204" pitchFamily="34" charset="0"/>
              <a:buChar char="•"/>
            </a:pPr>
            <a:r>
              <a:rPr lang="en-US" dirty="0">
                <a:solidFill>
                  <a:srgbClr val="000000"/>
                </a:solidFill>
                <a:latin typeface="+mn-lt"/>
              </a:rPr>
              <a:t>Human Resources would design and facilitate the workshop</a:t>
            </a:r>
          </a:p>
          <a:p>
            <a:pPr>
              <a:buFont typeface="Arial" panose="020B0604020202020204" pitchFamily="34" charset="0"/>
              <a:buChar char="•"/>
            </a:pPr>
            <a:r>
              <a:rPr lang="en-US" dirty="0">
                <a:solidFill>
                  <a:srgbClr val="000000"/>
                </a:solidFill>
                <a:latin typeface="+mn-lt"/>
              </a:rPr>
              <a:t>Not a time to make recommendations, rather a time to reflect back</a:t>
            </a:r>
          </a:p>
          <a:p>
            <a:pPr>
              <a:buFont typeface="Arial" panose="020B0604020202020204" pitchFamily="34" charset="0"/>
              <a:buChar char="•"/>
            </a:pPr>
            <a:r>
              <a:rPr lang="en-US" dirty="0">
                <a:solidFill>
                  <a:srgbClr val="000000"/>
                </a:solidFill>
                <a:latin typeface="+mn-lt"/>
              </a:rPr>
              <a:t>Review:  what went well?  What did not go well? Identify areas of improvement</a:t>
            </a:r>
          </a:p>
          <a:p>
            <a:pPr>
              <a:buFont typeface="Arial" panose="020B0604020202020204" pitchFamily="34" charset="0"/>
              <a:buChar char="•"/>
            </a:pPr>
            <a:r>
              <a:rPr lang="en-US" dirty="0">
                <a:solidFill>
                  <a:srgbClr val="000000"/>
                </a:solidFill>
                <a:latin typeface="+mn-lt"/>
              </a:rPr>
              <a:t>Summarized into a Close Out Report</a:t>
            </a:r>
          </a:p>
          <a:p>
            <a:pPr>
              <a:buFont typeface="Arial" panose="020B0604020202020204" pitchFamily="34" charset="0"/>
              <a:buChar char="•"/>
            </a:pPr>
            <a:r>
              <a:rPr lang="en-US" dirty="0">
                <a:solidFill>
                  <a:srgbClr val="000000"/>
                </a:solidFill>
                <a:latin typeface="+mn-lt"/>
              </a:rPr>
              <a:t>The Lessons Learned Report could be used by project teams in the future to better plan the outcomes of their project</a:t>
            </a:r>
          </a:p>
        </p:txBody>
      </p:sp>
    </p:spTree>
    <p:extLst>
      <p:ext uri="{BB962C8B-B14F-4D97-AF65-F5344CB8AC3E}">
        <p14:creationId xmlns:p14="http://schemas.microsoft.com/office/powerpoint/2010/main" val="236566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5E5B-E136-B642-1EE0-B4C34B67BCEB}"/>
              </a:ext>
            </a:extLst>
          </p:cNvPr>
          <p:cNvSpPr>
            <a:spLocks noGrp="1"/>
          </p:cNvSpPr>
          <p:nvPr>
            <p:ph type="title"/>
          </p:nvPr>
        </p:nvSpPr>
        <p:spPr/>
        <p:txBody>
          <a:bodyPr>
            <a:noAutofit/>
          </a:bodyPr>
          <a:lstStyle/>
          <a:p>
            <a:r>
              <a:rPr lang="en-US" b="1" dirty="0">
                <a:latin typeface="+mj-lt"/>
              </a:rPr>
              <a:t>9.6 Retrospectives</a:t>
            </a:r>
          </a:p>
        </p:txBody>
      </p:sp>
      <p:sp>
        <p:nvSpPr>
          <p:cNvPr id="3" name="Text Placeholder 2">
            <a:extLst>
              <a:ext uri="{FF2B5EF4-FFF2-40B4-BE49-F238E27FC236}">
                <a16:creationId xmlns:a16="http://schemas.microsoft.com/office/drawing/2014/main" id="{DD04564C-95C9-A8E1-0C94-249D5F5E349D}"/>
              </a:ext>
            </a:extLst>
          </p:cNvPr>
          <p:cNvSpPr>
            <a:spLocks noGrp="1"/>
          </p:cNvSpPr>
          <p:nvPr>
            <p:ph type="body" idx="1"/>
          </p:nvPr>
        </p:nvSpPr>
        <p:spPr>
          <a:xfrm>
            <a:off x="268940" y="1229875"/>
            <a:ext cx="8251659" cy="3339000"/>
          </a:xfrm>
        </p:spPr>
        <p:txBody>
          <a:bodyPr>
            <a:normAutofit/>
          </a:bodyPr>
          <a:lstStyle/>
          <a:p>
            <a:pPr>
              <a:buFont typeface="Arial" panose="020B0604020202020204" pitchFamily="34" charset="0"/>
              <a:buChar char="•"/>
            </a:pPr>
            <a:r>
              <a:rPr lang="en-US" dirty="0">
                <a:solidFill>
                  <a:srgbClr val="000000"/>
                </a:solidFill>
              </a:rPr>
              <a:t>Retrospectives are a new process for closure of projects</a:t>
            </a:r>
          </a:p>
          <a:p>
            <a:pPr>
              <a:buFont typeface="Arial" panose="020B0604020202020204" pitchFamily="34" charset="0"/>
              <a:buChar char="•"/>
            </a:pPr>
            <a:r>
              <a:rPr lang="en-US" dirty="0">
                <a:solidFill>
                  <a:srgbClr val="000000"/>
                </a:solidFill>
              </a:rPr>
              <a:t>Human Resources would design and send out questionnaires (operational impacts, impact the project has on the culture of the organization)</a:t>
            </a:r>
          </a:p>
          <a:p>
            <a:pPr>
              <a:buFont typeface="Arial" panose="020B0604020202020204" pitchFamily="34" charset="0"/>
              <a:buChar char="•"/>
            </a:pPr>
            <a:r>
              <a:rPr lang="en-US" dirty="0">
                <a:solidFill>
                  <a:srgbClr val="000000"/>
                </a:solidFill>
              </a:rPr>
              <a:t>Answered anonymously and confidentially</a:t>
            </a:r>
          </a:p>
          <a:p>
            <a:pPr>
              <a:buFont typeface="Arial" panose="020B0604020202020204" pitchFamily="34" charset="0"/>
              <a:buChar char="•"/>
            </a:pPr>
            <a:r>
              <a:rPr lang="en-US" dirty="0">
                <a:solidFill>
                  <a:srgbClr val="000000"/>
                </a:solidFill>
              </a:rPr>
              <a:t>Answers are analyzed and a report completed</a:t>
            </a:r>
          </a:p>
          <a:p>
            <a:pPr>
              <a:buFont typeface="Arial" panose="020B0604020202020204" pitchFamily="34" charset="0"/>
              <a:buChar char="•"/>
            </a:pPr>
            <a:r>
              <a:rPr lang="en-US" dirty="0">
                <a:solidFill>
                  <a:srgbClr val="000000"/>
                </a:solidFill>
              </a:rPr>
              <a:t>Some of the issues might be: inner team conflict, poor organization, time management, discrimination, poor leadership, </a:t>
            </a:r>
          </a:p>
          <a:p>
            <a:pPr>
              <a:buFont typeface="Arial" panose="020B0604020202020204" pitchFamily="34" charset="0"/>
              <a:buChar char="•"/>
            </a:pPr>
            <a:r>
              <a:rPr lang="en-US" dirty="0">
                <a:solidFill>
                  <a:srgbClr val="000000"/>
                </a:solidFill>
              </a:rPr>
              <a:t>Human Resources Specialist would meet with the team individually to discuss</a:t>
            </a:r>
          </a:p>
          <a:p>
            <a:pPr>
              <a:buFont typeface="Arial" panose="020B0604020202020204" pitchFamily="34" charset="0"/>
              <a:buChar char="•"/>
            </a:pPr>
            <a:r>
              <a:rPr lang="en-US" dirty="0">
                <a:solidFill>
                  <a:srgbClr val="000000"/>
                </a:solidFill>
              </a:rPr>
              <a:t>Human Resources would facilitate a Retrospectives Workshop </a:t>
            </a:r>
          </a:p>
        </p:txBody>
      </p:sp>
    </p:spTree>
    <p:extLst>
      <p:ext uri="{BB962C8B-B14F-4D97-AF65-F5344CB8AC3E}">
        <p14:creationId xmlns:p14="http://schemas.microsoft.com/office/powerpoint/2010/main" val="287226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BD4D-6AA2-C22D-9CF1-0689DE2A349B}"/>
              </a:ext>
            </a:extLst>
          </p:cNvPr>
          <p:cNvSpPr>
            <a:spLocks noGrp="1"/>
          </p:cNvSpPr>
          <p:nvPr>
            <p:ph type="title"/>
          </p:nvPr>
        </p:nvSpPr>
        <p:spPr/>
        <p:txBody>
          <a:bodyPr>
            <a:noAutofit/>
          </a:bodyPr>
          <a:lstStyle/>
          <a:p>
            <a:r>
              <a:rPr lang="en-US" b="1" dirty="0">
                <a:latin typeface="+mj-lt"/>
              </a:rPr>
              <a:t>9.6 Retrospectives Process</a:t>
            </a:r>
          </a:p>
        </p:txBody>
      </p:sp>
      <p:sp>
        <p:nvSpPr>
          <p:cNvPr id="3" name="Text Placeholder 2">
            <a:extLst>
              <a:ext uri="{FF2B5EF4-FFF2-40B4-BE49-F238E27FC236}">
                <a16:creationId xmlns:a16="http://schemas.microsoft.com/office/drawing/2014/main" id="{8A4D0757-3258-2A54-9EAE-0EA5B9B64FFC}"/>
              </a:ext>
            </a:extLst>
          </p:cNvPr>
          <p:cNvSpPr>
            <a:spLocks noGrp="1"/>
          </p:cNvSpPr>
          <p:nvPr>
            <p:ph type="body" idx="1"/>
          </p:nvPr>
        </p:nvSpPr>
        <p:spPr>
          <a:xfrm>
            <a:off x="311700" y="1229875"/>
            <a:ext cx="8520600" cy="3339000"/>
          </a:xfrm>
        </p:spPr>
        <p:txBody>
          <a:bodyPr>
            <a:noAutofit/>
          </a:bodyPr>
          <a:lstStyle/>
          <a:p>
            <a:pPr>
              <a:buFont typeface="Arial" panose="020B0604020202020204" pitchFamily="34" charset="0"/>
              <a:buChar char="•"/>
            </a:pPr>
            <a:r>
              <a:rPr lang="en-US" sz="1600" dirty="0">
                <a:solidFill>
                  <a:srgbClr val="000000"/>
                </a:solidFill>
                <a:latin typeface="+mn-lt"/>
              </a:rPr>
              <a:t>The Human Resources Specialist would facilitate a Retrospective Workshop</a:t>
            </a:r>
          </a:p>
          <a:p>
            <a:pPr>
              <a:buFont typeface="Arial" panose="020B0604020202020204" pitchFamily="34" charset="0"/>
              <a:buChar char="•"/>
            </a:pPr>
            <a:r>
              <a:rPr lang="en-US" sz="1600" dirty="0">
                <a:solidFill>
                  <a:srgbClr val="000000"/>
                </a:solidFill>
                <a:latin typeface="+mn-lt"/>
              </a:rPr>
              <a:t>Team would review the results of the questionnaire and add any important information</a:t>
            </a:r>
          </a:p>
          <a:p>
            <a:pPr>
              <a:buFont typeface="Arial" panose="020B0604020202020204" pitchFamily="34" charset="0"/>
              <a:buChar char="•"/>
            </a:pPr>
            <a:r>
              <a:rPr lang="en-US" sz="1600" dirty="0">
                <a:solidFill>
                  <a:srgbClr val="000000"/>
                </a:solidFill>
                <a:latin typeface="+mn-lt"/>
              </a:rPr>
              <a:t>Team would prioritize the information (issues)</a:t>
            </a:r>
          </a:p>
          <a:p>
            <a:pPr>
              <a:buFont typeface="Arial" panose="020B0604020202020204" pitchFamily="34" charset="0"/>
              <a:buChar char="•"/>
            </a:pPr>
            <a:r>
              <a:rPr lang="en-US" sz="1600" dirty="0">
                <a:solidFill>
                  <a:srgbClr val="000000"/>
                </a:solidFill>
                <a:latin typeface="+mn-lt"/>
              </a:rPr>
              <a:t>They are often not called ”issues” as it denotes negativity.  Rather promote a positive spin on the issue, may be called Lessons. Example:  Time management could have been improved by (example included)</a:t>
            </a:r>
          </a:p>
          <a:p>
            <a:pPr>
              <a:buFont typeface="Arial" panose="020B0604020202020204" pitchFamily="34" charset="0"/>
              <a:buChar char="•"/>
            </a:pPr>
            <a:r>
              <a:rPr lang="en-US" sz="1600" dirty="0">
                <a:solidFill>
                  <a:srgbClr val="000000"/>
                </a:solidFill>
                <a:latin typeface="+mn-lt"/>
              </a:rPr>
              <a:t>The Lesson is designated an owner (someone who has familiarity with the Lesson)</a:t>
            </a:r>
          </a:p>
          <a:p>
            <a:pPr>
              <a:buFont typeface="Arial" panose="020B0604020202020204" pitchFamily="34" charset="0"/>
              <a:buChar char="•"/>
            </a:pPr>
            <a:r>
              <a:rPr lang="en-US" sz="1600" dirty="0">
                <a:solidFill>
                  <a:srgbClr val="000000"/>
                </a:solidFill>
                <a:latin typeface="+mn-lt"/>
              </a:rPr>
              <a:t>This person serves as a Contact person for anyone wishing more information </a:t>
            </a:r>
          </a:p>
          <a:p>
            <a:pPr>
              <a:buFont typeface="Arial" panose="020B0604020202020204" pitchFamily="34" charset="0"/>
              <a:buChar char="•"/>
            </a:pPr>
            <a:r>
              <a:rPr lang="en-US" sz="1600" dirty="0">
                <a:solidFill>
                  <a:srgbClr val="000000"/>
                </a:solidFill>
                <a:latin typeface="+mn-lt"/>
              </a:rPr>
              <a:t>They may provide a more detailed reports, speak to other employees of future projects</a:t>
            </a:r>
          </a:p>
          <a:p>
            <a:pPr>
              <a:buFont typeface="Arial" panose="020B0604020202020204" pitchFamily="34" charset="0"/>
              <a:buChar char="•"/>
            </a:pPr>
            <a:r>
              <a:rPr lang="en-US" sz="1600" dirty="0">
                <a:solidFill>
                  <a:srgbClr val="000000"/>
                </a:solidFill>
                <a:latin typeface="+mn-lt"/>
              </a:rPr>
              <a:t>The goals is to provide information that will benefit future projects to improve</a:t>
            </a:r>
          </a:p>
        </p:txBody>
      </p:sp>
    </p:spTree>
    <p:extLst>
      <p:ext uri="{BB962C8B-B14F-4D97-AF65-F5344CB8AC3E}">
        <p14:creationId xmlns:p14="http://schemas.microsoft.com/office/powerpoint/2010/main" val="250716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AB73-9558-2DA0-BA90-F0F80E7CB9CC}"/>
              </a:ext>
            </a:extLst>
          </p:cNvPr>
          <p:cNvSpPr>
            <a:spLocks noGrp="1"/>
          </p:cNvSpPr>
          <p:nvPr>
            <p:ph type="title"/>
          </p:nvPr>
        </p:nvSpPr>
        <p:spPr/>
        <p:txBody>
          <a:bodyPr>
            <a:noAutofit/>
          </a:bodyPr>
          <a:lstStyle/>
          <a:p>
            <a:r>
              <a:rPr lang="en-US" b="1" dirty="0">
                <a:latin typeface="+mj-lt"/>
              </a:rPr>
              <a:t>9.7 Performance Evaluation</a:t>
            </a:r>
          </a:p>
        </p:txBody>
      </p:sp>
      <p:sp>
        <p:nvSpPr>
          <p:cNvPr id="3" name="Text Placeholder 2">
            <a:extLst>
              <a:ext uri="{FF2B5EF4-FFF2-40B4-BE49-F238E27FC236}">
                <a16:creationId xmlns:a16="http://schemas.microsoft.com/office/drawing/2014/main" id="{025EB913-BF58-2974-97FA-92DF0A11DE90}"/>
              </a:ext>
            </a:extLst>
          </p:cNvPr>
          <p:cNvSpPr>
            <a:spLocks noGrp="1"/>
          </p:cNvSpPr>
          <p:nvPr>
            <p:ph type="body" idx="1"/>
          </p:nvPr>
        </p:nvSpPr>
        <p:spPr>
          <a:xfrm>
            <a:off x="394446" y="1229875"/>
            <a:ext cx="8126153" cy="3339000"/>
          </a:xfrm>
        </p:spPr>
        <p:txBody>
          <a:bodyPr>
            <a:normAutofit/>
          </a:bodyPr>
          <a:lstStyle/>
          <a:p>
            <a:pPr>
              <a:buFont typeface="Arial" panose="020B0604020202020204" pitchFamily="34" charset="0"/>
              <a:buChar char="•"/>
            </a:pPr>
            <a:r>
              <a:rPr lang="en-US" sz="2000" dirty="0">
                <a:solidFill>
                  <a:srgbClr val="000000"/>
                </a:solidFill>
                <a:latin typeface="+mn-lt"/>
              </a:rPr>
              <a:t>The purpose for the performance evaluation  is to assess the project manager and the team on work performance and contribution to the project</a:t>
            </a:r>
          </a:p>
          <a:p>
            <a:pPr>
              <a:buFont typeface="Arial" panose="020B0604020202020204" pitchFamily="34" charset="0"/>
              <a:buChar char="•"/>
            </a:pPr>
            <a:r>
              <a:rPr lang="en-US" sz="2000" dirty="0">
                <a:solidFill>
                  <a:srgbClr val="000000"/>
                </a:solidFill>
                <a:latin typeface="+mn-lt"/>
              </a:rPr>
              <a:t>Similar to traditional performance evaluations</a:t>
            </a:r>
          </a:p>
          <a:p>
            <a:pPr>
              <a:buFont typeface="Arial" panose="020B0604020202020204" pitchFamily="34" charset="0"/>
              <a:buChar char="•"/>
            </a:pPr>
            <a:r>
              <a:rPr lang="en-US" sz="2000" dirty="0">
                <a:solidFill>
                  <a:srgbClr val="000000"/>
                </a:solidFill>
                <a:latin typeface="+mn-lt"/>
              </a:rPr>
              <a:t>Structured, formal, fair, in-depth process that promotes growth and development</a:t>
            </a:r>
          </a:p>
        </p:txBody>
      </p:sp>
    </p:spTree>
    <p:extLst>
      <p:ext uri="{BB962C8B-B14F-4D97-AF65-F5344CB8AC3E}">
        <p14:creationId xmlns:p14="http://schemas.microsoft.com/office/powerpoint/2010/main" val="99917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6A41-FF6A-0B62-FBD8-B62887503D1B}"/>
              </a:ext>
            </a:extLst>
          </p:cNvPr>
          <p:cNvSpPr>
            <a:spLocks noGrp="1"/>
          </p:cNvSpPr>
          <p:nvPr>
            <p:ph type="title"/>
          </p:nvPr>
        </p:nvSpPr>
        <p:spPr/>
        <p:txBody>
          <a:bodyPr>
            <a:noAutofit/>
          </a:bodyPr>
          <a:lstStyle/>
          <a:p>
            <a:r>
              <a:rPr lang="en-US" b="1" dirty="0">
                <a:latin typeface="+mj-lt"/>
              </a:rPr>
              <a:t>9.7 Steps in the Performance Evaluation Process</a:t>
            </a:r>
          </a:p>
        </p:txBody>
      </p:sp>
      <p:graphicFrame>
        <p:nvGraphicFramePr>
          <p:cNvPr id="4" name="Diagrama 3" descr="- Development of an evaluation form&#10;- Identification of the performance measures&#10;- Define the guidelines for feedback&#10;- Create reward and disciplinary steps&#10;- Establish a schedule&#10;">
            <a:extLst>
              <a:ext uri="{FF2B5EF4-FFF2-40B4-BE49-F238E27FC236}">
                <a16:creationId xmlns:a16="http://schemas.microsoft.com/office/drawing/2014/main" id="{902AD9D7-66A7-AAE3-DF05-E987C1DD7217}"/>
              </a:ext>
            </a:extLst>
          </p:cNvPr>
          <p:cNvGraphicFramePr/>
          <p:nvPr>
            <p:extLst>
              <p:ext uri="{D42A27DB-BD31-4B8C-83A1-F6EECF244321}">
                <p14:modId xmlns:p14="http://schemas.microsoft.com/office/powerpoint/2010/main" val="598544104"/>
              </p:ext>
            </p:extLst>
          </p:nvPr>
        </p:nvGraphicFramePr>
        <p:xfrm>
          <a:off x="311700" y="1605516"/>
          <a:ext cx="8598384" cy="2998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598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1728-C92D-F9BC-7448-4B47A87C6558}"/>
              </a:ext>
            </a:extLst>
          </p:cNvPr>
          <p:cNvSpPr>
            <a:spLocks noGrp="1"/>
          </p:cNvSpPr>
          <p:nvPr>
            <p:ph type="title"/>
          </p:nvPr>
        </p:nvSpPr>
        <p:spPr/>
        <p:txBody>
          <a:bodyPr>
            <a:normAutofit fontScale="90000"/>
          </a:bodyPr>
          <a:lstStyle/>
          <a:p>
            <a:r>
              <a:rPr lang="en-US" b="1" dirty="0"/>
              <a:t>9.8 </a:t>
            </a:r>
            <a:r>
              <a:rPr lang="en-US" sz="3300" b="1" dirty="0">
                <a:latin typeface="+mj-lt"/>
              </a:rPr>
              <a:t>Performance</a:t>
            </a:r>
            <a:r>
              <a:rPr lang="en-US" b="1" dirty="0"/>
              <a:t> Appraisals</a:t>
            </a:r>
          </a:p>
        </p:txBody>
      </p:sp>
      <p:graphicFrame>
        <p:nvGraphicFramePr>
          <p:cNvPr id="4" name="Diagrama 3" descr="Individual Performance Reviews:&#10;- HR meets with each team member separately (may work with Project Manager who is involved in the meetings)&#10;Team Performance Reviews:&#10;- HR meets with the entire team in a workshop setting, including the Project Manager, to review team successes and setbacks&#10;Project Manager Review:&#10;- HR meets with Project Manager to review progress, successes, setbacks based on performance as well as budgets, deadlines, process improvements, relationships, communication, risk management, customer satisfaction.  Other stakeholders may be involved in the Project Manager Review&#10;">
            <a:extLst>
              <a:ext uri="{FF2B5EF4-FFF2-40B4-BE49-F238E27FC236}">
                <a16:creationId xmlns:a16="http://schemas.microsoft.com/office/drawing/2014/main" id="{16608437-4114-4527-056B-AFCA016CDBCF}"/>
              </a:ext>
            </a:extLst>
          </p:cNvPr>
          <p:cNvGraphicFramePr/>
          <p:nvPr>
            <p:extLst>
              <p:ext uri="{D42A27DB-BD31-4B8C-83A1-F6EECF244321}">
                <p14:modId xmlns:p14="http://schemas.microsoft.com/office/powerpoint/2010/main" val="3956458975"/>
              </p:ext>
            </p:extLst>
          </p:nvPr>
        </p:nvGraphicFramePr>
        <p:xfrm>
          <a:off x="311699" y="1017800"/>
          <a:ext cx="8520599" cy="3615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701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311700" y="1707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9.1 Learning Objectives</a:t>
            </a:r>
            <a:endParaRPr b="1" dirty="0">
              <a:latin typeface="Arial"/>
              <a:ea typeface="Arial"/>
              <a:cs typeface="Arial"/>
              <a:sym typeface="Arial"/>
            </a:endParaRPr>
          </a:p>
        </p:txBody>
      </p:sp>
      <p:sp>
        <p:nvSpPr>
          <p:cNvPr id="81" name="Google Shape;81;p14"/>
          <p:cNvSpPr txBox="1">
            <a:spLocks noGrp="1"/>
          </p:cNvSpPr>
          <p:nvPr>
            <p:ph type="body" idx="1"/>
          </p:nvPr>
        </p:nvSpPr>
        <p:spPr>
          <a:xfrm>
            <a:off x="311700" y="991225"/>
            <a:ext cx="8196000" cy="35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rgbClr val="000000"/>
                </a:solidFill>
                <a:latin typeface="Arial"/>
                <a:ea typeface="Arial"/>
                <a:cs typeface="Arial"/>
                <a:sym typeface="Arial"/>
              </a:rPr>
              <a:t>By the end of this chapter you should be able to:</a:t>
            </a:r>
            <a:endParaRPr sz="1700" b="1" dirty="0">
              <a:solidFill>
                <a:srgbClr val="000000"/>
              </a:solidFill>
              <a:latin typeface="Arial"/>
              <a:ea typeface="Arial"/>
              <a:cs typeface="Arial"/>
              <a:sym typeface="Arial"/>
            </a:endParaRPr>
          </a:p>
          <a:p>
            <a:pPr marL="584200" lvl="0" indent="-339725" algn="l" rtl="0">
              <a:lnSpc>
                <a:spcPct val="150000"/>
              </a:lnSpc>
              <a:spcBef>
                <a:spcPts val="1400"/>
              </a:spcBef>
              <a:spcAft>
                <a:spcPts val="0"/>
              </a:spcAft>
              <a:buClr>
                <a:srgbClr val="000000"/>
              </a:buClr>
              <a:buSzPts val="1750"/>
              <a:buFont typeface="Arial"/>
              <a:buAutoNum type="arabicPeriod"/>
            </a:pPr>
            <a:r>
              <a:rPr lang="en" sz="1750" dirty="0">
                <a:solidFill>
                  <a:srgbClr val="000000"/>
                </a:solidFill>
                <a:latin typeface="Arial"/>
                <a:ea typeface="Arial"/>
                <a:cs typeface="Arial"/>
                <a:sym typeface="Arial"/>
              </a:rPr>
              <a:t>Discuss the importance of getting the fundamentals right and keeping them right throughout a project.</a:t>
            </a:r>
            <a:endParaRPr sz="1750" dirty="0">
              <a:solidFill>
                <a:srgbClr val="000000"/>
              </a:solidFill>
              <a:latin typeface="Arial"/>
              <a:ea typeface="Arial"/>
              <a:cs typeface="Arial"/>
              <a:sym typeface="Arial"/>
            </a:endParaRPr>
          </a:p>
          <a:p>
            <a:pPr marL="584200" lvl="0" indent="-339725" algn="l" rtl="0">
              <a:lnSpc>
                <a:spcPct val="150000"/>
              </a:lnSpc>
              <a:spcBef>
                <a:spcPts val="0"/>
              </a:spcBef>
              <a:spcAft>
                <a:spcPts val="0"/>
              </a:spcAft>
              <a:buClr>
                <a:srgbClr val="000000"/>
              </a:buClr>
              <a:buSzPts val="1750"/>
              <a:buFont typeface="Arial"/>
              <a:buAutoNum type="arabicPeriod"/>
            </a:pPr>
            <a:r>
              <a:rPr lang="en" sz="1750" dirty="0">
                <a:solidFill>
                  <a:srgbClr val="000000"/>
                </a:solidFill>
                <a:latin typeface="Arial"/>
                <a:ea typeface="Arial"/>
                <a:cs typeface="Arial"/>
                <a:sym typeface="Arial"/>
              </a:rPr>
              <a:t>Explain the value of project reviews and audits.</a:t>
            </a:r>
            <a:endParaRPr sz="1750" dirty="0">
              <a:solidFill>
                <a:srgbClr val="000000"/>
              </a:solidFill>
              <a:latin typeface="Arial"/>
              <a:ea typeface="Arial"/>
              <a:cs typeface="Arial"/>
              <a:sym typeface="Arial"/>
            </a:endParaRPr>
          </a:p>
          <a:p>
            <a:pPr marL="584200" lvl="0" indent="-339725" algn="l" rtl="0">
              <a:lnSpc>
                <a:spcPct val="150000"/>
              </a:lnSpc>
              <a:spcBef>
                <a:spcPts val="0"/>
              </a:spcBef>
              <a:spcAft>
                <a:spcPts val="0"/>
              </a:spcAft>
              <a:buClr>
                <a:srgbClr val="000000"/>
              </a:buClr>
              <a:buSzPts val="1750"/>
              <a:buFont typeface="Arial"/>
              <a:buAutoNum type="arabicPeriod"/>
            </a:pPr>
            <a:r>
              <a:rPr lang="en" sz="1750" dirty="0">
                <a:solidFill>
                  <a:srgbClr val="000000"/>
                </a:solidFill>
                <a:latin typeface="Arial"/>
                <a:ea typeface="Arial"/>
                <a:cs typeface="Arial"/>
                <a:sym typeface="Arial"/>
              </a:rPr>
              <a:t>Describe issues related to correcting course mid-project and decisions about terminating a project.</a:t>
            </a:r>
            <a:endParaRPr sz="1750" dirty="0">
              <a:solidFill>
                <a:srgbClr val="000000"/>
              </a:solidFill>
              <a:latin typeface="Arial"/>
              <a:ea typeface="Arial"/>
              <a:cs typeface="Arial"/>
              <a:sym typeface="Arial"/>
            </a:endParaRPr>
          </a:p>
          <a:p>
            <a:pPr marL="584200" lvl="0" indent="-339725" algn="l" rtl="0">
              <a:lnSpc>
                <a:spcPct val="150000"/>
              </a:lnSpc>
              <a:spcBef>
                <a:spcPts val="0"/>
              </a:spcBef>
              <a:spcAft>
                <a:spcPts val="0"/>
              </a:spcAft>
              <a:buClr>
                <a:srgbClr val="000000"/>
              </a:buClr>
              <a:buSzPts val="1750"/>
              <a:buFont typeface="Arial"/>
              <a:buAutoNum type="arabicPeriod"/>
            </a:pPr>
            <a:r>
              <a:rPr lang="en" sz="1750" dirty="0">
                <a:solidFill>
                  <a:srgbClr val="000000"/>
                </a:solidFill>
                <a:latin typeface="Arial"/>
                <a:ea typeface="Arial"/>
                <a:cs typeface="Arial"/>
                <a:sym typeface="Arial"/>
              </a:rPr>
              <a:t>Discuss the project closure phase.</a:t>
            </a:r>
            <a:endParaRPr sz="1750" dirty="0">
              <a:solidFill>
                <a:srgbClr val="000000"/>
              </a:solidFill>
              <a:latin typeface="Arial"/>
              <a:ea typeface="Arial"/>
              <a:cs typeface="Arial"/>
              <a:sym typeface="Arial"/>
            </a:endParaRPr>
          </a:p>
          <a:p>
            <a:pPr marL="584200" lvl="0" indent="-339725" algn="l" rtl="0">
              <a:lnSpc>
                <a:spcPct val="150000"/>
              </a:lnSpc>
              <a:spcBef>
                <a:spcPts val="0"/>
              </a:spcBef>
              <a:spcAft>
                <a:spcPts val="0"/>
              </a:spcAft>
              <a:buClr>
                <a:srgbClr val="000000"/>
              </a:buClr>
              <a:buSzPts val="1750"/>
              <a:buFont typeface="Arial"/>
              <a:buAutoNum type="arabicPeriod"/>
            </a:pPr>
            <a:r>
              <a:rPr lang="en" sz="1750" dirty="0">
                <a:solidFill>
                  <a:srgbClr val="000000"/>
                </a:solidFill>
                <a:latin typeface="Arial"/>
                <a:ea typeface="Arial"/>
                <a:cs typeface="Arial"/>
                <a:sym typeface="Arial"/>
              </a:rPr>
              <a:t>Recognize the importance of concluding a project with lesson learned.</a:t>
            </a:r>
            <a:endParaRPr sz="1750" dirty="0">
              <a:solidFill>
                <a:srgbClr val="000000"/>
              </a:solidFill>
              <a:latin typeface="Arial"/>
              <a:ea typeface="Arial"/>
              <a:cs typeface="Arial"/>
              <a:sym typeface="Arial"/>
            </a:endParaRPr>
          </a:p>
          <a:p>
            <a:pPr marL="457200" lvl="0" indent="0" algn="l" rtl="0">
              <a:lnSpc>
                <a:spcPct val="150000"/>
              </a:lnSpc>
              <a:spcBef>
                <a:spcPts val="1400"/>
              </a:spcBef>
              <a:spcAft>
                <a:spcPts val="1000"/>
              </a:spcAft>
              <a:buNone/>
            </a:pPr>
            <a:endParaRPr sz="1700"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3" name="Title 2">
            <a:extLst>
              <a:ext uri="{FF2B5EF4-FFF2-40B4-BE49-F238E27FC236}">
                <a16:creationId xmlns:a16="http://schemas.microsoft.com/office/drawing/2014/main" id="{A441247B-3FD2-422E-8539-86EF45AC4FE7}"/>
              </a:ext>
            </a:extLst>
          </p:cNvPr>
          <p:cNvSpPr>
            <a:spLocks noGrp="1"/>
          </p:cNvSpPr>
          <p:nvPr>
            <p:ph type="title"/>
          </p:nvPr>
        </p:nvSpPr>
        <p:spPr/>
        <p:txBody>
          <a:bodyPr>
            <a:noAutofit/>
          </a:bodyPr>
          <a:lstStyle/>
          <a:p>
            <a:r>
              <a:rPr lang="en-CA" b="1" dirty="0">
                <a:highlight>
                  <a:srgbClr val="FFFFFF"/>
                </a:highlight>
                <a:latin typeface="+mj-lt"/>
              </a:rPr>
              <a:t>9.2 Reasons for Closing Projects</a:t>
            </a:r>
            <a:endParaRPr lang="en-US" dirty="0">
              <a:latin typeface="+mj-lt"/>
            </a:endParaRPr>
          </a:p>
        </p:txBody>
      </p:sp>
      <p:sp>
        <p:nvSpPr>
          <p:cNvPr id="2" name="Text Placeholder 1">
            <a:extLst>
              <a:ext uri="{FF2B5EF4-FFF2-40B4-BE49-F238E27FC236}">
                <a16:creationId xmlns:a16="http://schemas.microsoft.com/office/drawing/2014/main" id="{506D6D8D-24A1-BBCE-B089-7B38DD2C4B91}"/>
              </a:ext>
            </a:extLst>
          </p:cNvPr>
          <p:cNvSpPr>
            <a:spLocks noGrp="1"/>
          </p:cNvSpPr>
          <p:nvPr>
            <p:ph type="body" idx="1"/>
          </p:nvPr>
        </p:nvSpPr>
        <p:spPr>
          <a:xfrm>
            <a:off x="311700" y="1229975"/>
            <a:ext cx="3941324" cy="3788592"/>
          </a:xfrm>
        </p:spPr>
        <p:txBody>
          <a:bodyPr>
            <a:normAutofit/>
          </a:bodyPr>
          <a:lstStyle/>
          <a:p>
            <a:pPr>
              <a:buFont typeface="Arial" panose="020B0604020202020204" pitchFamily="34" charset="0"/>
              <a:buChar char="•"/>
            </a:pPr>
            <a:r>
              <a:rPr lang="en-US" sz="1600" dirty="0">
                <a:solidFill>
                  <a:srgbClr val="000000"/>
                </a:solidFill>
                <a:latin typeface="+mn-lt"/>
              </a:rPr>
              <a:t>Low profitability and/or lowered market potential</a:t>
            </a:r>
          </a:p>
          <a:p>
            <a:pPr>
              <a:buFont typeface="Arial" panose="020B0604020202020204" pitchFamily="34" charset="0"/>
              <a:buChar char="•"/>
            </a:pPr>
            <a:r>
              <a:rPr lang="en-US" sz="1600" dirty="0">
                <a:solidFill>
                  <a:srgbClr val="000000"/>
                </a:solidFill>
                <a:latin typeface="+mn-lt"/>
              </a:rPr>
              <a:t>Competing projects become a higher priority</a:t>
            </a:r>
          </a:p>
          <a:p>
            <a:pPr>
              <a:buFont typeface="Arial" panose="020B0604020202020204" pitchFamily="34" charset="0"/>
              <a:buChar char="•"/>
            </a:pPr>
            <a:r>
              <a:rPr lang="en-US" sz="1600" dirty="0">
                <a:solidFill>
                  <a:srgbClr val="000000"/>
                </a:solidFill>
                <a:latin typeface="+mn-lt"/>
              </a:rPr>
              <a:t>Severe delays to schedule</a:t>
            </a:r>
          </a:p>
          <a:p>
            <a:pPr>
              <a:buFont typeface="Arial" panose="020B0604020202020204" pitchFamily="34" charset="0"/>
              <a:buChar char="•"/>
            </a:pPr>
            <a:r>
              <a:rPr lang="en-US" sz="1600" dirty="0">
                <a:solidFill>
                  <a:srgbClr val="000000"/>
                </a:solidFill>
                <a:latin typeface="+mn-lt"/>
              </a:rPr>
              <a:t>Change in market needs</a:t>
            </a:r>
          </a:p>
          <a:p>
            <a:pPr>
              <a:buFont typeface="Arial" panose="020B0604020202020204" pitchFamily="34" charset="0"/>
              <a:buChar char="•"/>
            </a:pPr>
            <a:r>
              <a:rPr lang="en-US" sz="1600" dirty="0">
                <a:solidFill>
                  <a:srgbClr val="000000"/>
                </a:solidFill>
                <a:latin typeface="+mn-lt"/>
              </a:rPr>
              <a:t>Technical issues that cannot be resolved</a:t>
            </a:r>
          </a:p>
          <a:p>
            <a:pPr>
              <a:buFont typeface="Arial" panose="020B0604020202020204" pitchFamily="34" charset="0"/>
              <a:buChar char="•"/>
            </a:pPr>
            <a:r>
              <a:rPr lang="en-US" sz="1600" dirty="0">
                <a:solidFill>
                  <a:srgbClr val="000000"/>
                </a:solidFill>
                <a:latin typeface="+mn-lt"/>
              </a:rPr>
              <a:t>Increase in damaging costs</a:t>
            </a:r>
          </a:p>
          <a:p>
            <a:pPr>
              <a:buFont typeface="Arial" panose="020B0604020202020204" pitchFamily="34" charset="0"/>
              <a:buChar char="•"/>
            </a:pPr>
            <a:r>
              <a:rPr lang="en-US" sz="1600" dirty="0">
                <a:solidFill>
                  <a:srgbClr val="000000"/>
                </a:solidFill>
                <a:latin typeface="+mn-lt"/>
              </a:rPr>
              <a:t>High uncertainty of technical success or commercial pain</a:t>
            </a:r>
          </a:p>
          <a:p>
            <a:pPr>
              <a:buFont typeface="Arial" panose="020B0604020202020204" pitchFamily="34" charset="0"/>
              <a:buChar char="•"/>
            </a:pPr>
            <a:endParaRPr lang="en-US" dirty="0">
              <a:solidFill>
                <a:srgbClr val="000000"/>
              </a:solidFill>
              <a:latin typeface="+mn-lt"/>
            </a:endParaRPr>
          </a:p>
        </p:txBody>
      </p:sp>
      <p:sp>
        <p:nvSpPr>
          <p:cNvPr id="8" name="Rectángulo redondeado 7">
            <a:extLst>
              <a:ext uri="{FF2B5EF4-FFF2-40B4-BE49-F238E27FC236}">
                <a16:creationId xmlns:a16="http://schemas.microsoft.com/office/drawing/2014/main" id="{200B8D19-E06C-6EFB-5388-F4DD88BAE9B4}"/>
              </a:ext>
            </a:extLst>
          </p:cNvPr>
          <p:cNvSpPr/>
          <p:nvPr/>
        </p:nvSpPr>
        <p:spPr>
          <a:xfrm>
            <a:off x="4572000" y="1229974"/>
            <a:ext cx="4079546" cy="3140007"/>
          </a:xfrm>
          <a:prstGeom prst="roundRect">
            <a:avLst>
              <a:gd name="adj" fmla="val 5733"/>
            </a:avLst>
          </a:prstGeom>
        </p:spPr>
        <p:style>
          <a:lnRef idx="2">
            <a:schemeClr val="dk1"/>
          </a:lnRef>
          <a:fillRef idx="1">
            <a:schemeClr val="lt1"/>
          </a:fillRef>
          <a:effectRef idx="0">
            <a:schemeClr val="dk1"/>
          </a:effectRef>
          <a:fontRef idx="minor">
            <a:schemeClr val="dk1"/>
          </a:fontRef>
        </p:style>
        <p:txBody>
          <a:bodyPr rtlCol="0" anchor="ctr"/>
          <a:lstStyle/>
          <a:p>
            <a:r>
              <a:rPr lang="en-CA" sz="1600" b="1" dirty="0"/>
              <a:t>HR Role</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Human Resources could assist with the decision to terminate a project (not in a direct manner), rather facilitate the process with the team</a:t>
            </a:r>
          </a:p>
          <a:p>
            <a:pPr marL="285750" indent="-285750">
              <a:buFont typeface="Arial" panose="020B0604020202020204" pitchFamily="34" charset="0"/>
              <a:buChar char="•"/>
            </a:pPr>
            <a:r>
              <a:rPr lang="en-CA" sz="1600" dirty="0"/>
              <a:t>Act as guides in the situation</a:t>
            </a:r>
          </a:p>
          <a:p>
            <a:pPr marL="285750" indent="-285750">
              <a:buFont typeface="Arial" panose="020B0604020202020204" pitchFamily="34" charset="0"/>
              <a:buChar char="•"/>
            </a:pPr>
            <a:r>
              <a:rPr lang="en-CA" sz="1600" dirty="0"/>
              <a:t>Can help the team make the decision, plan a different outcome, and ensure commitment</a:t>
            </a:r>
          </a:p>
          <a:p>
            <a:pPr marL="285750" indent="-285750">
              <a:buFont typeface="Arial" panose="020B0604020202020204" pitchFamily="34" charset="0"/>
              <a:buChar char="•"/>
            </a:pPr>
            <a:r>
              <a:rPr lang="en-CA" sz="1600" dirty="0"/>
              <a:t>Support the team on an emotional level if project is terminated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08E4-B8F3-9669-2A14-40D36C1731FA}"/>
              </a:ext>
            </a:extLst>
          </p:cNvPr>
          <p:cNvSpPr>
            <a:spLocks noGrp="1"/>
          </p:cNvSpPr>
          <p:nvPr>
            <p:ph type="title"/>
          </p:nvPr>
        </p:nvSpPr>
        <p:spPr/>
        <p:txBody>
          <a:bodyPr>
            <a:noAutofit/>
          </a:bodyPr>
          <a:lstStyle/>
          <a:p>
            <a:r>
              <a:rPr lang="en-US" b="1" dirty="0">
                <a:latin typeface="+mj-lt"/>
              </a:rPr>
              <a:t>9.2 Supporting Team through Termination of Projects</a:t>
            </a:r>
            <a:br>
              <a:rPr lang="en-US" b="1" dirty="0">
                <a:latin typeface="+mj-lt"/>
              </a:rPr>
            </a:br>
            <a:endParaRPr lang="en-US" b="1" dirty="0">
              <a:latin typeface="+mj-lt"/>
            </a:endParaRPr>
          </a:p>
        </p:txBody>
      </p:sp>
      <p:sp>
        <p:nvSpPr>
          <p:cNvPr id="3" name="Text Placeholder 2">
            <a:extLst>
              <a:ext uri="{FF2B5EF4-FFF2-40B4-BE49-F238E27FC236}">
                <a16:creationId xmlns:a16="http://schemas.microsoft.com/office/drawing/2014/main" id="{E0C8E960-7A7C-D280-18A0-3B925A644DE3}"/>
              </a:ext>
            </a:extLst>
          </p:cNvPr>
          <p:cNvSpPr>
            <a:spLocks noGrp="1"/>
          </p:cNvSpPr>
          <p:nvPr>
            <p:ph type="body" idx="1"/>
          </p:nvPr>
        </p:nvSpPr>
        <p:spPr>
          <a:xfrm>
            <a:off x="484094" y="1499191"/>
            <a:ext cx="8036506" cy="3069684"/>
          </a:xfrm>
        </p:spPr>
        <p:txBody>
          <a:bodyPr>
            <a:normAutofit lnSpcReduction="10000"/>
          </a:bodyPr>
          <a:lstStyle/>
          <a:p>
            <a:pPr>
              <a:buFont typeface="Arial" panose="020B0604020202020204" pitchFamily="34" charset="0"/>
              <a:buChar char="•"/>
            </a:pPr>
            <a:r>
              <a:rPr lang="en-US" dirty="0">
                <a:solidFill>
                  <a:srgbClr val="000000"/>
                </a:solidFill>
                <a:latin typeface="+mn-lt"/>
              </a:rPr>
              <a:t>HR needs to be sensitive to the feelings of the group/team</a:t>
            </a:r>
          </a:p>
          <a:p>
            <a:pPr>
              <a:buFont typeface="Arial" panose="020B0604020202020204" pitchFamily="34" charset="0"/>
              <a:buChar char="•"/>
            </a:pPr>
            <a:r>
              <a:rPr lang="en-US" dirty="0">
                <a:solidFill>
                  <a:srgbClr val="000000"/>
                </a:solidFill>
                <a:latin typeface="+mn-lt"/>
              </a:rPr>
              <a:t>HR needs to listen, use verbal and non-verbal communication, show empathy, focus on issues not feelings</a:t>
            </a:r>
          </a:p>
          <a:p>
            <a:pPr>
              <a:buFont typeface="Arial" panose="020B0604020202020204" pitchFamily="34" charset="0"/>
              <a:buChar char="•"/>
            </a:pPr>
            <a:r>
              <a:rPr lang="en-US" dirty="0">
                <a:solidFill>
                  <a:srgbClr val="000000"/>
                </a:solidFill>
                <a:latin typeface="+mn-lt"/>
              </a:rPr>
              <a:t>Provide a structure and process that leads to a shared conclusion about the project</a:t>
            </a:r>
          </a:p>
          <a:p>
            <a:pPr>
              <a:buFont typeface="Arial" panose="020B0604020202020204" pitchFamily="34" charset="0"/>
              <a:buChar char="•"/>
            </a:pPr>
            <a:r>
              <a:rPr lang="en-US" dirty="0">
                <a:solidFill>
                  <a:srgbClr val="000000"/>
                </a:solidFill>
                <a:latin typeface="+mn-lt"/>
              </a:rPr>
              <a:t>Control the flow of the meeting, ask questions, may provide direct interventions</a:t>
            </a:r>
          </a:p>
          <a:p>
            <a:pPr>
              <a:buFont typeface="Arial" panose="020B0604020202020204" pitchFamily="34" charset="0"/>
              <a:buChar char="•"/>
            </a:pPr>
            <a:r>
              <a:rPr lang="en-US" dirty="0">
                <a:solidFill>
                  <a:srgbClr val="000000"/>
                </a:solidFill>
                <a:latin typeface="+mn-lt"/>
              </a:rPr>
              <a:t>Debrief with individuals post project, set new personal goals </a:t>
            </a:r>
          </a:p>
          <a:p>
            <a:pPr>
              <a:buFont typeface="Arial" panose="020B0604020202020204" pitchFamily="34" charset="0"/>
              <a:buChar char="•"/>
            </a:pPr>
            <a:r>
              <a:rPr lang="en-US" dirty="0">
                <a:solidFill>
                  <a:srgbClr val="000000"/>
                </a:solidFill>
                <a:latin typeface="+mn-lt"/>
              </a:rPr>
              <a:t>Create a culture of respect and teamwork going forward that aligns with the strategic goals of the organization</a:t>
            </a:r>
          </a:p>
        </p:txBody>
      </p:sp>
    </p:spTree>
    <p:extLst>
      <p:ext uri="{BB962C8B-B14F-4D97-AF65-F5344CB8AC3E}">
        <p14:creationId xmlns:p14="http://schemas.microsoft.com/office/powerpoint/2010/main" val="28825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8" name="Título 7">
            <a:extLst>
              <a:ext uri="{FF2B5EF4-FFF2-40B4-BE49-F238E27FC236}">
                <a16:creationId xmlns:a16="http://schemas.microsoft.com/office/drawing/2014/main" id="{C92F9DF4-F4CD-18FA-9BFB-3A3859B3A07D}"/>
              </a:ext>
            </a:extLst>
          </p:cNvPr>
          <p:cNvSpPr>
            <a:spLocks noGrp="1"/>
          </p:cNvSpPr>
          <p:nvPr>
            <p:ph type="title"/>
          </p:nvPr>
        </p:nvSpPr>
        <p:spPr/>
        <p:txBody>
          <a:bodyPr>
            <a:noAutofit/>
          </a:bodyPr>
          <a:lstStyle/>
          <a:p>
            <a:r>
              <a:rPr lang="en-CA" b="1" dirty="0">
                <a:latin typeface="+mj-lt"/>
              </a:rPr>
              <a:t>9.3 Contract Closing and Audits</a:t>
            </a:r>
          </a:p>
        </p:txBody>
      </p:sp>
      <p:graphicFrame>
        <p:nvGraphicFramePr>
          <p:cNvPr id="7" name="Diagrama 6" descr="Project Closure:&#10;- Just as a project comes to a close contract also comes to a close.&#10;- Contract closure updates the project records, detailing the final results of the work on the project. &#10;- Contract closure process is to provide formal notice to the seller.&#10;&#10;Project Audit: &#10;- Is formal review of the project that assesses the standards of the project management, ensures the standards were met&#10;- Carried out by the Project Manager and team, Human Resources (if they were involved with the project from the beginning), financial department, and any other involved stakeholders&#10;- Acceptance of the product/service is required by the customer/vendor&#10;">
            <a:extLst>
              <a:ext uri="{FF2B5EF4-FFF2-40B4-BE49-F238E27FC236}">
                <a16:creationId xmlns:a16="http://schemas.microsoft.com/office/drawing/2014/main" id="{5DDFB942-077A-1EAF-2731-E0C37C1499A0}"/>
              </a:ext>
            </a:extLst>
          </p:cNvPr>
          <p:cNvGraphicFramePr/>
          <p:nvPr>
            <p:extLst>
              <p:ext uri="{D42A27DB-BD31-4B8C-83A1-F6EECF244321}">
                <p14:modId xmlns:p14="http://schemas.microsoft.com/office/powerpoint/2010/main" val="3157510789"/>
              </p:ext>
            </p:extLst>
          </p:nvPr>
        </p:nvGraphicFramePr>
        <p:xfrm>
          <a:off x="329526" y="1244008"/>
          <a:ext cx="8520599" cy="348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4" name="Título 3">
            <a:extLst>
              <a:ext uri="{FF2B5EF4-FFF2-40B4-BE49-F238E27FC236}">
                <a16:creationId xmlns:a16="http://schemas.microsoft.com/office/drawing/2014/main" id="{355D9051-0355-FEBC-0CF0-FE276D345BDB}"/>
              </a:ext>
            </a:extLst>
          </p:cNvPr>
          <p:cNvSpPr>
            <a:spLocks noGrp="1"/>
          </p:cNvSpPr>
          <p:nvPr>
            <p:ph type="title"/>
          </p:nvPr>
        </p:nvSpPr>
        <p:spPr/>
        <p:txBody>
          <a:bodyPr>
            <a:noAutofit/>
          </a:bodyPr>
          <a:lstStyle/>
          <a:p>
            <a:r>
              <a:rPr lang="en" b="1" dirty="0">
                <a:highlight>
                  <a:srgbClr val="FFFFFF"/>
                </a:highlight>
                <a:latin typeface="Arial"/>
                <a:ea typeface="Arial"/>
                <a:cs typeface="Arial"/>
                <a:sym typeface="Arial"/>
              </a:rPr>
              <a:t>9.4 Releasing the Resources</a:t>
            </a:r>
            <a:endParaRPr lang="en-CA" dirty="0"/>
          </a:p>
        </p:txBody>
      </p:sp>
      <p:graphicFrame>
        <p:nvGraphicFramePr>
          <p:cNvPr id="5" name="Diagrama 4" descr="Releasing the Project Team:&#10;- Team members return to their functional work or a new project, or if consultants are released &#10;- A celebration of a successful project is a great opportunity at this phase&#10;- Human Resources would complete the transition for the team&#10;Releasing Final Payments:&#10;- If the supplier has met all the contractual obligations, including fixing problems and making repairs as noted on a punch list, the project team signs off on the contract and submits it to the accounting department for final payment. &#10;Releasing Materials and Equipment:&#10;- Equipment and materials returned&#10;">
            <a:extLst>
              <a:ext uri="{FF2B5EF4-FFF2-40B4-BE49-F238E27FC236}">
                <a16:creationId xmlns:a16="http://schemas.microsoft.com/office/drawing/2014/main" id="{D03E8D81-2A7A-4EB0-7DA1-EEA4B1F78703}"/>
              </a:ext>
            </a:extLst>
          </p:cNvPr>
          <p:cNvGraphicFramePr/>
          <p:nvPr>
            <p:extLst>
              <p:ext uri="{D42A27DB-BD31-4B8C-83A1-F6EECF244321}">
                <p14:modId xmlns:p14="http://schemas.microsoft.com/office/powerpoint/2010/main" val="900264340"/>
              </p:ext>
            </p:extLst>
          </p:nvPr>
        </p:nvGraphicFramePr>
        <p:xfrm>
          <a:off x="311700" y="1017800"/>
          <a:ext cx="8520600" cy="3999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7509-23CC-B2B1-9B78-E46D90D1E667}"/>
              </a:ext>
            </a:extLst>
          </p:cNvPr>
          <p:cNvSpPr>
            <a:spLocks noGrp="1"/>
          </p:cNvSpPr>
          <p:nvPr>
            <p:ph type="title"/>
          </p:nvPr>
        </p:nvSpPr>
        <p:spPr/>
        <p:txBody>
          <a:bodyPr>
            <a:noAutofit/>
          </a:bodyPr>
          <a:lstStyle/>
          <a:p>
            <a:r>
              <a:rPr lang="en-US" b="1" dirty="0">
                <a:latin typeface="+mj-lt"/>
              </a:rPr>
              <a:t>9.4 Human Resources Role for Re-Entry </a:t>
            </a:r>
          </a:p>
        </p:txBody>
      </p:sp>
      <p:sp>
        <p:nvSpPr>
          <p:cNvPr id="3" name="Text Placeholder 2">
            <a:extLst>
              <a:ext uri="{FF2B5EF4-FFF2-40B4-BE49-F238E27FC236}">
                <a16:creationId xmlns:a16="http://schemas.microsoft.com/office/drawing/2014/main" id="{E4486833-2592-5DC0-0A4F-2465FED68B94}"/>
              </a:ext>
            </a:extLst>
          </p:cNvPr>
          <p:cNvSpPr>
            <a:spLocks noGrp="1"/>
          </p:cNvSpPr>
          <p:nvPr>
            <p:ph type="body" idx="1"/>
          </p:nvPr>
        </p:nvSpPr>
        <p:spPr>
          <a:xfrm>
            <a:off x="385482" y="1229875"/>
            <a:ext cx="8135118" cy="3339000"/>
          </a:xfrm>
        </p:spPr>
        <p:txBody>
          <a:bodyPr/>
          <a:lstStyle/>
          <a:p>
            <a:pPr>
              <a:buFont typeface="+mj-lt"/>
              <a:buAutoNum type="arabicPeriod"/>
            </a:pPr>
            <a:r>
              <a:rPr lang="en-US" dirty="0">
                <a:solidFill>
                  <a:srgbClr val="000000"/>
                </a:solidFill>
                <a:latin typeface="+mn-lt"/>
              </a:rPr>
              <a:t>Meet with the team to develop timeliness for return to regular work</a:t>
            </a:r>
          </a:p>
          <a:p>
            <a:pPr>
              <a:buFont typeface="+mj-lt"/>
              <a:buAutoNum type="arabicPeriod"/>
            </a:pPr>
            <a:r>
              <a:rPr lang="en-US" dirty="0">
                <a:solidFill>
                  <a:srgbClr val="000000"/>
                </a:solidFill>
                <a:latin typeface="+mn-lt"/>
              </a:rPr>
              <a:t>Meet with individuals to discuss return to work plan</a:t>
            </a:r>
          </a:p>
          <a:p>
            <a:pPr>
              <a:buFont typeface="+mj-lt"/>
              <a:buAutoNum type="arabicPeriod"/>
            </a:pPr>
            <a:r>
              <a:rPr lang="en-US" dirty="0">
                <a:solidFill>
                  <a:srgbClr val="000000"/>
                </a:solidFill>
                <a:latin typeface="+mn-lt"/>
              </a:rPr>
              <a:t>Develop a return to work plan (dates, salary/benefits, new goals)</a:t>
            </a:r>
          </a:p>
          <a:p>
            <a:pPr>
              <a:buFont typeface="+mj-lt"/>
              <a:buAutoNum type="arabicPeriod"/>
            </a:pPr>
            <a:r>
              <a:rPr lang="en-US" dirty="0">
                <a:solidFill>
                  <a:srgbClr val="000000"/>
                </a:solidFill>
                <a:latin typeface="+mn-lt"/>
              </a:rPr>
              <a:t>Provide references for individuals for future </a:t>
            </a:r>
          </a:p>
          <a:p>
            <a:pPr>
              <a:buFont typeface="+mj-lt"/>
              <a:buAutoNum type="arabicPeriod"/>
            </a:pPr>
            <a:r>
              <a:rPr lang="en-US" dirty="0">
                <a:solidFill>
                  <a:srgbClr val="000000"/>
                </a:solidFill>
                <a:latin typeface="+mn-lt"/>
              </a:rPr>
              <a:t>Inform Functional Manager of the return to work plan</a:t>
            </a:r>
          </a:p>
          <a:p>
            <a:pPr>
              <a:buFont typeface="+mj-lt"/>
              <a:buAutoNum type="arabicPeriod"/>
            </a:pPr>
            <a:r>
              <a:rPr lang="en-US" dirty="0">
                <a:solidFill>
                  <a:srgbClr val="000000"/>
                </a:solidFill>
                <a:latin typeface="+mn-lt"/>
              </a:rPr>
              <a:t>Document the return to work plan</a:t>
            </a:r>
          </a:p>
          <a:p>
            <a:pPr>
              <a:buFont typeface="+mj-lt"/>
              <a:buAutoNum type="arabicPeriod"/>
            </a:pPr>
            <a:r>
              <a:rPr lang="en-US" dirty="0">
                <a:solidFill>
                  <a:srgbClr val="000000"/>
                </a:solidFill>
                <a:latin typeface="+mn-lt"/>
              </a:rPr>
              <a:t>If an external hire, the contract is finalized and paid in full for work completed</a:t>
            </a:r>
          </a:p>
        </p:txBody>
      </p:sp>
    </p:spTree>
    <p:extLst>
      <p:ext uri="{BB962C8B-B14F-4D97-AF65-F5344CB8AC3E}">
        <p14:creationId xmlns:p14="http://schemas.microsoft.com/office/powerpoint/2010/main" val="124896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9D85-59BE-2A1A-A5BF-1D7F5D6F5BCF}"/>
              </a:ext>
            </a:extLst>
          </p:cNvPr>
          <p:cNvSpPr>
            <a:spLocks noGrp="1"/>
          </p:cNvSpPr>
          <p:nvPr>
            <p:ph type="title"/>
          </p:nvPr>
        </p:nvSpPr>
        <p:spPr/>
        <p:txBody>
          <a:bodyPr>
            <a:noAutofit/>
          </a:bodyPr>
          <a:lstStyle/>
          <a:p>
            <a:r>
              <a:rPr lang="en-US" b="1" dirty="0">
                <a:latin typeface="+mj-lt"/>
              </a:rPr>
              <a:t>9.5 Reporting</a:t>
            </a:r>
          </a:p>
        </p:txBody>
      </p:sp>
      <p:sp>
        <p:nvSpPr>
          <p:cNvPr id="3" name="Text Placeholder 2">
            <a:extLst>
              <a:ext uri="{FF2B5EF4-FFF2-40B4-BE49-F238E27FC236}">
                <a16:creationId xmlns:a16="http://schemas.microsoft.com/office/drawing/2014/main" id="{C8D33B3E-B5CC-75CA-1AF7-A5E497FA12A2}"/>
              </a:ext>
            </a:extLst>
          </p:cNvPr>
          <p:cNvSpPr>
            <a:spLocks noGrp="1"/>
          </p:cNvSpPr>
          <p:nvPr>
            <p:ph type="body" idx="1"/>
          </p:nvPr>
        </p:nvSpPr>
        <p:spPr>
          <a:xfrm>
            <a:off x="412376" y="1229875"/>
            <a:ext cx="8108224" cy="886004"/>
          </a:xfrm>
        </p:spPr>
        <p:txBody>
          <a:bodyPr>
            <a:normAutofit/>
          </a:bodyPr>
          <a:lstStyle/>
          <a:p>
            <a:pPr>
              <a:buFont typeface="Arial" panose="020B0604020202020204" pitchFamily="34" charset="0"/>
              <a:buChar char="•"/>
            </a:pPr>
            <a:r>
              <a:rPr lang="en-US" dirty="0">
                <a:solidFill>
                  <a:srgbClr val="000000"/>
                </a:solidFill>
                <a:latin typeface="+mn-lt"/>
              </a:rPr>
              <a:t>The </a:t>
            </a:r>
            <a:r>
              <a:rPr lang="en-US" b="1" dirty="0">
                <a:solidFill>
                  <a:srgbClr val="000000"/>
                </a:solidFill>
                <a:latin typeface="+mn-lt"/>
              </a:rPr>
              <a:t>Final Report </a:t>
            </a:r>
            <a:r>
              <a:rPr lang="en-US" dirty="0">
                <a:solidFill>
                  <a:srgbClr val="000000"/>
                </a:solidFill>
                <a:latin typeface="+mn-lt"/>
              </a:rPr>
              <a:t>provides a final summary of the project performance</a:t>
            </a:r>
          </a:p>
          <a:p>
            <a:pPr>
              <a:buFont typeface="Arial" panose="020B0604020202020204" pitchFamily="34" charset="0"/>
              <a:buChar char="•"/>
            </a:pPr>
            <a:r>
              <a:rPr lang="en-US" dirty="0">
                <a:solidFill>
                  <a:srgbClr val="000000"/>
                </a:solidFill>
                <a:latin typeface="+mn-lt"/>
              </a:rPr>
              <a:t>It could include the following:</a:t>
            </a:r>
          </a:p>
          <a:p>
            <a:pPr lvl="1">
              <a:buFont typeface="Arial" panose="020B0604020202020204" pitchFamily="34" charset="0"/>
              <a:buChar char="•"/>
            </a:pPr>
            <a:endParaRPr lang="en-US" sz="1800" dirty="0">
              <a:solidFill>
                <a:srgbClr val="000000"/>
              </a:solidFill>
              <a:latin typeface="+mn-lt"/>
            </a:endParaRPr>
          </a:p>
        </p:txBody>
      </p:sp>
      <p:graphicFrame>
        <p:nvGraphicFramePr>
          <p:cNvPr id="4" name="Diagrama 3" descr="- Summary of project and deliverables&#10;- Data on performance related to schedule, costs, quality&#10;- Summary of the final product/service&#10;- Risks encountered and how they were managed&#10;- Recommendations (for future projects)&#10;- Lessons Learned&#10;- Appendix&#10;">
            <a:extLst>
              <a:ext uri="{FF2B5EF4-FFF2-40B4-BE49-F238E27FC236}">
                <a16:creationId xmlns:a16="http://schemas.microsoft.com/office/drawing/2014/main" id="{D2AAEAE2-583E-58AD-BEBF-4657CFB510E7}"/>
              </a:ext>
            </a:extLst>
          </p:cNvPr>
          <p:cNvGraphicFramePr/>
          <p:nvPr>
            <p:extLst>
              <p:ext uri="{D42A27DB-BD31-4B8C-83A1-F6EECF244321}">
                <p14:modId xmlns:p14="http://schemas.microsoft.com/office/powerpoint/2010/main" val="222003702"/>
              </p:ext>
            </p:extLst>
          </p:nvPr>
        </p:nvGraphicFramePr>
        <p:xfrm>
          <a:off x="623400" y="2115878"/>
          <a:ext cx="8208900" cy="2487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1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 name="Title 1">
            <a:extLst>
              <a:ext uri="{FF2B5EF4-FFF2-40B4-BE49-F238E27FC236}">
                <a16:creationId xmlns:a16="http://schemas.microsoft.com/office/drawing/2014/main" id="{1C9D7470-B60B-4661-8A2B-4A7542E8EC0F}"/>
              </a:ext>
            </a:extLst>
          </p:cNvPr>
          <p:cNvSpPr>
            <a:spLocks noGrp="1"/>
          </p:cNvSpPr>
          <p:nvPr>
            <p:ph type="title"/>
          </p:nvPr>
        </p:nvSpPr>
        <p:spPr>
          <a:xfrm>
            <a:off x="225631" y="188527"/>
            <a:ext cx="8520600" cy="607800"/>
          </a:xfrm>
        </p:spPr>
        <p:txBody>
          <a:bodyPr>
            <a:normAutofit fontScale="90000"/>
          </a:bodyPr>
          <a:lstStyle/>
          <a:p>
            <a:r>
              <a:rPr lang="en" sz="3200" b="1" dirty="0">
                <a:highlight>
                  <a:srgbClr val="FFFFFF"/>
                </a:highlight>
                <a:latin typeface="Arial"/>
                <a:ea typeface="Arial"/>
                <a:cs typeface="Arial"/>
                <a:sym typeface="Arial"/>
              </a:rPr>
              <a:t>9.5 Closure </a:t>
            </a:r>
            <a:r>
              <a:rPr lang="en" sz="3300" b="1" dirty="0">
                <a:highlight>
                  <a:srgbClr val="FFFFFF"/>
                </a:highlight>
                <a:latin typeface="Arial"/>
                <a:ea typeface="Arial"/>
                <a:cs typeface="Arial"/>
                <a:sym typeface="Arial"/>
              </a:rPr>
              <a:t>Phase</a:t>
            </a:r>
            <a:r>
              <a:rPr lang="en" sz="3200" b="1" dirty="0">
                <a:highlight>
                  <a:srgbClr val="FFFFFF"/>
                </a:highlight>
                <a:latin typeface="Arial"/>
                <a:ea typeface="Arial"/>
                <a:cs typeface="Arial"/>
                <a:sym typeface="Arial"/>
              </a:rPr>
              <a:t> Tasks</a:t>
            </a:r>
            <a:endParaRPr lang="en-US" dirty="0"/>
          </a:p>
        </p:txBody>
      </p:sp>
      <p:sp>
        <p:nvSpPr>
          <p:cNvPr id="111" name="Google Shape;111;p18"/>
          <p:cNvSpPr txBox="1"/>
          <p:nvPr/>
        </p:nvSpPr>
        <p:spPr>
          <a:xfrm>
            <a:off x="225631" y="4262506"/>
            <a:ext cx="4803569" cy="6924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CA" sz="1000" b="0" i="1" dirty="0">
                <a:solidFill>
                  <a:srgbClr val="003180"/>
                </a:solidFill>
                <a:effectLst/>
                <a:latin typeface="+mn-lt"/>
              </a:rPr>
              <a:t>Figure 9‑1: Seen from a living order perspective, closure is an extension of the learning and adjusting process that goes on throughout a project.</a:t>
            </a:r>
            <a:endParaRPr lang="en-CA" sz="1000" dirty="0">
              <a:solidFill>
                <a:schemeClr val="tx1"/>
              </a:solidFill>
              <a:latin typeface="+mn-lt"/>
            </a:endParaRPr>
          </a:p>
        </p:txBody>
      </p:sp>
      <p:pic>
        <p:nvPicPr>
          <p:cNvPr id="110" name="Google Shape;110;p18" descr="Diagram of the planning phases&#10;&#10;Seen from a living order perspective, closure is an extension of the learning and adjusting process that goes on throughout a project." title="Diagram of the planning phases"/>
          <p:cNvPicPr preferRelativeResize="0"/>
          <p:nvPr/>
        </p:nvPicPr>
        <p:blipFill>
          <a:blip r:embed="rId3">
            <a:alphaModFix/>
          </a:blip>
          <a:stretch>
            <a:fillRect/>
          </a:stretch>
        </p:blipFill>
        <p:spPr>
          <a:xfrm>
            <a:off x="702570" y="796327"/>
            <a:ext cx="3571718" cy="3466179"/>
          </a:xfrm>
          <a:prstGeom prst="rect">
            <a:avLst/>
          </a:prstGeom>
          <a:noFill/>
          <a:ln>
            <a:noFill/>
          </a:ln>
        </p:spPr>
      </p:pic>
      <p:sp>
        <p:nvSpPr>
          <p:cNvPr id="109" name="Google Shape;109;p18"/>
          <p:cNvSpPr txBox="1">
            <a:spLocks noGrp="1"/>
          </p:cNvSpPr>
          <p:nvPr>
            <p:ph type="body" idx="1"/>
          </p:nvPr>
        </p:nvSpPr>
        <p:spPr>
          <a:xfrm>
            <a:off x="4869714" y="796327"/>
            <a:ext cx="3876517" cy="3711878"/>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SzPts val="1018"/>
              <a:buNone/>
            </a:pPr>
            <a:r>
              <a:rPr lang="en" sz="1600" dirty="0">
                <a:solidFill>
                  <a:srgbClr val="000000"/>
                </a:solidFill>
                <a:highlight>
                  <a:srgbClr val="FFFFFF"/>
                </a:highlight>
                <a:latin typeface="Arial"/>
                <a:ea typeface="Arial"/>
                <a:cs typeface="Arial"/>
                <a:sym typeface="Arial"/>
              </a:rPr>
              <a:t>Project closure is traditionally considered the final phase of a project. It includes tasks such as:</a:t>
            </a:r>
            <a:endParaRPr sz="1600" dirty="0">
              <a:solidFill>
                <a:srgbClr val="000000"/>
              </a:solidFill>
              <a:highlight>
                <a:srgbClr val="FFFFFF"/>
              </a:highlight>
              <a:latin typeface="Arial"/>
              <a:ea typeface="Arial"/>
              <a:cs typeface="Arial"/>
              <a:sym typeface="Arial"/>
            </a:endParaRPr>
          </a:p>
          <a:p>
            <a:pPr marL="457200" lvl="0" indent="-345995" algn="l" rtl="0">
              <a:lnSpc>
                <a:spcPct val="100000"/>
              </a:lnSpc>
              <a:spcBef>
                <a:spcPts val="2000"/>
              </a:spcBef>
              <a:spcAft>
                <a:spcPts val="0"/>
              </a:spcAft>
              <a:buClr>
                <a:srgbClr val="373D3F"/>
              </a:buClr>
              <a:buSzPts val="1849"/>
              <a:buFont typeface="Wingdings" pitchFamily="2" charset="2"/>
              <a:buChar char="ü"/>
            </a:pPr>
            <a:r>
              <a:rPr lang="en" sz="1600" dirty="0">
                <a:solidFill>
                  <a:srgbClr val="000000"/>
                </a:solidFill>
                <a:highlight>
                  <a:srgbClr val="FFFFFF"/>
                </a:highlight>
                <a:latin typeface="Arial"/>
                <a:ea typeface="Arial"/>
                <a:cs typeface="Arial"/>
                <a:sym typeface="Arial"/>
              </a:rPr>
              <a:t>Transferring deliverables to the customer.</a:t>
            </a:r>
            <a:endParaRPr sz="1600" dirty="0">
              <a:solidFill>
                <a:srgbClr val="000000"/>
              </a:solidFill>
              <a:highlight>
                <a:srgbClr val="FFFFFF"/>
              </a:highlight>
              <a:latin typeface="Arial"/>
              <a:ea typeface="Arial"/>
              <a:cs typeface="Arial"/>
              <a:sym typeface="Arial"/>
            </a:endParaRPr>
          </a:p>
          <a:p>
            <a:pPr marL="457200" lvl="0" indent="-345995" algn="l" rtl="0">
              <a:lnSpc>
                <a:spcPct val="100000"/>
              </a:lnSpc>
              <a:spcBef>
                <a:spcPts val="0"/>
              </a:spcBef>
              <a:spcAft>
                <a:spcPts val="0"/>
              </a:spcAft>
              <a:buClr>
                <a:srgbClr val="373D3F"/>
              </a:buClr>
              <a:buSzPts val="1849"/>
              <a:buFont typeface="Wingdings" pitchFamily="2" charset="2"/>
              <a:buChar char="ü"/>
            </a:pPr>
            <a:r>
              <a:rPr lang="en" sz="1600" dirty="0">
                <a:solidFill>
                  <a:srgbClr val="000000"/>
                </a:solidFill>
                <a:highlight>
                  <a:srgbClr val="FFFFFF"/>
                </a:highlight>
                <a:latin typeface="Arial"/>
                <a:ea typeface="Arial"/>
                <a:cs typeface="Arial"/>
                <a:sym typeface="Arial"/>
              </a:rPr>
              <a:t>Cancelling supplier contracts.</a:t>
            </a:r>
            <a:endParaRPr sz="1600" dirty="0">
              <a:solidFill>
                <a:srgbClr val="000000"/>
              </a:solidFill>
              <a:highlight>
                <a:srgbClr val="FFFFFF"/>
              </a:highlight>
              <a:latin typeface="Arial"/>
              <a:ea typeface="Arial"/>
              <a:cs typeface="Arial"/>
              <a:sym typeface="Arial"/>
            </a:endParaRPr>
          </a:p>
          <a:p>
            <a:pPr marL="457200" lvl="0" indent="-345995" algn="l" rtl="0">
              <a:lnSpc>
                <a:spcPct val="100000"/>
              </a:lnSpc>
              <a:spcBef>
                <a:spcPts val="0"/>
              </a:spcBef>
              <a:spcAft>
                <a:spcPts val="0"/>
              </a:spcAft>
              <a:buClr>
                <a:srgbClr val="373D3F"/>
              </a:buClr>
              <a:buSzPts val="1849"/>
              <a:buFont typeface="Wingdings" pitchFamily="2" charset="2"/>
              <a:buChar char="ü"/>
            </a:pPr>
            <a:r>
              <a:rPr lang="en" sz="1600" dirty="0">
                <a:solidFill>
                  <a:srgbClr val="000000"/>
                </a:solidFill>
                <a:highlight>
                  <a:srgbClr val="FFFFFF"/>
                </a:highlight>
                <a:latin typeface="Arial"/>
                <a:ea typeface="Arial"/>
                <a:cs typeface="Arial"/>
                <a:sym typeface="Arial"/>
              </a:rPr>
              <a:t>Reassigning staff, equipment, and other resources.</a:t>
            </a:r>
            <a:endParaRPr sz="1600" dirty="0">
              <a:solidFill>
                <a:srgbClr val="000000"/>
              </a:solidFill>
              <a:highlight>
                <a:srgbClr val="FFFFFF"/>
              </a:highlight>
              <a:latin typeface="Arial"/>
              <a:ea typeface="Arial"/>
              <a:cs typeface="Arial"/>
              <a:sym typeface="Arial"/>
            </a:endParaRPr>
          </a:p>
          <a:p>
            <a:pPr marL="457200" lvl="0" indent="-345995" algn="l" rtl="0">
              <a:lnSpc>
                <a:spcPct val="100000"/>
              </a:lnSpc>
              <a:spcBef>
                <a:spcPts val="0"/>
              </a:spcBef>
              <a:spcAft>
                <a:spcPts val="0"/>
              </a:spcAft>
              <a:buClr>
                <a:srgbClr val="373D3F"/>
              </a:buClr>
              <a:buSzPts val="1849"/>
              <a:buFont typeface="Wingdings" pitchFamily="2" charset="2"/>
              <a:buChar char="ü"/>
            </a:pPr>
            <a:r>
              <a:rPr lang="en" sz="1600" dirty="0">
                <a:solidFill>
                  <a:srgbClr val="000000"/>
                </a:solidFill>
                <a:highlight>
                  <a:srgbClr val="FFFFFF"/>
                </a:highlight>
                <a:latin typeface="Arial"/>
                <a:ea typeface="Arial"/>
                <a:cs typeface="Arial"/>
                <a:sym typeface="Arial"/>
              </a:rPr>
              <a:t>Finalizing project summarizing the project’s ups and downs.</a:t>
            </a:r>
            <a:endParaRPr sz="1600" dirty="0">
              <a:solidFill>
                <a:srgbClr val="000000"/>
              </a:solidFill>
              <a:highlight>
                <a:srgbClr val="FFFFFF"/>
              </a:highlight>
              <a:latin typeface="Arial"/>
              <a:ea typeface="Arial"/>
              <a:cs typeface="Arial"/>
              <a:sym typeface="Arial"/>
            </a:endParaRPr>
          </a:p>
          <a:p>
            <a:pPr marL="457200" lvl="0" indent="-345995" algn="l" rtl="0">
              <a:lnSpc>
                <a:spcPct val="100000"/>
              </a:lnSpc>
              <a:spcBef>
                <a:spcPts val="0"/>
              </a:spcBef>
              <a:spcAft>
                <a:spcPts val="0"/>
              </a:spcAft>
              <a:buClr>
                <a:srgbClr val="373D3F"/>
              </a:buClr>
              <a:buSzPts val="1849"/>
              <a:buFont typeface="Wingdings" pitchFamily="2" charset="2"/>
              <a:buChar char="ü"/>
            </a:pPr>
            <a:r>
              <a:rPr lang="en" sz="1600" dirty="0">
                <a:solidFill>
                  <a:srgbClr val="000000"/>
                </a:solidFill>
                <a:highlight>
                  <a:srgbClr val="FFFFFF"/>
                </a:highlight>
                <a:latin typeface="Arial"/>
                <a:ea typeface="Arial"/>
                <a:cs typeface="Arial"/>
                <a:sym typeface="Arial"/>
              </a:rPr>
              <a:t>Making the documentation accessible to other people in your organization. </a:t>
            </a:r>
            <a:endParaRPr sz="1600" dirty="0">
              <a:solidFill>
                <a:srgbClr val="000000"/>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1626</Words>
  <Application>Microsoft Office PowerPoint</Application>
  <PresentationFormat>On-screen Show (16:9)</PresentationFormat>
  <Paragraphs>128</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Roboto</vt:lpstr>
      <vt:lpstr>Arial</vt:lpstr>
      <vt:lpstr>Wingdings</vt:lpstr>
      <vt:lpstr>Calibri</vt:lpstr>
      <vt:lpstr>Lora</vt:lpstr>
      <vt:lpstr>Geometric</vt:lpstr>
      <vt:lpstr>Strategic Project Management: A Practical Introduction for HR Professionals</vt:lpstr>
      <vt:lpstr>9.1 Learning Objectives</vt:lpstr>
      <vt:lpstr>9.2 Reasons for Closing Projects</vt:lpstr>
      <vt:lpstr>9.2 Supporting Team through Termination of Projects </vt:lpstr>
      <vt:lpstr>9.3 Contract Closing and Audits</vt:lpstr>
      <vt:lpstr>9.4 Releasing the Resources</vt:lpstr>
      <vt:lpstr>9.4 Human Resources Role for Re-Entry </vt:lpstr>
      <vt:lpstr>9.5 Reporting</vt:lpstr>
      <vt:lpstr>9.5 Closure Phase Tasks</vt:lpstr>
      <vt:lpstr>9.5 HR and Lessons Learned</vt:lpstr>
      <vt:lpstr>9.6 Retrospectives</vt:lpstr>
      <vt:lpstr>9.6 Retrospectives Process</vt:lpstr>
      <vt:lpstr>9.7 Performance Evaluation</vt:lpstr>
      <vt:lpstr>9.7 Steps in the Performance Evaluation Process</vt:lpstr>
      <vt:lpstr>9.8 Performance Appraisals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11</dc:title>
  <dc:creator>Steeves, Catherine</dc:creator>
  <cp:lastModifiedBy>Steeves, Catherine</cp:lastModifiedBy>
  <cp:revision>21</cp:revision>
  <dcterms:modified xsi:type="dcterms:W3CDTF">2024-02-09T16:44:49Z</dcterms:modified>
</cp:coreProperties>
</file>