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2"/>
  </p:notesMasterIdLst>
  <p:sldIdLst>
    <p:sldId id="256" r:id="rId2"/>
    <p:sldId id="257" r:id="rId3"/>
    <p:sldId id="284" r:id="rId4"/>
    <p:sldId id="281" r:id="rId5"/>
    <p:sldId id="261" r:id="rId6"/>
    <p:sldId id="262" r:id="rId7"/>
    <p:sldId id="259" r:id="rId8"/>
    <p:sldId id="264" r:id="rId9"/>
    <p:sldId id="265" r:id="rId10"/>
    <p:sldId id="266" r:id="rId11"/>
    <p:sldId id="268" r:id="rId12"/>
    <p:sldId id="285" r:id="rId13"/>
    <p:sldId id="286" r:id="rId14"/>
    <p:sldId id="287" r:id="rId15"/>
    <p:sldId id="278" r:id="rId16"/>
    <p:sldId id="288" r:id="rId17"/>
    <p:sldId id="279" r:id="rId18"/>
    <p:sldId id="289" r:id="rId19"/>
    <p:sldId id="290" r:id="rId20"/>
    <p:sldId id="280" r:id="rId2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74"/>
    <p:restoredTop sz="79375"/>
  </p:normalViewPr>
  <p:slideViewPr>
    <p:cSldViewPr snapToGrid="0">
      <p:cViewPr varScale="1">
        <p:scale>
          <a:sx n="75" d="100"/>
          <a:sy n="75" d="100"/>
        </p:scale>
        <p:origin x="72" y="53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AF0998-B260-7046-8B49-E9E8974DF45F}" type="doc">
      <dgm:prSet loTypeId="urn:microsoft.com/office/officeart/2005/8/layout/default" loCatId="" qsTypeId="urn:microsoft.com/office/officeart/2005/8/quickstyle/simple1" qsCatId="simple" csTypeId="urn:microsoft.com/office/officeart/2005/8/colors/colorful2" csCatId="colorful" phldr="1"/>
      <dgm:spPr/>
      <dgm:t>
        <a:bodyPr/>
        <a:lstStyle/>
        <a:p>
          <a:endParaRPr lang="es-MX"/>
        </a:p>
      </dgm:t>
    </dgm:pt>
    <dgm:pt modelId="{52034D92-8C5C-D748-8C0A-72FCFEE6DD93}">
      <dgm:prSet phldrT="[Texto]"/>
      <dgm:spPr/>
      <dgm:t>
        <a:bodyPr/>
        <a:lstStyle/>
        <a:p>
          <a:pPr>
            <a:buFont typeface="Arial" panose="020B0604020202020204" pitchFamily="34" charset="0"/>
            <a:buChar char="•"/>
          </a:pPr>
          <a:r>
            <a:rPr lang="en-CA" dirty="0">
              <a:latin typeface="Arial"/>
              <a:ea typeface="Arial"/>
              <a:cs typeface="Arial"/>
              <a:sym typeface="Arial"/>
            </a:rPr>
            <a:t>Analogous Estimating</a:t>
          </a:r>
          <a:endParaRPr lang="es-MX" dirty="0"/>
        </a:p>
      </dgm:t>
    </dgm:pt>
    <dgm:pt modelId="{778C7A46-F4D8-3F48-A714-675B4A9E9559}" type="parTrans" cxnId="{F89D19F3-BC39-BE46-883B-656658A8AC33}">
      <dgm:prSet/>
      <dgm:spPr/>
      <dgm:t>
        <a:bodyPr/>
        <a:lstStyle/>
        <a:p>
          <a:endParaRPr lang="es-MX"/>
        </a:p>
      </dgm:t>
    </dgm:pt>
    <dgm:pt modelId="{BB429A7D-03CF-CA4F-8F1A-E8BA9968567F}" type="sibTrans" cxnId="{F89D19F3-BC39-BE46-883B-656658A8AC33}">
      <dgm:prSet/>
      <dgm:spPr/>
      <dgm:t>
        <a:bodyPr/>
        <a:lstStyle/>
        <a:p>
          <a:endParaRPr lang="es-MX"/>
        </a:p>
      </dgm:t>
    </dgm:pt>
    <dgm:pt modelId="{78EDAED2-34BF-404C-9707-A45C4B7D45FC}">
      <dgm:prSet phldrT="[Texto]"/>
      <dgm:spPr/>
      <dgm:t>
        <a:bodyPr/>
        <a:lstStyle/>
        <a:p>
          <a:pPr>
            <a:buFont typeface="Arial" panose="020B0604020202020204" pitchFamily="34" charset="0"/>
            <a:buChar char="•"/>
          </a:pPr>
          <a:r>
            <a:rPr lang="es-MX" dirty="0"/>
            <a:t>Parametric Estimating</a:t>
          </a:r>
        </a:p>
      </dgm:t>
    </dgm:pt>
    <dgm:pt modelId="{3AFB9156-9D47-9C4F-96A1-70C0608F86B3}" type="parTrans" cxnId="{92007FAB-EE1B-0645-9942-8EB5CA7B5BDB}">
      <dgm:prSet/>
      <dgm:spPr/>
      <dgm:t>
        <a:bodyPr/>
        <a:lstStyle/>
        <a:p>
          <a:endParaRPr lang="es-MX"/>
        </a:p>
      </dgm:t>
    </dgm:pt>
    <dgm:pt modelId="{9850E201-EF44-144A-908C-2C5F652025F9}" type="sibTrans" cxnId="{92007FAB-EE1B-0645-9942-8EB5CA7B5BDB}">
      <dgm:prSet/>
      <dgm:spPr/>
      <dgm:t>
        <a:bodyPr/>
        <a:lstStyle/>
        <a:p>
          <a:endParaRPr lang="es-MX"/>
        </a:p>
      </dgm:t>
    </dgm:pt>
    <dgm:pt modelId="{D2B69BF4-BFE6-5A4D-9BF0-8EA56432AFCB}">
      <dgm:prSet phldrT="[Texto]"/>
      <dgm:spPr/>
      <dgm:t>
        <a:bodyPr/>
        <a:lstStyle/>
        <a:p>
          <a:pPr>
            <a:buFont typeface="Arial" panose="020B0604020202020204" pitchFamily="34" charset="0"/>
            <a:buChar char="•"/>
          </a:pPr>
          <a:r>
            <a:rPr lang="es-MX" dirty="0"/>
            <a:t>Learning Curves</a:t>
          </a:r>
        </a:p>
      </dgm:t>
    </dgm:pt>
    <dgm:pt modelId="{FE3162B5-2309-2645-BC9D-87AFE3C97DD0}" type="parTrans" cxnId="{70D68F1D-080A-7B42-B101-F681F29678E7}">
      <dgm:prSet/>
      <dgm:spPr/>
      <dgm:t>
        <a:bodyPr/>
        <a:lstStyle/>
        <a:p>
          <a:endParaRPr lang="es-MX"/>
        </a:p>
      </dgm:t>
    </dgm:pt>
    <dgm:pt modelId="{135523C1-F55E-164A-98E9-0AFB5994F924}" type="sibTrans" cxnId="{70D68F1D-080A-7B42-B101-F681F29678E7}">
      <dgm:prSet/>
      <dgm:spPr/>
      <dgm:t>
        <a:bodyPr/>
        <a:lstStyle/>
        <a:p>
          <a:endParaRPr lang="es-MX"/>
        </a:p>
      </dgm:t>
    </dgm:pt>
    <dgm:pt modelId="{137E6C65-9B7A-3B4D-85AE-BD25673370E5}" type="pres">
      <dgm:prSet presAssocID="{8BAF0998-B260-7046-8B49-E9E8974DF45F}" presName="diagram" presStyleCnt="0">
        <dgm:presLayoutVars>
          <dgm:dir/>
          <dgm:resizeHandles val="exact"/>
        </dgm:presLayoutVars>
      </dgm:prSet>
      <dgm:spPr/>
    </dgm:pt>
    <dgm:pt modelId="{0FA18FB5-2015-4E40-9E85-0604D3E84673}" type="pres">
      <dgm:prSet presAssocID="{52034D92-8C5C-D748-8C0A-72FCFEE6DD93}" presName="node" presStyleLbl="node1" presStyleIdx="0" presStyleCnt="3">
        <dgm:presLayoutVars>
          <dgm:bulletEnabled val="1"/>
        </dgm:presLayoutVars>
      </dgm:prSet>
      <dgm:spPr/>
    </dgm:pt>
    <dgm:pt modelId="{AA913478-BEA0-5B4D-AAE5-5DBE3A002E35}" type="pres">
      <dgm:prSet presAssocID="{BB429A7D-03CF-CA4F-8F1A-E8BA9968567F}" presName="sibTrans" presStyleCnt="0"/>
      <dgm:spPr/>
    </dgm:pt>
    <dgm:pt modelId="{DA9AF999-0F53-8143-B4B6-1A89EEABD50A}" type="pres">
      <dgm:prSet presAssocID="{78EDAED2-34BF-404C-9707-A45C4B7D45FC}" presName="node" presStyleLbl="node1" presStyleIdx="1" presStyleCnt="3">
        <dgm:presLayoutVars>
          <dgm:bulletEnabled val="1"/>
        </dgm:presLayoutVars>
      </dgm:prSet>
      <dgm:spPr/>
    </dgm:pt>
    <dgm:pt modelId="{277A2BFC-B353-DA41-905D-0F8FDA2E9AB1}" type="pres">
      <dgm:prSet presAssocID="{9850E201-EF44-144A-908C-2C5F652025F9}" presName="sibTrans" presStyleCnt="0"/>
      <dgm:spPr/>
    </dgm:pt>
    <dgm:pt modelId="{7B994D93-77E4-264C-AD03-D32A04461AA9}" type="pres">
      <dgm:prSet presAssocID="{D2B69BF4-BFE6-5A4D-9BF0-8EA56432AFCB}" presName="node" presStyleLbl="node1" presStyleIdx="2" presStyleCnt="3">
        <dgm:presLayoutVars>
          <dgm:bulletEnabled val="1"/>
        </dgm:presLayoutVars>
      </dgm:prSet>
      <dgm:spPr/>
    </dgm:pt>
  </dgm:ptLst>
  <dgm:cxnLst>
    <dgm:cxn modelId="{16B8B213-D974-7041-9C7D-C833E5379DBA}" type="presOf" srcId="{D2B69BF4-BFE6-5A4D-9BF0-8EA56432AFCB}" destId="{7B994D93-77E4-264C-AD03-D32A04461AA9}" srcOrd="0" destOrd="0" presId="urn:microsoft.com/office/officeart/2005/8/layout/default"/>
    <dgm:cxn modelId="{70D68F1D-080A-7B42-B101-F681F29678E7}" srcId="{8BAF0998-B260-7046-8B49-E9E8974DF45F}" destId="{D2B69BF4-BFE6-5A4D-9BF0-8EA56432AFCB}" srcOrd="2" destOrd="0" parTransId="{FE3162B5-2309-2645-BC9D-87AFE3C97DD0}" sibTransId="{135523C1-F55E-164A-98E9-0AFB5994F924}"/>
    <dgm:cxn modelId="{D200F42E-8C14-BF44-97E5-26561F7AEBEE}" type="presOf" srcId="{52034D92-8C5C-D748-8C0A-72FCFEE6DD93}" destId="{0FA18FB5-2015-4E40-9E85-0604D3E84673}" srcOrd="0" destOrd="0" presId="urn:microsoft.com/office/officeart/2005/8/layout/default"/>
    <dgm:cxn modelId="{E52A4A93-1D4B-F14F-AFD6-8C98D9484F83}" type="presOf" srcId="{8BAF0998-B260-7046-8B49-E9E8974DF45F}" destId="{137E6C65-9B7A-3B4D-85AE-BD25673370E5}" srcOrd="0" destOrd="0" presId="urn:microsoft.com/office/officeart/2005/8/layout/default"/>
    <dgm:cxn modelId="{C423289B-5CCE-8A4C-9788-4D490C424207}" type="presOf" srcId="{78EDAED2-34BF-404C-9707-A45C4B7D45FC}" destId="{DA9AF999-0F53-8143-B4B6-1A89EEABD50A}" srcOrd="0" destOrd="0" presId="urn:microsoft.com/office/officeart/2005/8/layout/default"/>
    <dgm:cxn modelId="{92007FAB-EE1B-0645-9942-8EB5CA7B5BDB}" srcId="{8BAF0998-B260-7046-8B49-E9E8974DF45F}" destId="{78EDAED2-34BF-404C-9707-A45C4B7D45FC}" srcOrd="1" destOrd="0" parTransId="{3AFB9156-9D47-9C4F-96A1-70C0608F86B3}" sibTransId="{9850E201-EF44-144A-908C-2C5F652025F9}"/>
    <dgm:cxn modelId="{F89D19F3-BC39-BE46-883B-656658A8AC33}" srcId="{8BAF0998-B260-7046-8B49-E9E8974DF45F}" destId="{52034D92-8C5C-D748-8C0A-72FCFEE6DD93}" srcOrd="0" destOrd="0" parTransId="{778C7A46-F4D8-3F48-A714-675B4A9E9559}" sibTransId="{BB429A7D-03CF-CA4F-8F1A-E8BA9968567F}"/>
    <dgm:cxn modelId="{B532346F-B8DF-0546-B833-3C96951A1423}" type="presParOf" srcId="{137E6C65-9B7A-3B4D-85AE-BD25673370E5}" destId="{0FA18FB5-2015-4E40-9E85-0604D3E84673}" srcOrd="0" destOrd="0" presId="urn:microsoft.com/office/officeart/2005/8/layout/default"/>
    <dgm:cxn modelId="{BFE35FBD-9342-B448-A418-2BDD1F8BE8CF}" type="presParOf" srcId="{137E6C65-9B7A-3B4D-85AE-BD25673370E5}" destId="{AA913478-BEA0-5B4D-AAE5-5DBE3A002E35}" srcOrd="1" destOrd="0" presId="urn:microsoft.com/office/officeart/2005/8/layout/default"/>
    <dgm:cxn modelId="{48D8148B-1610-A14D-BFBD-3686319B2E80}" type="presParOf" srcId="{137E6C65-9B7A-3B4D-85AE-BD25673370E5}" destId="{DA9AF999-0F53-8143-B4B6-1A89EEABD50A}" srcOrd="2" destOrd="0" presId="urn:microsoft.com/office/officeart/2005/8/layout/default"/>
    <dgm:cxn modelId="{5CE90BCD-72C3-A546-A5B0-51BB72522375}" type="presParOf" srcId="{137E6C65-9B7A-3B4D-85AE-BD25673370E5}" destId="{277A2BFC-B353-DA41-905D-0F8FDA2E9AB1}" srcOrd="3" destOrd="0" presId="urn:microsoft.com/office/officeart/2005/8/layout/default"/>
    <dgm:cxn modelId="{C27D6907-52FF-E54D-BA98-39C7DE08ECA9}" type="presParOf" srcId="{137E6C65-9B7A-3B4D-85AE-BD25673370E5}" destId="{7B994D93-77E4-264C-AD03-D32A04461AA9}"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BAF0998-B260-7046-8B49-E9E8974DF45F}" type="doc">
      <dgm:prSet loTypeId="urn:microsoft.com/office/officeart/2005/8/layout/default" loCatId="" qsTypeId="urn:microsoft.com/office/officeart/2005/8/quickstyle/simple1" qsCatId="simple" csTypeId="urn:microsoft.com/office/officeart/2005/8/colors/colorful2" csCatId="colorful" phldr="1"/>
      <dgm:spPr/>
      <dgm:t>
        <a:bodyPr/>
        <a:lstStyle/>
        <a:p>
          <a:endParaRPr lang="es-MX"/>
        </a:p>
      </dgm:t>
    </dgm:pt>
    <dgm:pt modelId="{52034D92-8C5C-D748-8C0A-72FCFEE6DD93}">
      <dgm:prSet phldrT="[Texto]"/>
      <dgm:spPr/>
      <dgm:t>
        <a:bodyPr/>
        <a:lstStyle/>
        <a:p>
          <a:pPr>
            <a:buFont typeface="Arial" panose="020B0604020202020204" pitchFamily="34" charset="0"/>
            <a:buChar char="•"/>
          </a:pPr>
          <a:r>
            <a:rPr lang="es-MX" dirty="0"/>
            <a:t>Single Point Estimate</a:t>
          </a:r>
        </a:p>
      </dgm:t>
    </dgm:pt>
    <dgm:pt modelId="{778C7A46-F4D8-3F48-A714-675B4A9E9559}" type="parTrans" cxnId="{F89D19F3-BC39-BE46-883B-656658A8AC33}">
      <dgm:prSet/>
      <dgm:spPr/>
      <dgm:t>
        <a:bodyPr/>
        <a:lstStyle/>
        <a:p>
          <a:endParaRPr lang="es-MX"/>
        </a:p>
      </dgm:t>
    </dgm:pt>
    <dgm:pt modelId="{BB429A7D-03CF-CA4F-8F1A-E8BA9968567F}" type="sibTrans" cxnId="{F89D19F3-BC39-BE46-883B-656658A8AC33}">
      <dgm:prSet/>
      <dgm:spPr/>
      <dgm:t>
        <a:bodyPr/>
        <a:lstStyle/>
        <a:p>
          <a:endParaRPr lang="es-MX"/>
        </a:p>
      </dgm:t>
    </dgm:pt>
    <dgm:pt modelId="{78EDAED2-34BF-404C-9707-A45C4B7D45FC}">
      <dgm:prSet phldrT="[Texto]"/>
      <dgm:spPr/>
      <dgm:t>
        <a:bodyPr/>
        <a:lstStyle/>
        <a:p>
          <a:pPr>
            <a:buFont typeface="Arial" panose="020B0604020202020204" pitchFamily="34" charset="0"/>
            <a:buChar char="•"/>
          </a:pPr>
          <a:r>
            <a:rPr lang="es-MX" dirty="0"/>
            <a:t>Three Points Estimate</a:t>
          </a:r>
        </a:p>
      </dgm:t>
    </dgm:pt>
    <dgm:pt modelId="{3AFB9156-9D47-9C4F-96A1-70C0608F86B3}" type="parTrans" cxnId="{92007FAB-EE1B-0645-9942-8EB5CA7B5BDB}">
      <dgm:prSet/>
      <dgm:spPr/>
      <dgm:t>
        <a:bodyPr/>
        <a:lstStyle/>
        <a:p>
          <a:endParaRPr lang="es-MX"/>
        </a:p>
      </dgm:t>
    </dgm:pt>
    <dgm:pt modelId="{9850E201-EF44-144A-908C-2C5F652025F9}" type="sibTrans" cxnId="{92007FAB-EE1B-0645-9942-8EB5CA7B5BDB}">
      <dgm:prSet/>
      <dgm:spPr/>
      <dgm:t>
        <a:bodyPr/>
        <a:lstStyle/>
        <a:p>
          <a:endParaRPr lang="es-MX"/>
        </a:p>
      </dgm:t>
    </dgm:pt>
    <dgm:pt modelId="{137E6C65-9B7A-3B4D-85AE-BD25673370E5}" type="pres">
      <dgm:prSet presAssocID="{8BAF0998-B260-7046-8B49-E9E8974DF45F}" presName="diagram" presStyleCnt="0">
        <dgm:presLayoutVars>
          <dgm:dir/>
          <dgm:resizeHandles val="exact"/>
        </dgm:presLayoutVars>
      </dgm:prSet>
      <dgm:spPr/>
    </dgm:pt>
    <dgm:pt modelId="{0FA18FB5-2015-4E40-9E85-0604D3E84673}" type="pres">
      <dgm:prSet presAssocID="{52034D92-8C5C-D748-8C0A-72FCFEE6DD93}" presName="node" presStyleLbl="node1" presStyleIdx="0" presStyleCnt="2">
        <dgm:presLayoutVars>
          <dgm:bulletEnabled val="1"/>
        </dgm:presLayoutVars>
      </dgm:prSet>
      <dgm:spPr/>
    </dgm:pt>
    <dgm:pt modelId="{AA913478-BEA0-5B4D-AAE5-5DBE3A002E35}" type="pres">
      <dgm:prSet presAssocID="{BB429A7D-03CF-CA4F-8F1A-E8BA9968567F}" presName="sibTrans" presStyleCnt="0"/>
      <dgm:spPr/>
    </dgm:pt>
    <dgm:pt modelId="{DA9AF999-0F53-8143-B4B6-1A89EEABD50A}" type="pres">
      <dgm:prSet presAssocID="{78EDAED2-34BF-404C-9707-A45C4B7D45FC}" presName="node" presStyleLbl="node1" presStyleIdx="1" presStyleCnt="2">
        <dgm:presLayoutVars>
          <dgm:bulletEnabled val="1"/>
        </dgm:presLayoutVars>
      </dgm:prSet>
      <dgm:spPr/>
    </dgm:pt>
  </dgm:ptLst>
  <dgm:cxnLst>
    <dgm:cxn modelId="{D200F42E-8C14-BF44-97E5-26561F7AEBEE}" type="presOf" srcId="{52034D92-8C5C-D748-8C0A-72FCFEE6DD93}" destId="{0FA18FB5-2015-4E40-9E85-0604D3E84673}" srcOrd="0" destOrd="0" presId="urn:microsoft.com/office/officeart/2005/8/layout/default"/>
    <dgm:cxn modelId="{E52A4A93-1D4B-F14F-AFD6-8C98D9484F83}" type="presOf" srcId="{8BAF0998-B260-7046-8B49-E9E8974DF45F}" destId="{137E6C65-9B7A-3B4D-85AE-BD25673370E5}" srcOrd="0" destOrd="0" presId="urn:microsoft.com/office/officeart/2005/8/layout/default"/>
    <dgm:cxn modelId="{C423289B-5CCE-8A4C-9788-4D490C424207}" type="presOf" srcId="{78EDAED2-34BF-404C-9707-A45C4B7D45FC}" destId="{DA9AF999-0F53-8143-B4B6-1A89EEABD50A}" srcOrd="0" destOrd="0" presId="urn:microsoft.com/office/officeart/2005/8/layout/default"/>
    <dgm:cxn modelId="{92007FAB-EE1B-0645-9942-8EB5CA7B5BDB}" srcId="{8BAF0998-B260-7046-8B49-E9E8974DF45F}" destId="{78EDAED2-34BF-404C-9707-A45C4B7D45FC}" srcOrd="1" destOrd="0" parTransId="{3AFB9156-9D47-9C4F-96A1-70C0608F86B3}" sibTransId="{9850E201-EF44-144A-908C-2C5F652025F9}"/>
    <dgm:cxn modelId="{F89D19F3-BC39-BE46-883B-656658A8AC33}" srcId="{8BAF0998-B260-7046-8B49-E9E8974DF45F}" destId="{52034D92-8C5C-D748-8C0A-72FCFEE6DD93}" srcOrd="0" destOrd="0" parTransId="{778C7A46-F4D8-3F48-A714-675B4A9E9559}" sibTransId="{BB429A7D-03CF-CA4F-8F1A-E8BA9968567F}"/>
    <dgm:cxn modelId="{B532346F-B8DF-0546-B833-3C96951A1423}" type="presParOf" srcId="{137E6C65-9B7A-3B4D-85AE-BD25673370E5}" destId="{0FA18FB5-2015-4E40-9E85-0604D3E84673}" srcOrd="0" destOrd="0" presId="urn:microsoft.com/office/officeart/2005/8/layout/default"/>
    <dgm:cxn modelId="{BFE35FBD-9342-B448-A418-2BDD1F8BE8CF}" type="presParOf" srcId="{137E6C65-9B7A-3B4D-85AE-BD25673370E5}" destId="{AA913478-BEA0-5B4D-AAE5-5DBE3A002E35}" srcOrd="1" destOrd="0" presId="urn:microsoft.com/office/officeart/2005/8/layout/default"/>
    <dgm:cxn modelId="{48D8148B-1610-A14D-BFBD-3686319B2E80}" type="presParOf" srcId="{137E6C65-9B7A-3B4D-85AE-BD25673370E5}" destId="{DA9AF999-0F53-8143-B4B6-1A89EEABD50A}" srcOrd="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6428C36-4065-DB4C-ACB4-292A2BD062DF}" type="doc">
      <dgm:prSet loTypeId="urn:microsoft.com/office/officeart/2005/8/layout/hList1" loCatId="" qsTypeId="urn:microsoft.com/office/officeart/2005/8/quickstyle/simple1" qsCatId="simple" csTypeId="urn:microsoft.com/office/officeart/2005/8/colors/accent1_2" csCatId="accent1" phldr="1"/>
      <dgm:spPr/>
      <dgm:t>
        <a:bodyPr/>
        <a:lstStyle/>
        <a:p>
          <a:endParaRPr lang="es-MX"/>
        </a:p>
      </dgm:t>
    </dgm:pt>
    <dgm:pt modelId="{3BC42E48-B21F-E348-964F-C334B4A031BB}">
      <dgm:prSet custT="1"/>
      <dgm:spPr/>
      <dgm:t>
        <a:bodyPr/>
        <a:lstStyle/>
        <a:p>
          <a:r>
            <a:rPr lang="en-US" sz="1700" b="1" i="0" dirty="0">
              <a:latin typeface="+mn-lt"/>
            </a:rPr>
            <a:t>Direct Costs</a:t>
          </a:r>
          <a:endParaRPr lang="es-CO" sz="1700" dirty="0">
            <a:latin typeface="+mn-lt"/>
          </a:endParaRPr>
        </a:p>
      </dgm:t>
    </dgm:pt>
    <dgm:pt modelId="{AC06FEEF-75BD-3641-912D-116F9986C374}" type="parTrans" cxnId="{1C142AC1-FD61-6542-801C-ED52FC566E0B}">
      <dgm:prSet/>
      <dgm:spPr/>
      <dgm:t>
        <a:bodyPr/>
        <a:lstStyle/>
        <a:p>
          <a:endParaRPr lang="es-MX" sz="1700">
            <a:latin typeface="+mn-lt"/>
          </a:endParaRPr>
        </a:p>
      </dgm:t>
    </dgm:pt>
    <dgm:pt modelId="{2E352706-3D8C-DF4F-934B-2183E8B367C2}" type="sibTrans" cxnId="{1C142AC1-FD61-6542-801C-ED52FC566E0B}">
      <dgm:prSet/>
      <dgm:spPr/>
      <dgm:t>
        <a:bodyPr/>
        <a:lstStyle/>
        <a:p>
          <a:endParaRPr lang="es-MX" sz="1700">
            <a:latin typeface="+mn-lt"/>
          </a:endParaRPr>
        </a:p>
      </dgm:t>
    </dgm:pt>
    <dgm:pt modelId="{85CDBE5F-69AC-D045-97B7-72E27FBD1017}">
      <dgm:prSet custT="1"/>
      <dgm:spPr/>
      <dgm:t>
        <a:bodyPr/>
        <a:lstStyle/>
        <a:p>
          <a:r>
            <a:rPr lang="en-US" sz="1700" b="1" i="0" dirty="0">
              <a:latin typeface="+mn-lt"/>
            </a:rPr>
            <a:t>Indirect Costs</a:t>
          </a:r>
          <a:endParaRPr lang="es-CO" sz="1700" dirty="0">
            <a:latin typeface="+mn-lt"/>
          </a:endParaRPr>
        </a:p>
      </dgm:t>
    </dgm:pt>
    <dgm:pt modelId="{A5566CA3-88BE-8E41-8A23-DA79744F8008}" type="parTrans" cxnId="{0A85CFDB-6485-D047-94CE-B48E1AADC7AE}">
      <dgm:prSet/>
      <dgm:spPr/>
      <dgm:t>
        <a:bodyPr/>
        <a:lstStyle/>
        <a:p>
          <a:endParaRPr lang="es-MX" sz="1700">
            <a:latin typeface="+mn-lt"/>
          </a:endParaRPr>
        </a:p>
      </dgm:t>
    </dgm:pt>
    <dgm:pt modelId="{76006F19-C94B-5E43-82F4-568D9E621663}" type="sibTrans" cxnId="{0A85CFDB-6485-D047-94CE-B48E1AADC7AE}">
      <dgm:prSet/>
      <dgm:spPr/>
      <dgm:t>
        <a:bodyPr/>
        <a:lstStyle/>
        <a:p>
          <a:endParaRPr lang="es-MX" sz="1700">
            <a:latin typeface="+mn-lt"/>
          </a:endParaRPr>
        </a:p>
      </dgm:t>
    </dgm:pt>
    <dgm:pt modelId="{728D290E-2ABF-1247-B9FB-DD5FF1364723}">
      <dgm:prSet custT="1"/>
      <dgm:spPr/>
      <dgm:t>
        <a:bodyPr/>
        <a:lstStyle/>
        <a:p>
          <a:r>
            <a:rPr lang="en-US" sz="1700" b="1" i="0" dirty="0">
              <a:latin typeface="+mn-lt"/>
            </a:rPr>
            <a:t>Direct Project Overhead Costs</a:t>
          </a:r>
          <a:endParaRPr lang="es-CO" sz="1700" dirty="0">
            <a:latin typeface="+mn-lt"/>
          </a:endParaRPr>
        </a:p>
      </dgm:t>
    </dgm:pt>
    <dgm:pt modelId="{24DD9CFD-E3E1-A64D-84AB-5A588020456C}" type="parTrans" cxnId="{26879204-68B5-0746-A88C-2469ED8A3F97}">
      <dgm:prSet/>
      <dgm:spPr/>
      <dgm:t>
        <a:bodyPr/>
        <a:lstStyle/>
        <a:p>
          <a:endParaRPr lang="es-MX" sz="1700">
            <a:latin typeface="+mn-lt"/>
          </a:endParaRPr>
        </a:p>
      </dgm:t>
    </dgm:pt>
    <dgm:pt modelId="{F6F5E0ED-CB87-4046-9942-0CCFD4309B9F}" type="sibTrans" cxnId="{26879204-68B5-0746-A88C-2469ED8A3F97}">
      <dgm:prSet/>
      <dgm:spPr/>
      <dgm:t>
        <a:bodyPr/>
        <a:lstStyle/>
        <a:p>
          <a:endParaRPr lang="es-MX" sz="1700">
            <a:latin typeface="+mn-lt"/>
          </a:endParaRPr>
        </a:p>
      </dgm:t>
    </dgm:pt>
    <dgm:pt modelId="{FEACD0F2-6503-A947-97AD-AB106A1A3C9F}">
      <dgm:prSet custT="1"/>
      <dgm:spPr/>
      <dgm:t>
        <a:bodyPr/>
        <a:lstStyle/>
        <a:p>
          <a:r>
            <a:rPr lang="en-US" sz="1700" b="1" i="0" dirty="0">
              <a:latin typeface="+mn-lt"/>
            </a:rPr>
            <a:t>General/Administrative Overhead Costs</a:t>
          </a:r>
          <a:endParaRPr lang="es-CO" sz="1700" dirty="0">
            <a:latin typeface="+mn-lt"/>
          </a:endParaRPr>
        </a:p>
      </dgm:t>
    </dgm:pt>
    <dgm:pt modelId="{C0E4C507-BFB8-6A44-A92C-136B28FC0073}" type="parTrans" cxnId="{E0F07B5D-2672-C04F-B975-6C639A6460ED}">
      <dgm:prSet/>
      <dgm:spPr/>
      <dgm:t>
        <a:bodyPr/>
        <a:lstStyle/>
        <a:p>
          <a:endParaRPr lang="es-MX" sz="1700">
            <a:latin typeface="+mn-lt"/>
          </a:endParaRPr>
        </a:p>
      </dgm:t>
    </dgm:pt>
    <dgm:pt modelId="{C4EC22B5-7701-F641-9544-BE97FFDC0058}" type="sibTrans" cxnId="{E0F07B5D-2672-C04F-B975-6C639A6460ED}">
      <dgm:prSet/>
      <dgm:spPr/>
      <dgm:t>
        <a:bodyPr/>
        <a:lstStyle/>
        <a:p>
          <a:endParaRPr lang="es-MX" sz="1700">
            <a:latin typeface="+mn-lt"/>
          </a:endParaRPr>
        </a:p>
      </dgm:t>
    </dgm:pt>
    <dgm:pt modelId="{FEF381E1-1342-CA42-AC41-B14425BC7E79}">
      <dgm:prSet custT="1"/>
      <dgm:spPr/>
      <dgm:t>
        <a:bodyPr/>
        <a:lstStyle/>
        <a:p>
          <a:r>
            <a:rPr lang="en-US" sz="1700" b="1" i="0" dirty="0">
              <a:latin typeface="+mn-lt"/>
            </a:rPr>
            <a:t> </a:t>
          </a:r>
          <a:r>
            <a:rPr lang="en-US" sz="1700" b="0" i="0" dirty="0">
              <a:latin typeface="+mn-lt"/>
            </a:rPr>
            <a:t>An expense traced directly to the project (product/service) </a:t>
          </a:r>
          <a:r>
            <a:rPr lang="en-US" sz="1700" b="0" i="0" dirty="0" err="1">
              <a:latin typeface="+mn-lt"/>
            </a:rPr>
            <a:t>ie</a:t>
          </a:r>
          <a:r>
            <a:rPr lang="en-US" sz="1700" b="0" i="0" dirty="0">
              <a:latin typeface="+mn-lt"/>
            </a:rPr>
            <a:t>.  Trainer’s wages</a:t>
          </a:r>
          <a:endParaRPr lang="es-CO" sz="1700" dirty="0">
            <a:latin typeface="+mn-lt"/>
          </a:endParaRPr>
        </a:p>
      </dgm:t>
    </dgm:pt>
    <dgm:pt modelId="{7AF8CCA5-75E6-3240-8703-2711211A3498}" type="parTrans" cxnId="{6F5B3DFB-5BAA-4B4C-ADE9-59C8297042FD}">
      <dgm:prSet/>
      <dgm:spPr/>
      <dgm:t>
        <a:bodyPr/>
        <a:lstStyle/>
        <a:p>
          <a:endParaRPr lang="es-MX" sz="1700">
            <a:latin typeface="+mn-lt"/>
          </a:endParaRPr>
        </a:p>
      </dgm:t>
    </dgm:pt>
    <dgm:pt modelId="{9CC5E9D2-2911-794C-BF3F-01049ADBE98A}" type="sibTrans" cxnId="{6F5B3DFB-5BAA-4B4C-ADE9-59C8297042FD}">
      <dgm:prSet/>
      <dgm:spPr/>
      <dgm:t>
        <a:bodyPr/>
        <a:lstStyle/>
        <a:p>
          <a:endParaRPr lang="es-MX" sz="1700">
            <a:latin typeface="+mn-lt"/>
          </a:endParaRPr>
        </a:p>
      </dgm:t>
    </dgm:pt>
    <dgm:pt modelId="{03782128-2A1A-1B4F-B09B-2F11B6F190CC}">
      <dgm:prSet custT="1"/>
      <dgm:spPr/>
      <dgm:t>
        <a:bodyPr/>
        <a:lstStyle/>
        <a:p>
          <a:r>
            <a:rPr lang="en-US" sz="1700" b="0" i="0" dirty="0">
              <a:latin typeface="+mn-lt"/>
            </a:rPr>
            <a:t>An expense not directly related to the project, yet costs of the project </a:t>
          </a:r>
          <a:r>
            <a:rPr lang="en-US" sz="1700" b="0" i="0" dirty="0" err="1">
              <a:latin typeface="+mn-lt"/>
            </a:rPr>
            <a:t>ie</a:t>
          </a:r>
          <a:r>
            <a:rPr lang="en-US" sz="1700" b="0" i="0" dirty="0">
              <a:latin typeface="+mn-lt"/>
            </a:rPr>
            <a:t>. Purchase of audio/visual equipment </a:t>
          </a:r>
          <a:endParaRPr lang="es-CO" sz="1700" dirty="0">
            <a:latin typeface="+mn-lt"/>
          </a:endParaRPr>
        </a:p>
      </dgm:t>
    </dgm:pt>
    <dgm:pt modelId="{C8E3F9D5-A4D8-5F4F-8F42-CAAFE667C83C}" type="parTrans" cxnId="{A98FFB6D-9713-EB4F-924D-0628FD2AF4CD}">
      <dgm:prSet/>
      <dgm:spPr/>
      <dgm:t>
        <a:bodyPr/>
        <a:lstStyle/>
        <a:p>
          <a:endParaRPr lang="es-MX" sz="1700">
            <a:latin typeface="+mn-lt"/>
          </a:endParaRPr>
        </a:p>
      </dgm:t>
    </dgm:pt>
    <dgm:pt modelId="{9879D200-CAFD-E444-B0F1-7406F8DBB6AC}" type="sibTrans" cxnId="{A98FFB6D-9713-EB4F-924D-0628FD2AF4CD}">
      <dgm:prSet/>
      <dgm:spPr/>
      <dgm:t>
        <a:bodyPr/>
        <a:lstStyle/>
        <a:p>
          <a:endParaRPr lang="es-MX" sz="1700">
            <a:latin typeface="+mn-lt"/>
          </a:endParaRPr>
        </a:p>
      </dgm:t>
    </dgm:pt>
    <dgm:pt modelId="{2999B9F5-AAF7-AC49-8D30-B691CCCC901B}">
      <dgm:prSet custT="1"/>
      <dgm:spPr/>
      <dgm:t>
        <a:bodyPr/>
        <a:lstStyle/>
        <a:p>
          <a:r>
            <a:rPr lang="en-US" sz="1700" b="0" i="0" dirty="0">
              <a:latin typeface="+mn-lt"/>
            </a:rPr>
            <a:t>An expense tied to specific resources in the organization that are used in the project </a:t>
          </a:r>
          <a:r>
            <a:rPr lang="en-US" sz="1700" b="0" i="0" dirty="0" err="1">
              <a:latin typeface="+mn-lt"/>
            </a:rPr>
            <a:t>ie</a:t>
          </a:r>
          <a:r>
            <a:rPr lang="en-US" sz="1700" b="0" i="0" dirty="0">
              <a:latin typeface="+mn-lt"/>
            </a:rPr>
            <a:t>. Photocopier</a:t>
          </a:r>
          <a:endParaRPr lang="es-CO" sz="1700" dirty="0">
            <a:latin typeface="+mn-lt"/>
          </a:endParaRPr>
        </a:p>
      </dgm:t>
    </dgm:pt>
    <dgm:pt modelId="{689B45B7-7C9B-AC47-AD05-65DE5D66FEDD}" type="parTrans" cxnId="{7AA5442C-24BD-0240-BCD5-E977C340D444}">
      <dgm:prSet/>
      <dgm:spPr/>
      <dgm:t>
        <a:bodyPr/>
        <a:lstStyle/>
        <a:p>
          <a:endParaRPr lang="es-MX" sz="1700">
            <a:latin typeface="+mn-lt"/>
          </a:endParaRPr>
        </a:p>
      </dgm:t>
    </dgm:pt>
    <dgm:pt modelId="{0E722B70-37E4-E143-A0E6-42FB768E1266}" type="sibTrans" cxnId="{7AA5442C-24BD-0240-BCD5-E977C340D444}">
      <dgm:prSet/>
      <dgm:spPr/>
      <dgm:t>
        <a:bodyPr/>
        <a:lstStyle/>
        <a:p>
          <a:endParaRPr lang="es-MX" sz="1700">
            <a:latin typeface="+mn-lt"/>
          </a:endParaRPr>
        </a:p>
      </dgm:t>
    </dgm:pt>
    <dgm:pt modelId="{DC11952A-4171-6F4A-B3A2-7E4CD23EE3EF}">
      <dgm:prSet custT="1"/>
      <dgm:spPr/>
      <dgm:t>
        <a:bodyPr/>
        <a:lstStyle/>
        <a:p>
          <a:r>
            <a:rPr lang="en-US" sz="1700" b="1" i="0" dirty="0">
              <a:latin typeface="+mn-lt"/>
            </a:rPr>
            <a:t> </a:t>
          </a:r>
          <a:r>
            <a:rPr lang="en-US" sz="1700" b="0" i="0" dirty="0">
              <a:latin typeface="+mn-lt"/>
            </a:rPr>
            <a:t>Indirect costs of running a business that supports the project </a:t>
          </a:r>
          <a:r>
            <a:rPr lang="en-US" sz="1700" b="0" i="0" dirty="0" err="1">
              <a:latin typeface="+mn-lt"/>
            </a:rPr>
            <a:t>ie</a:t>
          </a:r>
          <a:r>
            <a:rPr lang="en-US" sz="1700" b="0" i="0" dirty="0">
              <a:latin typeface="+mn-lt"/>
            </a:rPr>
            <a:t>.  IT support</a:t>
          </a:r>
          <a:endParaRPr lang="es-CO" sz="1700" dirty="0">
            <a:latin typeface="+mn-lt"/>
          </a:endParaRPr>
        </a:p>
      </dgm:t>
    </dgm:pt>
    <dgm:pt modelId="{EB4DEF3C-BD5A-894D-83AC-13B0DF6C17E4}" type="parTrans" cxnId="{3D94BE0B-3B5F-7D4B-B7C5-F125C8BFD211}">
      <dgm:prSet/>
      <dgm:spPr/>
      <dgm:t>
        <a:bodyPr/>
        <a:lstStyle/>
        <a:p>
          <a:endParaRPr lang="es-MX" sz="1700">
            <a:latin typeface="+mn-lt"/>
          </a:endParaRPr>
        </a:p>
      </dgm:t>
    </dgm:pt>
    <dgm:pt modelId="{E23F4E47-F111-5745-8CB9-ECB9EE614CDE}" type="sibTrans" cxnId="{3D94BE0B-3B5F-7D4B-B7C5-F125C8BFD211}">
      <dgm:prSet/>
      <dgm:spPr/>
      <dgm:t>
        <a:bodyPr/>
        <a:lstStyle/>
        <a:p>
          <a:endParaRPr lang="es-MX" sz="1700">
            <a:latin typeface="+mn-lt"/>
          </a:endParaRPr>
        </a:p>
      </dgm:t>
    </dgm:pt>
    <dgm:pt modelId="{BF512FE7-C2C1-A64D-B842-B03280D164A6}" type="pres">
      <dgm:prSet presAssocID="{F6428C36-4065-DB4C-ACB4-292A2BD062DF}" presName="Name0" presStyleCnt="0">
        <dgm:presLayoutVars>
          <dgm:dir/>
          <dgm:animLvl val="lvl"/>
          <dgm:resizeHandles val="exact"/>
        </dgm:presLayoutVars>
      </dgm:prSet>
      <dgm:spPr/>
    </dgm:pt>
    <dgm:pt modelId="{C331A4A8-9466-A044-BA26-0A8B49E6CC46}" type="pres">
      <dgm:prSet presAssocID="{3BC42E48-B21F-E348-964F-C334B4A031BB}" presName="composite" presStyleCnt="0"/>
      <dgm:spPr/>
    </dgm:pt>
    <dgm:pt modelId="{35FD21F5-AB7E-C444-B044-2767B6944600}" type="pres">
      <dgm:prSet presAssocID="{3BC42E48-B21F-E348-964F-C334B4A031BB}" presName="parTx" presStyleLbl="alignNode1" presStyleIdx="0" presStyleCnt="4">
        <dgm:presLayoutVars>
          <dgm:chMax val="0"/>
          <dgm:chPref val="0"/>
          <dgm:bulletEnabled val="1"/>
        </dgm:presLayoutVars>
      </dgm:prSet>
      <dgm:spPr/>
    </dgm:pt>
    <dgm:pt modelId="{C229260C-3BC6-4E4D-BE09-F53BB896C157}" type="pres">
      <dgm:prSet presAssocID="{3BC42E48-B21F-E348-964F-C334B4A031BB}" presName="desTx" presStyleLbl="alignAccFollowNode1" presStyleIdx="0" presStyleCnt="4">
        <dgm:presLayoutVars>
          <dgm:bulletEnabled val="1"/>
        </dgm:presLayoutVars>
      </dgm:prSet>
      <dgm:spPr/>
    </dgm:pt>
    <dgm:pt modelId="{9053F8B5-ADEE-1542-88A3-90FC63F0AE46}" type="pres">
      <dgm:prSet presAssocID="{2E352706-3D8C-DF4F-934B-2183E8B367C2}" presName="space" presStyleCnt="0"/>
      <dgm:spPr/>
    </dgm:pt>
    <dgm:pt modelId="{867B99D9-1608-434C-9237-6ED9174A728E}" type="pres">
      <dgm:prSet presAssocID="{85CDBE5F-69AC-D045-97B7-72E27FBD1017}" presName="composite" presStyleCnt="0"/>
      <dgm:spPr/>
    </dgm:pt>
    <dgm:pt modelId="{4AE6EE2A-AF85-7A48-A9CE-0091F290EBAA}" type="pres">
      <dgm:prSet presAssocID="{85CDBE5F-69AC-D045-97B7-72E27FBD1017}" presName="parTx" presStyleLbl="alignNode1" presStyleIdx="1" presStyleCnt="4">
        <dgm:presLayoutVars>
          <dgm:chMax val="0"/>
          <dgm:chPref val="0"/>
          <dgm:bulletEnabled val="1"/>
        </dgm:presLayoutVars>
      </dgm:prSet>
      <dgm:spPr/>
    </dgm:pt>
    <dgm:pt modelId="{5CEB17E6-862F-8240-BAB7-8A2E9F368936}" type="pres">
      <dgm:prSet presAssocID="{85CDBE5F-69AC-D045-97B7-72E27FBD1017}" presName="desTx" presStyleLbl="alignAccFollowNode1" presStyleIdx="1" presStyleCnt="4">
        <dgm:presLayoutVars>
          <dgm:bulletEnabled val="1"/>
        </dgm:presLayoutVars>
      </dgm:prSet>
      <dgm:spPr/>
    </dgm:pt>
    <dgm:pt modelId="{4CE18545-0816-7340-B2FA-0E4BE087A3A2}" type="pres">
      <dgm:prSet presAssocID="{76006F19-C94B-5E43-82F4-568D9E621663}" presName="space" presStyleCnt="0"/>
      <dgm:spPr/>
    </dgm:pt>
    <dgm:pt modelId="{EF247890-3869-EE4F-97E6-37EEFCDBED66}" type="pres">
      <dgm:prSet presAssocID="{728D290E-2ABF-1247-B9FB-DD5FF1364723}" presName="composite" presStyleCnt="0"/>
      <dgm:spPr/>
    </dgm:pt>
    <dgm:pt modelId="{AF7716BB-14BB-EE4B-A963-1505B14190E3}" type="pres">
      <dgm:prSet presAssocID="{728D290E-2ABF-1247-B9FB-DD5FF1364723}" presName="parTx" presStyleLbl="alignNode1" presStyleIdx="2" presStyleCnt="4">
        <dgm:presLayoutVars>
          <dgm:chMax val="0"/>
          <dgm:chPref val="0"/>
          <dgm:bulletEnabled val="1"/>
        </dgm:presLayoutVars>
      </dgm:prSet>
      <dgm:spPr/>
    </dgm:pt>
    <dgm:pt modelId="{EED52FFC-4E4F-6849-B18C-936286568E93}" type="pres">
      <dgm:prSet presAssocID="{728D290E-2ABF-1247-B9FB-DD5FF1364723}" presName="desTx" presStyleLbl="alignAccFollowNode1" presStyleIdx="2" presStyleCnt="4">
        <dgm:presLayoutVars>
          <dgm:bulletEnabled val="1"/>
        </dgm:presLayoutVars>
      </dgm:prSet>
      <dgm:spPr/>
    </dgm:pt>
    <dgm:pt modelId="{6DF75D16-D412-524F-8980-A70599B768D4}" type="pres">
      <dgm:prSet presAssocID="{F6F5E0ED-CB87-4046-9942-0CCFD4309B9F}" presName="space" presStyleCnt="0"/>
      <dgm:spPr/>
    </dgm:pt>
    <dgm:pt modelId="{FFA5BA68-302C-A14D-81A8-8D1646968AA7}" type="pres">
      <dgm:prSet presAssocID="{FEACD0F2-6503-A947-97AD-AB106A1A3C9F}" presName="composite" presStyleCnt="0"/>
      <dgm:spPr/>
    </dgm:pt>
    <dgm:pt modelId="{F2D1A750-8025-C946-A8F2-2E6336AAE5FA}" type="pres">
      <dgm:prSet presAssocID="{FEACD0F2-6503-A947-97AD-AB106A1A3C9F}" presName="parTx" presStyleLbl="alignNode1" presStyleIdx="3" presStyleCnt="4">
        <dgm:presLayoutVars>
          <dgm:chMax val="0"/>
          <dgm:chPref val="0"/>
          <dgm:bulletEnabled val="1"/>
        </dgm:presLayoutVars>
      </dgm:prSet>
      <dgm:spPr/>
    </dgm:pt>
    <dgm:pt modelId="{DE8175CD-9BD6-5D43-9D58-7155223B4099}" type="pres">
      <dgm:prSet presAssocID="{FEACD0F2-6503-A947-97AD-AB106A1A3C9F}" presName="desTx" presStyleLbl="alignAccFollowNode1" presStyleIdx="3" presStyleCnt="4">
        <dgm:presLayoutVars>
          <dgm:bulletEnabled val="1"/>
        </dgm:presLayoutVars>
      </dgm:prSet>
      <dgm:spPr/>
    </dgm:pt>
  </dgm:ptLst>
  <dgm:cxnLst>
    <dgm:cxn modelId="{26879204-68B5-0746-A88C-2469ED8A3F97}" srcId="{F6428C36-4065-DB4C-ACB4-292A2BD062DF}" destId="{728D290E-2ABF-1247-B9FB-DD5FF1364723}" srcOrd="2" destOrd="0" parTransId="{24DD9CFD-E3E1-A64D-84AB-5A588020456C}" sibTransId="{F6F5E0ED-CB87-4046-9942-0CCFD4309B9F}"/>
    <dgm:cxn modelId="{3D94BE0B-3B5F-7D4B-B7C5-F125C8BFD211}" srcId="{FEACD0F2-6503-A947-97AD-AB106A1A3C9F}" destId="{DC11952A-4171-6F4A-B3A2-7E4CD23EE3EF}" srcOrd="0" destOrd="0" parTransId="{EB4DEF3C-BD5A-894D-83AC-13B0DF6C17E4}" sibTransId="{E23F4E47-F111-5745-8CB9-ECB9EE614CDE}"/>
    <dgm:cxn modelId="{5343680D-1C5C-9641-AD1D-A7B114885527}" type="presOf" srcId="{3BC42E48-B21F-E348-964F-C334B4A031BB}" destId="{35FD21F5-AB7E-C444-B044-2767B6944600}" srcOrd="0" destOrd="0" presId="urn:microsoft.com/office/officeart/2005/8/layout/hList1"/>
    <dgm:cxn modelId="{DCAC6510-63F9-B549-BC42-49BA400267B3}" type="presOf" srcId="{2999B9F5-AAF7-AC49-8D30-B691CCCC901B}" destId="{EED52FFC-4E4F-6849-B18C-936286568E93}" srcOrd="0" destOrd="0" presId="urn:microsoft.com/office/officeart/2005/8/layout/hList1"/>
    <dgm:cxn modelId="{7AA5442C-24BD-0240-BCD5-E977C340D444}" srcId="{728D290E-2ABF-1247-B9FB-DD5FF1364723}" destId="{2999B9F5-AAF7-AC49-8D30-B691CCCC901B}" srcOrd="0" destOrd="0" parTransId="{689B45B7-7C9B-AC47-AD05-65DE5D66FEDD}" sibTransId="{0E722B70-37E4-E143-A0E6-42FB768E1266}"/>
    <dgm:cxn modelId="{8BB8942C-9FFD-6743-96B5-09E6FB2D6F70}" type="presOf" srcId="{DC11952A-4171-6F4A-B3A2-7E4CD23EE3EF}" destId="{DE8175CD-9BD6-5D43-9D58-7155223B4099}" srcOrd="0" destOrd="0" presId="urn:microsoft.com/office/officeart/2005/8/layout/hList1"/>
    <dgm:cxn modelId="{4ED95A3D-B891-C746-AAEF-16F2A0AEBF7E}" type="presOf" srcId="{FEF381E1-1342-CA42-AC41-B14425BC7E79}" destId="{C229260C-3BC6-4E4D-BE09-F53BB896C157}" srcOrd="0" destOrd="0" presId="urn:microsoft.com/office/officeart/2005/8/layout/hList1"/>
    <dgm:cxn modelId="{E0F07B5D-2672-C04F-B975-6C639A6460ED}" srcId="{F6428C36-4065-DB4C-ACB4-292A2BD062DF}" destId="{FEACD0F2-6503-A947-97AD-AB106A1A3C9F}" srcOrd="3" destOrd="0" parTransId="{C0E4C507-BFB8-6A44-A92C-136B28FC0073}" sibTransId="{C4EC22B5-7701-F641-9544-BE97FFDC0058}"/>
    <dgm:cxn modelId="{42D90D5E-D725-FC4B-BC23-55867D1862F6}" type="presOf" srcId="{F6428C36-4065-DB4C-ACB4-292A2BD062DF}" destId="{BF512FE7-C2C1-A64D-B842-B03280D164A6}" srcOrd="0" destOrd="0" presId="urn:microsoft.com/office/officeart/2005/8/layout/hList1"/>
    <dgm:cxn modelId="{A98FFB6D-9713-EB4F-924D-0628FD2AF4CD}" srcId="{85CDBE5F-69AC-D045-97B7-72E27FBD1017}" destId="{03782128-2A1A-1B4F-B09B-2F11B6F190CC}" srcOrd="0" destOrd="0" parTransId="{C8E3F9D5-A4D8-5F4F-8F42-CAAFE667C83C}" sibTransId="{9879D200-CAFD-E444-B0F1-7406F8DBB6AC}"/>
    <dgm:cxn modelId="{6B10F775-421C-1C46-AD57-17E1FBA28D98}" type="presOf" srcId="{85CDBE5F-69AC-D045-97B7-72E27FBD1017}" destId="{4AE6EE2A-AF85-7A48-A9CE-0091F290EBAA}" srcOrd="0" destOrd="0" presId="urn:microsoft.com/office/officeart/2005/8/layout/hList1"/>
    <dgm:cxn modelId="{0BEA4D7E-3BF3-F145-A00F-55E1A32155F4}" type="presOf" srcId="{728D290E-2ABF-1247-B9FB-DD5FF1364723}" destId="{AF7716BB-14BB-EE4B-A963-1505B14190E3}" srcOrd="0" destOrd="0" presId="urn:microsoft.com/office/officeart/2005/8/layout/hList1"/>
    <dgm:cxn modelId="{D3D8D4B0-AD01-9843-BB99-302DD3898BA7}" type="presOf" srcId="{FEACD0F2-6503-A947-97AD-AB106A1A3C9F}" destId="{F2D1A750-8025-C946-A8F2-2E6336AAE5FA}" srcOrd="0" destOrd="0" presId="urn:microsoft.com/office/officeart/2005/8/layout/hList1"/>
    <dgm:cxn modelId="{1C142AC1-FD61-6542-801C-ED52FC566E0B}" srcId="{F6428C36-4065-DB4C-ACB4-292A2BD062DF}" destId="{3BC42E48-B21F-E348-964F-C334B4A031BB}" srcOrd="0" destOrd="0" parTransId="{AC06FEEF-75BD-3641-912D-116F9986C374}" sibTransId="{2E352706-3D8C-DF4F-934B-2183E8B367C2}"/>
    <dgm:cxn modelId="{9109DAD0-5658-9C4E-AA59-9FCA5B956F80}" type="presOf" srcId="{03782128-2A1A-1B4F-B09B-2F11B6F190CC}" destId="{5CEB17E6-862F-8240-BAB7-8A2E9F368936}" srcOrd="0" destOrd="0" presId="urn:microsoft.com/office/officeart/2005/8/layout/hList1"/>
    <dgm:cxn modelId="{0A85CFDB-6485-D047-94CE-B48E1AADC7AE}" srcId="{F6428C36-4065-DB4C-ACB4-292A2BD062DF}" destId="{85CDBE5F-69AC-D045-97B7-72E27FBD1017}" srcOrd="1" destOrd="0" parTransId="{A5566CA3-88BE-8E41-8A23-DA79744F8008}" sibTransId="{76006F19-C94B-5E43-82F4-568D9E621663}"/>
    <dgm:cxn modelId="{6F5B3DFB-5BAA-4B4C-ADE9-59C8297042FD}" srcId="{3BC42E48-B21F-E348-964F-C334B4A031BB}" destId="{FEF381E1-1342-CA42-AC41-B14425BC7E79}" srcOrd="0" destOrd="0" parTransId="{7AF8CCA5-75E6-3240-8703-2711211A3498}" sibTransId="{9CC5E9D2-2911-794C-BF3F-01049ADBE98A}"/>
    <dgm:cxn modelId="{4B8C03CB-028D-6348-A9F2-09F9D0A2C233}" type="presParOf" srcId="{BF512FE7-C2C1-A64D-B842-B03280D164A6}" destId="{C331A4A8-9466-A044-BA26-0A8B49E6CC46}" srcOrd="0" destOrd="0" presId="urn:microsoft.com/office/officeart/2005/8/layout/hList1"/>
    <dgm:cxn modelId="{BA618FA0-6E18-044A-B1AC-166204790193}" type="presParOf" srcId="{C331A4A8-9466-A044-BA26-0A8B49E6CC46}" destId="{35FD21F5-AB7E-C444-B044-2767B6944600}" srcOrd="0" destOrd="0" presId="urn:microsoft.com/office/officeart/2005/8/layout/hList1"/>
    <dgm:cxn modelId="{8452BBAA-70FC-D94C-88E7-3DA082A3A3BA}" type="presParOf" srcId="{C331A4A8-9466-A044-BA26-0A8B49E6CC46}" destId="{C229260C-3BC6-4E4D-BE09-F53BB896C157}" srcOrd="1" destOrd="0" presId="urn:microsoft.com/office/officeart/2005/8/layout/hList1"/>
    <dgm:cxn modelId="{742216D5-51F3-E243-9674-07C9C853F3DD}" type="presParOf" srcId="{BF512FE7-C2C1-A64D-B842-B03280D164A6}" destId="{9053F8B5-ADEE-1542-88A3-90FC63F0AE46}" srcOrd="1" destOrd="0" presId="urn:microsoft.com/office/officeart/2005/8/layout/hList1"/>
    <dgm:cxn modelId="{CCE40E98-0BB6-284C-85FB-42BDA1400560}" type="presParOf" srcId="{BF512FE7-C2C1-A64D-B842-B03280D164A6}" destId="{867B99D9-1608-434C-9237-6ED9174A728E}" srcOrd="2" destOrd="0" presId="urn:microsoft.com/office/officeart/2005/8/layout/hList1"/>
    <dgm:cxn modelId="{99B6357D-AE41-3341-B04C-1EAF9CCAA6AA}" type="presParOf" srcId="{867B99D9-1608-434C-9237-6ED9174A728E}" destId="{4AE6EE2A-AF85-7A48-A9CE-0091F290EBAA}" srcOrd="0" destOrd="0" presId="urn:microsoft.com/office/officeart/2005/8/layout/hList1"/>
    <dgm:cxn modelId="{D185C37B-EE93-6742-8135-B686465C6AEF}" type="presParOf" srcId="{867B99D9-1608-434C-9237-6ED9174A728E}" destId="{5CEB17E6-862F-8240-BAB7-8A2E9F368936}" srcOrd="1" destOrd="0" presId="urn:microsoft.com/office/officeart/2005/8/layout/hList1"/>
    <dgm:cxn modelId="{8696B575-2E40-C845-ACED-5AE168D80B80}" type="presParOf" srcId="{BF512FE7-C2C1-A64D-B842-B03280D164A6}" destId="{4CE18545-0816-7340-B2FA-0E4BE087A3A2}" srcOrd="3" destOrd="0" presId="urn:microsoft.com/office/officeart/2005/8/layout/hList1"/>
    <dgm:cxn modelId="{E094C20B-129D-4942-AD2A-D55B9F801190}" type="presParOf" srcId="{BF512FE7-C2C1-A64D-B842-B03280D164A6}" destId="{EF247890-3869-EE4F-97E6-37EEFCDBED66}" srcOrd="4" destOrd="0" presId="urn:microsoft.com/office/officeart/2005/8/layout/hList1"/>
    <dgm:cxn modelId="{7A29ACD3-B3E9-3C41-A2FE-37F2A3ADDB02}" type="presParOf" srcId="{EF247890-3869-EE4F-97E6-37EEFCDBED66}" destId="{AF7716BB-14BB-EE4B-A963-1505B14190E3}" srcOrd="0" destOrd="0" presId="urn:microsoft.com/office/officeart/2005/8/layout/hList1"/>
    <dgm:cxn modelId="{7B6EE1FB-32E2-324E-B677-F681E80818D7}" type="presParOf" srcId="{EF247890-3869-EE4F-97E6-37EEFCDBED66}" destId="{EED52FFC-4E4F-6849-B18C-936286568E93}" srcOrd="1" destOrd="0" presId="urn:microsoft.com/office/officeart/2005/8/layout/hList1"/>
    <dgm:cxn modelId="{F79A85C1-2A35-274E-8F25-B17E1AF072B2}" type="presParOf" srcId="{BF512FE7-C2C1-A64D-B842-B03280D164A6}" destId="{6DF75D16-D412-524F-8980-A70599B768D4}" srcOrd="5" destOrd="0" presId="urn:microsoft.com/office/officeart/2005/8/layout/hList1"/>
    <dgm:cxn modelId="{6F028957-9CC8-EB4B-B61D-34C63A50A65D}" type="presParOf" srcId="{BF512FE7-C2C1-A64D-B842-B03280D164A6}" destId="{FFA5BA68-302C-A14D-81A8-8D1646968AA7}" srcOrd="6" destOrd="0" presId="urn:microsoft.com/office/officeart/2005/8/layout/hList1"/>
    <dgm:cxn modelId="{2F9AEB19-4C42-A649-97A7-914D13F15571}" type="presParOf" srcId="{FFA5BA68-302C-A14D-81A8-8D1646968AA7}" destId="{F2D1A750-8025-C946-A8F2-2E6336AAE5FA}" srcOrd="0" destOrd="0" presId="urn:microsoft.com/office/officeart/2005/8/layout/hList1"/>
    <dgm:cxn modelId="{103FB822-FAB3-6140-B14C-393C15A33929}" type="presParOf" srcId="{FFA5BA68-302C-A14D-81A8-8D1646968AA7}" destId="{DE8175CD-9BD6-5D43-9D58-7155223B4099}"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96C7123-D6F8-5942-A2C6-539FEFD532F2}" type="doc">
      <dgm:prSet loTypeId="urn:microsoft.com/office/officeart/2005/8/layout/default" loCatId="" qsTypeId="urn:microsoft.com/office/officeart/2005/8/quickstyle/simple1" qsCatId="simple" csTypeId="urn:microsoft.com/office/officeart/2005/8/colors/colorful2" csCatId="colorful" phldr="1"/>
      <dgm:spPr/>
      <dgm:t>
        <a:bodyPr/>
        <a:lstStyle/>
        <a:p>
          <a:endParaRPr lang="es-MX"/>
        </a:p>
      </dgm:t>
    </dgm:pt>
    <dgm:pt modelId="{B32821B6-53AD-EC42-BBD2-21878801CA38}">
      <dgm:prSet phldrT="[Texto]" custT="1"/>
      <dgm:spPr/>
      <dgm:t>
        <a:bodyPr/>
        <a:lstStyle/>
        <a:p>
          <a:r>
            <a:rPr lang="en-CA" sz="2000" b="1" i="0" noProof="0" dirty="0"/>
            <a:t>Determination of Resource Cost Rates</a:t>
          </a:r>
          <a:endParaRPr lang="en-CA" sz="2000" noProof="0" dirty="0"/>
        </a:p>
      </dgm:t>
    </dgm:pt>
    <dgm:pt modelId="{89D66C33-35D4-3C4E-A919-C863B108B9F9}" type="parTrans" cxnId="{6D5DCF6E-AE31-0242-9951-EE2186F82F84}">
      <dgm:prSet/>
      <dgm:spPr/>
      <dgm:t>
        <a:bodyPr/>
        <a:lstStyle/>
        <a:p>
          <a:endParaRPr lang="en-CA" sz="2000" noProof="0" dirty="0"/>
        </a:p>
      </dgm:t>
    </dgm:pt>
    <dgm:pt modelId="{79D43C9F-1155-EA47-AE50-B8E10B79CC22}" type="sibTrans" cxnId="{6D5DCF6E-AE31-0242-9951-EE2186F82F84}">
      <dgm:prSet/>
      <dgm:spPr/>
      <dgm:t>
        <a:bodyPr/>
        <a:lstStyle/>
        <a:p>
          <a:endParaRPr lang="en-CA" sz="2000" noProof="0" dirty="0"/>
        </a:p>
      </dgm:t>
    </dgm:pt>
    <dgm:pt modelId="{5552BF84-6AF2-D641-9F66-86AE3F18B960}">
      <dgm:prSet phldrT="[Texto]" custT="1"/>
      <dgm:spPr/>
      <dgm:t>
        <a:bodyPr/>
        <a:lstStyle/>
        <a:p>
          <a:r>
            <a:rPr lang="en-CA" sz="2000" b="1" i="0" noProof="0" dirty="0"/>
            <a:t>Vendor Bid Analysis</a:t>
          </a:r>
          <a:endParaRPr lang="en-CA" sz="2000" noProof="0" dirty="0"/>
        </a:p>
      </dgm:t>
    </dgm:pt>
    <dgm:pt modelId="{D961DB10-3275-1E40-ACDC-E4067F464333}" type="parTrans" cxnId="{21D09688-DEB5-794F-925F-1341132FBD43}">
      <dgm:prSet/>
      <dgm:spPr/>
      <dgm:t>
        <a:bodyPr/>
        <a:lstStyle/>
        <a:p>
          <a:endParaRPr lang="en-CA" sz="2000" noProof="0" dirty="0"/>
        </a:p>
      </dgm:t>
    </dgm:pt>
    <dgm:pt modelId="{ED3BC5B9-5D03-F14E-88C5-3FFA1375F556}" type="sibTrans" cxnId="{21D09688-DEB5-794F-925F-1341132FBD43}">
      <dgm:prSet/>
      <dgm:spPr/>
      <dgm:t>
        <a:bodyPr/>
        <a:lstStyle/>
        <a:p>
          <a:endParaRPr lang="en-CA" sz="2000" noProof="0" dirty="0"/>
        </a:p>
      </dgm:t>
    </dgm:pt>
    <dgm:pt modelId="{A537347E-E85F-124A-BD48-02C7F5F96320}">
      <dgm:prSet custT="1"/>
      <dgm:spPr/>
      <dgm:t>
        <a:bodyPr/>
        <a:lstStyle/>
        <a:p>
          <a:r>
            <a:rPr lang="en-CA" sz="2000" b="1" i="0" noProof="0" dirty="0"/>
            <a:t>Reserve Analysis</a:t>
          </a:r>
          <a:endParaRPr lang="en-CA" sz="2000" noProof="0" dirty="0"/>
        </a:p>
      </dgm:t>
    </dgm:pt>
    <dgm:pt modelId="{7465105B-D147-1A4C-9183-6FF3C3C899B2}" type="parTrans" cxnId="{6B0F8BDB-1B40-084D-A41A-2405DBC214F3}">
      <dgm:prSet/>
      <dgm:spPr/>
      <dgm:t>
        <a:bodyPr/>
        <a:lstStyle/>
        <a:p>
          <a:endParaRPr lang="en-CA" sz="2000" noProof="0" dirty="0"/>
        </a:p>
      </dgm:t>
    </dgm:pt>
    <dgm:pt modelId="{54F49091-6F78-0848-9515-4FE70176FDC6}" type="sibTrans" cxnId="{6B0F8BDB-1B40-084D-A41A-2405DBC214F3}">
      <dgm:prSet/>
      <dgm:spPr/>
      <dgm:t>
        <a:bodyPr/>
        <a:lstStyle/>
        <a:p>
          <a:endParaRPr lang="en-CA" sz="2000" noProof="0" dirty="0"/>
        </a:p>
      </dgm:t>
    </dgm:pt>
    <dgm:pt modelId="{5B07F101-585E-AE45-9919-5A6607B83B14}">
      <dgm:prSet custT="1"/>
      <dgm:spPr/>
      <dgm:t>
        <a:bodyPr/>
        <a:lstStyle/>
        <a:p>
          <a:r>
            <a:rPr lang="en-CA" sz="2000" b="1" i="0" noProof="0" dirty="0"/>
            <a:t>Cost of Quality</a:t>
          </a:r>
          <a:endParaRPr lang="en-CA" sz="2000" noProof="0" dirty="0"/>
        </a:p>
      </dgm:t>
    </dgm:pt>
    <dgm:pt modelId="{E602FBE5-7421-D545-A7CA-63AE9380803D}" type="parTrans" cxnId="{1374CAC0-3B59-3447-B122-CDBDF91A2A49}">
      <dgm:prSet/>
      <dgm:spPr/>
      <dgm:t>
        <a:bodyPr/>
        <a:lstStyle/>
        <a:p>
          <a:endParaRPr lang="en-CA" sz="2000" noProof="0" dirty="0"/>
        </a:p>
      </dgm:t>
    </dgm:pt>
    <dgm:pt modelId="{0C8D3FDE-66F9-1247-8280-D4A4FACBF3C7}" type="sibTrans" cxnId="{1374CAC0-3B59-3447-B122-CDBDF91A2A49}">
      <dgm:prSet/>
      <dgm:spPr/>
      <dgm:t>
        <a:bodyPr/>
        <a:lstStyle/>
        <a:p>
          <a:endParaRPr lang="en-CA" sz="2000" noProof="0" dirty="0"/>
        </a:p>
      </dgm:t>
    </dgm:pt>
    <dgm:pt modelId="{7A051886-01C8-6342-ABE7-4F563D9FE55C}" type="pres">
      <dgm:prSet presAssocID="{696C7123-D6F8-5942-A2C6-539FEFD532F2}" presName="diagram" presStyleCnt="0">
        <dgm:presLayoutVars>
          <dgm:dir/>
          <dgm:resizeHandles val="exact"/>
        </dgm:presLayoutVars>
      </dgm:prSet>
      <dgm:spPr/>
    </dgm:pt>
    <dgm:pt modelId="{AEDF1A5D-0E13-134A-B338-CCF85BD541EE}" type="pres">
      <dgm:prSet presAssocID="{B32821B6-53AD-EC42-BBD2-21878801CA38}" presName="node" presStyleLbl="node1" presStyleIdx="0" presStyleCnt="4">
        <dgm:presLayoutVars>
          <dgm:bulletEnabled val="1"/>
        </dgm:presLayoutVars>
      </dgm:prSet>
      <dgm:spPr/>
    </dgm:pt>
    <dgm:pt modelId="{2622DB9A-244C-EA4E-801A-B7B7CB1E5188}" type="pres">
      <dgm:prSet presAssocID="{79D43C9F-1155-EA47-AE50-B8E10B79CC22}" presName="sibTrans" presStyleCnt="0"/>
      <dgm:spPr/>
    </dgm:pt>
    <dgm:pt modelId="{7F3258A3-8D90-E04C-B19C-FE164CFA0F60}" type="pres">
      <dgm:prSet presAssocID="{5552BF84-6AF2-D641-9F66-86AE3F18B960}" presName="node" presStyleLbl="node1" presStyleIdx="1" presStyleCnt="4">
        <dgm:presLayoutVars>
          <dgm:bulletEnabled val="1"/>
        </dgm:presLayoutVars>
      </dgm:prSet>
      <dgm:spPr/>
    </dgm:pt>
    <dgm:pt modelId="{2F072509-105B-DB47-B21C-6983FE06C592}" type="pres">
      <dgm:prSet presAssocID="{ED3BC5B9-5D03-F14E-88C5-3FFA1375F556}" presName="sibTrans" presStyleCnt="0"/>
      <dgm:spPr/>
    </dgm:pt>
    <dgm:pt modelId="{7A86468A-C068-EE45-9233-FE576AEE57EF}" type="pres">
      <dgm:prSet presAssocID="{A537347E-E85F-124A-BD48-02C7F5F96320}" presName="node" presStyleLbl="node1" presStyleIdx="2" presStyleCnt="4">
        <dgm:presLayoutVars>
          <dgm:bulletEnabled val="1"/>
        </dgm:presLayoutVars>
      </dgm:prSet>
      <dgm:spPr/>
    </dgm:pt>
    <dgm:pt modelId="{B5A7E676-B97D-6443-8B8E-81D8E37A9EA3}" type="pres">
      <dgm:prSet presAssocID="{54F49091-6F78-0848-9515-4FE70176FDC6}" presName="sibTrans" presStyleCnt="0"/>
      <dgm:spPr/>
    </dgm:pt>
    <dgm:pt modelId="{BF87DFE8-5B8C-354A-B347-36BF08AE3F50}" type="pres">
      <dgm:prSet presAssocID="{5B07F101-585E-AE45-9919-5A6607B83B14}" presName="node" presStyleLbl="node1" presStyleIdx="3" presStyleCnt="4">
        <dgm:presLayoutVars>
          <dgm:bulletEnabled val="1"/>
        </dgm:presLayoutVars>
      </dgm:prSet>
      <dgm:spPr/>
    </dgm:pt>
  </dgm:ptLst>
  <dgm:cxnLst>
    <dgm:cxn modelId="{79918907-CB05-2447-ACEE-BA52D12D6629}" type="presOf" srcId="{696C7123-D6F8-5942-A2C6-539FEFD532F2}" destId="{7A051886-01C8-6342-ABE7-4F563D9FE55C}" srcOrd="0" destOrd="0" presId="urn:microsoft.com/office/officeart/2005/8/layout/default"/>
    <dgm:cxn modelId="{69076911-C262-9A49-BB24-C849EEC32894}" type="presOf" srcId="{A537347E-E85F-124A-BD48-02C7F5F96320}" destId="{7A86468A-C068-EE45-9233-FE576AEE57EF}" srcOrd="0" destOrd="0" presId="urn:microsoft.com/office/officeart/2005/8/layout/default"/>
    <dgm:cxn modelId="{60E40F69-662F-3742-936D-1936C91B54E1}" type="presOf" srcId="{5B07F101-585E-AE45-9919-5A6607B83B14}" destId="{BF87DFE8-5B8C-354A-B347-36BF08AE3F50}" srcOrd="0" destOrd="0" presId="urn:microsoft.com/office/officeart/2005/8/layout/default"/>
    <dgm:cxn modelId="{6D5DCF6E-AE31-0242-9951-EE2186F82F84}" srcId="{696C7123-D6F8-5942-A2C6-539FEFD532F2}" destId="{B32821B6-53AD-EC42-BBD2-21878801CA38}" srcOrd="0" destOrd="0" parTransId="{89D66C33-35D4-3C4E-A919-C863B108B9F9}" sibTransId="{79D43C9F-1155-EA47-AE50-B8E10B79CC22}"/>
    <dgm:cxn modelId="{A1F12054-17B8-6B4E-9DC7-3F5D77DE0AB1}" type="presOf" srcId="{B32821B6-53AD-EC42-BBD2-21878801CA38}" destId="{AEDF1A5D-0E13-134A-B338-CCF85BD541EE}" srcOrd="0" destOrd="0" presId="urn:microsoft.com/office/officeart/2005/8/layout/default"/>
    <dgm:cxn modelId="{21D09688-DEB5-794F-925F-1341132FBD43}" srcId="{696C7123-D6F8-5942-A2C6-539FEFD532F2}" destId="{5552BF84-6AF2-D641-9F66-86AE3F18B960}" srcOrd="1" destOrd="0" parTransId="{D961DB10-3275-1E40-ACDC-E4067F464333}" sibTransId="{ED3BC5B9-5D03-F14E-88C5-3FFA1375F556}"/>
    <dgm:cxn modelId="{1374CAC0-3B59-3447-B122-CDBDF91A2A49}" srcId="{696C7123-D6F8-5942-A2C6-539FEFD532F2}" destId="{5B07F101-585E-AE45-9919-5A6607B83B14}" srcOrd="3" destOrd="0" parTransId="{E602FBE5-7421-D545-A7CA-63AE9380803D}" sibTransId="{0C8D3FDE-66F9-1247-8280-D4A4FACBF3C7}"/>
    <dgm:cxn modelId="{6B0F8BDB-1B40-084D-A41A-2405DBC214F3}" srcId="{696C7123-D6F8-5942-A2C6-539FEFD532F2}" destId="{A537347E-E85F-124A-BD48-02C7F5F96320}" srcOrd="2" destOrd="0" parTransId="{7465105B-D147-1A4C-9183-6FF3C3C899B2}" sibTransId="{54F49091-6F78-0848-9515-4FE70176FDC6}"/>
    <dgm:cxn modelId="{6E2A37DC-1884-5341-8E98-DF7EDD07463D}" type="presOf" srcId="{5552BF84-6AF2-D641-9F66-86AE3F18B960}" destId="{7F3258A3-8D90-E04C-B19C-FE164CFA0F60}" srcOrd="0" destOrd="0" presId="urn:microsoft.com/office/officeart/2005/8/layout/default"/>
    <dgm:cxn modelId="{842FCAB3-7D54-A74B-BBFD-CF690F15B9A6}" type="presParOf" srcId="{7A051886-01C8-6342-ABE7-4F563D9FE55C}" destId="{AEDF1A5D-0E13-134A-B338-CCF85BD541EE}" srcOrd="0" destOrd="0" presId="urn:microsoft.com/office/officeart/2005/8/layout/default"/>
    <dgm:cxn modelId="{4B048F19-CDAD-4446-9A0E-13E5B473CECC}" type="presParOf" srcId="{7A051886-01C8-6342-ABE7-4F563D9FE55C}" destId="{2622DB9A-244C-EA4E-801A-B7B7CB1E5188}" srcOrd="1" destOrd="0" presId="urn:microsoft.com/office/officeart/2005/8/layout/default"/>
    <dgm:cxn modelId="{5292DE15-B0C6-7342-8B78-62123D822560}" type="presParOf" srcId="{7A051886-01C8-6342-ABE7-4F563D9FE55C}" destId="{7F3258A3-8D90-E04C-B19C-FE164CFA0F60}" srcOrd="2" destOrd="0" presId="urn:microsoft.com/office/officeart/2005/8/layout/default"/>
    <dgm:cxn modelId="{22F1F1DF-B043-7D41-96AD-3F8797F22266}" type="presParOf" srcId="{7A051886-01C8-6342-ABE7-4F563D9FE55C}" destId="{2F072509-105B-DB47-B21C-6983FE06C592}" srcOrd="3" destOrd="0" presId="urn:microsoft.com/office/officeart/2005/8/layout/default"/>
    <dgm:cxn modelId="{80CC5AE2-FA0F-C04F-9CF0-052E1E94DB83}" type="presParOf" srcId="{7A051886-01C8-6342-ABE7-4F563D9FE55C}" destId="{7A86468A-C068-EE45-9233-FE576AEE57EF}" srcOrd="4" destOrd="0" presId="urn:microsoft.com/office/officeart/2005/8/layout/default"/>
    <dgm:cxn modelId="{61DD5C05-3FBD-3F40-85B9-95D128D757D2}" type="presParOf" srcId="{7A051886-01C8-6342-ABE7-4F563D9FE55C}" destId="{B5A7E676-B97D-6443-8B8E-81D8E37A9EA3}" srcOrd="5" destOrd="0" presId="urn:microsoft.com/office/officeart/2005/8/layout/default"/>
    <dgm:cxn modelId="{2B672D93-F395-744A-8D79-A68F17AAB933}" type="presParOf" srcId="{7A051886-01C8-6342-ABE7-4F563D9FE55C}" destId="{BF87DFE8-5B8C-354A-B347-36BF08AE3F50}"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F7588B0-16C9-9F4D-8CE2-F2DC4127CBFC}" type="doc">
      <dgm:prSet loTypeId="urn:microsoft.com/office/officeart/2005/8/layout/vList2" loCatId="" qsTypeId="urn:microsoft.com/office/officeart/2005/8/quickstyle/simple1" qsCatId="simple" csTypeId="urn:microsoft.com/office/officeart/2005/8/colors/colorful2" csCatId="colorful" phldr="1"/>
      <dgm:spPr/>
      <dgm:t>
        <a:bodyPr/>
        <a:lstStyle/>
        <a:p>
          <a:endParaRPr lang="es-MX"/>
        </a:p>
      </dgm:t>
    </dgm:pt>
    <dgm:pt modelId="{9ED9E078-9886-A54B-8BD3-BFEBDA52722A}">
      <dgm:prSet/>
      <dgm:spPr/>
      <dgm:t>
        <a:bodyPr/>
        <a:lstStyle/>
        <a:p>
          <a:r>
            <a:rPr lang="en-US" dirty="0">
              <a:latin typeface="+mn-lt"/>
            </a:rPr>
            <a:t>Break project into small tasks and milestones</a:t>
          </a:r>
        </a:p>
      </dgm:t>
    </dgm:pt>
    <dgm:pt modelId="{1EBB15A9-5CF6-284A-86A3-E4FDDC4AD820}" type="parTrans" cxnId="{F7CEF0B4-F074-3943-BC2C-30940D178019}">
      <dgm:prSet/>
      <dgm:spPr/>
      <dgm:t>
        <a:bodyPr/>
        <a:lstStyle/>
        <a:p>
          <a:endParaRPr lang="es-MX"/>
        </a:p>
      </dgm:t>
    </dgm:pt>
    <dgm:pt modelId="{62DE9A02-9DE0-7448-9727-EEAD3BE89BD9}" type="sibTrans" cxnId="{F7CEF0B4-F074-3943-BC2C-30940D178019}">
      <dgm:prSet/>
      <dgm:spPr/>
      <dgm:t>
        <a:bodyPr/>
        <a:lstStyle/>
        <a:p>
          <a:endParaRPr lang="es-MX"/>
        </a:p>
      </dgm:t>
    </dgm:pt>
    <dgm:pt modelId="{02CBA765-1523-2D4D-8A7E-F2CFE15C4BE1}">
      <dgm:prSet/>
      <dgm:spPr/>
      <dgm:t>
        <a:bodyPr/>
        <a:lstStyle/>
        <a:p>
          <a:r>
            <a:rPr lang="en-US" dirty="0">
              <a:latin typeface="+mn-lt"/>
            </a:rPr>
            <a:t>Estimate each task and milestone</a:t>
          </a:r>
        </a:p>
      </dgm:t>
    </dgm:pt>
    <dgm:pt modelId="{39BDAAD0-C533-884B-8913-B34CF0A96DBB}" type="parTrans" cxnId="{96C35C03-6C7D-4C40-9CAE-514E4CE324D3}">
      <dgm:prSet/>
      <dgm:spPr/>
      <dgm:t>
        <a:bodyPr/>
        <a:lstStyle/>
        <a:p>
          <a:endParaRPr lang="es-MX"/>
        </a:p>
      </dgm:t>
    </dgm:pt>
    <dgm:pt modelId="{6C0410A1-E131-0644-B900-8641D6F9D8AF}" type="sibTrans" cxnId="{96C35C03-6C7D-4C40-9CAE-514E4CE324D3}">
      <dgm:prSet/>
      <dgm:spPr/>
      <dgm:t>
        <a:bodyPr/>
        <a:lstStyle/>
        <a:p>
          <a:endParaRPr lang="es-MX"/>
        </a:p>
      </dgm:t>
    </dgm:pt>
    <dgm:pt modelId="{1621B335-6DBD-EF43-8696-F68CF380DDC5}">
      <dgm:prSet/>
      <dgm:spPr/>
      <dgm:t>
        <a:bodyPr/>
        <a:lstStyle/>
        <a:p>
          <a:r>
            <a:rPr lang="en-US" dirty="0">
              <a:latin typeface="+mn-lt"/>
            </a:rPr>
            <a:t>Add the estimates all together</a:t>
          </a:r>
        </a:p>
      </dgm:t>
    </dgm:pt>
    <dgm:pt modelId="{573CBD0D-2654-B844-9E03-D54EB2EED562}" type="parTrans" cxnId="{09C8BC52-E2BE-9344-A8B6-5B517DC9DC88}">
      <dgm:prSet/>
      <dgm:spPr/>
      <dgm:t>
        <a:bodyPr/>
        <a:lstStyle/>
        <a:p>
          <a:endParaRPr lang="es-MX"/>
        </a:p>
      </dgm:t>
    </dgm:pt>
    <dgm:pt modelId="{20DF322F-320C-8540-9913-9CB65E8A44D5}" type="sibTrans" cxnId="{09C8BC52-E2BE-9344-A8B6-5B517DC9DC88}">
      <dgm:prSet/>
      <dgm:spPr/>
      <dgm:t>
        <a:bodyPr/>
        <a:lstStyle/>
        <a:p>
          <a:endParaRPr lang="es-MX"/>
        </a:p>
      </dgm:t>
    </dgm:pt>
    <dgm:pt modelId="{1BAB37B4-4F0D-AB43-9E05-D3A64D7ECE2B}">
      <dgm:prSet/>
      <dgm:spPr/>
      <dgm:t>
        <a:bodyPr/>
        <a:lstStyle/>
        <a:p>
          <a:r>
            <a:rPr lang="en-US" dirty="0">
              <a:latin typeface="+mn-lt"/>
            </a:rPr>
            <a:t>Add in any contingencies/taxes/other costs</a:t>
          </a:r>
        </a:p>
      </dgm:t>
    </dgm:pt>
    <dgm:pt modelId="{35B37071-AF50-9545-8FD1-C1B4CAA1312A}" type="parTrans" cxnId="{5D9F4EF0-EE6F-0D45-8C3B-B4C4E0AF8E23}">
      <dgm:prSet/>
      <dgm:spPr/>
      <dgm:t>
        <a:bodyPr/>
        <a:lstStyle/>
        <a:p>
          <a:endParaRPr lang="es-MX"/>
        </a:p>
      </dgm:t>
    </dgm:pt>
    <dgm:pt modelId="{93E2F087-1A70-0E4C-9963-6DED3F855063}" type="sibTrans" cxnId="{5D9F4EF0-EE6F-0D45-8C3B-B4C4E0AF8E23}">
      <dgm:prSet/>
      <dgm:spPr/>
      <dgm:t>
        <a:bodyPr/>
        <a:lstStyle/>
        <a:p>
          <a:endParaRPr lang="es-MX"/>
        </a:p>
      </dgm:t>
    </dgm:pt>
    <dgm:pt modelId="{0984874A-E659-3844-9C45-7AD0840D13AC}">
      <dgm:prSet/>
      <dgm:spPr/>
      <dgm:t>
        <a:bodyPr/>
        <a:lstStyle/>
        <a:p>
          <a:r>
            <a:rPr lang="en-US" dirty="0">
              <a:latin typeface="+mn-lt"/>
            </a:rPr>
            <a:t>Seek Approval</a:t>
          </a:r>
        </a:p>
      </dgm:t>
    </dgm:pt>
    <dgm:pt modelId="{E3474B0F-ABF1-3746-9264-20A5241317FB}" type="parTrans" cxnId="{68214755-30AF-BE4E-908A-F39412809AEF}">
      <dgm:prSet/>
      <dgm:spPr/>
      <dgm:t>
        <a:bodyPr/>
        <a:lstStyle/>
        <a:p>
          <a:endParaRPr lang="es-MX"/>
        </a:p>
      </dgm:t>
    </dgm:pt>
    <dgm:pt modelId="{0C41DFFE-2602-CD46-803B-7EB8993ADABE}" type="sibTrans" cxnId="{68214755-30AF-BE4E-908A-F39412809AEF}">
      <dgm:prSet/>
      <dgm:spPr/>
      <dgm:t>
        <a:bodyPr/>
        <a:lstStyle/>
        <a:p>
          <a:endParaRPr lang="es-MX"/>
        </a:p>
      </dgm:t>
    </dgm:pt>
    <dgm:pt modelId="{A5E98925-9A86-284C-994D-86D29108FAF8}" type="pres">
      <dgm:prSet presAssocID="{EF7588B0-16C9-9F4D-8CE2-F2DC4127CBFC}" presName="linear" presStyleCnt="0">
        <dgm:presLayoutVars>
          <dgm:animLvl val="lvl"/>
          <dgm:resizeHandles val="exact"/>
        </dgm:presLayoutVars>
      </dgm:prSet>
      <dgm:spPr/>
    </dgm:pt>
    <dgm:pt modelId="{78FE541B-1496-5042-8192-B4B7C95459D0}" type="pres">
      <dgm:prSet presAssocID="{9ED9E078-9886-A54B-8BD3-BFEBDA52722A}" presName="parentText" presStyleLbl="node1" presStyleIdx="0" presStyleCnt="5">
        <dgm:presLayoutVars>
          <dgm:chMax val="0"/>
          <dgm:bulletEnabled val="1"/>
        </dgm:presLayoutVars>
      </dgm:prSet>
      <dgm:spPr/>
    </dgm:pt>
    <dgm:pt modelId="{C9D0030C-8234-5D4C-A900-800C19CD45CE}" type="pres">
      <dgm:prSet presAssocID="{62DE9A02-9DE0-7448-9727-EEAD3BE89BD9}" presName="spacer" presStyleCnt="0"/>
      <dgm:spPr/>
    </dgm:pt>
    <dgm:pt modelId="{FF8D5084-D23C-3D4C-BB45-4D0E7775E362}" type="pres">
      <dgm:prSet presAssocID="{02CBA765-1523-2D4D-8A7E-F2CFE15C4BE1}" presName="parentText" presStyleLbl="node1" presStyleIdx="1" presStyleCnt="5">
        <dgm:presLayoutVars>
          <dgm:chMax val="0"/>
          <dgm:bulletEnabled val="1"/>
        </dgm:presLayoutVars>
      </dgm:prSet>
      <dgm:spPr/>
    </dgm:pt>
    <dgm:pt modelId="{49BCA8ED-6B75-F54C-945D-000E574767AD}" type="pres">
      <dgm:prSet presAssocID="{6C0410A1-E131-0644-B900-8641D6F9D8AF}" presName="spacer" presStyleCnt="0"/>
      <dgm:spPr/>
    </dgm:pt>
    <dgm:pt modelId="{1C8E52A3-0E0A-3E43-8972-416B6A1EC33C}" type="pres">
      <dgm:prSet presAssocID="{1621B335-6DBD-EF43-8696-F68CF380DDC5}" presName="parentText" presStyleLbl="node1" presStyleIdx="2" presStyleCnt="5">
        <dgm:presLayoutVars>
          <dgm:chMax val="0"/>
          <dgm:bulletEnabled val="1"/>
        </dgm:presLayoutVars>
      </dgm:prSet>
      <dgm:spPr/>
    </dgm:pt>
    <dgm:pt modelId="{71823D69-689F-A24A-8B49-ABC839BCA76A}" type="pres">
      <dgm:prSet presAssocID="{20DF322F-320C-8540-9913-9CB65E8A44D5}" presName="spacer" presStyleCnt="0"/>
      <dgm:spPr/>
    </dgm:pt>
    <dgm:pt modelId="{07ADEC51-9CDB-8A43-A5D4-45F2DECF7692}" type="pres">
      <dgm:prSet presAssocID="{1BAB37B4-4F0D-AB43-9E05-D3A64D7ECE2B}" presName="parentText" presStyleLbl="node1" presStyleIdx="3" presStyleCnt="5">
        <dgm:presLayoutVars>
          <dgm:chMax val="0"/>
          <dgm:bulletEnabled val="1"/>
        </dgm:presLayoutVars>
      </dgm:prSet>
      <dgm:spPr/>
    </dgm:pt>
    <dgm:pt modelId="{2CECBB81-E5AC-D143-94B1-FFDFEEB1E0EC}" type="pres">
      <dgm:prSet presAssocID="{93E2F087-1A70-0E4C-9963-6DED3F855063}" presName="spacer" presStyleCnt="0"/>
      <dgm:spPr/>
    </dgm:pt>
    <dgm:pt modelId="{D79E8D32-885A-B142-9CF2-38BF46B72808}" type="pres">
      <dgm:prSet presAssocID="{0984874A-E659-3844-9C45-7AD0840D13AC}" presName="parentText" presStyleLbl="node1" presStyleIdx="4" presStyleCnt="5">
        <dgm:presLayoutVars>
          <dgm:chMax val="0"/>
          <dgm:bulletEnabled val="1"/>
        </dgm:presLayoutVars>
      </dgm:prSet>
      <dgm:spPr/>
    </dgm:pt>
  </dgm:ptLst>
  <dgm:cxnLst>
    <dgm:cxn modelId="{96C35C03-6C7D-4C40-9CAE-514E4CE324D3}" srcId="{EF7588B0-16C9-9F4D-8CE2-F2DC4127CBFC}" destId="{02CBA765-1523-2D4D-8A7E-F2CFE15C4BE1}" srcOrd="1" destOrd="0" parTransId="{39BDAAD0-C533-884B-8913-B34CF0A96DBB}" sibTransId="{6C0410A1-E131-0644-B900-8641D6F9D8AF}"/>
    <dgm:cxn modelId="{25661B2C-EC25-0942-B038-533E741CB3AA}" type="presOf" srcId="{02CBA765-1523-2D4D-8A7E-F2CFE15C4BE1}" destId="{FF8D5084-D23C-3D4C-BB45-4D0E7775E362}" srcOrd="0" destOrd="0" presId="urn:microsoft.com/office/officeart/2005/8/layout/vList2"/>
    <dgm:cxn modelId="{FD0A2D66-E3C7-4148-84DC-470D2EACED76}" type="presOf" srcId="{EF7588B0-16C9-9F4D-8CE2-F2DC4127CBFC}" destId="{A5E98925-9A86-284C-994D-86D29108FAF8}" srcOrd="0" destOrd="0" presId="urn:microsoft.com/office/officeart/2005/8/layout/vList2"/>
    <dgm:cxn modelId="{3D2F7F48-5382-F640-9338-E2FFF3699E49}" type="presOf" srcId="{1BAB37B4-4F0D-AB43-9E05-D3A64D7ECE2B}" destId="{07ADEC51-9CDB-8A43-A5D4-45F2DECF7692}" srcOrd="0" destOrd="0" presId="urn:microsoft.com/office/officeart/2005/8/layout/vList2"/>
    <dgm:cxn modelId="{09C8BC52-E2BE-9344-A8B6-5B517DC9DC88}" srcId="{EF7588B0-16C9-9F4D-8CE2-F2DC4127CBFC}" destId="{1621B335-6DBD-EF43-8696-F68CF380DDC5}" srcOrd="2" destOrd="0" parTransId="{573CBD0D-2654-B844-9E03-D54EB2EED562}" sibTransId="{20DF322F-320C-8540-9913-9CB65E8A44D5}"/>
    <dgm:cxn modelId="{68214755-30AF-BE4E-908A-F39412809AEF}" srcId="{EF7588B0-16C9-9F4D-8CE2-F2DC4127CBFC}" destId="{0984874A-E659-3844-9C45-7AD0840D13AC}" srcOrd="4" destOrd="0" parTransId="{E3474B0F-ABF1-3746-9264-20A5241317FB}" sibTransId="{0C41DFFE-2602-CD46-803B-7EB8993ADABE}"/>
    <dgm:cxn modelId="{A4AE9B9B-E7F3-0344-9AAF-47D0346CA93B}" type="presOf" srcId="{1621B335-6DBD-EF43-8696-F68CF380DDC5}" destId="{1C8E52A3-0E0A-3E43-8972-416B6A1EC33C}" srcOrd="0" destOrd="0" presId="urn:microsoft.com/office/officeart/2005/8/layout/vList2"/>
    <dgm:cxn modelId="{F7CEF0B4-F074-3943-BC2C-30940D178019}" srcId="{EF7588B0-16C9-9F4D-8CE2-F2DC4127CBFC}" destId="{9ED9E078-9886-A54B-8BD3-BFEBDA52722A}" srcOrd="0" destOrd="0" parTransId="{1EBB15A9-5CF6-284A-86A3-E4FDDC4AD820}" sibTransId="{62DE9A02-9DE0-7448-9727-EEAD3BE89BD9}"/>
    <dgm:cxn modelId="{EC7DEDB8-036E-C74A-A959-0868D4FB4B00}" type="presOf" srcId="{0984874A-E659-3844-9C45-7AD0840D13AC}" destId="{D79E8D32-885A-B142-9CF2-38BF46B72808}" srcOrd="0" destOrd="0" presId="urn:microsoft.com/office/officeart/2005/8/layout/vList2"/>
    <dgm:cxn modelId="{2010DECD-BF97-9745-989F-8802B5F23944}" type="presOf" srcId="{9ED9E078-9886-A54B-8BD3-BFEBDA52722A}" destId="{78FE541B-1496-5042-8192-B4B7C95459D0}" srcOrd="0" destOrd="0" presId="urn:microsoft.com/office/officeart/2005/8/layout/vList2"/>
    <dgm:cxn modelId="{5D9F4EF0-EE6F-0D45-8C3B-B4C4E0AF8E23}" srcId="{EF7588B0-16C9-9F4D-8CE2-F2DC4127CBFC}" destId="{1BAB37B4-4F0D-AB43-9E05-D3A64D7ECE2B}" srcOrd="3" destOrd="0" parTransId="{35B37071-AF50-9545-8FD1-C1B4CAA1312A}" sibTransId="{93E2F087-1A70-0E4C-9963-6DED3F855063}"/>
    <dgm:cxn modelId="{A39CC6A1-5863-924F-9A9D-1B816496098F}" type="presParOf" srcId="{A5E98925-9A86-284C-994D-86D29108FAF8}" destId="{78FE541B-1496-5042-8192-B4B7C95459D0}" srcOrd="0" destOrd="0" presId="urn:microsoft.com/office/officeart/2005/8/layout/vList2"/>
    <dgm:cxn modelId="{B94A1476-850B-9248-8539-2CEB40B903A4}" type="presParOf" srcId="{A5E98925-9A86-284C-994D-86D29108FAF8}" destId="{C9D0030C-8234-5D4C-A900-800C19CD45CE}" srcOrd="1" destOrd="0" presId="urn:microsoft.com/office/officeart/2005/8/layout/vList2"/>
    <dgm:cxn modelId="{754E62E1-1127-4046-A6F7-7C822831B68A}" type="presParOf" srcId="{A5E98925-9A86-284C-994D-86D29108FAF8}" destId="{FF8D5084-D23C-3D4C-BB45-4D0E7775E362}" srcOrd="2" destOrd="0" presId="urn:microsoft.com/office/officeart/2005/8/layout/vList2"/>
    <dgm:cxn modelId="{CB293A5F-6619-E14F-B754-2CA797E49967}" type="presParOf" srcId="{A5E98925-9A86-284C-994D-86D29108FAF8}" destId="{49BCA8ED-6B75-F54C-945D-000E574767AD}" srcOrd="3" destOrd="0" presId="urn:microsoft.com/office/officeart/2005/8/layout/vList2"/>
    <dgm:cxn modelId="{CD1093B7-0CAD-CC49-A3FE-8823A70A073F}" type="presParOf" srcId="{A5E98925-9A86-284C-994D-86D29108FAF8}" destId="{1C8E52A3-0E0A-3E43-8972-416B6A1EC33C}" srcOrd="4" destOrd="0" presId="urn:microsoft.com/office/officeart/2005/8/layout/vList2"/>
    <dgm:cxn modelId="{8E77BD5F-25AC-3B47-B609-967C67747AF6}" type="presParOf" srcId="{A5E98925-9A86-284C-994D-86D29108FAF8}" destId="{71823D69-689F-A24A-8B49-ABC839BCA76A}" srcOrd="5" destOrd="0" presId="urn:microsoft.com/office/officeart/2005/8/layout/vList2"/>
    <dgm:cxn modelId="{11D9D862-7424-4545-A60C-58D33E7B75D1}" type="presParOf" srcId="{A5E98925-9A86-284C-994D-86D29108FAF8}" destId="{07ADEC51-9CDB-8A43-A5D4-45F2DECF7692}" srcOrd="6" destOrd="0" presId="urn:microsoft.com/office/officeart/2005/8/layout/vList2"/>
    <dgm:cxn modelId="{AE01EC0B-D3BB-6244-86EC-0DC5434B8F0C}" type="presParOf" srcId="{A5E98925-9A86-284C-994D-86D29108FAF8}" destId="{2CECBB81-E5AC-D143-94B1-FFDFEEB1E0EC}" srcOrd="7" destOrd="0" presId="urn:microsoft.com/office/officeart/2005/8/layout/vList2"/>
    <dgm:cxn modelId="{8486D5B8-A816-0544-942A-3FCA93F98673}" type="presParOf" srcId="{A5E98925-9A86-284C-994D-86D29108FAF8}" destId="{D79E8D32-885A-B142-9CF2-38BF46B72808}"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A18FB5-2015-4E40-9E85-0604D3E84673}">
      <dsp:nvSpPr>
        <dsp:cNvPr id="0" name=""/>
        <dsp:cNvSpPr/>
      </dsp:nvSpPr>
      <dsp:spPr>
        <a:xfrm>
          <a:off x="0" y="533260"/>
          <a:ext cx="2022230" cy="1213338"/>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Font typeface="Arial" panose="020B0604020202020204" pitchFamily="34" charset="0"/>
            <a:buNone/>
          </a:pPr>
          <a:r>
            <a:rPr lang="en-CA" sz="2900" kern="1200" dirty="0">
              <a:latin typeface="Arial"/>
              <a:ea typeface="Arial"/>
              <a:cs typeface="Arial"/>
              <a:sym typeface="Arial"/>
            </a:rPr>
            <a:t>Analogous Estimating</a:t>
          </a:r>
          <a:endParaRPr lang="es-MX" sz="2900" kern="1200" dirty="0"/>
        </a:p>
      </dsp:txBody>
      <dsp:txXfrm>
        <a:off x="0" y="533260"/>
        <a:ext cx="2022230" cy="1213338"/>
      </dsp:txXfrm>
    </dsp:sp>
    <dsp:sp modelId="{DA9AF999-0F53-8143-B4B6-1A89EEABD50A}">
      <dsp:nvSpPr>
        <dsp:cNvPr id="0" name=""/>
        <dsp:cNvSpPr/>
      </dsp:nvSpPr>
      <dsp:spPr>
        <a:xfrm>
          <a:off x="2224453" y="533260"/>
          <a:ext cx="2022230" cy="1213338"/>
        </a:xfrm>
        <a:prstGeom prst="rect">
          <a:avLst/>
        </a:prstGeom>
        <a:solidFill>
          <a:schemeClr val="accent2">
            <a:hueOff val="3247601"/>
            <a:satOff val="5830"/>
            <a:lumOff val="-343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Font typeface="Arial" panose="020B0604020202020204" pitchFamily="34" charset="0"/>
            <a:buNone/>
          </a:pPr>
          <a:r>
            <a:rPr lang="es-MX" sz="2900" kern="1200" dirty="0"/>
            <a:t>Parametric Estimating</a:t>
          </a:r>
        </a:p>
      </dsp:txBody>
      <dsp:txXfrm>
        <a:off x="2224453" y="533260"/>
        <a:ext cx="2022230" cy="1213338"/>
      </dsp:txXfrm>
    </dsp:sp>
    <dsp:sp modelId="{7B994D93-77E4-264C-AD03-D32A04461AA9}">
      <dsp:nvSpPr>
        <dsp:cNvPr id="0" name=""/>
        <dsp:cNvSpPr/>
      </dsp:nvSpPr>
      <dsp:spPr>
        <a:xfrm>
          <a:off x="4448907" y="533260"/>
          <a:ext cx="2022230" cy="1213338"/>
        </a:xfrm>
        <a:prstGeom prst="rect">
          <a:avLst/>
        </a:prstGeom>
        <a:solidFill>
          <a:schemeClr val="accent2">
            <a:hueOff val="6495201"/>
            <a:satOff val="11660"/>
            <a:lumOff val="-686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Font typeface="Arial" panose="020B0604020202020204" pitchFamily="34" charset="0"/>
            <a:buNone/>
          </a:pPr>
          <a:r>
            <a:rPr lang="es-MX" sz="2900" kern="1200" dirty="0"/>
            <a:t>Learning Curves</a:t>
          </a:r>
        </a:p>
      </dsp:txBody>
      <dsp:txXfrm>
        <a:off x="4448907" y="533260"/>
        <a:ext cx="2022230" cy="12133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A18FB5-2015-4E40-9E85-0604D3E84673}">
      <dsp:nvSpPr>
        <dsp:cNvPr id="0" name=""/>
        <dsp:cNvSpPr/>
      </dsp:nvSpPr>
      <dsp:spPr>
        <a:xfrm>
          <a:off x="800360" y="39"/>
          <a:ext cx="2319245" cy="1391547"/>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Font typeface="Arial" panose="020B0604020202020204" pitchFamily="34" charset="0"/>
            <a:buNone/>
          </a:pPr>
          <a:r>
            <a:rPr lang="es-MX" sz="2900" kern="1200" dirty="0"/>
            <a:t>Single Point Estimate</a:t>
          </a:r>
        </a:p>
      </dsp:txBody>
      <dsp:txXfrm>
        <a:off x="800360" y="39"/>
        <a:ext cx="2319245" cy="1391547"/>
      </dsp:txXfrm>
    </dsp:sp>
    <dsp:sp modelId="{DA9AF999-0F53-8143-B4B6-1A89EEABD50A}">
      <dsp:nvSpPr>
        <dsp:cNvPr id="0" name=""/>
        <dsp:cNvSpPr/>
      </dsp:nvSpPr>
      <dsp:spPr>
        <a:xfrm>
          <a:off x="3351531" y="39"/>
          <a:ext cx="2319245" cy="1391547"/>
        </a:xfrm>
        <a:prstGeom prst="rect">
          <a:avLst/>
        </a:prstGeom>
        <a:solidFill>
          <a:schemeClr val="accent2">
            <a:hueOff val="6495201"/>
            <a:satOff val="11660"/>
            <a:lumOff val="-686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Font typeface="Arial" panose="020B0604020202020204" pitchFamily="34" charset="0"/>
            <a:buNone/>
          </a:pPr>
          <a:r>
            <a:rPr lang="es-MX" sz="2900" kern="1200" dirty="0"/>
            <a:t>Three Points Estimate</a:t>
          </a:r>
        </a:p>
      </dsp:txBody>
      <dsp:txXfrm>
        <a:off x="3351531" y="39"/>
        <a:ext cx="2319245" cy="139154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FD21F5-AB7E-C444-B044-2767B6944600}">
      <dsp:nvSpPr>
        <dsp:cNvPr id="0" name=""/>
        <dsp:cNvSpPr/>
      </dsp:nvSpPr>
      <dsp:spPr>
        <a:xfrm>
          <a:off x="7360" y="0"/>
          <a:ext cx="1924406" cy="770515"/>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en-US" sz="1700" b="1" i="0" kern="1200" dirty="0">
              <a:latin typeface="+mn-lt"/>
            </a:rPr>
            <a:t>Direct Costs</a:t>
          </a:r>
          <a:endParaRPr lang="es-CO" sz="1700" kern="1200" dirty="0">
            <a:latin typeface="+mn-lt"/>
          </a:endParaRPr>
        </a:p>
      </dsp:txBody>
      <dsp:txXfrm>
        <a:off x="7360" y="0"/>
        <a:ext cx="1924406" cy="770515"/>
      </dsp:txXfrm>
    </dsp:sp>
    <dsp:sp modelId="{C229260C-3BC6-4E4D-BE09-F53BB896C157}">
      <dsp:nvSpPr>
        <dsp:cNvPr id="0" name=""/>
        <dsp:cNvSpPr/>
      </dsp:nvSpPr>
      <dsp:spPr>
        <a:xfrm>
          <a:off x="7360" y="770515"/>
          <a:ext cx="1924406" cy="2122461"/>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b="1" i="0" kern="1200" dirty="0">
              <a:latin typeface="+mn-lt"/>
            </a:rPr>
            <a:t> </a:t>
          </a:r>
          <a:r>
            <a:rPr lang="en-US" sz="1700" b="0" i="0" kern="1200" dirty="0">
              <a:latin typeface="+mn-lt"/>
            </a:rPr>
            <a:t>An expense traced directly to the project (product/service) </a:t>
          </a:r>
          <a:r>
            <a:rPr lang="en-US" sz="1700" b="0" i="0" kern="1200" dirty="0" err="1">
              <a:latin typeface="+mn-lt"/>
            </a:rPr>
            <a:t>ie</a:t>
          </a:r>
          <a:r>
            <a:rPr lang="en-US" sz="1700" b="0" i="0" kern="1200" dirty="0">
              <a:latin typeface="+mn-lt"/>
            </a:rPr>
            <a:t>.  Trainer’s wages</a:t>
          </a:r>
          <a:endParaRPr lang="es-CO" sz="1700" kern="1200" dirty="0">
            <a:latin typeface="+mn-lt"/>
          </a:endParaRPr>
        </a:p>
      </dsp:txBody>
      <dsp:txXfrm>
        <a:off x="7360" y="770515"/>
        <a:ext cx="1924406" cy="2122461"/>
      </dsp:txXfrm>
    </dsp:sp>
    <dsp:sp modelId="{4AE6EE2A-AF85-7A48-A9CE-0091F290EBAA}">
      <dsp:nvSpPr>
        <dsp:cNvPr id="0" name=""/>
        <dsp:cNvSpPr/>
      </dsp:nvSpPr>
      <dsp:spPr>
        <a:xfrm>
          <a:off x="2201184" y="0"/>
          <a:ext cx="1924406" cy="770515"/>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en-US" sz="1700" b="1" i="0" kern="1200" dirty="0">
              <a:latin typeface="+mn-lt"/>
            </a:rPr>
            <a:t>Indirect Costs</a:t>
          </a:r>
          <a:endParaRPr lang="es-CO" sz="1700" kern="1200" dirty="0">
            <a:latin typeface="+mn-lt"/>
          </a:endParaRPr>
        </a:p>
      </dsp:txBody>
      <dsp:txXfrm>
        <a:off x="2201184" y="0"/>
        <a:ext cx="1924406" cy="770515"/>
      </dsp:txXfrm>
    </dsp:sp>
    <dsp:sp modelId="{5CEB17E6-862F-8240-BAB7-8A2E9F368936}">
      <dsp:nvSpPr>
        <dsp:cNvPr id="0" name=""/>
        <dsp:cNvSpPr/>
      </dsp:nvSpPr>
      <dsp:spPr>
        <a:xfrm>
          <a:off x="2201184" y="770515"/>
          <a:ext cx="1924406" cy="2122461"/>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b="0" i="0" kern="1200" dirty="0">
              <a:latin typeface="+mn-lt"/>
            </a:rPr>
            <a:t>An expense not directly related to the project, yet costs of the project </a:t>
          </a:r>
          <a:r>
            <a:rPr lang="en-US" sz="1700" b="0" i="0" kern="1200" dirty="0" err="1">
              <a:latin typeface="+mn-lt"/>
            </a:rPr>
            <a:t>ie</a:t>
          </a:r>
          <a:r>
            <a:rPr lang="en-US" sz="1700" b="0" i="0" kern="1200" dirty="0">
              <a:latin typeface="+mn-lt"/>
            </a:rPr>
            <a:t>. Purchase of audio/visual equipment </a:t>
          </a:r>
          <a:endParaRPr lang="es-CO" sz="1700" kern="1200" dirty="0">
            <a:latin typeface="+mn-lt"/>
          </a:endParaRPr>
        </a:p>
      </dsp:txBody>
      <dsp:txXfrm>
        <a:off x="2201184" y="770515"/>
        <a:ext cx="1924406" cy="2122461"/>
      </dsp:txXfrm>
    </dsp:sp>
    <dsp:sp modelId="{AF7716BB-14BB-EE4B-A963-1505B14190E3}">
      <dsp:nvSpPr>
        <dsp:cNvPr id="0" name=""/>
        <dsp:cNvSpPr/>
      </dsp:nvSpPr>
      <dsp:spPr>
        <a:xfrm>
          <a:off x="4395008" y="0"/>
          <a:ext cx="1924406" cy="770515"/>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en-US" sz="1700" b="1" i="0" kern="1200" dirty="0">
              <a:latin typeface="+mn-lt"/>
            </a:rPr>
            <a:t>Direct Project Overhead Costs</a:t>
          </a:r>
          <a:endParaRPr lang="es-CO" sz="1700" kern="1200" dirty="0">
            <a:latin typeface="+mn-lt"/>
          </a:endParaRPr>
        </a:p>
      </dsp:txBody>
      <dsp:txXfrm>
        <a:off x="4395008" y="0"/>
        <a:ext cx="1924406" cy="770515"/>
      </dsp:txXfrm>
    </dsp:sp>
    <dsp:sp modelId="{EED52FFC-4E4F-6849-B18C-936286568E93}">
      <dsp:nvSpPr>
        <dsp:cNvPr id="0" name=""/>
        <dsp:cNvSpPr/>
      </dsp:nvSpPr>
      <dsp:spPr>
        <a:xfrm>
          <a:off x="4395008" y="770515"/>
          <a:ext cx="1924406" cy="2122461"/>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b="0" i="0" kern="1200" dirty="0">
              <a:latin typeface="+mn-lt"/>
            </a:rPr>
            <a:t>An expense tied to specific resources in the organization that are used in the project </a:t>
          </a:r>
          <a:r>
            <a:rPr lang="en-US" sz="1700" b="0" i="0" kern="1200" dirty="0" err="1">
              <a:latin typeface="+mn-lt"/>
            </a:rPr>
            <a:t>ie</a:t>
          </a:r>
          <a:r>
            <a:rPr lang="en-US" sz="1700" b="0" i="0" kern="1200" dirty="0">
              <a:latin typeface="+mn-lt"/>
            </a:rPr>
            <a:t>. Photocopier</a:t>
          </a:r>
          <a:endParaRPr lang="es-CO" sz="1700" kern="1200" dirty="0">
            <a:latin typeface="+mn-lt"/>
          </a:endParaRPr>
        </a:p>
      </dsp:txBody>
      <dsp:txXfrm>
        <a:off x="4395008" y="770515"/>
        <a:ext cx="1924406" cy="2122461"/>
      </dsp:txXfrm>
    </dsp:sp>
    <dsp:sp modelId="{F2D1A750-8025-C946-A8F2-2E6336AAE5FA}">
      <dsp:nvSpPr>
        <dsp:cNvPr id="0" name=""/>
        <dsp:cNvSpPr/>
      </dsp:nvSpPr>
      <dsp:spPr>
        <a:xfrm>
          <a:off x="6588832" y="0"/>
          <a:ext cx="1924406" cy="770515"/>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en-US" sz="1700" b="1" i="0" kern="1200" dirty="0">
              <a:latin typeface="+mn-lt"/>
            </a:rPr>
            <a:t>General/Administrative Overhead Costs</a:t>
          </a:r>
          <a:endParaRPr lang="es-CO" sz="1700" kern="1200" dirty="0">
            <a:latin typeface="+mn-lt"/>
          </a:endParaRPr>
        </a:p>
      </dsp:txBody>
      <dsp:txXfrm>
        <a:off x="6588832" y="0"/>
        <a:ext cx="1924406" cy="770515"/>
      </dsp:txXfrm>
    </dsp:sp>
    <dsp:sp modelId="{DE8175CD-9BD6-5D43-9D58-7155223B4099}">
      <dsp:nvSpPr>
        <dsp:cNvPr id="0" name=""/>
        <dsp:cNvSpPr/>
      </dsp:nvSpPr>
      <dsp:spPr>
        <a:xfrm>
          <a:off x="6588832" y="770515"/>
          <a:ext cx="1924406" cy="2122461"/>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b="1" i="0" kern="1200" dirty="0">
              <a:latin typeface="+mn-lt"/>
            </a:rPr>
            <a:t> </a:t>
          </a:r>
          <a:r>
            <a:rPr lang="en-US" sz="1700" b="0" i="0" kern="1200" dirty="0">
              <a:latin typeface="+mn-lt"/>
            </a:rPr>
            <a:t>Indirect costs of running a business that supports the project </a:t>
          </a:r>
          <a:r>
            <a:rPr lang="en-US" sz="1700" b="0" i="0" kern="1200" dirty="0" err="1">
              <a:latin typeface="+mn-lt"/>
            </a:rPr>
            <a:t>ie</a:t>
          </a:r>
          <a:r>
            <a:rPr lang="en-US" sz="1700" b="0" i="0" kern="1200" dirty="0">
              <a:latin typeface="+mn-lt"/>
            </a:rPr>
            <a:t>.  IT support</a:t>
          </a:r>
          <a:endParaRPr lang="es-CO" sz="1700" kern="1200" dirty="0">
            <a:latin typeface="+mn-lt"/>
          </a:endParaRPr>
        </a:p>
      </dsp:txBody>
      <dsp:txXfrm>
        <a:off x="6588832" y="770515"/>
        <a:ext cx="1924406" cy="212246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DF1A5D-0E13-134A-B338-CCF85BD541EE}">
      <dsp:nvSpPr>
        <dsp:cNvPr id="0" name=""/>
        <dsp:cNvSpPr/>
      </dsp:nvSpPr>
      <dsp:spPr>
        <a:xfrm>
          <a:off x="541436" y="1625"/>
          <a:ext cx="2387203" cy="1432321"/>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CA" sz="2000" b="1" i="0" kern="1200" noProof="0" dirty="0"/>
            <a:t>Determination of Resource Cost Rates</a:t>
          </a:r>
          <a:endParaRPr lang="en-CA" sz="2000" kern="1200" noProof="0" dirty="0"/>
        </a:p>
      </dsp:txBody>
      <dsp:txXfrm>
        <a:off x="541436" y="1625"/>
        <a:ext cx="2387203" cy="1432321"/>
      </dsp:txXfrm>
    </dsp:sp>
    <dsp:sp modelId="{7F3258A3-8D90-E04C-B19C-FE164CFA0F60}">
      <dsp:nvSpPr>
        <dsp:cNvPr id="0" name=""/>
        <dsp:cNvSpPr/>
      </dsp:nvSpPr>
      <dsp:spPr>
        <a:xfrm>
          <a:off x="3167360" y="1625"/>
          <a:ext cx="2387203" cy="1432321"/>
        </a:xfrm>
        <a:prstGeom prst="rect">
          <a:avLst/>
        </a:prstGeom>
        <a:solidFill>
          <a:schemeClr val="accent2">
            <a:hueOff val="2165067"/>
            <a:satOff val="3887"/>
            <a:lumOff val="-228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CA" sz="2000" b="1" i="0" kern="1200" noProof="0" dirty="0"/>
            <a:t>Vendor Bid Analysis</a:t>
          </a:r>
          <a:endParaRPr lang="en-CA" sz="2000" kern="1200" noProof="0" dirty="0"/>
        </a:p>
      </dsp:txBody>
      <dsp:txXfrm>
        <a:off x="3167360" y="1625"/>
        <a:ext cx="2387203" cy="1432321"/>
      </dsp:txXfrm>
    </dsp:sp>
    <dsp:sp modelId="{7A86468A-C068-EE45-9233-FE576AEE57EF}">
      <dsp:nvSpPr>
        <dsp:cNvPr id="0" name=""/>
        <dsp:cNvSpPr/>
      </dsp:nvSpPr>
      <dsp:spPr>
        <a:xfrm>
          <a:off x="541436" y="1672668"/>
          <a:ext cx="2387203" cy="1432321"/>
        </a:xfrm>
        <a:prstGeom prst="rect">
          <a:avLst/>
        </a:prstGeom>
        <a:solidFill>
          <a:schemeClr val="accent2">
            <a:hueOff val="4330134"/>
            <a:satOff val="7773"/>
            <a:lumOff val="-45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CA" sz="2000" b="1" i="0" kern="1200" noProof="0" dirty="0"/>
            <a:t>Reserve Analysis</a:t>
          </a:r>
          <a:endParaRPr lang="en-CA" sz="2000" kern="1200" noProof="0" dirty="0"/>
        </a:p>
      </dsp:txBody>
      <dsp:txXfrm>
        <a:off x="541436" y="1672668"/>
        <a:ext cx="2387203" cy="1432321"/>
      </dsp:txXfrm>
    </dsp:sp>
    <dsp:sp modelId="{BF87DFE8-5B8C-354A-B347-36BF08AE3F50}">
      <dsp:nvSpPr>
        <dsp:cNvPr id="0" name=""/>
        <dsp:cNvSpPr/>
      </dsp:nvSpPr>
      <dsp:spPr>
        <a:xfrm>
          <a:off x="3167360" y="1672668"/>
          <a:ext cx="2387203" cy="1432321"/>
        </a:xfrm>
        <a:prstGeom prst="rect">
          <a:avLst/>
        </a:prstGeom>
        <a:solidFill>
          <a:schemeClr val="accent2">
            <a:hueOff val="6495201"/>
            <a:satOff val="11660"/>
            <a:lumOff val="-686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CA" sz="2000" b="1" i="0" kern="1200" noProof="0" dirty="0"/>
            <a:t>Cost of Quality</a:t>
          </a:r>
          <a:endParaRPr lang="en-CA" sz="2000" kern="1200" noProof="0" dirty="0"/>
        </a:p>
      </dsp:txBody>
      <dsp:txXfrm>
        <a:off x="3167360" y="1672668"/>
        <a:ext cx="2387203" cy="143232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FE541B-1496-5042-8192-B4B7C95459D0}">
      <dsp:nvSpPr>
        <dsp:cNvPr id="0" name=""/>
        <dsp:cNvSpPr/>
      </dsp:nvSpPr>
      <dsp:spPr>
        <a:xfrm>
          <a:off x="0" y="32370"/>
          <a:ext cx="8520599" cy="5148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mn-lt"/>
            </a:rPr>
            <a:t>Break project into small tasks and milestones</a:t>
          </a:r>
        </a:p>
      </dsp:txBody>
      <dsp:txXfrm>
        <a:off x="25130" y="57500"/>
        <a:ext cx="8470339" cy="464540"/>
      </dsp:txXfrm>
    </dsp:sp>
    <dsp:sp modelId="{FF8D5084-D23C-3D4C-BB45-4D0E7775E362}">
      <dsp:nvSpPr>
        <dsp:cNvPr id="0" name=""/>
        <dsp:cNvSpPr/>
      </dsp:nvSpPr>
      <dsp:spPr>
        <a:xfrm>
          <a:off x="0" y="610530"/>
          <a:ext cx="8520599" cy="514800"/>
        </a:xfrm>
        <a:prstGeom prst="roundRect">
          <a:avLst/>
        </a:prstGeom>
        <a:solidFill>
          <a:schemeClr val="accent2">
            <a:hueOff val="1623800"/>
            <a:satOff val="2915"/>
            <a:lumOff val="-171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mn-lt"/>
            </a:rPr>
            <a:t>Estimate each task and milestone</a:t>
          </a:r>
        </a:p>
      </dsp:txBody>
      <dsp:txXfrm>
        <a:off x="25130" y="635660"/>
        <a:ext cx="8470339" cy="464540"/>
      </dsp:txXfrm>
    </dsp:sp>
    <dsp:sp modelId="{1C8E52A3-0E0A-3E43-8972-416B6A1EC33C}">
      <dsp:nvSpPr>
        <dsp:cNvPr id="0" name=""/>
        <dsp:cNvSpPr/>
      </dsp:nvSpPr>
      <dsp:spPr>
        <a:xfrm>
          <a:off x="0" y="1188690"/>
          <a:ext cx="8520599" cy="514800"/>
        </a:xfrm>
        <a:prstGeom prst="roundRect">
          <a:avLst/>
        </a:prstGeom>
        <a:solidFill>
          <a:schemeClr val="accent2">
            <a:hueOff val="3247601"/>
            <a:satOff val="5830"/>
            <a:lumOff val="-343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mn-lt"/>
            </a:rPr>
            <a:t>Add the estimates all together</a:t>
          </a:r>
        </a:p>
      </dsp:txBody>
      <dsp:txXfrm>
        <a:off x="25130" y="1213820"/>
        <a:ext cx="8470339" cy="464540"/>
      </dsp:txXfrm>
    </dsp:sp>
    <dsp:sp modelId="{07ADEC51-9CDB-8A43-A5D4-45F2DECF7692}">
      <dsp:nvSpPr>
        <dsp:cNvPr id="0" name=""/>
        <dsp:cNvSpPr/>
      </dsp:nvSpPr>
      <dsp:spPr>
        <a:xfrm>
          <a:off x="0" y="1766850"/>
          <a:ext cx="8520599" cy="514800"/>
        </a:xfrm>
        <a:prstGeom prst="roundRect">
          <a:avLst/>
        </a:prstGeom>
        <a:solidFill>
          <a:schemeClr val="accent2">
            <a:hueOff val="4871401"/>
            <a:satOff val="8745"/>
            <a:lumOff val="-514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mn-lt"/>
            </a:rPr>
            <a:t>Add in any contingencies/taxes/other costs</a:t>
          </a:r>
        </a:p>
      </dsp:txBody>
      <dsp:txXfrm>
        <a:off x="25130" y="1791980"/>
        <a:ext cx="8470339" cy="464540"/>
      </dsp:txXfrm>
    </dsp:sp>
    <dsp:sp modelId="{D79E8D32-885A-B142-9CF2-38BF46B72808}">
      <dsp:nvSpPr>
        <dsp:cNvPr id="0" name=""/>
        <dsp:cNvSpPr/>
      </dsp:nvSpPr>
      <dsp:spPr>
        <a:xfrm>
          <a:off x="0" y="2345010"/>
          <a:ext cx="8520599" cy="514800"/>
        </a:xfrm>
        <a:prstGeom prst="roundRect">
          <a:avLst/>
        </a:prstGeom>
        <a:solidFill>
          <a:schemeClr val="accent2">
            <a:hueOff val="6495201"/>
            <a:satOff val="11660"/>
            <a:lumOff val="-686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mn-lt"/>
            </a:rPr>
            <a:t>Seek Approval</a:t>
          </a:r>
        </a:p>
      </dsp:txBody>
      <dsp:txXfrm>
        <a:off x="25130" y="2370140"/>
        <a:ext cx="8470339" cy="46454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cb57a2b2de_0_1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cb57a2b2de_0_1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23850" algn="l" rtl="0">
              <a:lnSpc>
                <a:spcPct val="120000"/>
              </a:lnSpc>
              <a:spcBef>
                <a:spcPts val="0"/>
              </a:spcBef>
              <a:spcAft>
                <a:spcPts val="0"/>
              </a:spcAft>
              <a:buClr>
                <a:srgbClr val="373D3F"/>
              </a:buClr>
              <a:buSzPts val="1500"/>
              <a:buChar char="●"/>
            </a:pPr>
            <a:endParaRPr sz="1500" dirty="0">
              <a:solidFill>
                <a:srgbClr val="373D3F"/>
              </a:solidFill>
              <a:highlight>
                <a:srgbClr val="FFFFFF"/>
              </a:highlight>
            </a:endParaRPr>
          </a:p>
          <a:p>
            <a:pPr marL="0" lvl="0" indent="0" algn="l" rtl="0">
              <a:spcBef>
                <a:spcPts val="2400"/>
              </a:spcBef>
              <a:spcAft>
                <a:spcPts val="0"/>
              </a:spcAft>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cb57a2b2de_0_1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cb57a2b2de_0_1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23850" algn="l" rtl="0">
              <a:lnSpc>
                <a:spcPct val="120000"/>
              </a:lnSpc>
              <a:spcBef>
                <a:spcPts val="3600"/>
              </a:spcBef>
              <a:spcAft>
                <a:spcPts val="0"/>
              </a:spcAft>
              <a:buClr>
                <a:srgbClr val="373D3F"/>
              </a:buClr>
              <a:buSzPts val="1500"/>
              <a:buChar char="●"/>
            </a:pPr>
            <a:r>
              <a:rPr lang="en" sz="1500">
                <a:solidFill>
                  <a:srgbClr val="373D3F"/>
                </a:solidFill>
                <a:highlight>
                  <a:srgbClr val="FFFFFF"/>
                </a:highlight>
              </a:rPr>
              <a:t>Gantt charts are easy to read and are commonly used to display schedule activities.</a:t>
            </a:r>
            <a:endParaRPr sz="1500">
              <a:solidFill>
                <a:srgbClr val="373D3F"/>
              </a:solidFill>
              <a:highlight>
                <a:srgbClr val="FFFFFF"/>
              </a:highlight>
            </a:endParaRPr>
          </a:p>
          <a:p>
            <a:pPr marL="457200" lvl="0" indent="-314325" algn="l" rtl="0">
              <a:lnSpc>
                <a:spcPct val="120000"/>
              </a:lnSpc>
              <a:spcBef>
                <a:spcPts val="0"/>
              </a:spcBef>
              <a:spcAft>
                <a:spcPts val="0"/>
              </a:spcAft>
              <a:buClr>
                <a:srgbClr val="373D3F"/>
              </a:buClr>
              <a:buSzPts val="1350"/>
              <a:buFont typeface="Lora"/>
              <a:buChar char="●"/>
            </a:pPr>
            <a:r>
              <a:rPr lang="en" sz="1350">
                <a:solidFill>
                  <a:srgbClr val="373D3F"/>
                </a:solidFill>
                <a:highlight>
                  <a:srgbClr val="FFFFFF"/>
                </a:highlight>
                <a:latin typeface="Lora"/>
                <a:ea typeface="Lora"/>
                <a:cs typeface="Lora"/>
                <a:sym typeface="Lora"/>
              </a:rPr>
              <a:t>These charts display the start and finish dates of the terminal elements and summary elements of a project. Terminal elements and summary elements comprise the work breakdown structure of the project.</a:t>
            </a:r>
            <a:endParaRPr sz="1500">
              <a:solidFill>
                <a:srgbClr val="373D3F"/>
              </a:solidFill>
              <a:highlight>
                <a:srgbClr val="FFFFFF"/>
              </a:highlight>
            </a:endParaRPr>
          </a:p>
          <a:p>
            <a:pPr marL="457200" lvl="0" indent="-323850" algn="l" rtl="0">
              <a:lnSpc>
                <a:spcPct val="120000"/>
              </a:lnSpc>
              <a:spcBef>
                <a:spcPts val="0"/>
              </a:spcBef>
              <a:spcAft>
                <a:spcPts val="0"/>
              </a:spcAft>
              <a:buClr>
                <a:srgbClr val="373D3F"/>
              </a:buClr>
              <a:buSzPts val="1500"/>
              <a:buChar char="●"/>
            </a:pPr>
            <a:endParaRPr sz="1500">
              <a:solidFill>
                <a:srgbClr val="373D3F"/>
              </a:solidFill>
              <a:highlight>
                <a:srgbClr val="FFFFFF"/>
              </a:highlight>
            </a:endParaRPr>
          </a:p>
          <a:p>
            <a:pPr marL="0" lvl="0" indent="0" algn="l" rtl="0">
              <a:spcBef>
                <a:spcPts val="2400"/>
              </a:spcBef>
              <a:spcAft>
                <a:spcPts val="0"/>
              </a:spcAft>
              <a:buNone/>
            </a:pPr>
            <a:endParaRPr/>
          </a:p>
        </p:txBody>
      </p:sp>
    </p:spTree>
    <p:extLst>
      <p:ext uri="{BB962C8B-B14F-4D97-AF65-F5344CB8AC3E}">
        <p14:creationId xmlns:p14="http://schemas.microsoft.com/office/powerpoint/2010/main" val="26834813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cb57a2b2de_0_1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cb57a2b2de_0_1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23850" algn="l" rtl="0">
              <a:lnSpc>
                <a:spcPct val="120000"/>
              </a:lnSpc>
              <a:spcBef>
                <a:spcPts val="3600"/>
              </a:spcBef>
              <a:spcAft>
                <a:spcPts val="0"/>
              </a:spcAft>
              <a:buClr>
                <a:srgbClr val="373D3F"/>
              </a:buClr>
              <a:buSzPts val="1500"/>
              <a:buChar char="●"/>
            </a:pPr>
            <a:r>
              <a:rPr lang="en-CA" sz="2800" b="0" i="0" noProof="0" dirty="0">
                <a:solidFill>
                  <a:srgbClr val="373D3F"/>
                </a:solidFill>
                <a:effectLst/>
                <a:latin typeface="Encode Sans"/>
              </a:rPr>
              <a:t> Network diagrams provide a graphical view of the tasks and how they relate to one another. </a:t>
            </a:r>
          </a:p>
          <a:p>
            <a:pPr marL="457200" lvl="0" indent="-323850" algn="l" rtl="0">
              <a:lnSpc>
                <a:spcPct val="120000"/>
              </a:lnSpc>
              <a:spcBef>
                <a:spcPts val="3600"/>
              </a:spcBef>
              <a:spcAft>
                <a:spcPts val="0"/>
              </a:spcAft>
              <a:buClr>
                <a:srgbClr val="373D3F"/>
              </a:buClr>
              <a:buSzPts val="1500"/>
              <a:buChar char="●"/>
            </a:pPr>
            <a:r>
              <a:rPr lang="en-CA" sz="2800" b="0" i="0" noProof="0" dirty="0">
                <a:solidFill>
                  <a:srgbClr val="373D3F"/>
                </a:solidFill>
                <a:effectLst/>
                <a:latin typeface="Encode Sans"/>
              </a:rPr>
              <a:t>The tasks in the network are the work packages of the WBS. All of the WBS tasks must be included in the network because they have to be accounted for in the schedule. </a:t>
            </a:r>
          </a:p>
          <a:p>
            <a:pPr marL="457200" lvl="0" indent="-323850" algn="l" rtl="0">
              <a:lnSpc>
                <a:spcPct val="120000"/>
              </a:lnSpc>
              <a:spcBef>
                <a:spcPts val="3600"/>
              </a:spcBef>
              <a:spcAft>
                <a:spcPts val="0"/>
              </a:spcAft>
              <a:buClr>
                <a:srgbClr val="373D3F"/>
              </a:buClr>
              <a:buSzPts val="1500"/>
              <a:buChar char="●"/>
            </a:pPr>
            <a:r>
              <a:rPr lang="en-CA" sz="2800" b="0" i="0" noProof="0" dirty="0">
                <a:solidFill>
                  <a:srgbClr val="373D3F"/>
                </a:solidFill>
                <a:effectLst/>
                <a:latin typeface="Encode Sans"/>
              </a:rPr>
              <a:t>Leaving even one task out of the network could change the overall schedule duration, estimated costs, and resource allocation commitments.</a:t>
            </a:r>
            <a:endParaRPr lang="en-CA" sz="1500" noProof="0" dirty="0">
              <a:solidFill>
                <a:srgbClr val="373D3F"/>
              </a:solidFill>
              <a:highlight>
                <a:srgbClr val="FFFFFF"/>
              </a:highlight>
            </a:endParaRPr>
          </a:p>
          <a:p>
            <a:pPr marL="0" lvl="0" indent="0" algn="l" rtl="0">
              <a:spcBef>
                <a:spcPts val="2400"/>
              </a:spcBef>
              <a:spcAft>
                <a:spcPts val="0"/>
              </a:spcAft>
              <a:buNone/>
            </a:pPr>
            <a:endParaRPr dirty="0"/>
          </a:p>
        </p:txBody>
      </p:sp>
    </p:spTree>
    <p:extLst>
      <p:ext uri="{BB962C8B-B14F-4D97-AF65-F5344CB8AC3E}">
        <p14:creationId xmlns:p14="http://schemas.microsoft.com/office/powerpoint/2010/main" val="26867674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381000" y="685800"/>
            <a:ext cx="6096000" cy="3429000"/>
          </a:xfrm>
        </p:spPr>
      </p:sp>
      <p:sp>
        <p:nvSpPr>
          <p:cNvPr id="3" name="Marcador de notas 2"/>
          <p:cNvSpPr>
            <a:spLocks noGrp="1"/>
          </p:cNvSpPr>
          <p:nvPr>
            <p:ph type="body" idx="1"/>
          </p:nvPr>
        </p:nvSpPr>
        <p:spPr/>
        <p:txBody>
          <a:bodyPr/>
          <a:lstStyle/>
          <a:p>
            <a:pPr algn="l">
              <a:buFont typeface="Arial" panose="020B0604020202020204" pitchFamily="34" charset="0"/>
              <a:buChar char="•"/>
            </a:pPr>
            <a:r>
              <a:rPr lang="en-CA" b="1" i="0" noProof="0" dirty="0">
                <a:solidFill>
                  <a:srgbClr val="373D3F"/>
                </a:solidFill>
                <a:effectLst/>
                <a:latin typeface="+mn-lt"/>
              </a:rPr>
              <a:t>Determination of Resource Cost Rates:</a:t>
            </a:r>
            <a:r>
              <a:rPr lang="en-CA" b="0" i="0" noProof="0" dirty="0">
                <a:solidFill>
                  <a:srgbClr val="373D3F"/>
                </a:solidFill>
                <a:effectLst/>
                <a:latin typeface="+mn-lt"/>
              </a:rPr>
              <a:t> People who will be working on the project all work at a specific rate. Any materials you use to build the project (e.g., wood or wiring) will be charged at a rate too. Determining resource costs means figuring out what the rate for labor and materials will be.</a:t>
            </a:r>
          </a:p>
          <a:p>
            <a:pPr algn="l">
              <a:buFont typeface="Arial" panose="020B0604020202020204" pitchFamily="34" charset="0"/>
              <a:buChar char="•"/>
            </a:pPr>
            <a:r>
              <a:rPr lang="en-CA" b="1" i="0" noProof="0" dirty="0">
                <a:solidFill>
                  <a:srgbClr val="373D3F"/>
                </a:solidFill>
                <a:effectLst/>
                <a:latin typeface="+mn-lt"/>
              </a:rPr>
              <a:t>Vendor Bid Analysis:</a:t>
            </a:r>
            <a:r>
              <a:rPr lang="en-CA" b="0" i="0" noProof="0" dirty="0">
                <a:solidFill>
                  <a:srgbClr val="373D3F"/>
                </a:solidFill>
                <a:effectLst/>
                <a:latin typeface="+mn-lt"/>
              </a:rPr>
              <a:t> Sometimes you will need to work with an external contractor to get your project done. You might even have more than one contractor bid on the job. This tool is about evaluating those bids and choosing the one you will accept.</a:t>
            </a:r>
          </a:p>
          <a:p>
            <a:pPr algn="l">
              <a:buFont typeface="Arial" panose="020B0604020202020204" pitchFamily="34" charset="0"/>
              <a:buChar char="•"/>
            </a:pPr>
            <a:r>
              <a:rPr lang="en-CA" b="1" i="0" noProof="0" dirty="0">
                <a:solidFill>
                  <a:srgbClr val="373D3F"/>
                </a:solidFill>
                <a:effectLst/>
                <a:latin typeface="+mn-lt"/>
              </a:rPr>
              <a:t>Reserve Analysis:</a:t>
            </a:r>
            <a:r>
              <a:rPr lang="en-CA" b="0" i="0" noProof="0" dirty="0">
                <a:solidFill>
                  <a:srgbClr val="373D3F"/>
                </a:solidFill>
                <a:effectLst/>
                <a:latin typeface="+mn-lt"/>
              </a:rPr>
              <a:t> You need to set aside some money for cost overruns. If you know that your project has a risk of something expensive happening, it is better to have some cash available to deal with it. Reserve analysis means putting some cash away in case of overruns.</a:t>
            </a:r>
          </a:p>
          <a:p>
            <a:pPr algn="l">
              <a:buFont typeface="Arial" panose="020B0604020202020204" pitchFamily="34" charset="0"/>
              <a:buChar char="•"/>
            </a:pPr>
            <a:r>
              <a:rPr lang="en-CA" b="1" i="0" noProof="0" dirty="0">
                <a:solidFill>
                  <a:srgbClr val="373D3F"/>
                </a:solidFill>
                <a:effectLst/>
                <a:latin typeface="+mn-lt"/>
              </a:rPr>
              <a:t>Cost of Quality:</a:t>
            </a:r>
            <a:r>
              <a:rPr lang="en-CA" b="0" i="0" noProof="0" dirty="0">
                <a:solidFill>
                  <a:srgbClr val="373D3F"/>
                </a:solidFill>
                <a:effectLst/>
                <a:latin typeface="+mn-lt"/>
              </a:rPr>
              <a:t> You will need to figure the cost of all your quality-related activities into the overall budget. Since it’s cheaper to find bugs earlier in the project than later, there are always quality costs associated with everything your project produces. Cost of quality is just a way of tracking the cost of those activities. It is the amount of money it takes to do the project right.</a:t>
            </a:r>
          </a:p>
          <a:p>
            <a:endParaRPr lang="en-CA" noProof="0" dirty="0">
              <a:latin typeface="+mn-lt"/>
            </a:endParaRPr>
          </a:p>
        </p:txBody>
      </p:sp>
    </p:spTree>
    <p:extLst>
      <p:ext uri="{BB962C8B-B14F-4D97-AF65-F5344CB8AC3E}">
        <p14:creationId xmlns:p14="http://schemas.microsoft.com/office/powerpoint/2010/main" val="1064647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cb57a2b2de_0_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cb57a2b2de_0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cb57a2b2de_0_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cb57a2b2de_0_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algn="l"/>
            <a:r>
              <a:rPr lang="en-CA" b="1" i="0" dirty="0">
                <a:solidFill>
                  <a:srgbClr val="373D3F"/>
                </a:solidFill>
                <a:effectLst/>
                <a:latin typeface="+mn-lt"/>
              </a:rPr>
              <a:t>Time-constrained resources: </a:t>
            </a:r>
            <a:r>
              <a:rPr lang="en-CA" b="0" i="0" dirty="0">
                <a:solidFill>
                  <a:srgbClr val="373D3F"/>
                </a:solidFill>
                <a:effectLst/>
                <a:latin typeface="+mn-lt"/>
              </a:rPr>
              <a:t> This would mean there is an imposed time frame for the project (the time cannot be changed.) Example:  Planning a wedding.  Once the date is decided, it will not change.  Or, planning a New Year’s Eve party.  We must hold it on January 31st.</a:t>
            </a:r>
          </a:p>
          <a:p>
            <a:pPr algn="l"/>
            <a:r>
              <a:rPr lang="en-CA" b="1" i="0" dirty="0">
                <a:solidFill>
                  <a:srgbClr val="373D3F"/>
                </a:solidFill>
                <a:effectLst/>
                <a:latin typeface="+mn-lt"/>
              </a:rPr>
              <a:t>Resource-constrained: </a:t>
            </a:r>
            <a:r>
              <a:rPr lang="en-CA" b="0" i="0" dirty="0">
                <a:solidFill>
                  <a:srgbClr val="373D3F"/>
                </a:solidFill>
                <a:effectLst/>
                <a:latin typeface="+mn-lt"/>
              </a:rPr>
              <a:t> There is an assumptions that all the resources will be available when and where they are needed.  If the resources are not available or not adequate, the project could be delayed.  Example:  Two people are scheduled to paint a room.  The contractor scheduled 8 hours with 2 people.  One person was sick.  Now, it will take 1 person 16 hours to paint the room.  The cost is “time which is money”, and the contractor may need to pay the 1 person overtime.</a:t>
            </a:r>
          </a:p>
          <a:p>
            <a:pPr algn="l"/>
            <a:endParaRPr lang="en-CA" b="1" i="0" noProof="0" dirty="0">
              <a:solidFill>
                <a:srgbClr val="003180"/>
              </a:solidFill>
              <a:effectLst/>
              <a:latin typeface="+mn-lt"/>
            </a:endParaRPr>
          </a:p>
          <a:p>
            <a:pPr algn="l"/>
            <a:r>
              <a:rPr lang="en-CA" b="1" i="0" noProof="0" dirty="0">
                <a:solidFill>
                  <a:srgbClr val="003180"/>
                </a:solidFill>
                <a:effectLst/>
                <a:latin typeface="+mn-lt"/>
              </a:rPr>
              <a:t>Benefits of Scheduling People, Materials, Equipment</a:t>
            </a:r>
            <a:endParaRPr lang="en-CA" b="0" i="0" noProof="0" dirty="0">
              <a:solidFill>
                <a:srgbClr val="003180"/>
              </a:solidFill>
              <a:effectLst/>
              <a:latin typeface="+mn-lt"/>
            </a:endParaRPr>
          </a:p>
          <a:p>
            <a:pPr algn="l">
              <a:buFont typeface="+mj-lt"/>
              <a:buAutoNum type="arabicPeriod"/>
            </a:pPr>
            <a:r>
              <a:rPr lang="en-CA" b="0" i="0" noProof="0" dirty="0">
                <a:solidFill>
                  <a:srgbClr val="373D3F"/>
                </a:solidFill>
                <a:effectLst/>
                <a:latin typeface="+mn-lt"/>
              </a:rPr>
              <a:t>If resources are time-constrained or resource-constrained, it is important for Project Managers to plan a schedule ahead of time.  This leaves time to look at different options.</a:t>
            </a:r>
          </a:p>
          <a:p>
            <a:pPr algn="l">
              <a:buFont typeface="+mj-lt"/>
              <a:buAutoNum type="arabicPeriod"/>
            </a:pPr>
            <a:r>
              <a:rPr lang="en-CA" b="0" i="0" noProof="0" dirty="0">
                <a:solidFill>
                  <a:srgbClr val="373D3F"/>
                </a:solidFill>
                <a:effectLst/>
                <a:latin typeface="+mn-lt"/>
              </a:rPr>
              <a:t>Resource schedules allow time to prepare budgets and work plans (tasks, activities). Project Managers then can quickly assess if unanticipated events occur.</a:t>
            </a:r>
          </a:p>
          <a:p>
            <a:pPr algn="l">
              <a:buFont typeface="+mj-lt"/>
              <a:buAutoNum type="arabicPeriod"/>
            </a:pPr>
            <a:r>
              <a:rPr lang="en-CA" b="0" i="0" noProof="0" dirty="0">
                <a:solidFill>
                  <a:srgbClr val="373D3F"/>
                </a:solidFill>
                <a:effectLst/>
                <a:latin typeface="+mn-lt"/>
              </a:rPr>
              <a:t>Project Managers can predict how much flexibility they have with resources over a period of time.  This would be helpful if team members are sick or need to removed themselves from the project for a period of time.</a:t>
            </a:r>
          </a:p>
          <a:p>
            <a:pPr marL="0" lvl="0" indent="0" algn="l" rtl="0">
              <a:spcBef>
                <a:spcPts val="0"/>
              </a:spcBef>
              <a:spcAft>
                <a:spcPts val="0"/>
              </a:spcAft>
              <a:buNone/>
            </a:pPr>
            <a:endParaRPr lang="en-CA" dirty="0">
              <a:latin typeface="+mn-lt"/>
            </a:endParaRPr>
          </a:p>
        </p:txBody>
      </p:sp>
    </p:spTree>
    <p:extLst>
      <p:ext uri="{BB962C8B-B14F-4D97-AF65-F5344CB8AC3E}">
        <p14:creationId xmlns:p14="http://schemas.microsoft.com/office/powerpoint/2010/main" val="41947826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cb57a2b2de_0_1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cb57a2b2de_0_1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50000"/>
              </a:lnSpc>
              <a:spcBef>
                <a:spcPts val="2000"/>
              </a:spcBef>
              <a:spcAft>
                <a:spcPts val="0"/>
              </a:spcAft>
              <a:buClr>
                <a:schemeClr val="dk1"/>
              </a:buClr>
              <a:buSzPts val="1100"/>
              <a:buFont typeface="Arial"/>
              <a:buNone/>
            </a:pPr>
            <a:r>
              <a:rPr lang="en" sz="1350">
                <a:solidFill>
                  <a:srgbClr val="373D3F"/>
                </a:solidFill>
                <a:latin typeface="Lora"/>
                <a:ea typeface="Lora"/>
                <a:cs typeface="Lora"/>
                <a:sym typeface="Lora"/>
              </a:rPr>
              <a:t>A work package can be assigned to one particular project team member, one outside contractor, or another team. The work packages maybe further broken down into activities or tasks by the project team or the experts who will perform that work (see WBS dictionary later in this section).</a:t>
            </a:r>
            <a:endParaRPr sz="1350">
              <a:solidFill>
                <a:srgbClr val="373D3F"/>
              </a:solidFill>
              <a:latin typeface="Lora"/>
              <a:ea typeface="Lora"/>
              <a:cs typeface="Lora"/>
              <a:sym typeface="Lora"/>
            </a:endParaRPr>
          </a:p>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cb57a2b2de_0_1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cb57a2b2de_0_1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cb57a2b2de_0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cb57a2b2de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350">
                <a:solidFill>
                  <a:srgbClr val="373D3F"/>
                </a:solidFill>
                <a:highlight>
                  <a:srgbClr val="FFFFFF"/>
                </a:highlight>
                <a:latin typeface="Lora"/>
                <a:ea typeface="Lora"/>
                <a:cs typeface="Lora"/>
                <a:sym typeface="Lora"/>
              </a:rPr>
              <a:t>Activity definition uses everything we already know about the project to divide the work into activities that can be estimated.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cb57a2b2de_0_1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cb57a2b2de_0_1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cb57a2b2de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cb57a2b2de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14325" algn="l" rtl="0">
              <a:spcBef>
                <a:spcPts val="0"/>
              </a:spcBef>
              <a:spcAft>
                <a:spcPts val="0"/>
              </a:spcAft>
              <a:buClr>
                <a:srgbClr val="373D3F"/>
              </a:buClr>
              <a:buSzPts val="1350"/>
              <a:buFont typeface="Lora"/>
              <a:buChar char="●"/>
            </a:pPr>
            <a:r>
              <a:rPr lang="en" sz="1350">
                <a:solidFill>
                  <a:srgbClr val="373D3F"/>
                </a:solidFill>
                <a:highlight>
                  <a:srgbClr val="FFFFFF"/>
                </a:highlight>
                <a:latin typeface="Lora"/>
                <a:ea typeface="Lora"/>
                <a:cs typeface="Lora"/>
                <a:sym typeface="Lora"/>
              </a:rPr>
              <a:t>These methods are not extremely accurate but provide a relatively fast way to make an estimate of the time and costs required for a project.</a:t>
            </a:r>
            <a:endParaRPr sz="1350">
              <a:solidFill>
                <a:srgbClr val="373D3F"/>
              </a:solidFill>
              <a:highlight>
                <a:srgbClr val="FFFFFF"/>
              </a:highlight>
              <a:latin typeface="Lora"/>
              <a:ea typeface="Lora"/>
              <a:cs typeface="Lora"/>
              <a:sym typeface="Lora"/>
            </a:endParaRPr>
          </a:p>
          <a:p>
            <a:pPr marL="0" lvl="0" indent="0" algn="l" rtl="0">
              <a:spcBef>
                <a:spcPts val="0"/>
              </a:spcBef>
              <a:spcAft>
                <a:spcPts val="0"/>
              </a:spcAft>
              <a:buNone/>
            </a:pPr>
            <a:endParaRPr sz="1350">
              <a:solidFill>
                <a:srgbClr val="373D3F"/>
              </a:solidFill>
              <a:highlight>
                <a:srgbClr val="FFFFFF"/>
              </a:highlight>
              <a:latin typeface="Lora"/>
              <a:ea typeface="Lora"/>
              <a:cs typeface="Lora"/>
              <a:sym typeface="Lora"/>
            </a:endParaRPr>
          </a:p>
          <a:p>
            <a:pPr marL="457200" lvl="0" indent="-314325" algn="l" rtl="0">
              <a:lnSpc>
                <a:spcPct val="150000"/>
              </a:lnSpc>
              <a:spcBef>
                <a:spcPts val="2000"/>
              </a:spcBef>
              <a:spcAft>
                <a:spcPts val="0"/>
              </a:spcAft>
              <a:buClr>
                <a:srgbClr val="373D3F"/>
              </a:buClr>
              <a:buSzPts val="1350"/>
              <a:buFont typeface="Lora"/>
              <a:buChar char="●"/>
            </a:pPr>
            <a:r>
              <a:rPr lang="en" sz="1350">
                <a:solidFill>
                  <a:srgbClr val="373D3F"/>
                </a:solidFill>
                <a:latin typeface="Lora"/>
                <a:ea typeface="Lora"/>
                <a:cs typeface="Lora"/>
                <a:sym typeface="Lora"/>
              </a:rPr>
              <a:t>Top-down, or macro, estimation methods allow for a quick estimate of project costs based on historical information.</a:t>
            </a:r>
            <a:endParaRPr sz="1350">
              <a:solidFill>
                <a:srgbClr val="373D3F"/>
              </a:solidFill>
              <a:latin typeface="Lora"/>
              <a:ea typeface="Lora"/>
              <a:cs typeface="Lora"/>
              <a:sym typeface="Lora"/>
            </a:endParaRPr>
          </a:p>
          <a:p>
            <a:pPr marL="0" lvl="0" indent="0" algn="l" rtl="0">
              <a:lnSpc>
                <a:spcPct val="115000"/>
              </a:lnSpc>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None/>
            </a:pPr>
            <a:endParaRPr sz="1350">
              <a:solidFill>
                <a:srgbClr val="373D3F"/>
              </a:solidFill>
              <a:highlight>
                <a:srgbClr val="FFFFFF"/>
              </a:highlight>
              <a:latin typeface="Lora"/>
              <a:ea typeface="Lora"/>
              <a:cs typeface="Lora"/>
              <a:sym typeface="Lora"/>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cb57a2b2de_0_1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cb57a2b2de_0_1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500" dirty="0">
                <a:solidFill>
                  <a:srgbClr val="373D3F"/>
                </a:solidFill>
                <a:highlight>
                  <a:srgbClr val="FFFFFF"/>
                </a:highlight>
              </a:rPr>
              <a:t>All estimates contain risk. If estimates are too low, then a project will take more time and money to complete than what was budgeted. </a:t>
            </a:r>
            <a:endParaRPr sz="1500" dirty="0">
              <a:solidFill>
                <a:srgbClr val="373D3F"/>
              </a:solidFill>
              <a:highlight>
                <a:srgbClr val="FFFFFF"/>
              </a:highlight>
            </a:endParaRPr>
          </a:p>
          <a:p>
            <a:pPr marL="0" lvl="0" indent="0" algn="l" rtl="0">
              <a:spcBef>
                <a:spcPts val="0"/>
              </a:spcBef>
              <a:spcAft>
                <a:spcPts val="0"/>
              </a:spcAft>
              <a:buNone/>
            </a:pPr>
            <a:endParaRPr sz="1500" dirty="0">
              <a:solidFill>
                <a:srgbClr val="373D3F"/>
              </a:solidFill>
              <a:highlight>
                <a:srgbClr val="FFFFFF"/>
              </a:highlight>
            </a:endParaRPr>
          </a:p>
          <a:p>
            <a:pPr marL="0" lvl="0" indent="0" algn="l" rtl="0">
              <a:spcBef>
                <a:spcPts val="0"/>
              </a:spcBef>
              <a:spcAft>
                <a:spcPts val="0"/>
              </a:spcAft>
              <a:buNone/>
            </a:pPr>
            <a:r>
              <a:rPr lang="en" sz="1500" dirty="0">
                <a:solidFill>
                  <a:srgbClr val="373D3F"/>
                </a:solidFill>
                <a:highlight>
                  <a:srgbClr val="FFFFFF"/>
                </a:highlight>
              </a:rPr>
              <a:t>Bottom up, or micro, estimation techniques are used when the project is approved or is very likely to be approved.</a:t>
            </a:r>
            <a:endParaRPr sz="1500" dirty="0">
              <a:solidFill>
                <a:srgbClr val="373D3F"/>
              </a:solidFill>
              <a:highlight>
                <a:srgbClr val="FFFFFF"/>
              </a:highlight>
            </a:endParaRPr>
          </a:p>
          <a:p>
            <a:pPr marL="0" lvl="0" indent="0" algn="l" rtl="0">
              <a:spcBef>
                <a:spcPts val="0"/>
              </a:spcBef>
              <a:spcAft>
                <a:spcPts val="0"/>
              </a:spcAft>
              <a:buNone/>
            </a:pPr>
            <a:endParaRPr sz="1500" dirty="0">
              <a:solidFill>
                <a:srgbClr val="373D3F"/>
              </a:solidFill>
              <a:highlight>
                <a:srgbClr val="FFFFFF"/>
              </a:highlight>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17" name="Google Shape;17;p2"/>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a:endParaRPr/>
          </a:p>
        </p:txBody>
      </p:sp>
      <p:sp>
        <p:nvSpPr>
          <p:cNvPr id="18" name="Google Shape;18;p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 name="Google Shape;26;p3"/>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27" name="Google Shape;27;p3"/>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8"/>
        <p:cNvGrpSpPr/>
        <p:nvPr/>
      </p:nvGrpSpPr>
      <p:grpSpPr>
        <a:xfrm>
          <a:off x="0" y="0"/>
          <a:ext cx="0" cy="0"/>
          <a:chOff x="0" y="0"/>
          <a:chExt cx="0" cy="0"/>
        </a:xfrm>
      </p:grpSpPr>
      <p:sp>
        <p:nvSpPr>
          <p:cNvPr id="29" name="Google Shape;29;p4"/>
          <p:cNvSpPr/>
          <p:nvPr/>
        </p:nvSpPr>
        <p:spPr>
          <a:xfrm>
            <a:off x="0" y="4891594"/>
            <a:ext cx="9144000" cy="252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1" name="Google Shape;31;p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7"/>
        <p:cNvGrpSpPr/>
        <p:nvPr/>
      </p:nvGrpSpPr>
      <p:grpSpPr>
        <a:xfrm>
          <a:off x="0" y="0"/>
          <a:ext cx="0" cy="0"/>
          <a:chOff x="0" y="0"/>
          <a:chExt cx="0" cy="0"/>
        </a:xfrm>
      </p:grpSpPr>
      <p:sp>
        <p:nvSpPr>
          <p:cNvPr id="38" name="Google Shape;38;p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9" name="Google Shape;39;p6"/>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2" name="Google Shape;42;p7"/>
          <p:cNvSpPr txBox="1">
            <a:spLocks noGrp="1"/>
          </p:cNvSpPr>
          <p:nvPr>
            <p:ph type="body" idx="1"/>
          </p:nvPr>
        </p:nvSpPr>
        <p:spPr>
          <a:xfrm>
            <a:off x="311700" y="1465804"/>
            <a:ext cx="2808000" cy="31032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3" name="Google Shape;43;p7"/>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4"/>
        </a:solidFill>
        <a:effectLst/>
      </p:bgPr>
    </p:bg>
    <p:spTree>
      <p:nvGrpSpPr>
        <p:cNvPr id="1" name="Shape 44"/>
        <p:cNvGrpSpPr/>
        <p:nvPr/>
      </p:nvGrpSpPr>
      <p:grpSpPr>
        <a:xfrm>
          <a:off x="0" y="0"/>
          <a:ext cx="0" cy="0"/>
          <a:chOff x="0" y="0"/>
          <a:chExt cx="0" cy="0"/>
        </a:xfrm>
      </p:grpSpPr>
      <p:grpSp>
        <p:nvGrpSpPr>
          <p:cNvPr id="45" name="Google Shape;45;p8"/>
          <p:cNvGrpSpPr/>
          <p:nvPr/>
        </p:nvGrpSpPr>
        <p:grpSpPr>
          <a:xfrm>
            <a:off x="6098378" y="5"/>
            <a:ext cx="3045625" cy="2030570"/>
            <a:chOff x="6098378" y="5"/>
            <a:chExt cx="3045625" cy="2030570"/>
          </a:xfrm>
        </p:grpSpPr>
        <p:sp>
          <p:nvSpPr>
            <p:cNvPr id="46" name="Google Shape;46;p8"/>
            <p:cNvSpPr/>
            <p:nvPr/>
          </p:nvSpPr>
          <p:spPr>
            <a:xfrm>
              <a:off x="8128803" y="16"/>
              <a:ext cx="1015200" cy="1015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8"/>
            <p:cNvSpPr/>
            <p:nvPr/>
          </p:nvSpPr>
          <p:spPr>
            <a:xfrm flipH="1">
              <a:off x="7113463" y="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8"/>
            <p:cNvSpPr/>
            <p:nvPr/>
          </p:nvSpPr>
          <p:spPr>
            <a:xfrm rot="10800000" flipH="1">
              <a:off x="7113588" y="107"/>
              <a:ext cx="1015200" cy="1015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8"/>
            <p:cNvSpPr/>
            <p:nvPr/>
          </p:nvSpPr>
          <p:spPr>
            <a:xfrm rot="10800000">
              <a:off x="6098378" y="97"/>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8"/>
            <p:cNvSpPr/>
            <p:nvPr/>
          </p:nvSpPr>
          <p:spPr>
            <a:xfrm rot="10800000">
              <a:off x="8128789" y="101537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1" name="Google Shape;51;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52" name="Google Shape;52;p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3"/>
        <p:cNvGrpSpPr/>
        <p:nvPr/>
      </p:nvGrpSpPr>
      <p:grpSpPr>
        <a:xfrm>
          <a:off x="0" y="0"/>
          <a:ext cx="0" cy="0"/>
          <a:chOff x="0" y="0"/>
          <a:chExt cx="0" cy="0"/>
        </a:xfrm>
      </p:grpSpPr>
      <p:sp>
        <p:nvSpPr>
          <p:cNvPr id="54" name="Google Shape;54;p9"/>
          <p:cNvSpPr/>
          <p:nvPr/>
        </p:nvSpPr>
        <p:spPr>
          <a:xfrm>
            <a:off x="4572000" y="-1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5" name="Google Shape;55;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56" name="Google Shape;56;p9"/>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57" name="Google Shape;57;p9"/>
          <p:cNvSpPr txBox="1">
            <a:spLocks noGrp="1"/>
          </p:cNvSpPr>
          <p:nvPr>
            <p:ph type="subTitle" idx="1"/>
          </p:nvPr>
        </p:nvSpPr>
        <p:spPr>
          <a:xfrm>
            <a:off x="265500" y="2769001"/>
            <a:ext cx="4045200" cy="1269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8" name="Google Shape;58;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59" name="Google Shape;59;p9"/>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63"/>
        <p:cNvGrpSpPr/>
        <p:nvPr/>
      </p:nvGrpSpPr>
      <p:grpSpPr>
        <a:xfrm>
          <a:off x="0" y="0"/>
          <a:ext cx="0" cy="0"/>
          <a:chOff x="0" y="0"/>
          <a:chExt cx="0" cy="0"/>
        </a:xfrm>
      </p:grpSpPr>
      <p:grpSp>
        <p:nvGrpSpPr>
          <p:cNvPr id="64" name="Google Shape;64;p11"/>
          <p:cNvGrpSpPr/>
          <p:nvPr/>
        </p:nvGrpSpPr>
        <p:grpSpPr>
          <a:xfrm>
            <a:off x="6098378" y="5"/>
            <a:ext cx="3045625" cy="2030570"/>
            <a:chOff x="6098378" y="5"/>
            <a:chExt cx="3045625" cy="2030570"/>
          </a:xfrm>
        </p:grpSpPr>
        <p:sp>
          <p:nvSpPr>
            <p:cNvPr id="65" name="Google Shape;65;p1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1"/>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11"/>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1"/>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11"/>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0" name="Google Shape;70;p11"/>
          <p:cNvSpPr txBox="1">
            <a:spLocks noGrp="1"/>
          </p:cNvSpPr>
          <p:nvPr>
            <p:ph type="title" hasCustomPrompt="1"/>
          </p:nvPr>
        </p:nvSpPr>
        <p:spPr>
          <a:xfrm>
            <a:off x="311700" y="1256050"/>
            <a:ext cx="8520600" cy="20307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1" name="Google Shape;71;p11"/>
          <p:cNvSpPr txBox="1">
            <a:spLocks noGrp="1"/>
          </p:cNvSpPr>
          <p:nvPr>
            <p:ph type="body" idx="1"/>
          </p:nvPr>
        </p:nvSpPr>
        <p:spPr>
          <a:xfrm>
            <a:off x="311700" y="3369225"/>
            <a:ext cx="8520600" cy="12819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Clr>
                <a:schemeClr val="lt1"/>
              </a:buClr>
              <a:buSzPts val="1800"/>
              <a:buChar char="●"/>
              <a:defRPr>
                <a:solidFill>
                  <a:schemeClr val="lt1"/>
                </a:solidFill>
              </a:defRPr>
            </a:lvl1pPr>
            <a:lvl2pPr marL="914400" lvl="1" indent="-317500" algn="ctr">
              <a:spcBef>
                <a:spcPts val="0"/>
              </a:spcBef>
              <a:spcAft>
                <a:spcPts val="0"/>
              </a:spcAft>
              <a:buClr>
                <a:schemeClr val="lt1"/>
              </a:buClr>
              <a:buSzPts val="1400"/>
              <a:buChar char="○"/>
              <a:defRPr>
                <a:solidFill>
                  <a:schemeClr val="lt1"/>
                </a:solidFill>
              </a:defRPr>
            </a:lvl2pPr>
            <a:lvl3pPr marL="1371600" lvl="2" indent="-317500" algn="ctr">
              <a:spcBef>
                <a:spcPts val="0"/>
              </a:spcBef>
              <a:spcAft>
                <a:spcPts val="0"/>
              </a:spcAft>
              <a:buClr>
                <a:schemeClr val="lt1"/>
              </a:buClr>
              <a:buSzPts val="1400"/>
              <a:buChar char="■"/>
              <a:defRPr>
                <a:solidFill>
                  <a:schemeClr val="lt1"/>
                </a:solidFill>
              </a:defRPr>
            </a:lvl3pPr>
            <a:lvl4pPr marL="1828800" lvl="3" indent="-317500" algn="ctr">
              <a:spcBef>
                <a:spcPts val="0"/>
              </a:spcBef>
              <a:spcAft>
                <a:spcPts val="0"/>
              </a:spcAft>
              <a:buClr>
                <a:schemeClr val="lt1"/>
              </a:buClr>
              <a:buSzPts val="1400"/>
              <a:buChar char="●"/>
              <a:defRPr>
                <a:solidFill>
                  <a:schemeClr val="lt1"/>
                </a:solidFill>
              </a:defRPr>
            </a:lvl4pPr>
            <a:lvl5pPr marL="2286000" lvl="4" indent="-317500" algn="ctr">
              <a:spcBef>
                <a:spcPts val="0"/>
              </a:spcBef>
              <a:spcAft>
                <a:spcPts val="0"/>
              </a:spcAft>
              <a:buClr>
                <a:schemeClr val="lt1"/>
              </a:buClr>
              <a:buSzPts val="1400"/>
              <a:buChar char="○"/>
              <a:defRPr>
                <a:solidFill>
                  <a:schemeClr val="lt1"/>
                </a:solidFill>
              </a:defRPr>
            </a:lvl5pPr>
            <a:lvl6pPr marL="2743200" lvl="5" indent="-317500" algn="ctr">
              <a:spcBef>
                <a:spcPts val="0"/>
              </a:spcBef>
              <a:spcAft>
                <a:spcPts val="0"/>
              </a:spcAft>
              <a:buClr>
                <a:schemeClr val="lt1"/>
              </a:buClr>
              <a:buSzPts val="1400"/>
              <a:buChar char="■"/>
              <a:defRPr>
                <a:solidFill>
                  <a:schemeClr val="lt1"/>
                </a:solidFill>
              </a:defRPr>
            </a:lvl6pPr>
            <a:lvl7pPr marL="3200400" lvl="6" indent="-317500" algn="ctr">
              <a:spcBef>
                <a:spcPts val="0"/>
              </a:spcBef>
              <a:spcAft>
                <a:spcPts val="0"/>
              </a:spcAft>
              <a:buClr>
                <a:schemeClr val="lt1"/>
              </a:buClr>
              <a:buSzPts val="1400"/>
              <a:buChar char="●"/>
              <a:defRPr>
                <a:solidFill>
                  <a:schemeClr val="lt1"/>
                </a:solidFill>
              </a:defRPr>
            </a:lvl7pPr>
            <a:lvl8pPr marL="3657600" lvl="7" indent="-317500" algn="ctr">
              <a:spcBef>
                <a:spcPts val="0"/>
              </a:spcBef>
              <a:spcAft>
                <a:spcPts val="0"/>
              </a:spcAft>
              <a:buClr>
                <a:schemeClr val="lt1"/>
              </a:buClr>
              <a:buSzPts val="1400"/>
              <a:buChar char="○"/>
              <a:defRPr>
                <a:solidFill>
                  <a:schemeClr val="lt1"/>
                </a:solidFill>
              </a:defRPr>
            </a:lvl8pPr>
            <a:lvl9pPr marL="4114800" lvl="8" indent="-317500" algn="ctr">
              <a:spcBef>
                <a:spcPts val="0"/>
              </a:spcBef>
              <a:spcAft>
                <a:spcPts val="0"/>
              </a:spcAft>
              <a:buClr>
                <a:schemeClr val="lt1"/>
              </a:buClr>
              <a:buSzPts val="1400"/>
              <a:buChar char="■"/>
              <a:defRPr>
                <a:solidFill>
                  <a:schemeClr val="lt1"/>
                </a:solidFill>
              </a:defRPr>
            </a:lvl9pPr>
          </a:lstStyle>
          <a:p>
            <a:endParaRPr/>
          </a:p>
        </p:txBody>
      </p:sp>
      <p:sp>
        <p:nvSpPr>
          <p:cNvPr id="72" name="Google Shape;72;p11"/>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eometr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311700" y="1229875"/>
            <a:ext cx="8520600" cy="3339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4" r:id="rId6"/>
    <p:sldLayoutId id="2147483655" r:id="rId7"/>
    <p:sldLayoutId id="2147483657"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creativecommons.org/licenses/by-nc-sa/4.0/" TargetMode="Externa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3"/>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None/>
            </a:pPr>
            <a:r>
              <a:rPr lang="en" sz="3000" b="1" dirty="0">
                <a:latin typeface="+mn-lt"/>
                <a:ea typeface="Tahoma"/>
                <a:cs typeface="Tahoma"/>
                <a:sym typeface="Tahoma"/>
              </a:rPr>
              <a:t>Strategic Project Management: A Practical Introduction for HR Professionals</a:t>
            </a:r>
            <a:endParaRPr sz="3000" b="1" dirty="0">
              <a:latin typeface="+mn-lt"/>
              <a:ea typeface="Arial"/>
              <a:cs typeface="Arial"/>
              <a:sym typeface="Arial"/>
            </a:endParaRPr>
          </a:p>
        </p:txBody>
      </p:sp>
      <p:sp>
        <p:nvSpPr>
          <p:cNvPr id="80" name="Google Shape;80;p13"/>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Autofit/>
          </a:bodyPr>
          <a:lstStyle/>
          <a:p>
            <a:pPr marL="0" lvl="0" indent="0" algn="r" rtl="0">
              <a:lnSpc>
                <a:spcPct val="80000"/>
              </a:lnSpc>
              <a:spcBef>
                <a:spcPts val="0"/>
              </a:spcBef>
              <a:spcAft>
                <a:spcPts val="0"/>
              </a:spcAft>
              <a:buSzPts val="1018"/>
              <a:buNone/>
            </a:pPr>
            <a:r>
              <a:rPr lang="en" sz="2500" dirty="0">
                <a:latin typeface="Arial"/>
                <a:ea typeface="Arial"/>
                <a:cs typeface="Arial"/>
                <a:sym typeface="Arial"/>
              </a:rPr>
              <a:t>Chapter 7: Scheduling, Resources and Budgets</a:t>
            </a:r>
            <a:endParaRPr sz="2500" dirty="0">
              <a:latin typeface="Arial"/>
              <a:ea typeface="Arial"/>
              <a:cs typeface="Arial"/>
              <a:sym typeface="Arial"/>
            </a:endParaRPr>
          </a:p>
        </p:txBody>
      </p:sp>
      <p:grpSp>
        <p:nvGrpSpPr>
          <p:cNvPr id="4" name="Group 3" descr="Unless otherwise noted, this work is licensed under a Creative Commons Attribution-NonCommercial-ShareAlike 4.0 International (CC BY-NC-SA 4.0) license. Feel free to use, modify, reuse or redistribute any portion of this presentation.">
            <a:extLst>
              <a:ext uri="{FF2B5EF4-FFF2-40B4-BE49-F238E27FC236}">
                <a16:creationId xmlns:a16="http://schemas.microsoft.com/office/drawing/2014/main" id="{6062C8D7-224B-43F0-961A-744AB9D4AED9}"/>
              </a:ext>
            </a:extLst>
          </p:cNvPr>
          <p:cNvGrpSpPr/>
          <p:nvPr/>
        </p:nvGrpSpPr>
        <p:grpSpPr>
          <a:xfrm>
            <a:off x="598088" y="4412215"/>
            <a:ext cx="7947824" cy="444502"/>
            <a:chOff x="598088" y="4514272"/>
            <a:chExt cx="7947824" cy="444502"/>
          </a:xfrm>
        </p:grpSpPr>
        <p:pic>
          <p:nvPicPr>
            <p:cNvPr id="5" name="Google Shape;92;p23" descr="CC BY-NC-SA 4.0 License Logo">
              <a:extLst>
                <a:ext uri="{FF2B5EF4-FFF2-40B4-BE49-F238E27FC236}">
                  <a16:creationId xmlns:a16="http://schemas.microsoft.com/office/drawing/2014/main" id="{9C8C8945-068C-4988-8061-8FBB6A5A32A0}"/>
                </a:ext>
              </a:extLst>
            </p:cNvPr>
            <p:cNvPicPr preferRelativeResize="0"/>
            <p:nvPr/>
          </p:nvPicPr>
          <p:blipFill rotWithShape="1">
            <a:blip r:embed="rId3">
              <a:alphaModFix/>
            </a:blip>
            <a:srcRect/>
            <a:stretch/>
          </p:blipFill>
          <p:spPr>
            <a:xfrm>
              <a:off x="598088" y="4570826"/>
              <a:ext cx="947180" cy="331395"/>
            </a:xfrm>
            <a:prstGeom prst="rect">
              <a:avLst/>
            </a:prstGeom>
            <a:noFill/>
            <a:ln>
              <a:noFill/>
            </a:ln>
          </p:spPr>
        </p:pic>
        <p:sp>
          <p:nvSpPr>
            <p:cNvPr id="6" name="Google Shape;91;p23">
              <a:extLst>
                <a:ext uri="{FF2B5EF4-FFF2-40B4-BE49-F238E27FC236}">
                  <a16:creationId xmlns:a16="http://schemas.microsoft.com/office/drawing/2014/main" id="{3923A46C-86D9-4438-8E0E-372FAB5045D4}"/>
                </a:ext>
              </a:extLst>
            </p:cNvPr>
            <p:cNvSpPr/>
            <p:nvPr/>
          </p:nvSpPr>
          <p:spPr>
            <a:xfrm>
              <a:off x="1686732" y="4514272"/>
              <a:ext cx="6859180" cy="444502"/>
            </a:xfrm>
            <a:prstGeom prst="rect">
              <a:avLst/>
            </a:prstGeom>
            <a:noFill/>
            <a:ln>
              <a:noFill/>
            </a:ln>
          </p:spPr>
          <p:txBody>
            <a:bodyPr spcFirstLastPara="1" wrap="square" lIns="68575" tIns="34275" rIns="68575" bIns="3427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r>
                <a:rPr lang="en" sz="1100" b="0" i="0" u="none" strike="noStrike" cap="none" dirty="0">
                  <a:solidFill>
                    <a:schemeClr val="bg1"/>
                  </a:solidFill>
                  <a:latin typeface="Calibri"/>
                  <a:ea typeface="Calibri"/>
                  <a:cs typeface="Calibri"/>
                  <a:sym typeface="Calibri"/>
                </a:rPr>
                <a:t>Unless otherwise noted, this work is licensed under a </a:t>
              </a:r>
              <a:r>
                <a:rPr lang="en" sz="1100" b="0" i="0" u="none" strike="noStrike" cap="none" dirty="0">
                  <a:solidFill>
                    <a:schemeClr val="bg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Creative </a:t>
              </a:r>
              <a:r>
                <a:rPr lang="en" sz="1100" dirty="0">
                  <a:solidFill>
                    <a:schemeClr val="bg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C</a:t>
              </a:r>
              <a:r>
                <a:rPr lang="en" sz="1100" b="0" i="0" u="none" strike="noStrike" cap="none" dirty="0">
                  <a:solidFill>
                    <a:schemeClr val="bg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ommons </a:t>
              </a:r>
              <a:r>
                <a:rPr lang="en-US" sz="1100" b="0" i="0" u="none" strike="noStrike" cap="none" dirty="0">
                  <a:solidFill>
                    <a:schemeClr val="bg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Attribution-</a:t>
              </a:r>
              <a:r>
                <a:rPr lang="en-US" sz="1100" b="0" i="0" u="none" strike="noStrike" cap="none" dirty="0" err="1">
                  <a:solidFill>
                    <a:schemeClr val="bg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NonCommercial</a:t>
              </a:r>
              <a:r>
                <a:rPr lang="en-US" sz="1100" b="0" i="0" u="none" strike="noStrike" cap="none" dirty="0">
                  <a:solidFill>
                    <a:schemeClr val="bg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a:t>
              </a:r>
              <a:r>
                <a:rPr lang="en-US" sz="1100" b="0" i="0" u="none" strike="noStrike" cap="none" dirty="0" err="1">
                  <a:solidFill>
                    <a:schemeClr val="bg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ShareAlike</a:t>
              </a:r>
              <a:r>
                <a:rPr lang="en-US" sz="1100" b="0" i="0" u="none" strike="noStrike" cap="none" dirty="0">
                  <a:solidFill>
                    <a:schemeClr val="bg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 4.0 International (CC BY-NC-SA 4.0)</a:t>
              </a:r>
              <a:r>
                <a:rPr lang="en-US" sz="1100" b="0" i="0" u="none" strike="noStrike" cap="none" dirty="0">
                  <a:solidFill>
                    <a:schemeClr val="bg1"/>
                  </a:solidFill>
                  <a:latin typeface="Calibri"/>
                  <a:ea typeface="Calibri"/>
                  <a:cs typeface="Calibri"/>
                  <a:sym typeface="Calibri"/>
                </a:rPr>
                <a:t> license</a:t>
              </a:r>
              <a:r>
                <a:rPr lang="en" sz="1100" b="0" i="0" u="none" strike="noStrike" cap="none" dirty="0">
                  <a:solidFill>
                    <a:schemeClr val="bg1"/>
                  </a:solidFill>
                  <a:latin typeface="Calibri"/>
                  <a:ea typeface="Calibri"/>
                  <a:cs typeface="Calibri"/>
                  <a:sym typeface="Calibri"/>
                </a:rPr>
                <a:t>. Feel free to use, modify, reuse or redistribute </a:t>
              </a:r>
              <a:r>
                <a:rPr lang="en" sz="1100" dirty="0">
                  <a:solidFill>
                    <a:schemeClr val="bg1"/>
                  </a:solidFill>
                  <a:latin typeface="Calibri"/>
                  <a:ea typeface="Calibri"/>
                  <a:cs typeface="Calibri"/>
                  <a:sym typeface="Calibri"/>
                </a:rPr>
                <a:t>any portion of </a:t>
              </a:r>
              <a:r>
                <a:rPr lang="en" sz="1100" b="0" i="0" u="none" strike="noStrike" cap="none" dirty="0">
                  <a:solidFill>
                    <a:schemeClr val="bg1"/>
                  </a:solidFill>
                  <a:latin typeface="Calibri"/>
                  <a:ea typeface="Calibri"/>
                  <a:cs typeface="Calibri"/>
                  <a:sym typeface="Calibri"/>
                </a:rPr>
                <a:t>this presentation.</a:t>
              </a:r>
              <a:endParaRPr sz="1100" dirty="0">
                <a:solidFill>
                  <a:schemeClr val="bg1"/>
                </a:solidFill>
                <a:latin typeface="Calibri"/>
                <a:ea typeface="Calibri"/>
                <a:cs typeface="Calibri"/>
                <a:sym typeface="Calibri"/>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3"/>
          <p:cNvSpPr txBox="1">
            <a:spLocks noGrp="1"/>
          </p:cNvSpPr>
          <p:nvPr>
            <p:ph type="title"/>
          </p:nvPr>
        </p:nvSpPr>
        <p:spPr>
          <a:xfrm>
            <a:off x="311700" y="210825"/>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b="1" dirty="0">
                <a:latin typeface="Arial"/>
                <a:ea typeface="Arial"/>
                <a:cs typeface="Arial"/>
                <a:sym typeface="Arial"/>
              </a:rPr>
              <a:t>7.5 Bottom Up (Micro) Estimations</a:t>
            </a:r>
            <a:endParaRPr b="1" dirty="0">
              <a:latin typeface="Arial"/>
              <a:ea typeface="Arial"/>
              <a:cs typeface="Arial"/>
              <a:sym typeface="Arial"/>
            </a:endParaRPr>
          </a:p>
        </p:txBody>
      </p:sp>
      <p:sp>
        <p:nvSpPr>
          <p:cNvPr id="141" name="Google Shape;141;p23"/>
          <p:cNvSpPr txBox="1">
            <a:spLocks noGrp="1"/>
          </p:cNvSpPr>
          <p:nvPr>
            <p:ph type="body" idx="1"/>
          </p:nvPr>
        </p:nvSpPr>
        <p:spPr>
          <a:xfrm>
            <a:off x="311700" y="1012748"/>
            <a:ext cx="8520600" cy="2023530"/>
          </a:xfrm>
          <a:prstGeom prst="rect">
            <a:avLst/>
          </a:prstGeom>
        </p:spPr>
        <p:txBody>
          <a:bodyPr spcFirstLastPara="1" wrap="square" lIns="91425" tIns="91425" rIns="91425" bIns="91425" anchor="t" anchorCtr="0">
            <a:normAutofit/>
          </a:bodyPr>
          <a:lstStyle/>
          <a:p>
            <a:pPr marL="342900">
              <a:lnSpc>
                <a:spcPct val="110000"/>
              </a:lnSpc>
              <a:spcBef>
                <a:spcPts val="1400"/>
              </a:spcBef>
              <a:buFont typeface="Arial" panose="020B0604020202020204" pitchFamily="34" charset="0"/>
              <a:buChar char="•"/>
            </a:pPr>
            <a:r>
              <a:rPr lang="en-CA" sz="2000">
                <a:solidFill>
                  <a:srgbClr val="000000"/>
                </a:solidFill>
                <a:latin typeface="Arial"/>
                <a:ea typeface="Arial"/>
                <a:cs typeface="Arial"/>
                <a:sym typeface="Arial"/>
              </a:rPr>
              <a:t>Bottom up, or micro, estimation techniques are used when the project is approved or is very likely to be approved. </a:t>
            </a:r>
          </a:p>
          <a:p>
            <a:pPr marL="342900">
              <a:lnSpc>
                <a:spcPct val="110000"/>
              </a:lnSpc>
              <a:spcBef>
                <a:spcPts val="1400"/>
              </a:spcBef>
              <a:buFont typeface="Arial" panose="020B0604020202020204" pitchFamily="34" charset="0"/>
              <a:buChar char="•"/>
            </a:pPr>
            <a:r>
              <a:rPr lang="en-CA" sz="2000">
                <a:solidFill>
                  <a:srgbClr val="000000"/>
                </a:solidFill>
                <a:latin typeface="Arial"/>
                <a:ea typeface="Arial"/>
                <a:cs typeface="Arial"/>
                <a:sym typeface="Arial"/>
              </a:rPr>
              <a:t>Bottom up estimates are more accurate, detailed and take more time to generate.</a:t>
            </a:r>
          </a:p>
          <a:p>
            <a:pPr marL="285750" lvl="0" indent="-285750" algn="l" rtl="0">
              <a:lnSpc>
                <a:spcPct val="110000"/>
              </a:lnSpc>
              <a:spcBef>
                <a:spcPts val="0"/>
              </a:spcBef>
              <a:spcAft>
                <a:spcPts val="1200"/>
              </a:spcAft>
              <a:buFont typeface="Arial" panose="020B0604020202020204" pitchFamily="34" charset="0"/>
              <a:buChar char="•"/>
            </a:pPr>
            <a:endParaRPr lang="en-CA">
              <a:solidFill>
                <a:srgbClr val="000000"/>
              </a:solidFill>
            </a:endParaRPr>
          </a:p>
        </p:txBody>
      </p:sp>
      <p:graphicFrame>
        <p:nvGraphicFramePr>
          <p:cNvPr id="2" name="Diagrama 1" descr="- Single Point Estimate&#10;- Three Points Estimate&#10;">
            <a:extLst>
              <a:ext uri="{FF2B5EF4-FFF2-40B4-BE49-F238E27FC236}">
                <a16:creationId xmlns:a16="http://schemas.microsoft.com/office/drawing/2014/main" id="{33D863F1-81C7-104C-FCD1-96227F0BC285}"/>
              </a:ext>
            </a:extLst>
          </p:cNvPr>
          <p:cNvGraphicFramePr/>
          <p:nvPr>
            <p:extLst>
              <p:ext uri="{D42A27DB-BD31-4B8C-83A1-F6EECF244321}">
                <p14:modId xmlns:p14="http://schemas.microsoft.com/office/powerpoint/2010/main" val="2789762488"/>
              </p:ext>
            </p:extLst>
          </p:nvPr>
        </p:nvGraphicFramePr>
        <p:xfrm>
          <a:off x="1285861" y="2930768"/>
          <a:ext cx="6471138" cy="13916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3" name="Title 2">
            <a:extLst>
              <a:ext uri="{FF2B5EF4-FFF2-40B4-BE49-F238E27FC236}">
                <a16:creationId xmlns:a16="http://schemas.microsoft.com/office/drawing/2014/main" id="{39AF07A1-1E25-4005-891A-276FCAF9B383}"/>
              </a:ext>
            </a:extLst>
          </p:cNvPr>
          <p:cNvSpPr>
            <a:spLocks noGrp="1"/>
          </p:cNvSpPr>
          <p:nvPr>
            <p:ph type="title"/>
          </p:nvPr>
        </p:nvSpPr>
        <p:spPr/>
        <p:txBody>
          <a:bodyPr>
            <a:noAutofit/>
          </a:bodyPr>
          <a:lstStyle/>
          <a:p>
            <a:r>
              <a:rPr lang="en" b="1" dirty="0">
                <a:latin typeface="Arial"/>
                <a:ea typeface="Arial"/>
                <a:cs typeface="Arial"/>
                <a:sym typeface="Arial"/>
              </a:rPr>
              <a:t>7.6 Managing the Schedule</a:t>
            </a:r>
            <a:endParaRPr lang="en-US" dirty="0"/>
          </a:p>
        </p:txBody>
      </p:sp>
      <p:sp>
        <p:nvSpPr>
          <p:cNvPr id="4" name="Marcador de texto 3">
            <a:extLst>
              <a:ext uri="{FF2B5EF4-FFF2-40B4-BE49-F238E27FC236}">
                <a16:creationId xmlns:a16="http://schemas.microsoft.com/office/drawing/2014/main" id="{0026AAF2-502C-047E-1CC3-30C06F865B0A}"/>
              </a:ext>
            </a:extLst>
          </p:cNvPr>
          <p:cNvSpPr>
            <a:spLocks noGrp="1"/>
          </p:cNvSpPr>
          <p:nvPr>
            <p:ph type="body" idx="1"/>
          </p:nvPr>
        </p:nvSpPr>
        <p:spPr/>
        <p:txBody>
          <a:bodyPr>
            <a:normAutofit/>
          </a:bodyPr>
          <a:lstStyle/>
          <a:p>
            <a:pPr>
              <a:buFont typeface="Arial" panose="020B0604020202020204" pitchFamily="34" charset="0"/>
              <a:buChar char="•"/>
            </a:pPr>
            <a:r>
              <a:rPr lang="en-CA" sz="2000" dirty="0">
                <a:solidFill>
                  <a:srgbClr val="000000"/>
                </a:solidFill>
                <a:latin typeface="+mn-lt"/>
              </a:rPr>
              <a:t>The project schedule is important as it serves as a baseline to measure time and costs.  </a:t>
            </a:r>
          </a:p>
          <a:p>
            <a:pPr>
              <a:buFont typeface="Arial" panose="020B0604020202020204" pitchFamily="34" charset="0"/>
              <a:buChar char="•"/>
            </a:pPr>
            <a:r>
              <a:rPr lang="en-CA" sz="2000" dirty="0">
                <a:solidFill>
                  <a:srgbClr val="000000"/>
                </a:solidFill>
                <a:latin typeface="+mn-lt"/>
              </a:rPr>
              <a:t>There are 2 common, visual methods to display schedules:</a:t>
            </a:r>
          </a:p>
          <a:p>
            <a:pPr lvl="1">
              <a:buFont typeface="Arial" panose="020B0604020202020204" pitchFamily="34" charset="0"/>
              <a:buChar char="•"/>
            </a:pPr>
            <a:r>
              <a:rPr lang="en-CA" sz="2000" dirty="0">
                <a:solidFill>
                  <a:srgbClr val="000000"/>
                </a:solidFill>
                <a:latin typeface="+mn-lt"/>
              </a:rPr>
              <a:t>The Gantt Chart</a:t>
            </a:r>
          </a:p>
          <a:p>
            <a:pPr lvl="1">
              <a:buFont typeface="Arial" panose="020B0604020202020204" pitchFamily="34" charset="0"/>
              <a:buChar char="•"/>
            </a:pPr>
            <a:r>
              <a:rPr lang="en-CA" sz="2000" dirty="0">
                <a:solidFill>
                  <a:srgbClr val="000000"/>
                </a:solidFill>
                <a:latin typeface="+mn-lt"/>
              </a:rPr>
              <a:t>The Network Diagram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3" name="Title 2">
            <a:extLst>
              <a:ext uri="{FF2B5EF4-FFF2-40B4-BE49-F238E27FC236}">
                <a16:creationId xmlns:a16="http://schemas.microsoft.com/office/drawing/2014/main" id="{39AF07A1-1E25-4005-891A-276FCAF9B383}"/>
              </a:ext>
            </a:extLst>
          </p:cNvPr>
          <p:cNvSpPr>
            <a:spLocks noGrp="1"/>
          </p:cNvSpPr>
          <p:nvPr>
            <p:ph type="title"/>
          </p:nvPr>
        </p:nvSpPr>
        <p:spPr/>
        <p:txBody>
          <a:bodyPr>
            <a:noAutofit/>
          </a:bodyPr>
          <a:lstStyle/>
          <a:p>
            <a:r>
              <a:rPr lang="en" b="1" dirty="0">
                <a:latin typeface="Arial"/>
                <a:ea typeface="Arial"/>
                <a:cs typeface="Arial"/>
                <a:sym typeface="Arial"/>
              </a:rPr>
              <a:t>7.6 The Gantt Chart</a:t>
            </a:r>
            <a:endParaRPr lang="en-US" dirty="0"/>
          </a:p>
        </p:txBody>
      </p:sp>
      <p:pic>
        <p:nvPicPr>
          <p:cNvPr id="1026" name="Picture 2" descr="Gantt chart for directory production">
            <a:extLst>
              <a:ext uri="{FF2B5EF4-FFF2-40B4-BE49-F238E27FC236}">
                <a16:creationId xmlns:a16="http://schemas.microsoft.com/office/drawing/2014/main" id="{D0F654DC-D982-7E86-2AEC-F858499BBFA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881" y="1001065"/>
            <a:ext cx="5715000" cy="3543300"/>
          </a:xfrm>
          <a:prstGeom prst="rect">
            <a:avLst/>
          </a:prstGeom>
          <a:noFill/>
          <a:extLst>
            <a:ext uri="{909E8E84-426E-40DD-AFC4-6F175D3DCCD1}">
              <a14:hiddenFill xmlns:a14="http://schemas.microsoft.com/office/drawing/2010/main">
                <a:solidFill>
                  <a:srgbClr val="FFFFFF"/>
                </a:solidFill>
              </a14:hiddenFill>
            </a:ext>
          </a:extLst>
        </p:spPr>
      </p:pic>
      <p:sp>
        <p:nvSpPr>
          <p:cNvPr id="2" name="CuadroTexto 1">
            <a:extLst>
              <a:ext uri="{FF2B5EF4-FFF2-40B4-BE49-F238E27FC236}">
                <a16:creationId xmlns:a16="http://schemas.microsoft.com/office/drawing/2014/main" id="{8A9C1040-9005-678D-7159-7A93EE635A58}"/>
              </a:ext>
            </a:extLst>
          </p:cNvPr>
          <p:cNvSpPr txBox="1"/>
          <p:nvPr/>
        </p:nvSpPr>
        <p:spPr>
          <a:xfrm>
            <a:off x="2016369" y="4610389"/>
            <a:ext cx="1601721" cy="246221"/>
          </a:xfrm>
          <a:prstGeom prst="rect">
            <a:avLst/>
          </a:prstGeom>
          <a:noFill/>
        </p:spPr>
        <p:txBody>
          <a:bodyPr wrap="none" rtlCol="0">
            <a:spAutoFit/>
          </a:bodyPr>
          <a:lstStyle/>
          <a:p>
            <a:r>
              <a:rPr lang="es-CO" sz="1000" b="0" i="1" dirty="0">
                <a:solidFill>
                  <a:srgbClr val="003180"/>
                </a:solidFill>
                <a:effectLst/>
                <a:latin typeface="+mn-lt"/>
              </a:rPr>
              <a:t>Figure  7‑5:  Gantt  Chart</a:t>
            </a:r>
            <a:endParaRPr lang="en-CA" sz="1000" dirty="0">
              <a:latin typeface="+mn-lt"/>
            </a:endParaRPr>
          </a:p>
        </p:txBody>
      </p:sp>
      <p:sp>
        <p:nvSpPr>
          <p:cNvPr id="154" name="Google Shape;154;p25"/>
          <p:cNvSpPr txBox="1">
            <a:spLocks noGrp="1"/>
          </p:cNvSpPr>
          <p:nvPr>
            <p:ph type="body" idx="1"/>
          </p:nvPr>
        </p:nvSpPr>
        <p:spPr>
          <a:xfrm>
            <a:off x="6026700" y="1017800"/>
            <a:ext cx="2965418" cy="3509830"/>
          </a:xfrm>
          <a:prstGeom prst="rect">
            <a:avLst/>
          </a:prstGeom>
        </p:spPr>
        <p:txBody>
          <a:bodyPr spcFirstLastPara="1" wrap="square" lIns="91425" tIns="91425" rIns="91425" bIns="91425" anchor="t" anchorCtr="0">
            <a:normAutofit/>
          </a:bodyPr>
          <a:lstStyle/>
          <a:p>
            <a:pPr marL="285750" indent="-285750">
              <a:lnSpc>
                <a:spcPct val="120000"/>
              </a:lnSpc>
              <a:buFont typeface="Arial" panose="020B0604020202020204" pitchFamily="34" charset="0"/>
              <a:buChar char="•"/>
            </a:pPr>
            <a:r>
              <a:rPr lang="en-CA" sz="1600" dirty="0">
                <a:solidFill>
                  <a:srgbClr val="373D3F"/>
                </a:solidFill>
                <a:highlight>
                  <a:srgbClr val="FFFFFF"/>
                </a:highlight>
                <a:latin typeface="Arial"/>
                <a:ea typeface="Arial"/>
                <a:cs typeface="Arial"/>
                <a:sym typeface="Arial"/>
              </a:rPr>
              <a:t>A Gantt chart is a type of bar chart, developed by Henry Gantt, that illustrates a project schedule. </a:t>
            </a:r>
          </a:p>
          <a:p>
            <a:pPr marL="285750" indent="-285750">
              <a:lnSpc>
                <a:spcPct val="120000"/>
              </a:lnSpc>
              <a:buFont typeface="Arial" panose="020B0604020202020204" pitchFamily="34" charset="0"/>
              <a:buChar char="•"/>
            </a:pPr>
            <a:r>
              <a:rPr lang="en-CA" sz="1600" dirty="0">
                <a:solidFill>
                  <a:srgbClr val="373D3F"/>
                </a:solidFill>
                <a:highlight>
                  <a:srgbClr val="FFFFFF"/>
                </a:highlight>
                <a:latin typeface="Arial"/>
                <a:ea typeface="Arial"/>
                <a:cs typeface="Arial"/>
                <a:sym typeface="Arial"/>
              </a:rPr>
              <a:t>These charts display the start and finish dates of the terminal elements and summary elements of a project</a:t>
            </a:r>
          </a:p>
          <a:p>
            <a:pPr marL="285750" lvl="0" indent="-285750" algn="l" rtl="0">
              <a:lnSpc>
                <a:spcPct val="120000"/>
              </a:lnSpc>
              <a:spcAft>
                <a:spcPts val="0"/>
              </a:spcAft>
              <a:buFont typeface="Arial" panose="020B0604020202020204" pitchFamily="34" charset="0"/>
              <a:buChar char="•"/>
            </a:pPr>
            <a:endParaRPr lang="en-CA" sz="1600" dirty="0">
              <a:solidFill>
                <a:srgbClr val="000000"/>
              </a:solidFill>
              <a:latin typeface="Arial"/>
              <a:ea typeface="Arial"/>
              <a:cs typeface="Arial"/>
              <a:sym typeface="Arial"/>
            </a:endParaRPr>
          </a:p>
          <a:p>
            <a:pPr marL="285750" lvl="0" indent="-285750" algn="l" rtl="0">
              <a:spcAft>
                <a:spcPts val="1200"/>
              </a:spcAft>
              <a:buFont typeface="Arial" panose="020B0604020202020204" pitchFamily="34" charset="0"/>
              <a:buChar char="•"/>
            </a:pPr>
            <a:endParaRPr lang="en-CA" sz="1600" dirty="0"/>
          </a:p>
        </p:txBody>
      </p:sp>
    </p:spTree>
    <p:extLst>
      <p:ext uri="{BB962C8B-B14F-4D97-AF65-F5344CB8AC3E}">
        <p14:creationId xmlns:p14="http://schemas.microsoft.com/office/powerpoint/2010/main" val="1062470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3" name="Title 2">
            <a:extLst>
              <a:ext uri="{FF2B5EF4-FFF2-40B4-BE49-F238E27FC236}">
                <a16:creationId xmlns:a16="http://schemas.microsoft.com/office/drawing/2014/main" id="{39AF07A1-1E25-4005-891A-276FCAF9B383}"/>
              </a:ext>
            </a:extLst>
          </p:cNvPr>
          <p:cNvSpPr>
            <a:spLocks noGrp="1"/>
          </p:cNvSpPr>
          <p:nvPr>
            <p:ph type="title"/>
          </p:nvPr>
        </p:nvSpPr>
        <p:spPr/>
        <p:txBody>
          <a:bodyPr>
            <a:noAutofit/>
          </a:bodyPr>
          <a:lstStyle/>
          <a:p>
            <a:r>
              <a:rPr lang="en-CA" b="1">
                <a:latin typeface="Arial"/>
                <a:ea typeface="Arial"/>
                <a:cs typeface="Arial"/>
                <a:sym typeface="Arial"/>
              </a:rPr>
              <a:t>7.6 The Network Diagram</a:t>
            </a:r>
            <a:endParaRPr lang="en-CA"/>
          </a:p>
        </p:txBody>
      </p:sp>
      <p:sp>
        <p:nvSpPr>
          <p:cNvPr id="154" name="Google Shape;154;p25"/>
          <p:cNvSpPr txBox="1">
            <a:spLocks noGrp="1"/>
          </p:cNvSpPr>
          <p:nvPr>
            <p:ph type="body" idx="1"/>
          </p:nvPr>
        </p:nvSpPr>
        <p:spPr>
          <a:xfrm>
            <a:off x="311700" y="1017800"/>
            <a:ext cx="8680418" cy="705492"/>
          </a:xfrm>
          <a:prstGeom prst="rect">
            <a:avLst/>
          </a:prstGeom>
        </p:spPr>
        <p:txBody>
          <a:bodyPr spcFirstLastPara="1" wrap="square" lIns="91425" tIns="91425" rIns="91425" bIns="91425" anchor="t" anchorCtr="0">
            <a:normAutofit/>
          </a:bodyPr>
          <a:lstStyle/>
          <a:p>
            <a:pPr marL="0" indent="0">
              <a:lnSpc>
                <a:spcPct val="120000"/>
              </a:lnSpc>
              <a:buNone/>
            </a:pPr>
            <a:r>
              <a:rPr lang="en-CA" sz="1600" dirty="0">
                <a:solidFill>
                  <a:srgbClr val="000000"/>
                </a:solidFill>
                <a:latin typeface="Arial"/>
                <a:ea typeface="Arial"/>
                <a:cs typeface="Arial"/>
                <a:sym typeface="Arial"/>
              </a:rPr>
              <a:t>The network diagram is a way to visualize the interrelationships of project activities</a:t>
            </a:r>
          </a:p>
          <a:p>
            <a:pPr marL="285750" lvl="0" indent="-285750" algn="l" rtl="0">
              <a:spcAft>
                <a:spcPts val="1200"/>
              </a:spcAft>
              <a:buFont typeface="Arial" panose="020B0604020202020204" pitchFamily="34" charset="0"/>
              <a:buChar char="•"/>
            </a:pPr>
            <a:endParaRPr lang="en-CA" sz="1600" dirty="0"/>
          </a:p>
        </p:txBody>
      </p:sp>
      <p:pic>
        <p:nvPicPr>
          <p:cNvPr id="3074" name="Picture 2" descr="An example of an activity on node (AON) diagram">
            <a:extLst>
              <a:ext uri="{FF2B5EF4-FFF2-40B4-BE49-F238E27FC236}">
                <a16:creationId xmlns:a16="http://schemas.microsoft.com/office/drawing/2014/main" id="{BBBEC24D-1810-0938-1342-EF6F03EA8B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6107" y="1636570"/>
            <a:ext cx="6951785" cy="2973819"/>
          </a:xfrm>
          <a:prstGeom prst="rect">
            <a:avLst/>
          </a:prstGeom>
          <a:noFill/>
          <a:extLst>
            <a:ext uri="{909E8E84-426E-40DD-AFC4-6F175D3DCCD1}">
              <a14:hiddenFill xmlns:a14="http://schemas.microsoft.com/office/drawing/2010/main">
                <a:solidFill>
                  <a:srgbClr val="FFFFFF"/>
                </a:solidFill>
              </a14:hiddenFill>
            </a:ext>
          </a:extLst>
        </p:spPr>
      </p:pic>
      <p:sp>
        <p:nvSpPr>
          <p:cNvPr id="2" name="CuadroTexto 1">
            <a:extLst>
              <a:ext uri="{FF2B5EF4-FFF2-40B4-BE49-F238E27FC236}">
                <a16:creationId xmlns:a16="http://schemas.microsoft.com/office/drawing/2014/main" id="{8A9C1040-9005-678D-7159-7A93EE635A58}"/>
              </a:ext>
            </a:extLst>
          </p:cNvPr>
          <p:cNvSpPr txBox="1"/>
          <p:nvPr/>
        </p:nvSpPr>
        <p:spPr>
          <a:xfrm>
            <a:off x="2366873" y="4601886"/>
            <a:ext cx="3659976" cy="261610"/>
          </a:xfrm>
          <a:prstGeom prst="rect">
            <a:avLst/>
          </a:prstGeom>
          <a:noFill/>
        </p:spPr>
        <p:txBody>
          <a:bodyPr wrap="none" rtlCol="0">
            <a:spAutoFit/>
          </a:bodyPr>
          <a:lstStyle/>
          <a:p>
            <a:r>
              <a:rPr lang="en-CA" sz="1100" b="0" i="1">
                <a:solidFill>
                  <a:srgbClr val="003180"/>
                </a:solidFill>
                <a:effectLst/>
                <a:latin typeface="Encode Sans"/>
              </a:rPr>
              <a:t>Figure 7‑6: An example of an activity on node (AON) diagram</a:t>
            </a:r>
            <a:endParaRPr lang="en-CA" sz="1000">
              <a:latin typeface="+mn-lt"/>
            </a:endParaRPr>
          </a:p>
        </p:txBody>
      </p:sp>
    </p:spTree>
    <p:extLst>
      <p:ext uri="{BB962C8B-B14F-4D97-AF65-F5344CB8AC3E}">
        <p14:creationId xmlns:p14="http://schemas.microsoft.com/office/powerpoint/2010/main" val="38407475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3FD1B-420A-302A-6F13-FBB9A08CEA9E}"/>
              </a:ext>
            </a:extLst>
          </p:cNvPr>
          <p:cNvSpPr>
            <a:spLocks noGrp="1"/>
          </p:cNvSpPr>
          <p:nvPr>
            <p:ph type="title"/>
          </p:nvPr>
        </p:nvSpPr>
        <p:spPr/>
        <p:txBody>
          <a:bodyPr>
            <a:noAutofit/>
          </a:bodyPr>
          <a:lstStyle/>
          <a:p>
            <a:r>
              <a:rPr lang="en-US" b="1" dirty="0">
                <a:latin typeface="+mn-lt"/>
              </a:rPr>
              <a:t>7.7 Estimating Resources</a:t>
            </a:r>
          </a:p>
        </p:txBody>
      </p:sp>
      <p:sp>
        <p:nvSpPr>
          <p:cNvPr id="3" name="Text Placeholder 2">
            <a:extLst>
              <a:ext uri="{FF2B5EF4-FFF2-40B4-BE49-F238E27FC236}">
                <a16:creationId xmlns:a16="http://schemas.microsoft.com/office/drawing/2014/main" id="{AB22D334-29DB-E726-4603-BAFD5707FF9F}"/>
              </a:ext>
            </a:extLst>
          </p:cNvPr>
          <p:cNvSpPr>
            <a:spLocks noGrp="1"/>
          </p:cNvSpPr>
          <p:nvPr>
            <p:ph type="body" idx="1"/>
          </p:nvPr>
        </p:nvSpPr>
        <p:spPr>
          <a:xfrm>
            <a:off x="311700" y="1229875"/>
            <a:ext cx="8056693" cy="3339000"/>
          </a:xfrm>
        </p:spPr>
        <p:txBody>
          <a:bodyPr/>
          <a:lstStyle/>
          <a:p>
            <a:pPr>
              <a:buFont typeface="Arial" panose="020B0604020202020204" pitchFamily="34" charset="0"/>
              <a:buChar char="•"/>
            </a:pPr>
            <a:r>
              <a:rPr lang="en-US" dirty="0">
                <a:solidFill>
                  <a:srgbClr val="000000"/>
                </a:solidFill>
              </a:rPr>
              <a:t>Primary resources are people, equipment,  and often, places, money, or anything else that you need in order to do all of the activities that you planned for.</a:t>
            </a:r>
          </a:p>
          <a:p>
            <a:pPr>
              <a:buFont typeface="Arial" panose="020B0604020202020204" pitchFamily="34" charset="0"/>
              <a:buChar char="•"/>
            </a:pPr>
            <a:r>
              <a:rPr lang="en-US" dirty="0">
                <a:solidFill>
                  <a:srgbClr val="000000"/>
                </a:solidFill>
              </a:rPr>
              <a:t>The goal of activity resource estimating is to assign resources to each activity in the activity list.</a:t>
            </a:r>
          </a:p>
          <a:p>
            <a:pPr>
              <a:buFont typeface="Arial" panose="020B0604020202020204" pitchFamily="34" charset="0"/>
              <a:buChar char="•"/>
            </a:pPr>
            <a:r>
              <a:rPr lang="en-US" b="1" dirty="0">
                <a:solidFill>
                  <a:srgbClr val="000000"/>
                </a:solidFill>
              </a:rPr>
              <a:t>Resource management </a:t>
            </a:r>
            <a:r>
              <a:rPr lang="en-US" dirty="0">
                <a:solidFill>
                  <a:srgbClr val="000000"/>
                </a:solidFill>
              </a:rPr>
              <a:t>is the efficient and effective deployment of an organization’s resources when they are needed.</a:t>
            </a:r>
          </a:p>
          <a:p>
            <a:pPr>
              <a:buFont typeface="Arial" panose="020B0604020202020204" pitchFamily="34" charset="0"/>
              <a:buChar char="•"/>
            </a:pPr>
            <a:r>
              <a:rPr lang="en-US" dirty="0">
                <a:solidFill>
                  <a:srgbClr val="000000"/>
                </a:solidFill>
              </a:rPr>
              <a:t>One resource management technique is </a:t>
            </a:r>
            <a:r>
              <a:rPr lang="en-US" b="1" dirty="0">
                <a:solidFill>
                  <a:srgbClr val="000000"/>
                </a:solidFill>
              </a:rPr>
              <a:t>resource leveling</a:t>
            </a:r>
            <a:r>
              <a:rPr lang="en-US" dirty="0">
                <a:solidFill>
                  <a:srgbClr val="000000"/>
                </a:solidFill>
              </a:rPr>
              <a:t>. It aims at smoothing the stock of resources on hand, reducing both excess inventories and shortages.</a:t>
            </a:r>
          </a:p>
        </p:txBody>
      </p:sp>
    </p:spTree>
    <p:extLst>
      <p:ext uri="{BB962C8B-B14F-4D97-AF65-F5344CB8AC3E}">
        <p14:creationId xmlns:p14="http://schemas.microsoft.com/office/powerpoint/2010/main" val="14086904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3FD1B-420A-302A-6F13-FBB9A08CEA9E}"/>
              </a:ext>
            </a:extLst>
          </p:cNvPr>
          <p:cNvSpPr>
            <a:spLocks noGrp="1"/>
          </p:cNvSpPr>
          <p:nvPr>
            <p:ph type="title"/>
          </p:nvPr>
        </p:nvSpPr>
        <p:spPr/>
        <p:txBody>
          <a:bodyPr>
            <a:noAutofit/>
          </a:bodyPr>
          <a:lstStyle/>
          <a:p>
            <a:r>
              <a:rPr lang="en-US" b="1" dirty="0">
                <a:latin typeface="+mj-lt"/>
              </a:rPr>
              <a:t>7.8 Estimating Costs</a:t>
            </a:r>
          </a:p>
        </p:txBody>
      </p:sp>
      <p:graphicFrame>
        <p:nvGraphicFramePr>
          <p:cNvPr id="4" name="Diagrama 3" descr="•Direct Costs: An expense traced directly to the project (product/service) ie.  Trainer’s wages&#10;•Indirect Costs: An expense not directly related to the project, yet costs of the project ie. Purchase of audio/visual equipment &#10;•Direct Project Overhead Costs: An expense tied to specific resources in the organization that are used in the project ie. Photocopier&#10;•General/Administrative Overhead Costs: ndirect costs of running a business that supports the project ie.  IT support&#10;">
            <a:extLst>
              <a:ext uri="{FF2B5EF4-FFF2-40B4-BE49-F238E27FC236}">
                <a16:creationId xmlns:a16="http://schemas.microsoft.com/office/drawing/2014/main" id="{E8880F82-F14F-B17F-1DE8-1D4C0CFA9369}"/>
              </a:ext>
            </a:extLst>
          </p:cNvPr>
          <p:cNvGraphicFramePr/>
          <p:nvPr>
            <p:extLst>
              <p:ext uri="{D42A27DB-BD31-4B8C-83A1-F6EECF244321}">
                <p14:modId xmlns:p14="http://schemas.microsoft.com/office/powerpoint/2010/main" val="1496394235"/>
              </p:ext>
            </p:extLst>
          </p:nvPr>
        </p:nvGraphicFramePr>
        <p:xfrm>
          <a:off x="311700" y="1649256"/>
          <a:ext cx="8520600" cy="28929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4">
            <a:extLst>
              <a:ext uri="{FF2B5EF4-FFF2-40B4-BE49-F238E27FC236}">
                <a16:creationId xmlns:a16="http://schemas.microsoft.com/office/drawing/2014/main" id="{227E28AC-1ED5-3D2C-AC8F-7C78ACE2D213}"/>
              </a:ext>
            </a:extLst>
          </p:cNvPr>
          <p:cNvSpPr txBox="1"/>
          <p:nvPr/>
        </p:nvSpPr>
        <p:spPr>
          <a:xfrm>
            <a:off x="311700" y="1148862"/>
            <a:ext cx="1736373" cy="369332"/>
          </a:xfrm>
          <a:prstGeom prst="rect">
            <a:avLst/>
          </a:prstGeom>
          <a:noFill/>
        </p:spPr>
        <p:txBody>
          <a:bodyPr wrap="none" rtlCol="0">
            <a:spAutoFit/>
          </a:bodyPr>
          <a:lstStyle/>
          <a:p>
            <a:r>
              <a:rPr lang="en-CA" sz="1800" dirty="0"/>
              <a:t>Types of costs:</a:t>
            </a:r>
          </a:p>
        </p:txBody>
      </p:sp>
    </p:spTree>
    <p:extLst>
      <p:ext uri="{BB962C8B-B14F-4D97-AF65-F5344CB8AC3E}">
        <p14:creationId xmlns:p14="http://schemas.microsoft.com/office/powerpoint/2010/main" val="30167755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3FD1B-420A-302A-6F13-FBB9A08CEA9E}"/>
              </a:ext>
            </a:extLst>
          </p:cNvPr>
          <p:cNvSpPr>
            <a:spLocks noGrp="1"/>
          </p:cNvSpPr>
          <p:nvPr>
            <p:ph type="title"/>
          </p:nvPr>
        </p:nvSpPr>
        <p:spPr/>
        <p:txBody>
          <a:bodyPr>
            <a:noAutofit/>
          </a:bodyPr>
          <a:lstStyle/>
          <a:p>
            <a:r>
              <a:rPr lang="en-US" b="1" dirty="0">
                <a:latin typeface="+mn-lt"/>
              </a:rPr>
              <a:t>7.8 Tools for Estimating Cost</a:t>
            </a:r>
          </a:p>
        </p:txBody>
      </p:sp>
      <p:graphicFrame>
        <p:nvGraphicFramePr>
          <p:cNvPr id="6" name="Diagrama 5" descr="- Determination of Resource Cost Rates&#10;- Vendor Bid Analysis&#10;- Reserve Analysis&#10;- Cost of Quality&#10;">
            <a:extLst>
              <a:ext uri="{FF2B5EF4-FFF2-40B4-BE49-F238E27FC236}">
                <a16:creationId xmlns:a16="http://schemas.microsoft.com/office/drawing/2014/main" id="{98F68B57-39A5-9AEE-A01C-9E42B863FD80}"/>
              </a:ext>
            </a:extLst>
          </p:cNvPr>
          <p:cNvGraphicFramePr/>
          <p:nvPr>
            <p:extLst>
              <p:ext uri="{D42A27DB-BD31-4B8C-83A1-F6EECF244321}">
                <p14:modId xmlns:p14="http://schemas.microsoft.com/office/powerpoint/2010/main" val="4238593169"/>
              </p:ext>
            </p:extLst>
          </p:nvPr>
        </p:nvGraphicFramePr>
        <p:xfrm>
          <a:off x="1524000" y="1254369"/>
          <a:ext cx="6096000" cy="31066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72533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7C155-861D-8DB3-DFAC-946074024A01}"/>
              </a:ext>
            </a:extLst>
          </p:cNvPr>
          <p:cNvSpPr>
            <a:spLocks noGrp="1"/>
          </p:cNvSpPr>
          <p:nvPr>
            <p:ph type="title"/>
          </p:nvPr>
        </p:nvSpPr>
        <p:spPr/>
        <p:txBody>
          <a:bodyPr>
            <a:noAutofit/>
          </a:bodyPr>
          <a:lstStyle/>
          <a:p>
            <a:r>
              <a:rPr lang="en-US" b="1" dirty="0">
                <a:latin typeface="+mj-lt"/>
              </a:rPr>
              <a:t>7.9 Understanding Budgets</a:t>
            </a:r>
          </a:p>
        </p:txBody>
      </p:sp>
      <p:sp>
        <p:nvSpPr>
          <p:cNvPr id="3" name="Text Placeholder 2">
            <a:extLst>
              <a:ext uri="{FF2B5EF4-FFF2-40B4-BE49-F238E27FC236}">
                <a16:creationId xmlns:a16="http://schemas.microsoft.com/office/drawing/2014/main" id="{4B8A5DB9-74C7-D0D3-FED6-BD171E8940F3}"/>
              </a:ext>
            </a:extLst>
          </p:cNvPr>
          <p:cNvSpPr>
            <a:spLocks noGrp="1"/>
          </p:cNvSpPr>
          <p:nvPr>
            <p:ph type="body" idx="1"/>
          </p:nvPr>
        </p:nvSpPr>
        <p:spPr/>
        <p:txBody>
          <a:bodyPr>
            <a:normAutofit/>
          </a:bodyPr>
          <a:lstStyle/>
          <a:p>
            <a:pPr>
              <a:buFont typeface="Arial" panose="020B0604020202020204" pitchFamily="34" charset="0"/>
              <a:buChar char="•"/>
            </a:pPr>
            <a:r>
              <a:rPr lang="en-US" dirty="0">
                <a:solidFill>
                  <a:srgbClr val="000000"/>
                </a:solidFill>
                <a:latin typeface="+mn-lt"/>
              </a:rPr>
              <a:t>A </a:t>
            </a:r>
            <a:r>
              <a:rPr lang="en-US" b="1" dirty="0">
                <a:solidFill>
                  <a:srgbClr val="000000"/>
                </a:solidFill>
                <a:latin typeface="+mn-lt"/>
              </a:rPr>
              <a:t>budget</a:t>
            </a:r>
            <a:r>
              <a:rPr lang="en-US" dirty="0">
                <a:solidFill>
                  <a:srgbClr val="000000"/>
                </a:solidFill>
                <a:latin typeface="+mn-lt"/>
              </a:rPr>
              <a:t> is a decision made on the amount of money that will be spent on a project and how it will be spent.</a:t>
            </a:r>
          </a:p>
          <a:p>
            <a:pPr>
              <a:buFont typeface="Arial" panose="020B0604020202020204" pitchFamily="34" charset="0"/>
              <a:buChar char="•"/>
            </a:pPr>
            <a:r>
              <a:rPr lang="en-US" dirty="0">
                <a:solidFill>
                  <a:srgbClr val="000000"/>
                </a:solidFill>
                <a:latin typeface="+mn-lt"/>
              </a:rPr>
              <a:t>A </a:t>
            </a:r>
            <a:r>
              <a:rPr lang="en-US" b="1" dirty="0">
                <a:solidFill>
                  <a:srgbClr val="000000"/>
                </a:solidFill>
                <a:latin typeface="+mn-lt"/>
              </a:rPr>
              <a:t>Project Budget  </a:t>
            </a:r>
            <a:r>
              <a:rPr lang="en-US" dirty="0">
                <a:solidFill>
                  <a:srgbClr val="000000"/>
                </a:solidFill>
                <a:latin typeface="+mn-lt"/>
              </a:rPr>
              <a:t>is a combination of all the activities’ milestones and tasks in the project.</a:t>
            </a:r>
          </a:p>
          <a:p>
            <a:pPr>
              <a:buFont typeface="Arial" panose="020B0604020202020204" pitchFamily="34" charset="0"/>
              <a:buChar char="•"/>
            </a:pPr>
            <a:r>
              <a:rPr lang="en-US" dirty="0">
                <a:solidFill>
                  <a:srgbClr val="000000"/>
                </a:solidFill>
                <a:latin typeface="+mn-lt"/>
              </a:rPr>
              <a:t>It is important to the project to:</a:t>
            </a:r>
          </a:p>
          <a:p>
            <a:pPr lvl="1">
              <a:buFont typeface="Arial" panose="020B0604020202020204" pitchFamily="34" charset="0"/>
              <a:buChar char="•"/>
            </a:pPr>
            <a:r>
              <a:rPr lang="en-US" sz="1800" dirty="0">
                <a:solidFill>
                  <a:srgbClr val="000000"/>
                </a:solidFill>
                <a:latin typeface="+mn-lt"/>
              </a:rPr>
              <a:t>Secure the funding</a:t>
            </a:r>
          </a:p>
          <a:p>
            <a:pPr lvl="1">
              <a:buFont typeface="Arial" panose="020B0604020202020204" pitchFamily="34" charset="0"/>
              <a:buChar char="•"/>
            </a:pPr>
            <a:r>
              <a:rPr lang="en-US" sz="1800" dirty="0">
                <a:solidFill>
                  <a:srgbClr val="000000"/>
                </a:solidFill>
                <a:latin typeface="+mn-lt"/>
              </a:rPr>
              <a:t>Financial viability in a direct way to the company</a:t>
            </a:r>
          </a:p>
          <a:p>
            <a:pPr lvl="1">
              <a:buFont typeface="Arial" panose="020B0604020202020204" pitchFamily="34" charset="0"/>
              <a:buChar char="•"/>
            </a:pPr>
            <a:r>
              <a:rPr lang="en-US" sz="1800" dirty="0">
                <a:solidFill>
                  <a:srgbClr val="000000"/>
                </a:solidFill>
                <a:latin typeface="+mn-lt"/>
              </a:rPr>
              <a:t>Cost control can be maintained</a:t>
            </a:r>
          </a:p>
        </p:txBody>
      </p:sp>
    </p:spTree>
    <p:extLst>
      <p:ext uri="{BB962C8B-B14F-4D97-AF65-F5344CB8AC3E}">
        <p14:creationId xmlns:p14="http://schemas.microsoft.com/office/powerpoint/2010/main" val="14701513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7C155-861D-8DB3-DFAC-946074024A01}"/>
              </a:ext>
            </a:extLst>
          </p:cNvPr>
          <p:cNvSpPr>
            <a:spLocks noGrp="1"/>
          </p:cNvSpPr>
          <p:nvPr>
            <p:ph type="title"/>
          </p:nvPr>
        </p:nvSpPr>
        <p:spPr/>
        <p:txBody>
          <a:bodyPr>
            <a:noAutofit/>
          </a:bodyPr>
          <a:lstStyle/>
          <a:p>
            <a:r>
              <a:rPr lang="en-US" b="1" dirty="0">
                <a:latin typeface="+mj-lt"/>
              </a:rPr>
              <a:t>7.10 Creating a Project Budget</a:t>
            </a:r>
          </a:p>
        </p:txBody>
      </p:sp>
      <p:sp>
        <p:nvSpPr>
          <p:cNvPr id="3" name="Text Placeholder 2">
            <a:extLst>
              <a:ext uri="{FF2B5EF4-FFF2-40B4-BE49-F238E27FC236}">
                <a16:creationId xmlns:a16="http://schemas.microsoft.com/office/drawing/2014/main" id="{4B8A5DB9-74C7-D0D3-FED6-BD171E8940F3}"/>
              </a:ext>
            </a:extLst>
          </p:cNvPr>
          <p:cNvSpPr>
            <a:spLocks noGrp="1"/>
          </p:cNvSpPr>
          <p:nvPr>
            <p:ph type="body" idx="1"/>
          </p:nvPr>
        </p:nvSpPr>
        <p:spPr>
          <a:xfrm>
            <a:off x="311700" y="1229875"/>
            <a:ext cx="8520600" cy="607800"/>
          </a:xfrm>
        </p:spPr>
        <p:txBody>
          <a:bodyPr/>
          <a:lstStyle/>
          <a:p>
            <a:pPr marL="114300" indent="0">
              <a:buNone/>
            </a:pPr>
            <a:r>
              <a:rPr lang="en-US" dirty="0">
                <a:solidFill>
                  <a:srgbClr val="000000"/>
                </a:solidFill>
                <a:latin typeface="+mn-lt"/>
              </a:rPr>
              <a:t>A simple budget can be created in 5 steps:</a:t>
            </a:r>
          </a:p>
        </p:txBody>
      </p:sp>
      <p:graphicFrame>
        <p:nvGraphicFramePr>
          <p:cNvPr id="4" name="Diagrama 3" descr="- Break project into small tasks and milestones&#10;- Estimate each task and milestone&#10;- Add the estimates all together&#10;- Add in any contingencies/taxes/other costs&#10;- Seek Approval&#10;">
            <a:extLst>
              <a:ext uri="{FF2B5EF4-FFF2-40B4-BE49-F238E27FC236}">
                <a16:creationId xmlns:a16="http://schemas.microsoft.com/office/drawing/2014/main" id="{F35BC177-48F6-06CD-C80F-D5B4978E3AB0}"/>
              </a:ext>
            </a:extLst>
          </p:cNvPr>
          <p:cNvGraphicFramePr/>
          <p:nvPr>
            <p:extLst>
              <p:ext uri="{D42A27DB-BD31-4B8C-83A1-F6EECF244321}">
                <p14:modId xmlns:p14="http://schemas.microsoft.com/office/powerpoint/2010/main" val="3030581753"/>
              </p:ext>
            </p:extLst>
          </p:nvPr>
        </p:nvGraphicFramePr>
        <p:xfrm>
          <a:off x="311699" y="1711568"/>
          <a:ext cx="8520599" cy="28921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699782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7C155-861D-8DB3-DFAC-946074024A01}"/>
              </a:ext>
            </a:extLst>
          </p:cNvPr>
          <p:cNvSpPr>
            <a:spLocks noGrp="1"/>
          </p:cNvSpPr>
          <p:nvPr>
            <p:ph type="title"/>
          </p:nvPr>
        </p:nvSpPr>
        <p:spPr/>
        <p:txBody>
          <a:bodyPr>
            <a:noAutofit/>
          </a:bodyPr>
          <a:lstStyle/>
          <a:p>
            <a:r>
              <a:rPr lang="en-US" b="1" dirty="0">
                <a:latin typeface="+mj-lt"/>
              </a:rPr>
              <a:t>7.11 Contingency Funds</a:t>
            </a:r>
          </a:p>
        </p:txBody>
      </p:sp>
      <p:sp>
        <p:nvSpPr>
          <p:cNvPr id="3" name="Text Placeholder 2">
            <a:extLst>
              <a:ext uri="{FF2B5EF4-FFF2-40B4-BE49-F238E27FC236}">
                <a16:creationId xmlns:a16="http://schemas.microsoft.com/office/drawing/2014/main" id="{4B8A5DB9-74C7-D0D3-FED6-BD171E8940F3}"/>
              </a:ext>
            </a:extLst>
          </p:cNvPr>
          <p:cNvSpPr>
            <a:spLocks noGrp="1"/>
          </p:cNvSpPr>
          <p:nvPr>
            <p:ph type="body" idx="1"/>
          </p:nvPr>
        </p:nvSpPr>
        <p:spPr/>
        <p:txBody>
          <a:bodyPr>
            <a:normAutofit/>
          </a:bodyPr>
          <a:lstStyle/>
          <a:p>
            <a:pPr>
              <a:buFont typeface="Arial" panose="020B0604020202020204" pitchFamily="34" charset="0"/>
              <a:buChar char="•"/>
            </a:pPr>
            <a:r>
              <a:rPr lang="en-US" dirty="0">
                <a:solidFill>
                  <a:srgbClr val="000000"/>
                </a:solidFill>
                <a:latin typeface="+mn-lt"/>
              </a:rPr>
              <a:t>In addition to creating the project plan, you need to create a </a:t>
            </a:r>
            <a:r>
              <a:rPr lang="en-US" b="1" dirty="0">
                <a:solidFill>
                  <a:srgbClr val="000000"/>
                </a:solidFill>
                <a:latin typeface="+mn-lt"/>
              </a:rPr>
              <a:t>contingency plan</a:t>
            </a:r>
            <a:r>
              <a:rPr lang="en-US" dirty="0">
                <a:solidFill>
                  <a:srgbClr val="000000"/>
                </a:solidFill>
                <a:latin typeface="+mn-lt"/>
              </a:rPr>
              <a:t>, which is a plan for addressing key possible obstacles to project success.</a:t>
            </a:r>
          </a:p>
          <a:p>
            <a:pPr>
              <a:buFont typeface="Arial" panose="020B0604020202020204" pitchFamily="34" charset="0"/>
              <a:buChar char="•"/>
            </a:pPr>
            <a:r>
              <a:rPr lang="en-US" dirty="0">
                <a:solidFill>
                  <a:srgbClr val="000000"/>
                </a:solidFill>
                <a:latin typeface="+mn-lt"/>
              </a:rPr>
              <a:t>A contingency plan typically includes a </a:t>
            </a:r>
            <a:r>
              <a:rPr lang="en-US" b="1" dirty="0">
                <a:solidFill>
                  <a:srgbClr val="000000"/>
                </a:solidFill>
                <a:latin typeface="+mn-lt"/>
              </a:rPr>
              <a:t>contingency fund</a:t>
            </a:r>
            <a:r>
              <a:rPr lang="en-US" dirty="0">
                <a:solidFill>
                  <a:srgbClr val="000000"/>
                </a:solidFill>
                <a:latin typeface="+mn-lt"/>
              </a:rPr>
              <a:t>, which is an amount of resources set aside to cover unanticipated costs.</a:t>
            </a:r>
          </a:p>
          <a:p>
            <a:pPr>
              <a:buFont typeface="Arial" panose="020B0604020202020204" pitchFamily="34" charset="0"/>
              <a:buChar char="•"/>
            </a:pPr>
            <a:r>
              <a:rPr lang="en-US" dirty="0">
                <a:solidFill>
                  <a:srgbClr val="000000"/>
                </a:solidFill>
                <a:latin typeface="+mn-lt"/>
              </a:rPr>
              <a:t>No matter how thoroughly you plan a project, you will inevitably miss at least a few small issues.</a:t>
            </a:r>
          </a:p>
          <a:p>
            <a:pPr>
              <a:buFont typeface="Arial" panose="020B0604020202020204" pitchFamily="34" charset="0"/>
              <a:buChar char="•"/>
            </a:pPr>
            <a:r>
              <a:rPr lang="en-US" dirty="0">
                <a:solidFill>
                  <a:srgbClr val="000000"/>
                </a:solidFill>
                <a:latin typeface="+mn-lt"/>
              </a:rPr>
              <a:t>A contingency fund is not designed to manage major deviations or scope changes.</a:t>
            </a:r>
          </a:p>
        </p:txBody>
      </p:sp>
    </p:spTree>
    <p:extLst>
      <p:ext uri="{BB962C8B-B14F-4D97-AF65-F5344CB8AC3E}">
        <p14:creationId xmlns:p14="http://schemas.microsoft.com/office/powerpoint/2010/main" val="4131924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4"/>
          <p:cNvSpPr txBox="1">
            <a:spLocks noGrp="1"/>
          </p:cNvSpPr>
          <p:nvPr>
            <p:ph type="title"/>
          </p:nvPr>
        </p:nvSpPr>
        <p:spPr>
          <a:xfrm>
            <a:off x="311700" y="22255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b="1" dirty="0">
                <a:latin typeface="Arial"/>
                <a:ea typeface="Arial"/>
                <a:cs typeface="Arial"/>
                <a:sym typeface="Arial"/>
              </a:rPr>
              <a:t>7.1 Learning Objectives </a:t>
            </a:r>
            <a:endParaRPr b="1" dirty="0">
              <a:latin typeface="Arial"/>
              <a:ea typeface="Arial"/>
              <a:cs typeface="Arial"/>
              <a:sym typeface="Arial"/>
            </a:endParaRPr>
          </a:p>
        </p:txBody>
      </p:sp>
      <p:sp>
        <p:nvSpPr>
          <p:cNvPr id="86" name="Google Shape;86;p14"/>
          <p:cNvSpPr txBox="1">
            <a:spLocks noGrp="1"/>
          </p:cNvSpPr>
          <p:nvPr>
            <p:ph type="body" idx="1"/>
          </p:nvPr>
        </p:nvSpPr>
        <p:spPr>
          <a:xfrm>
            <a:off x="311700" y="981776"/>
            <a:ext cx="8465100" cy="3848407"/>
          </a:xfrm>
          <a:prstGeom prst="rect">
            <a:avLst/>
          </a:prstGeom>
        </p:spPr>
        <p:txBody>
          <a:bodyPr spcFirstLastPara="1" wrap="square" lIns="91425" tIns="91425" rIns="91425" bIns="91425" anchor="t" anchorCtr="0">
            <a:noAutofit/>
          </a:bodyPr>
          <a:lstStyle/>
          <a:p>
            <a:pPr marL="266700" indent="0">
              <a:lnSpc>
                <a:spcPct val="100000"/>
              </a:lnSpc>
              <a:buClr>
                <a:srgbClr val="000000"/>
              </a:buClr>
              <a:buSzPts val="1400"/>
              <a:buNone/>
            </a:pPr>
            <a:r>
              <a:rPr lang="en-CA" sz="1700" b="1" dirty="0">
                <a:solidFill>
                  <a:srgbClr val="000000"/>
                </a:solidFill>
                <a:latin typeface="Arial"/>
                <a:ea typeface="Arial"/>
                <a:cs typeface="Arial"/>
                <a:sym typeface="Arial"/>
              </a:rPr>
              <a:t>By the end of this chapter, you should be able to:</a:t>
            </a:r>
          </a:p>
          <a:p>
            <a:pPr marL="266700" indent="0">
              <a:lnSpc>
                <a:spcPct val="100000"/>
              </a:lnSpc>
              <a:buClr>
                <a:srgbClr val="000000"/>
              </a:buClr>
              <a:buSzPts val="1400"/>
              <a:buNone/>
            </a:pPr>
            <a:endParaRPr lang="en-CA" sz="1700" b="1" dirty="0">
              <a:solidFill>
                <a:srgbClr val="000000"/>
              </a:solidFill>
              <a:latin typeface="Arial"/>
              <a:ea typeface="Arial"/>
              <a:cs typeface="Arial"/>
              <a:sym typeface="Arial"/>
            </a:endParaRPr>
          </a:p>
          <a:p>
            <a:pPr marL="342900" lvl="0" algn="l" rtl="0">
              <a:lnSpc>
                <a:spcPct val="100000"/>
              </a:lnSpc>
              <a:buFont typeface="+mj-lt"/>
              <a:buAutoNum type="arabicPeriod"/>
            </a:pPr>
            <a:r>
              <a:rPr lang="en-CA" sz="1700" dirty="0">
                <a:solidFill>
                  <a:srgbClr val="000000"/>
                </a:solidFill>
                <a:latin typeface="Arial"/>
                <a:ea typeface="Arial"/>
                <a:cs typeface="Arial"/>
                <a:sym typeface="Arial"/>
              </a:rPr>
              <a:t>Define terms related to scheduling.</a:t>
            </a:r>
          </a:p>
          <a:p>
            <a:pPr marL="342900" lvl="0" algn="l" rtl="0">
              <a:lnSpc>
                <a:spcPct val="100000"/>
              </a:lnSpc>
              <a:buFont typeface="+mj-lt"/>
              <a:buAutoNum type="arabicPeriod"/>
            </a:pPr>
            <a:r>
              <a:rPr lang="en-CA" sz="1700" dirty="0">
                <a:solidFill>
                  <a:srgbClr val="000000"/>
                </a:solidFill>
                <a:latin typeface="Arial"/>
                <a:ea typeface="Arial"/>
                <a:cs typeface="Arial"/>
                <a:sym typeface="Arial"/>
              </a:rPr>
              <a:t>Demonstrate how cost and time are summarized in a WBS.</a:t>
            </a:r>
          </a:p>
          <a:p>
            <a:pPr marL="342900" lvl="0" algn="l" rtl="0">
              <a:lnSpc>
                <a:spcPct val="100000"/>
              </a:lnSpc>
              <a:buFont typeface="+mj-lt"/>
              <a:buAutoNum type="arabicPeriod"/>
            </a:pPr>
            <a:r>
              <a:rPr lang="en-CA" sz="1700" dirty="0">
                <a:solidFill>
                  <a:srgbClr val="000000"/>
                </a:solidFill>
                <a:latin typeface="Arial"/>
                <a:ea typeface="Arial"/>
                <a:cs typeface="Arial"/>
                <a:sym typeface="Arial"/>
              </a:rPr>
              <a:t>Demonstrate the process of decomposition and numbering used to create a WBS.</a:t>
            </a:r>
          </a:p>
          <a:p>
            <a:pPr marL="342900" lvl="0" algn="l" rtl="0">
              <a:lnSpc>
                <a:spcPct val="100000"/>
              </a:lnSpc>
              <a:buFont typeface="+mj-lt"/>
              <a:buAutoNum type="arabicPeriod"/>
            </a:pPr>
            <a:r>
              <a:rPr lang="en-CA" sz="1700" dirty="0">
                <a:solidFill>
                  <a:srgbClr val="000000"/>
                </a:solidFill>
                <a:latin typeface="Arial"/>
                <a:ea typeface="Arial"/>
                <a:cs typeface="Arial"/>
                <a:sym typeface="Arial"/>
              </a:rPr>
              <a:t>Explain the difference between a deliverable and work package.</a:t>
            </a:r>
          </a:p>
          <a:p>
            <a:pPr marL="342900" lvl="0" algn="l" rtl="0">
              <a:lnSpc>
                <a:spcPct val="100000"/>
              </a:lnSpc>
              <a:buFont typeface="+mj-lt"/>
              <a:buAutoNum type="arabicPeriod"/>
            </a:pPr>
            <a:r>
              <a:rPr lang="en-CA" sz="1700" dirty="0">
                <a:solidFill>
                  <a:srgbClr val="000000"/>
                </a:solidFill>
                <a:latin typeface="Arial"/>
                <a:ea typeface="Arial"/>
                <a:cs typeface="Arial"/>
                <a:sym typeface="Arial"/>
              </a:rPr>
              <a:t>Differentiate top-down estimation and bottom-up methods.</a:t>
            </a:r>
          </a:p>
          <a:p>
            <a:pPr marL="342900" lvl="0" algn="l" rtl="0">
              <a:lnSpc>
                <a:spcPct val="100000"/>
              </a:lnSpc>
              <a:buFont typeface="+mj-lt"/>
              <a:buAutoNum type="arabicPeriod"/>
            </a:pPr>
            <a:r>
              <a:rPr lang="en-CA" sz="1700" dirty="0">
                <a:solidFill>
                  <a:srgbClr val="000000"/>
                </a:solidFill>
                <a:latin typeface="Arial"/>
                <a:ea typeface="Arial"/>
                <a:cs typeface="Arial"/>
                <a:sym typeface="Arial"/>
              </a:rPr>
              <a:t>Define basic terms such as budget, estimate, price, cost, and value.</a:t>
            </a:r>
          </a:p>
          <a:p>
            <a:pPr marL="342900" lvl="0" algn="l" rtl="0">
              <a:lnSpc>
                <a:spcPct val="100000"/>
              </a:lnSpc>
              <a:buFont typeface="+mj-lt"/>
              <a:buAutoNum type="arabicPeriod"/>
            </a:pPr>
            <a:r>
              <a:rPr lang="en-CA" sz="1700" dirty="0">
                <a:solidFill>
                  <a:srgbClr val="000000"/>
                </a:solidFill>
                <a:latin typeface="Arial"/>
                <a:ea typeface="Arial"/>
                <a:cs typeface="Arial"/>
                <a:sym typeface="Arial"/>
              </a:rPr>
              <a:t>Discuss the relationship between cost and budget.</a:t>
            </a:r>
          </a:p>
          <a:p>
            <a:pPr marL="342900" lvl="0" algn="l" rtl="0">
              <a:lnSpc>
                <a:spcPct val="100000"/>
              </a:lnSpc>
              <a:buFont typeface="+mj-lt"/>
              <a:buAutoNum type="arabicPeriod"/>
            </a:pPr>
            <a:r>
              <a:rPr lang="en-CA" sz="1700" dirty="0">
                <a:solidFill>
                  <a:srgbClr val="000000"/>
                </a:solidFill>
                <a:latin typeface="Arial"/>
                <a:ea typeface="Arial"/>
                <a:cs typeface="Arial"/>
                <a:sym typeface="Arial"/>
              </a:rPr>
              <a:t>Explain basic concepts related to budgeting.</a:t>
            </a:r>
          </a:p>
          <a:p>
            <a:pPr marL="342900" lvl="0" algn="l" rtl="0">
              <a:lnSpc>
                <a:spcPct val="100000"/>
              </a:lnSpc>
              <a:buFont typeface="+mj-lt"/>
              <a:buAutoNum type="arabicPeriod"/>
            </a:pPr>
            <a:r>
              <a:rPr lang="en-CA" sz="1700" dirty="0">
                <a:solidFill>
                  <a:srgbClr val="000000"/>
                </a:solidFill>
                <a:latin typeface="Arial"/>
                <a:ea typeface="Arial"/>
                <a:cs typeface="Arial"/>
                <a:sym typeface="Arial"/>
              </a:rPr>
              <a:t>Identify different types of costs, and discuss issues related to contingency funds, profit, and cost estimating.</a:t>
            </a:r>
          </a:p>
          <a:p>
            <a:pPr marL="342900" lvl="0" algn="l" rtl="0">
              <a:lnSpc>
                <a:spcPct val="100000"/>
              </a:lnSpc>
              <a:buFont typeface="+mj-lt"/>
              <a:buAutoNum type="arabicPeriod"/>
            </a:pPr>
            <a:r>
              <a:rPr lang="en-CA" sz="1700" dirty="0">
                <a:solidFill>
                  <a:srgbClr val="000000"/>
                </a:solidFill>
                <a:latin typeface="Arial"/>
                <a:ea typeface="Arial"/>
                <a:cs typeface="Arial"/>
                <a:sym typeface="Arial"/>
              </a:rPr>
              <a:t>Explain the benefits of contingencies.</a:t>
            </a:r>
          </a:p>
          <a:p>
            <a:pPr marL="0" lvl="0" indent="0" algn="l" rtl="0">
              <a:lnSpc>
                <a:spcPct val="100000"/>
              </a:lnSpc>
              <a:spcBef>
                <a:spcPts val="1000"/>
              </a:spcBef>
              <a:spcAft>
                <a:spcPts val="1200"/>
              </a:spcAft>
              <a:buNone/>
            </a:pPr>
            <a:endParaRPr lang="en-CA" sz="1700" dirty="0">
              <a:solidFill>
                <a:srgbClr val="000000"/>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1682B-C926-0321-EA57-F4D8B702898D}"/>
              </a:ext>
            </a:extLst>
          </p:cNvPr>
          <p:cNvSpPr>
            <a:spLocks noGrp="1"/>
          </p:cNvSpPr>
          <p:nvPr>
            <p:ph type="title"/>
          </p:nvPr>
        </p:nvSpPr>
        <p:spPr/>
        <p:txBody>
          <a:bodyPr>
            <a:noAutofit/>
          </a:bodyPr>
          <a:lstStyle/>
          <a:p>
            <a:r>
              <a:rPr lang="en-US" b="1" dirty="0">
                <a:latin typeface="+mn-lt"/>
              </a:rPr>
              <a:t>7.12 Managing Budgets</a:t>
            </a:r>
          </a:p>
        </p:txBody>
      </p:sp>
      <p:sp>
        <p:nvSpPr>
          <p:cNvPr id="3" name="Text Placeholder 2">
            <a:extLst>
              <a:ext uri="{FF2B5EF4-FFF2-40B4-BE49-F238E27FC236}">
                <a16:creationId xmlns:a16="http://schemas.microsoft.com/office/drawing/2014/main" id="{7B2164B8-FB68-36DD-3605-4ECB40DF5B16}"/>
              </a:ext>
            </a:extLst>
          </p:cNvPr>
          <p:cNvSpPr>
            <a:spLocks noGrp="1"/>
          </p:cNvSpPr>
          <p:nvPr>
            <p:ph type="body" idx="1"/>
          </p:nvPr>
        </p:nvSpPr>
        <p:spPr/>
        <p:txBody>
          <a:bodyPr>
            <a:normAutofit/>
          </a:bodyPr>
          <a:lstStyle/>
          <a:p>
            <a:pPr>
              <a:buFont typeface="Arial" panose="020B0604020202020204" pitchFamily="34" charset="0"/>
              <a:buChar char="•"/>
            </a:pPr>
            <a:r>
              <a:rPr lang="en-US" dirty="0">
                <a:solidFill>
                  <a:srgbClr val="000000"/>
                </a:solidFill>
                <a:latin typeface="+mn-lt"/>
              </a:rPr>
              <a:t>Project Manager manages the budget once approved</a:t>
            </a:r>
          </a:p>
          <a:p>
            <a:pPr>
              <a:buFont typeface="Arial" panose="020B0604020202020204" pitchFamily="34" charset="0"/>
              <a:buChar char="•"/>
            </a:pPr>
            <a:r>
              <a:rPr lang="en-US" dirty="0">
                <a:solidFill>
                  <a:srgbClr val="000000"/>
                </a:solidFill>
                <a:latin typeface="+mn-lt"/>
              </a:rPr>
              <a:t>Project Manager is responsible to monitor financial performance of the project and make financial decisions</a:t>
            </a:r>
          </a:p>
          <a:p>
            <a:pPr>
              <a:buFont typeface="Arial" panose="020B0604020202020204" pitchFamily="34" charset="0"/>
              <a:buChar char="•"/>
            </a:pPr>
            <a:r>
              <a:rPr lang="en-US" dirty="0">
                <a:solidFill>
                  <a:srgbClr val="000000"/>
                </a:solidFill>
                <a:latin typeface="+mn-lt"/>
              </a:rPr>
              <a:t>The budget is evaluated regularly as to whether the project is ahead, behind or on track with spending</a:t>
            </a:r>
          </a:p>
          <a:p>
            <a:pPr>
              <a:buFont typeface="Arial" panose="020B0604020202020204" pitchFamily="34" charset="0"/>
              <a:buChar char="•"/>
            </a:pPr>
            <a:r>
              <a:rPr lang="en-US" dirty="0">
                <a:solidFill>
                  <a:srgbClr val="000000"/>
                </a:solidFill>
                <a:latin typeface="+mn-lt"/>
              </a:rPr>
              <a:t>Reports are completed on “actual spending” within a certain period of time (monthly, quarterly, yearly)</a:t>
            </a:r>
          </a:p>
          <a:p>
            <a:pPr>
              <a:buFont typeface="Arial" panose="020B0604020202020204" pitchFamily="34" charset="0"/>
              <a:buChar char="•"/>
            </a:pPr>
            <a:r>
              <a:rPr lang="en-US" dirty="0">
                <a:solidFill>
                  <a:srgbClr val="000000"/>
                </a:solidFill>
                <a:latin typeface="+mn-lt"/>
              </a:rPr>
              <a:t>When a budget is overspent, the Project Manager needs to take corrective action</a:t>
            </a:r>
          </a:p>
        </p:txBody>
      </p:sp>
    </p:spTree>
    <p:extLst>
      <p:ext uri="{BB962C8B-B14F-4D97-AF65-F5344CB8AC3E}">
        <p14:creationId xmlns:p14="http://schemas.microsoft.com/office/powerpoint/2010/main" val="1792480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r>
              <a:rPr lang="en-US" sz="3200" b="1" dirty="0"/>
              <a:t>7.2 Scheduling Resources, Benefits, Constraints</a:t>
            </a:r>
            <a:br>
              <a:rPr lang="en-US" sz="3200" b="1" dirty="0"/>
            </a:br>
            <a:endParaRPr sz="3200" b="1" dirty="0"/>
          </a:p>
        </p:txBody>
      </p:sp>
      <p:sp>
        <p:nvSpPr>
          <p:cNvPr id="92" name="Google Shape;92;p15"/>
          <p:cNvSpPr txBox="1">
            <a:spLocks noGrp="1"/>
          </p:cNvSpPr>
          <p:nvPr>
            <p:ph type="body" idx="1"/>
          </p:nvPr>
        </p:nvSpPr>
        <p:spPr>
          <a:xfrm>
            <a:off x="311700" y="1594338"/>
            <a:ext cx="8520600" cy="3036278"/>
          </a:xfrm>
          <a:prstGeom prst="rect">
            <a:avLst/>
          </a:prstGeom>
        </p:spPr>
        <p:txBody>
          <a:bodyPr spcFirstLastPara="1" wrap="square" lIns="91425" tIns="91425" rIns="91425" bIns="91425" anchor="t" anchorCtr="0">
            <a:normAutofit fontScale="85000" lnSpcReduction="20000"/>
          </a:bodyPr>
          <a:lstStyle/>
          <a:p>
            <a:pPr marL="444500">
              <a:buClr>
                <a:srgbClr val="000000"/>
              </a:buClr>
              <a:buSzPts val="2000"/>
              <a:buFont typeface="Arial" panose="020B0604020202020204" pitchFamily="34" charset="0"/>
              <a:buChar char="•"/>
            </a:pPr>
            <a:r>
              <a:rPr lang="en-CA" sz="2000" dirty="0">
                <a:solidFill>
                  <a:srgbClr val="000000"/>
                </a:solidFill>
                <a:latin typeface="+mn-lt"/>
                <a:ea typeface="Arial"/>
                <a:cs typeface="Arial"/>
                <a:sym typeface="Arial"/>
              </a:rPr>
              <a:t>Resources are people, materials and equipment that come together to complete a project.  </a:t>
            </a:r>
          </a:p>
          <a:p>
            <a:pPr marL="444500">
              <a:buClr>
                <a:srgbClr val="000000"/>
              </a:buClr>
              <a:buSzPts val="2000"/>
              <a:buFont typeface="Arial" panose="020B0604020202020204" pitchFamily="34" charset="0"/>
              <a:buChar char="•"/>
            </a:pPr>
            <a:r>
              <a:rPr lang="en-CA" sz="2000" dirty="0">
                <a:solidFill>
                  <a:srgbClr val="000000"/>
                </a:solidFill>
                <a:latin typeface="+mn-lt"/>
                <a:ea typeface="Arial"/>
                <a:cs typeface="Arial"/>
                <a:sym typeface="Arial"/>
              </a:rPr>
              <a:t>Project Managers need to ensure all the resources required are available for the project.  </a:t>
            </a:r>
          </a:p>
          <a:p>
            <a:pPr marL="444500">
              <a:buClr>
                <a:srgbClr val="000000"/>
              </a:buClr>
              <a:buSzPts val="2000"/>
              <a:buFont typeface="Arial" panose="020B0604020202020204" pitchFamily="34" charset="0"/>
              <a:buChar char="•"/>
            </a:pPr>
            <a:r>
              <a:rPr lang="en-CA" sz="2000" dirty="0">
                <a:solidFill>
                  <a:srgbClr val="000000"/>
                </a:solidFill>
                <a:latin typeface="+mn-lt"/>
                <a:ea typeface="Arial"/>
                <a:cs typeface="Arial"/>
                <a:sym typeface="Arial"/>
              </a:rPr>
              <a:t>Constraints are when the resources are not available or limited.</a:t>
            </a:r>
          </a:p>
          <a:p>
            <a:pPr marL="444500">
              <a:buClr>
                <a:srgbClr val="000000"/>
              </a:buClr>
              <a:buSzPts val="2000"/>
              <a:buFont typeface="Arial" panose="020B0604020202020204" pitchFamily="34" charset="0"/>
              <a:buChar char="•"/>
            </a:pPr>
            <a:r>
              <a:rPr lang="en-CA" sz="2000" dirty="0">
                <a:solidFill>
                  <a:srgbClr val="000000"/>
                </a:solidFill>
                <a:latin typeface="+mn-lt"/>
                <a:ea typeface="Arial"/>
                <a:cs typeface="Arial"/>
                <a:sym typeface="Arial"/>
              </a:rPr>
              <a:t>Project Managers need to balance the resources and constraints to ensure success.</a:t>
            </a:r>
          </a:p>
          <a:p>
            <a:pPr marL="444500">
              <a:buClr>
                <a:srgbClr val="000000"/>
              </a:buClr>
              <a:buSzPts val="2000"/>
              <a:buFont typeface="Arial" panose="020B0604020202020204" pitchFamily="34" charset="0"/>
              <a:buChar char="•"/>
            </a:pPr>
            <a:r>
              <a:rPr lang="en-CA" sz="2000" dirty="0">
                <a:solidFill>
                  <a:srgbClr val="000000"/>
                </a:solidFill>
                <a:latin typeface="+mn-lt"/>
                <a:ea typeface="Arial"/>
                <a:cs typeface="Arial"/>
                <a:sym typeface="Arial"/>
              </a:rPr>
              <a:t>Once people, materials or equipment are placed on the schedule, it is important they are allocated as needed.</a:t>
            </a:r>
          </a:p>
          <a:p>
            <a:pPr marL="444500">
              <a:buClr>
                <a:srgbClr val="000000"/>
              </a:buClr>
              <a:buSzPts val="2000"/>
              <a:buFont typeface="Arial" panose="020B0604020202020204" pitchFamily="34" charset="0"/>
              <a:buChar char="•"/>
            </a:pPr>
            <a:r>
              <a:rPr lang="en-CA" sz="2000" dirty="0">
                <a:solidFill>
                  <a:srgbClr val="000000"/>
                </a:solidFill>
                <a:latin typeface="+mn-lt"/>
                <a:ea typeface="Arial"/>
                <a:cs typeface="Arial"/>
                <a:sym typeface="Arial"/>
              </a:rPr>
              <a:t>Project managers use a classification of scheduling in two ways: </a:t>
            </a:r>
            <a:r>
              <a:rPr lang="en-CA" sz="2000" b="1" i="0" dirty="0">
                <a:solidFill>
                  <a:srgbClr val="000000"/>
                </a:solidFill>
                <a:effectLst/>
                <a:latin typeface="+mn-lt"/>
              </a:rPr>
              <a:t>Time-constrained resources </a:t>
            </a:r>
            <a:r>
              <a:rPr lang="en-CA" sz="2000" i="0" dirty="0">
                <a:solidFill>
                  <a:srgbClr val="000000"/>
                </a:solidFill>
                <a:effectLst/>
                <a:latin typeface="+mn-lt"/>
              </a:rPr>
              <a:t>and</a:t>
            </a:r>
            <a:r>
              <a:rPr lang="en-CA" sz="2000" b="1" i="0" dirty="0">
                <a:solidFill>
                  <a:srgbClr val="000000"/>
                </a:solidFill>
                <a:effectLst/>
                <a:latin typeface="+mn-lt"/>
              </a:rPr>
              <a:t> Resource-constrained</a:t>
            </a:r>
            <a:r>
              <a:rPr lang="en-CA" sz="2000" b="1" i="0" dirty="0">
                <a:solidFill>
                  <a:srgbClr val="000000"/>
                </a:solidFill>
                <a:effectLst/>
                <a:latin typeface="+mn-lt"/>
                <a:cs typeface="Arial"/>
                <a:sym typeface="Arial"/>
              </a:rPr>
              <a:t>.</a:t>
            </a:r>
            <a:endParaRPr lang="en-CA" sz="2000" dirty="0">
              <a:solidFill>
                <a:srgbClr val="000000"/>
              </a:solidFill>
              <a:latin typeface="+mn-lt"/>
              <a:ea typeface="Arial"/>
              <a:cs typeface="Arial"/>
              <a:sym typeface="Arial"/>
            </a:endParaRPr>
          </a:p>
        </p:txBody>
      </p:sp>
    </p:spTree>
    <p:extLst>
      <p:ext uri="{BB962C8B-B14F-4D97-AF65-F5344CB8AC3E}">
        <p14:creationId xmlns:p14="http://schemas.microsoft.com/office/powerpoint/2010/main" val="1241672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04D55-7D9F-C80D-6DCD-5611C70D53D9}"/>
              </a:ext>
            </a:extLst>
          </p:cNvPr>
          <p:cNvSpPr>
            <a:spLocks noGrp="1"/>
          </p:cNvSpPr>
          <p:nvPr>
            <p:ph type="title"/>
          </p:nvPr>
        </p:nvSpPr>
        <p:spPr/>
        <p:txBody>
          <a:bodyPr>
            <a:noAutofit/>
          </a:bodyPr>
          <a:lstStyle/>
          <a:p>
            <a:r>
              <a:rPr lang="en-US" b="1" dirty="0">
                <a:latin typeface="+mn-lt"/>
              </a:rPr>
              <a:t>7.3 Work Breakdown Structures</a:t>
            </a:r>
            <a:br>
              <a:rPr lang="en-US" b="1" dirty="0">
                <a:latin typeface="+mn-lt"/>
              </a:rPr>
            </a:br>
            <a:endParaRPr lang="en-US" b="1" dirty="0">
              <a:latin typeface="+mn-lt"/>
            </a:endParaRPr>
          </a:p>
        </p:txBody>
      </p:sp>
      <p:sp>
        <p:nvSpPr>
          <p:cNvPr id="4" name="CuadroTexto 3">
            <a:extLst>
              <a:ext uri="{FF2B5EF4-FFF2-40B4-BE49-F238E27FC236}">
                <a16:creationId xmlns:a16="http://schemas.microsoft.com/office/drawing/2014/main" id="{F1CCF466-1A7B-FED1-37BB-478761A452EA}"/>
              </a:ext>
            </a:extLst>
          </p:cNvPr>
          <p:cNvSpPr txBox="1"/>
          <p:nvPr/>
        </p:nvSpPr>
        <p:spPr>
          <a:xfrm>
            <a:off x="311700" y="1184030"/>
            <a:ext cx="3334177" cy="3416320"/>
          </a:xfrm>
          <a:prstGeom prst="rect">
            <a:avLst/>
          </a:prstGeom>
          <a:noFill/>
        </p:spPr>
        <p:txBody>
          <a:bodyPr wrap="square" rtlCol="0">
            <a:spAutoFit/>
          </a:bodyPr>
          <a:lstStyle/>
          <a:p>
            <a:pPr marL="285750" indent="-285750">
              <a:buFont typeface="Arial" panose="020B0604020202020204" pitchFamily="34" charset="0"/>
              <a:buChar char="•"/>
            </a:pPr>
            <a:r>
              <a:rPr lang="en-CA" sz="1800" dirty="0"/>
              <a:t>The </a:t>
            </a:r>
            <a:r>
              <a:rPr lang="en-CA" sz="1800" b="1" dirty="0"/>
              <a:t>Work Breakdown Structure (WBS) </a:t>
            </a:r>
            <a:r>
              <a:rPr lang="en-CA" sz="1800" dirty="0"/>
              <a:t>is a hierarchical outline of all the deliverables involved in completing a project. </a:t>
            </a:r>
          </a:p>
          <a:p>
            <a:pPr marL="285750" indent="-285750">
              <a:buFont typeface="Arial" panose="020B0604020202020204" pitchFamily="34" charset="0"/>
              <a:buChar char="•"/>
            </a:pPr>
            <a:r>
              <a:rPr lang="en-CA" sz="1800" dirty="0"/>
              <a:t>The WBS is part of a project scope statement. </a:t>
            </a:r>
          </a:p>
          <a:p>
            <a:pPr marL="285750" indent="-285750">
              <a:buFont typeface="Arial" panose="020B0604020202020204" pitchFamily="34" charset="0"/>
              <a:buChar char="•"/>
            </a:pPr>
            <a:r>
              <a:rPr lang="en-CA" sz="1800" dirty="0"/>
              <a:t>The creation of a WBS is one of the first steps in organizing and scheduling the work for a project.</a:t>
            </a:r>
          </a:p>
          <a:p>
            <a:pPr marL="285750" indent="-285750">
              <a:buFont typeface="Arial" panose="020B0604020202020204" pitchFamily="34" charset="0"/>
              <a:buChar char="•"/>
            </a:pPr>
            <a:endParaRPr lang="en-CA" sz="1800" dirty="0"/>
          </a:p>
        </p:txBody>
      </p:sp>
      <p:pic>
        <p:nvPicPr>
          <p:cNvPr id="1026" name="Picture 2" descr="Work Breakdown structure of the decision to go on vacation includes: researching destinations, recruiting family members and assessing costs.">
            <a:extLst>
              <a:ext uri="{FF2B5EF4-FFF2-40B4-BE49-F238E27FC236}">
                <a16:creationId xmlns:a16="http://schemas.microsoft.com/office/drawing/2014/main" id="{06A1A0C8-0D78-FA06-CE1B-0C51845E8A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8588" y="1057365"/>
            <a:ext cx="5451618" cy="3057435"/>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a:extLst>
              <a:ext uri="{FF2B5EF4-FFF2-40B4-BE49-F238E27FC236}">
                <a16:creationId xmlns:a16="http://schemas.microsoft.com/office/drawing/2014/main" id="{D3EB9977-512D-53FA-B581-4F4A023372AA}"/>
              </a:ext>
            </a:extLst>
          </p:cNvPr>
          <p:cNvSpPr txBox="1"/>
          <p:nvPr/>
        </p:nvSpPr>
        <p:spPr>
          <a:xfrm>
            <a:off x="3820490" y="4073399"/>
            <a:ext cx="4759570" cy="553998"/>
          </a:xfrm>
          <a:prstGeom prst="rect">
            <a:avLst/>
          </a:prstGeom>
          <a:noFill/>
        </p:spPr>
        <p:txBody>
          <a:bodyPr wrap="square" rtlCol="0">
            <a:spAutoFit/>
          </a:bodyPr>
          <a:lstStyle/>
          <a:p>
            <a:r>
              <a:rPr lang="en-CA" sz="1000" i="1">
                <a:solidFill>
                  <a:schemeClr val="accent2"/>
                </a:solidFill>
              </a:rPr>
              <a:t>Figure 7‑1: The WBS is an outline that shows how the deliverables, sub-deliverables and work packages relate to the final project.</a:t>
            </a:r>
            <a:br>
              <a:rPr lang="en-CA" sz="1000" i="1">
                <a:solidFill>
                  <a:schemeClr val="accent2"/>
                </a:solidFill>
              </a:rPr>
            </a:br>
            <a:endParaRPr lang="en-CA" sz="1000" i="1">
              <a:solidFill>
                <a:schemeClr val="accent2"/>
              </a:solidFill>
            </a:endParaRPr>
          </a:p>
        </p:txBody>
      </p:sp>
    </p:spTree>
    <p:extLst>
      <p:ext uri="{BB962C8B-B14F-4D97-AF65-F5344CB8AC3E}">
        <p14:creationId xmlns:p14="http://schemas.microsoft.com/office/powerpoint/2010/main" val="4173764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3" name="Title 2">
            <a:extLst>
              <a:ext uri="{FF2B5EF4-FFF2-40B4-BE49-F238E27FC236}">
                <a16:creationId xmlns:a16="http://schemas.microsoft.com/office/drawing/2014/main" id="{4451EF2C-467E-4A35-BB95-1A12BA101C11}"/>
              </a:ext>
            </a:extLst>
          </p:cNvPr>
          <p:cNvSpPr>
            <a:spLocks noGrp="1"/>
          </p:cNvSpPr>
          <p:nvPr>
            <p:ph type="title"/>
          </p:nvPr>
        </p:nvSpPr>
        <p:spPr>
          <a:xfrm>
            <a:off x="167700" y="410000"/>
            <a:ext cx="8664600" cy="607800"/>
          </a:xfrm>
        </p:spPr>
        <p:txBody>
          <a:bodyPr>
            <a:noAutofit/>
          </a:bodyPr>
          <a:lstStyle/>
          <a:p>
            <a:r>
              <a:rPr lang="en-US" b="1" dirty="0">
                <a:latin typeface="+mj-lt"/>
              </a:rPr>
              <a:t>7.3 Deliverables vs. Work Packages</a:t>
            </a:r>
          </a:p>
        </p:txBody>
      </p:sp>
      <p:sp>
        <p:nvSpPr>
          <p:cNvPr id="110" name="Google Shape;110;p18"/>
          <p:cNvSpPr txBox="1">
            <a:spLocks noGrp="1"/>
          </p:cNvSpPr>
          <p:nvPr>
            <p:ph type="body" idx="1"/>
          </p:nvPr>
        </p:nvSpPr>
        <p:spPr>
          <a:xfrm>
            <a:off x="167700" y="1195754"/>
            <a:ext cx="8520600" cy="3430721"/>
          </a:xfrm>
          <a:prstGeom prst="rect">
            <a:avLst/>
          </a:prstGeom>
        </p:spPr>
        <p:txBody>
          <a:bodyPr spcFirstLastPara="1" wrap="square" lIns="91425" tIns="91425" rIns="91425" bIns="91425" anchor="t" anchorCtr="0">
            <a:normAutofit/>
          </a:bodyPr>
          <a:lstStyle/>
          <a:p>
            <a:pPr marL="342900">
              <a:lnSpc>
                <a:spcPct val="120000"/>
              </a:lnSpc>
              <a:buFont typeface="Arial" panose="020B0604020202020204" pitchFamily="34" charset="0"/>
              <a:buChar char="•"/>
            </a:pPr>
            <a:r>
              <a:rPr lang="en" sz="2000" b="1" dirty="0">
                <a:solidFill>
                  <a:srgbClr val="000000"/>
                </a:solidFill>
                <a:latin typeface="Arial"/>
                <a:ea typeface="Arial"/>
                <a:cs typeface="Arial"/>
                <a:sym typeface="Arial"/>
              </a:rPr>
              <a:t>Deliverables</a:t>
            </a:r>
            <a:r>
              <a:rPr lang="en" sz="2000" dirty="0">
                <a:solidFill>
                  <a:srgbClr val="000000"/>
                </a:solidFill>
                <a:latin typeface="Arial"/>
                <a:ea typeface="Arial"/>
                <a:cs typeface="Arial"/>
                <a:sym typeface="Arial"/>
              </a:rPr>
              <a:t> and </a:t>
            </a:r>
            <a:r>
              <a:rPr lang="en" sz="2000" b="1" dirty="0">
                <a:solidFill>
                  <a:srgbClr val="000000"/>
                </a:solidFill>
                <a:latin typeface="Arial"/>
                <a:ea typeface="Arial"/>
                <a:cs typeface="Arial"/>
                <a:sym typeface="Arial"/>
              </a:rPr>
              <a:t>sub-deliverables</a:t>
            </a:r>
            <a:r>
              <a:rPr lang="en" sz="2000" dirty="0">
                <a:solidFill>
                  <a:srgbClr val="000000"/>
                </a:solidFill>
                <a:latin typeface="Arial"/>
                <a:ea typeface="Arial"/>
                <a:cs typeface="Arial"/>
                <a:sym typeface="Arial"/>
              </a:rPr>
              <a:t> are things such as physical objects, software code, or events. In a WBS, deliverables and sub-deliverables are represented by nouns.</a:t>
            </a:r>
            <a:endParaRPr sz="2000" dirty="0">
              <a:solidFill>
                <a:srgbClr val="000000"/>
              </a:solidFill>
              <a:latin typeface="Arial"/>
              <a:ea typeface="Arial"/>
              <a:cs typeface="Arial"/>
              <a:sym typeface="Arial"/>
            </a:endParaRPr>
          </a:p>
          <a:p>
            <a:pPr marL="342900">
              <a:lnSpc>
                <a:spcPct val="120000"/>
              </a:lnSpc>
              <a:buFont typeface="Arial" panose="020B0604020202020204" pitchFamily="34" charset="0"/>
              <a:buChar char="•"/>
            </a:pPr>
            <a:r>
              <a:rPr lang="en" sz="2000" b="1" dirty="0">
                <a:solidFill>
                  <a:srgbClr val="000000"/>
                </a:solidFill>
                <a:latin typeface="Arial"/>
                <a:ea typeface="Arial"/>
                <a:cs typeface="Arial"/>
                <a:sym typeface="Arial"/>
              </a:rPr>
              <a:t>Work packages </a:t>
            </a:r>
            <a:r>
              <a:rPr lang="en" sz="2000" dirty="0">
                <a:solidFill>
                  <a:srgbClr val="000000"/>
                </a:solidFill>
                <a:latin typeface="Arial"/>
                <a:ea typeface="Arial"/>
                <a:cs typeface="Arial"/>
                <a:sym typeface="Arial"/>
              </a:rPr>
              <a:t>are assignable units of work that will be performed to create the related deliverable. Work packages are action oriented and will be represented by phrases containing verbs.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3" name="Title 2">
            <a:extLst>
              <a:ext uri="{FF2B5EF4-FFF2-40B4-BE49-F238E27FC236}">
                <a16:creationId xmlns:a16="http://schemas.microsoft.com/office/drawing/2014/main" id="{CB57BDE9-E522-494D-AA94-23047F50637F}"/>
              </a:ext>
            </a:extLst>
          </p:cNvPr>
          <p:cNvSpPr>
            <a:spLocks noGrp="1"/>
          </p:cNvSpPr>
          <p:nvPr>
            <p:ph type="title"/>
          </p:nvPr>
        </p:nvSpPr>
        <p:spPr/>
        <p:txBody>
          <a:bodyPr>
            <a:noAutofit/>
          </a:bodyPr>
          <a:lstStyle/>
          <a:p>
            <a:r>
              <a:rPr lang="en-US" b="1" dirty="0">
                <a:latin typeface="+mj-lt"/>
              </a:rPr>
              <a:t>7.3 WBS Numbering or Coding</a:t>
            </a:r>
            <a:br>
              <a:rPr lang="en-US" b="1" dirty="0">
                <a:latin typeface="+mj-lt"/>
              </a:rPr>
            </a:br>
            <a:endParaRPr lang="en-US" b="1" dirty="0">
              <a:latin typeface="+mj-lt"/>
            </a:endParaRPr>
          </a:p>
        </p:txBody>
      </p:sp>
      <p:sp>
        <p:nvSpPr>
          <p:cNvPr id="116" name="Google Shape;116;p19"/>
          <p:cNvSpPr txBox="1">
            <a:spLocks noGrp="1"/>
          </p:cNvSpPr>
          <p:nvPr>
            <p:ph type="body" idx="1"/>
          </p:nvPr>
        </p:nvSpPr>
        <p:spPr>
          <a:xfrm>
            <a:off x="311700" y="1183342"/>
            <a:ext cx="8520600" cy="3420932"/>
          </a:xfrm>
          <a:prstGeom prst="rect">
            <a:avLst/>
          </a:prstGeom>
        </p:spPr>
        <p:txBody>
          <a:bodyPr spcFirstLastPara="1" wrap="square" lIns="91425" tIns="91425" rIns="91425" bIns="91425" anchor="t" anchorCtr="0">
            <a:normAutofit fontScale="85000" lnSpcReduction="20000"/>
          </a:bodyPr>
          <a:lstStyle/>
          <a:p>
            <a:pPr indent="-457200">
              <a:spcAft>
                <a:spcPts val="1200"/>
              </a:spcAft>
              <a:buFont typeface="Arial" panose="020B0604020202020204" pitchFamily="34" charset="0"/>
              <a:buChar char="•"/>
            </a:pPr>
            <a:r>
              <a:rPr lang="en" sz="2800" dirty="0">
                <a:solidFill>
                  <a:srgbClr val="000000"/>
                </a:solidFill>
                <a:highlight>
                  <a:srgbClr val="FFFFFF"/>
                </a:highlight>
                <a:latin typeface="Arial"/>
                <a:ea typeface="Arial"/>
                <a:cs typeface="Arial"/>
                <a:sym typeface="Arial"/>
              </a:rPr>
              <a:t>Project managers use the WBS during project execution to track the status of deliverables and work packages. </a:t>
            </a:r>
          </a:p>
          <a:p>
            <a:pPr indent="-457200">
              <a:spcAft>
                <a:spcPts val="1200"/>
              </a:spcAft>
              <a:buFont typeface="Arial" panose="020B0604020202020204" pitchFamily="34" charset="0"/>
              <a:buChar char="•"/>
            </a:pPr>
            <a:r>
              <a:rPr lang="en" sz="2800" dirty="0">
                <a:solidFill>
                  <a:srgbClr val="000000"/>
                </a:solidFill>
                <a:highlight>
                  <a:srgbClr val="FFFFFF"/>
                </a:highlight>
                <a:latin typeface="Arial"/>
                <a:ea typeface="Arial"/>
                <a:cs typeface="Arial"/>
                <a:sym typeface="Arial"/>
              </a:rPr>
              <a:t>The items in a WBS are numbered so it is easy to understand the deliverable, or sub-deliverable, to which any particular work package is related.</a:t>
            </a:r>
          </a:p>
          <a:p>
            <a:pPr indent="-457200">
              <a:spcAft>
                <a:spcPts val="1200"/>
              </a:spcAft>
              <a:buFont typeface="Arial" panose="020B0604020202020204" pitchFamily="34" charset="0"/>
              <a:buChar char="•"/>
            </a:pPr>
            <a:r>
              <a:rPr lang="en-CA" sz="2800" dirty="0">
                <a:solidFill>
                  <a:srgbClr val="000000"/>
                </a:solidFill>
                <a:highlight>
                  <a:srgbClr val="FFFFFF"/>
                </a:highlight>
                <a:latin typeface="Arial"/>
                <a:ea typeface="Arial"/>
                <a:cs typeface="Arial"/>
                <a:sym typeface="Arial"/>
              </a:rPr>
              <a:t>Decomposition is the process used to break the project scope of work into the deliverables, sub-deliverables, and work packages involved in completing the project.</a:t>
            </a:r>
          </a:p>
          <a:p>
            <a:pPr indent="-457200">
              <a:spcAft>
                <a:spcPts val="1200"/>
              </a:spcAft>
              <a:buFont typeface="Arial" panose="020B0604020202020204" pitchFamily="34" charset="0"/>
              <a:buChar char="•"/>
            </a:pPr>
            <a:endParaRPr sz="2800" dirty="0">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3" name="Título 2">
            <a:extLst>
              <a:ext uri="{FF2B5EF4-FFF2-40B4-BE49-F238E27FC236}">
                <a16:creationId xmlns:a16="http://schemas.microsoft.com/office/drawing/2014/main" id="{5B5D8965-FCB5-9EE3-9AC0-F6DF6071691E}"/>
              </a:ext>
            </a:extLst>
          </p:cNvPr>
          <p:cNvSpPr>
            <a:spLocks noGrp="1"/>
          </p:cNvSpPr>
          <p:nvPr>
            <p:ph type="title"/>
          </p:nvPr>
        </p:nvSpPr>
        <p:spPr/>
        <p:txBody>
          <a:bodyPr>
            <a:noAutofit/>
          </a:bodyPr>
          <a:lstStyle/>
          <a:p>
            <a:r>
              <a:rPr lang="en-CA" b="1" dirty="0">
                <a:latin typeface="+mn-lt"/>
              </a:rPr>
              <a:t>7.4 Defining Activities</a:t>
            </a:r>
            <a:br>
              <a:rPr lang="en-CA" b="1" dirty="0">
                <a:latin typeface="+mn-lt"/>
              </a:rPr>
            </a:br>
            <a:endParaRPr lang="en-CA" b="1" dirty="0">
              <a:latin typeface="+mn-lt"/>
            </a:endParaRPr>
          </a:p>
        </p:txBody>
      </p:sp>
      <p:sp>
        <p:nvSpPr>
          <p:cNvPr id="98" name="Google Shape;98;p16"/>
          <p:cNvSpPr txBox="1">
            <a:spLocks noGrp="1"/>
          </p:cNvSpPr>
          <p:nvPr>
            <p:ph type="body" idx="1"/>
          </p:nvPr>
        </p:nvSpPr>
        <p:spPr>
          <a:xfrm>
            <a:off x="311700" y="1272558"/>
            <a:ext cx="8520600" cy="2899777"/>
          </a:xfrm>
          <a:prstGeom prst="rect">
            <a:avLst/>
          </a:prstGeom>
        </p:spPr>
        <p:txBody>
          <a:bodyPr spcFirstLastPara="1" wrap="square" lIns="91425" tIns="91425" rIns="91425" bIns="91425" anchor="t" anchorCtr="0">
            <a:normAutofit lnSpcReduction="10000"/>
          </a:bodyPr>
          <a:lstStyle/>
          <a:p>
            <a:pPr marL="342900">
              <a:buFont typeface="Arial" panose="020B0604020202020204" pitchFamily="34" charset="0"/>
              <a:buChar char="•"/>
            </a:pPr>
            <a:r>
              <a:rPr lang="en-CA" sz="2000" dirty="0">
                <a:solidFill>
                  <a:srgbClr val="373D3F"/>
                </a:solidFill>
                <a:highlight>
                  <a:srgbClr val="FFFFFF"/>
                </a:highlight>
                <a:latin typeface="Arial"/>
                <a:ea typeface="Arial"/>
                <a:cs typeface="Arial"/>
                <a:sym typeface="Arial"/>
              </a:rPr>
              <a:t>An </a:t>
            </a:r>
            <a:r>
              <a:rPr lang="en-CA" sz="2000" b="1" dirty="0">
                <a:solidFill>
                  <a:srgbClr val="373D3F"/>
                </a:solidFill>
                <a:highlight>
                  <a:srgbClr val="FFFFFF"/>
                </a:highlight>
                <a:latin typeface="Arial"/>
                <a:ea typeface="Arial"/>
                <a:cs typeface="Arial"/>
                <a:sym typeface="Arial"/>
              </a:rPr>
              <a:t>activity</a:t>
            </a:r>
            <a:r>
              <a:rPr lang="en-CA" sz="2000" dirty="0">
                <a:solidFill>
                  <a:srgbClr val="373D3F"/>
                </a:solidFill>
                <a:highlight>
                  <a:srgbClr val="FFFFFF"/>
                </a:highlight>
                <a:latin typeface="Arial"/>
                <a:ea typeface="Arial"/>
                <a:cs typeface="Arial"/>
                <a:sym typeface="Arial"/>
              </a:rPr>
              <a:t> is a process of further breakdown of the work package elements of the work breakdown structures (WBS)</a:t>
            </a:r>
          </a:p>
          <a:p>
            <a:pPr marL="342900">
              <a:buFont typeface="Arial" panose="020B0604020202020204" pitchFamily="34" charset="0"/>
              <a:buChar char="•"/>
            </a:pPr>
            <a:endParaRPr lang="en-CA" sz="2000" dirty="0">
              <a:solidFill>
                <a:srgbClr val="373D3F"/>
              </a:solidFill>
              <a:highlight>
                <a:srgbClr val="FFFFFF"/>
              </a:highlight>
              <a:latin typeface="Arial"/>
              <a:ea typeface="Arial"/>
              <a:cs typeface="Arial"/>
              <a:sym typeface="Arial"/>
            </a:endParaRPr>
          </a:p>
          <a:p>
            <a:pPr marL="342900">
              <a:buFont typeface="Arial" panose="020B0604020202020204" pitchFamily="34" charset="0"/>
              <a:buChar char="•"/>
            </a:pPr>
            <a:r>
              <a:rPr lang="en-CA" sz="2000" dirty="0">
                <a:solidFill>
                  <a:srgbClr val="373D3F"/>
                </a:solidFill>
                <a:highlight>
                  <a:srgbClr val="FFFFFF"/>
                </a:highlight>
                <a:latin typeface="Arial"/>
                <a:ea typeface="Arial"/>
                <a:cs typeface="Arial"/>
                <a:sym typeface="Arial"/>
              </a:rPr>
              <a:t>It documents the specific activities needed to fulfill the deliverables detailed in the Work Breakdown Structure (WBS)</a:t>
            </a:r>
          </a:p>
          <a:p>
            <a:pPr marL="342900">
              <a:buFont typeface="Arial" panose="020B0604020202020204" pitchFamily="34" charset="0"/>
              <a:buChar char="•"/>
            </a:pPr>
            <a:endParaRPr lang="en-CA" sz="2000" dirty="0">
              <a:solidFill>
                <a:srgbClr val="373D3F"/>
              </a:solidFill>
              <a:highlight>
                <a:srgbClr val="FFFFFF"/>
              </a:highlight>
              <a:latin typeface="Arial"/>
              <a:ea typeface="Arial"/>
              <a:cs typeface="Arial"/>
              <a:sym typeface="Arial"/>
            </a:endParaRPr>
          </a:p>
          <a:p>
            <a:pPr marL="342900">
              <a:buFont typeface="Arial" panose="020B0604020202020204" pitchFamily="34" charset="0"/>
              <a:buChar char="•"/>
            </a:pPr>
            <a:r>
              <a:rPr lang="en-CA" sz="2000" dirty="0">
                <a:solidFill>
                  <a:srgbClr val="373D3F"/>
                </a:solidFill>
                <a:highlight>
                  <a:srgbClr val="FFFFFF"/>
                </a:highlight>
                <a:latin typeface="Arial"/>
                <a:ea typeface="Arial"/>
                <a:cs typeface="Arial"/>
                <a:sym typeface="Arial"/>
              </a:rPr>
              <a:t>These activities are not the deliverables themselves but the individual units of work that must be completed to fulfill the deliverables. </a:t>
            </a:r>
            <a:endParaRPr lang="en-CA" sz="2000" b="1" dirty="0">
              <a:solidFill>
                <a:srgbClr val="373D3F"/>
              </a:solidFill>
              <a:highlight>
                <a:srgbClr val="FFFFFF"/>
              </a:highlight>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3" name="Title 2">
            <a:extLst>
              <a:ext uri="{FF2B5EF4-FFF2-40B4-BE49-F238E27FC236}">
                <a16:creationId xmlns:a16="http://schemas.microsoft.com/office/drawing/2014/main" id="{9DD9D6B2-9ADC-47C0-A9F0-15666127B24C}"/>
              </a:ext>
            </a:extLst>
          </p:cNvPr>
          <p:cNvSpPr>
            <a:spLocks noGrp="1"/>
          </p:cNvSpPr>
          <p:nvPr>
            <p:ph type="title"/>
          </p:nvPr>
        </p:nvSpPr>
        <p:spPr/>
        <p:txBody>
          <a:bodyPr>
            <a:noAutofit/>
          </a:bodyPr>
          <a:lstStyle/>
          <a:p>
            <a:r>
              <a:rPr lang="en-US" b="1" dirty="0">
                <a:latin typeface="+mn-lt"/>
              </a:rPr>
              <a:t>7.5 Time Estimation</a:t>
            </a:r>
          </a:p>
        </p:txBody>
      </p:sp>
      <p:sp>
        <p:nvSpPr>
          <p:cNvPr id="128" name="Google Shape;128;p21"/>
          <p:cNvSpPr txBox="1">
            <a:spLocks noGrp="1"/>
          </p:cNvSpPr>
          <p:nvPr>
            <p:ph type="body" idx="1"/>
          </p:nvPr>
        </p:nvSpPr>
        <p:spPr>
          <a:xfrm>
            <a:off x="311700" y="1108038"/>
            <a:ext cx="8520600" cy="3496235"/>
          </a:xfrm>
          <a:prstGeom prst="rect">
            <a:avLst/>
          </a:prstGeom>
        </p:spPr>
        <p:txBody>
          <a:bodyPr spcFirstLastPara="1" wrap="square" lIns="91425" tIns="91425" rIns="91425" bIns="91425" anchor="t" anchorCtr="0">
            <a:normAutofit fontScale="62500" lnSpcReduction="20000"/>
          </a:bodyPr>
          <a:lstStyle/>
          <a:p>
            <a:pPr marL="514350" lvl="0" indent="-514350" algn="l" rtl="0">
              <a:spcBef>
                <a:spcPts val="0"/>
              </a:spcBef>
              <a:spcAft>
                <a:spcPts val="1200"/>
              </a:spcAft>
              <a:buFont typeface="Arial" panose="020B0604020202020204" pitchFamily="34" charset="0"/>
              <a:buChar char="•"/>
            </a:pPr>
            <a:r>
              <a:rPr lang="en" sz="2800" dirty="0">
                <a:solidFill>
                  <a:srgbClr val="000000"/>
                </a:solidFill>
                <a:highlight>
                  <a:srgbClr val="FFFFFF"/>
                </a:highlight>
                <a:latin typeface="Arial"/>
                <a:ea typeface="Arial"/>
                <a:cs typeface="Arial"/>
                <a:sym typeface="Arial"/>
              </a:rPr>
              <a:t>Estimates have a huge influence on a project and are a large source of project risk. </a:t>
            </a:r>
          </a:p>
          <a:p>
            <a:pPr marL="514350" lvl="0" indent="-514350" algn="l" rtl="0">
              <a:spcBef>
                <a:spcPts val="0"/>
              </a:spcBef>
              <a:spcAft>
                <a:spcPts val="1200"/>
              </a:spcAft>
              <a:buFont typeface="Arial" panose="020B0604020202020204" pitchFamily="34" charset="0"/>
              <a:buChar char="•"/>
            </a:pPr>
            <a:r>
              <a:rPr lang="en" sz="2800" dirty="0">
                <a:solidFill>
                  <a:srgbClr val="000000"/>
                </a:solidFill>
                <a:highlight>
                  <a:srgbClr val="FFFFFF"/>
                </a:highlight>
                <a:latin typeface="Arial"/>
                <a:ea typeface="Arial"/>
                <a:cs typeface="Arial"/>
                <a:sym typeface="Arial"/>
              </a:rPr>
              <a:t>Helps with good decisions about approval</a:t>
            </a:r>
          </a:p>
          <a:p>
            <a:pPr marL="514350" lvl="0" indent="-514350" algn="l" rtl="0">
              <a:spcBef>
                <a:spcPts val="0"/>
              </a:spcBef>
              <a:spcAft>
                <a:spcPts val="1200"/>
              </a:spcAft>
              <a:buFont typeface="Arial" panose="020B0604020202020204" pitchFamily="34" charset="0"/>
              <a:buChar char="•"/>
            </a:pPr>
            <a:r>
              <a:rPr lang="en" sz="2800" dirty="0">
                <a:solidFill>
                  <a:srgbClr val="000000"/>
                </a:solidFill>
                <a:highlight>
                  <a:srgbClr val="FFFFFF"/>
                </a:highlight>
                <a:latin typeface="Arial"/>
                <a:ea typeface="Arial"/>
                <a:cs typeface="Arial"/>
                <a:sym typeface="Arial"/>
              </a:rPr>
              <a:t>Helps schedule the work</a:t>
            </a:r>
          </a:p>
          <a:p>
            <a:pPr marL="514350" lvl="0" indent="-514350" algn="l" rtl="0">
              <a:spcBef>
                <a:spcPts val="0"/>
              </a:spcBef>
              <a:spcAft>
                <a:spcPts val="1200"/>
              </a:spcAft>
              <a:buFont typeface="Arial" panose="020B0604020202020204" pitchFamily="34" charset="0"/>
              <a:buChar char="•"/>
            </a:pPr>
            <a:r>
              <a:rPr lang="en" sz="2800" dirty="0">
                <a:solidFill>
                  <a:srgbClr val="000000"/>
                </a:solidFill>
                <a:highlight>
                  <a:srgbClr val="FFFFFF"/>
                </a:highlight>
                <a:latin typeface="Arial"/>
                <a:ea typeface="Arial"/>
                <a:cs typeface="Arial"/>
                <a:sym typeface="Arial"/>
              </a:rPr>
              <a:t>Determines how long the project with take to complete</a:t>
            </a:r>
          </a:p>
          <a:p>
            <a:pPr marL="514350" lvl="0" indent="-514350" algn="l" rtl="0">
              <a:spcBef>
                <a:spcPts val="0"/>
              </a:spcBef>
              <a:spcAft>
                <a:spcPts val="1200"/>
              </a:spcAft>
              <a:buFont typeface="Arial" panose="020B0604020202020204" pitchFamily="34" charset="0"/>
              <a:buChar char="•"/>
            </a:pPr>
            <a:r>
              <a:rPr lang="en" sz="2800" dirty="0">
                <a:solidFill>
                  <a:srgbClr val="000000"/>
                </a:solidFill>
                <a:highlight>
                  <a:srgbClr val="FFFFFF"/>
                </a:highlight>
                <a:latin typeface="Arial"/>
                <a:ea typeface="Arial"/>
                <a:cs typeface="Arial"/>
                <a:sym typeface="Arial"/>
              </a:rPr>
              <a:t>Decide if it is worth doing the project</a:t>
            </a:r>
          </a:p>
          <a:p>
            <a:pPr marL="514350" lvl="0" indent="-514350" algn="l" rtl="0">
              <a:spcBef>
                <a:spcPts val="0"/>
              </a:spcBef>
              <a:spcAft>
                <a:spcPts val="1200"/>
              </a:spcAft>
              <a:buFont typeface="Arial" panose="020B0604020202020204" pitchFamily="34" charset="0"/>
              <a:buChar char="•"/>
            </a:pPr>
            <a:r>
              <a:rPr lang="en" sz="2800" dirty="0">
                <a:solidFill>
                  <a:srgbClr val="000000"/>
                </a:solidFill>
                <a:highlight>
                  <a:srgbClr val="FFFFFF"/>
                </a:highlight>
                <a:latin typeface="Arial"/>
                <a:ea typeface="Arial"/>
                <a:cs typeface="Arial"/>
                <a:sym typeface="Arial"/>
              </a:rPr>
              <a:t>Helps to decide how much money is needed for project</a:t>
            </a:r>
          </a:p>
          <a:p>
            <a:pPr marL="514350" lvl="0" indent="-514350" algn="l" rtl="0">
              <a:spcBef>
                <a:spcPts val="0"/>
              </a:spcBef>
              <a:spcAft>
                <a:spcPts val="1200"/>
              </a:spcAft>
              <a:buFont typeface="Arial" panose="020B0604020202020204" pitchFamily="34" charset="0"/>
              <a:buChar char="•"/>
            </a:pPr>
            <a:r>
              <a:rPr lang="en" sz="2800" dirty="0">
                <a:solidFill>
                  <a:srgbClr val="000000"/>
                </a:solidFill>
                <a:highlight>
                  <a:srgbClr val="FFFFFF"/>
                </a:highlight>
                <a:latin typeface="Arial"/>
                <a:ea typeface="Arial"/>
                <a:cs typeface="Arial"/>
                <a:sym typeface="Arial"/>
              </a:rPr>
              <a:t>Helps stakeholders know how well the project is moving forward</a:t>
            </a:r>
            <a:endParaRPr sz="2800" dirty="0">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2"/>
          <p:cNvSpPr txBox="1">
            <a:spLocks noGrp="1"/>
          </p:cNvSpPr>
          <p:nvPr>
            <p:ph type="title"/>
          </p:nvPr>
        </p:nvSpPr>
        <p:spPr>
          <a:xfrm>
            <a:off x="311700" y="210825"/>
            <a:ext cx="8520600" cy="607800"/>
          </a:xfrm>
          <a:prstGeom prst="rect">
            <a:avLst/>
          </a:prstGeom>
        </p:spPr>
        <p:txBody>
          <a:bodyPr spcFirstLastPara="1" wrap="square" lIns="91425" tIns="91425" rIns="91425" bIns="91425" anchor="t" anchorCtr="0">
            <a:noAutofit/>
          </a:bodyPr>
          <a:lstStyle/>
          <a:p>
            <a:pPr>
              <a:buSzPts val="990"/>
            </a:pPr>
            <a:r>
              <a:rPr lang="en-CA" b="1">
                <a:latin typeface="Arial"/>
                <a:ea typeface="Arial"/>
                <a:cs typeface="Arial"/>
                <a:sym typeface="Arial"/>
              </a:rPr>
              <a:t>7.5 Top Down (Macro) Estimation</a:t>
            </a:r>
          </a:p>
          <a:p>
            <a:pPr marL="0" lvl="0" indent="0" algn="l" rtl="0">
              <a:spcBef>
                <a:spcPts val="0"/>
              </a:spcBef>
              <a:spcAft>
                <a:spcPts val="0"/>
              </a:spcAft>
              <a:buSzPts val="990"/>
              <a:buNone/>
            </a:pPr>
            <a:endParaRPr lang="en-CA" sz="2700"/>
          </a:p>
        </p:txBody>
      </p:sp>
      <p:sp>
        <p:nvSpPr>
          <p:cNvPr id="134" name="Google Shape;134;p22"/>
          <p:cNvSpPr txBox="1">
            <a:spLocks noGrp="1"/>
          </p:cNvSpPr>
          <p:nvPr>
            <p:ph type="body" idx="1"/>
          </p:nvPr>
        </p:nvSpPr>
        <p:spPr>
          <a:xfrm>
            <a:off x="468923" y="973746"/>
            <a:ext cx="8105014" cy="1195023"/>
          </a:xfrm>
          <a:prstGeom prst="rect">
            <a:avLst/>
          </a:prstGeom>
        </p:spPr>
        <p:txBody>
          <a:bodyPr spcFirstLastPara="1" wrap="square" lIns="91425" tIns="91425" rIns="91425" bIns="91425" anchor="t" anchorCtr="0">
            <a:normAutofit/>
          </a:bodyPr>
          <a:lstStyle/>
          <a:p>
            <a:pPr marL="0" indent="0">
              <a:spcAft>
                <a:spcPts val="1200"/>
              </a:spcAft>
              <a:buNone/>
            </a:pPr>
            <a:r>
              <a:rPr lang="en-CA" sz="2400" dirty="0">
                <a:solidFill>
                  <a:srgbClr val="000000"/>
                </a:solidFill>
                <a:highlight>
                  <a:srgbClr val="FFFFFF"/>
                </a:highlight>
                <a:latin typeface="Arial"/>
                <a:ea typeface="Arial"/>
                <a:cs typeface="Arial"/>
                <a:sym typeface="Arial"/>
              </a:rPr>
              <a:t>Top-down, or macro, estimation methods allow for a quick estimate of project costs based on historical information.</a:t>
            </a:r>
          </a:p>
          <a:p>
            <a:pPr marL="0" indent="0">
              <a:spcAft>
                <a:spcPts val="1200"/>
              </a:spcAft>
              <a:buNone/>
            </a:pPr>
            <a:endParaRPr lang="en-CA" sz="2400" dirty="0">
              <a:solidFill>
                <a:srgbClr val="000000"/>
              </a:solidFill>
              <a:highlight>
                <a:srgbClr val="FFFFFF"/>
              </a:highlight>
              <a:latin typeface="Arial"/>
              <a:ea typeface="Arial"/>
              <a:cs typeface="Arial"/>
              <a:sym typeface="Arial"/>
            </a:endParaRPr>
          </a:p>
        </p:txBody>
      </p:sp>
      <p:graphicFrame>
        <p:nvGraphicFramePr>
          <p:cNvPr id="2" name="Diagrama 1" descr="- Analogous Estimating&#10;- Parametric Estimating&#10;- Learning Curves&#10;">
            <a:extLst>
              <a:ext uri="{FF2B5EF4-FFF2-40B4-BE49-F238E27FC236}">
                <a16:creationId xmlns:a16="http://schemas.microsoft.com/office/drawing/2014/main" id="{6158C3F0-F578-E303-7034-BAB236ABFC93}"/>
              </a:ext>
            </a:extLst>
          </p:cNvPr>
          <p:cNvGraphicFramePr/>
          <p:nvPr>
            <p:extLst>
              <p:ext uri="{D42A27DB-BD31-4B8C-83A1-F6EECF244321}">
                <p14:modId xmlns:p14="http://schemas.microsoft.com/office/powerpoint/2010/main" val="3313524153"/>
              </p:ext>
            </p:extLst>
          </p:nvPr>
        </p:nvGraphicFramePr>
        <p:xfrm>
          <a:off x="1285861" y="2042536"/>
          <a:ext cx="6471138" cy="22798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654</TotalTime>
  <Words>2111</Words>
  <Application>Microsoft Office PowerPoint</Application>
  <PresentationFormat>On-screen Show (16:9)</PresentationFormat>
  <Paragraphs>140</Paragraphs>
  <Slides>20</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Encode Sans</vt:lpstr>
      <vt:lpstr>Lora</vt:lpstr>
      <vt:lpstr>Roboto</vt:lpstr>
      <vt:lpstr>Geometric</vt:lpstr>
      <vt:lpstr>Strategic Project Management: A Practical Introduction for HR Professionals</vt:lpstr>
      <vt:lpstr>7.1 Learning Objectives </vt:lpstr>
      <vt:lpstr>7.2 Scheduling Resources, Benefits, Constraints </vt:lpstr>
      <vt:lpstr>7.3 Work Breakdown Structures </vt:lpstr>
      <vt:lpstr>7.3 Deliverables vs. Work Packages</vt:lpstr>
      <vt:lpstr>7.3 WBS Numbering or Coding </vt:lpstr>
      <vt:lpstr>7.4 Defining Activities </vt:lpstr>
      <vt:lpstr>7.5 Time Estimation</vt:lpstr>
      <vt:lpstr>7.5 Top Down (Macro) Estimation </vt:lpstr>
      <vt:lpstr>7.5 Bottom Up (Micro) Estimations</vt:lpstr>
      <vt:lpstr>7.6 Managing the Schedule</vt:lpstr>
      <vt:lpstr>7.6 The Gantt Chart</vt:lpstr>
      <vt:lpstr>7.6 The Network Diagram</vt:lpstr>
      <vt:lpstr>7.7 Estimating Resources</vt:lpstr>
      <vt:lpstr>7.8 Estimating Costs</vt:lpstr>
      <vt:lpstr>7.8 Tools for Estimating Cost</vt:lpstr>
      <vt:lpstr>7.9 Understanding Budgets</vt:lpstr>
      <vt:lpstr>7.10 Creating a Project Budget</vt:lpstr>
      <vt:lpstr>7.11 Contingency Funds</vt:lpstr>
      <vt:lpstr>7.12 Managing Budgets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Essentials of Project Management Chapter 5</dc:title>
  <dc:creator>Steeves, Catherine</dc:creator>
  <cp:lastModifiedBy>Steeves, Catherine</cp:lastModifiedBy>
  <cp:revision>20</cp:revision>
  <dcterms:modified xsi:type="dcterms:W3CDTF">2024-02-09T16:40:32Z</dcterms:modified>
</cp:coreProperties>
</file>