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86" r:id="rId4"/>
    <p:sldId id="288" r:id="rId5"/>
    <p:sldId id="287" r:id="rId6"/>
    <p:sldId id="289" r:id="rId7"/>
    <p:sldId id="290" r:id="rId8"/>
    <p:sldId id="291" r:id="rId9"/>
    <p:sldId id="292" r:id="rId10"/>
    <p:sldId id="293" r:id="rId11"/>
    <p:sldId id="294" r:id="rId12"/>
    <p:sldId id="295" r:id="rId13"/>
    <p:sldId id="296" r:id="rId14"/>
    <p:sldId id="297" r:id="rId15"/>
    <p:sldId id="298" r:id="rId16"/>
    <p:sldId id="299" r:id="rId17"/>
    <p:sldId id="301" r:id="rId18"/>
    <p:sldId id="300" r:id="rId19"/>
  </p:sldIdLst>
  <p:sldSz cx="9144000" cy="5143500" type="screen16x9"/>
  <p:notesSz cx="6858000" cy="9144000"/>
  <p:embeddedFontLs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83"/>
    <p:restoredTop sz="94687"/>
  </p:normalViewPr>
  <p:slideViewPr>
    <p:cSldViewPr snapToGrid="0">
      <p:cViewPr varScale="1">
        <p:scale>
          <a:sx n="81" d="100"/>
          <a:sy n="81" d="100"/>
        </p:scale>
        <p:origin x="96" y="786"/>
      </p:cViewPr>
      <p:guideLst/>
    </p:cSldViewPr>
  </p:slideViewPr>
  <p:outlineViewPr>
    <p:cViewPr>
      <p:scale>
        <a:sx n="33" d="100"/>
        <a:sy n="33" d="100"/>
      </p:scale>
      <p:origin x="0" y="-260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71595-0B90-C144-B1C4-2E1F61FAFA3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C08B70FC-E933-5847-BADB-09FC9FB81D2F}">
      <dgm:prSet/>
      <dgm:spPr/>
      <dgm:t>
        <a:bodyPr/>
        <a:lstStyle/>
        <a:p>
          <a:r>
            <a:rPr lang="en-US" b="0" i="0" dirty="0"/>
            <a:t>Determined by a team of people (executives) and given a priority</a:t>
          </a:r>
          <a:endParaRPr lang="es-CO" dirty="0"/>
        </a:p>
      </dgm:t>
    </dgm:pt>
    <dgm:pt modelId="{0D2ADCDB-C3D2-EA4C-AAC8-A59732732FD5}" type="parTrans" cxnId="{350BC1B4-10A1-F647-A436-7ED6248CA5A9}">
      <dgm:prSet/>
      <dgm:spPr/>
      <dgm:t>
        <a:bodyPr/>
        <a:lstStyle/>
        <a:p>
          <a:endParaRPr lang="es-MX"/>
        </a:p>
      </dgm:t>
    </dgm:pt>
    <dgm:pt modelId="{D27C50BD-BC20-5146-ACBF-7A03B36F596F}" type="sibTrans" cxnId="{350BC1B4-10A1-F647-A436-7ED6248CA5A9}">
      <dgm:prSet/>
      <dgm:spPr/>
      <dgm:t>
        <a:bodyPr/>
        <a:lstStyle/>
        <a:p>
          <a:endParaRPr lang="es-MX"/>
        </a:p>
      </dgm:t>
    </dgm:pt>
    <dgm:pt modelId="{272FA07B-2607-394F-9B9F-E3BBA076CBF5}">
      <dgm:prSet/>
      <dgm:spPr/>
      <dgm:t>
        <a:bodyPr/>
        <a:lstStyle/>
        <a:p>
          <a:r>
            <a:rPr lang="en-US" b="0" i="0" dirty="0"/>
            <a:t>Some projects may be eliminated</a:t>
          </a:r>
          <a:endParaRPr lang="es-CO" dirty="0"/>
        </a:p>
      </dgm:t>
    </dgm:pt>
    <dgm:pt modelId="{1549EB37-0F88-3A4E-A837-3E1A2CF3C15A}" type="parTrans" cxnId="{5CFD3961-F346-C24D-B012-C7B1F1B942F2}">
      <dgm:prSet/>
      <dgm:spPr/>
      <dgm:t>
        <a:bodyPr/>
        <a:lstStyle/>
        <a:p>
          <a:endParaRPr lang="es-MX"/>
        </a:p>
      </dgm:t>
    </dgm:pt>
    <dgm:pt modelId="{FA044D3A-C486-554E-98DF-0C4B18F14CD1}" type="sibTrans" cxnId="{5CFD3961-F346-C24D-B012-C7B1F1B942F2}">
      <dgm:prSet/>
      <dgm:spPr/>
      <dgm:t>
        <a:bodyPr/>
        <a:lstStyle/>
        <a:p>
          <a:endParaRPr lang="es-MX"/>
        </a:p>
      </dgm:t>
    </dgm:pt>
    <dgm:pt modelId="{769BA9F4-FE1B-204A-B8D1-486A5E82CC1B}">
      <dgm:prSet/>
      <dgm:spPr/>
      <dgm:t>
        <a:bodyPr/>
        <a:lstStyle/>
        <a:p>
          <a:r>
            <a:rPr lang="en-US" b="0" i="0" dirty="0"/>
            <a:t>Criteria is developed to prioritize or eliminate based on importance to the organization</a:t>
          </a:r>
          <a:endParaRPr lang="es-CO" dirty="0"/>
        </a:p>
      </dgm:t>
    </dgm:pt>
    <dgm:pt modelId="{511B7364-40A0-344B-9C1D-DEE3E755F05B}" type="parTrans" cxnId="{A61F4345-EE66-044E-9AED-FAEDA997F17F}">
      <dgm:prSet/>
      <dgm:spPr/>
      <dgm:t>
        <a:bodyPr/>
        <a:lstStyle/>
        <a:p>
          <a:endParaRPr lang="es-MX"/>
        </a:p>
      </dgm:t>
    </dgm:pt>
    <dgm:pt modelId="{278B479A-FEAC-934B-9180-10B29CC7B9E5}" type="sibTrans" cxnId="{A61F4345-EE66-044E-9AED-FAEDA997F17F}">
      <dgm:prSet/>
      <dgm:spPr/>
      <dgm:t>
        <a:bodyPr/>
        <a:lstStyle/>
        <a:p>
          <a:endParaRPr lang="es-MX"/>
        </a:p>
      </dgm:t>
    </dgm:pt>
    <dgm:pt modelId="{295706AD-6DC6-DC4E-90EC-736E1CC009A0}" type="pres">
      <dgm:prSet presAssocID="{93871595-0B90-C144-B1C4-2E1F61FAFA36}" presName="Name0" presStyleCnt="0">
        <dgm:presLayoutVars>
          <dgm:chMax val="7"/>
          <dgm:chPref val="7"/>
          <dgm:dir/>
        </dgm:presLayoutVars>
      </dgm:prSet>
      <dgm:spPr/>
    </dgm:pt>
    <dgm:pt modelId="{C5A3B7C5-F389-9C47-8F00-2FB2E82A2B69}" type="pres">
      <dgm:prSet presAssocID="{93871595-0B90-C144-B1C4-2E1F61FAFA36}" presName="Name1" presStyleCnt="0"/>
      <dgm:spPr/>
    </dgm:pt>
    <dgm:pt modelId="{AD8D267E-26F3-7548-B650-57434D244401}" type="pres">
      <dgm:prSet presAssocID="{93871595-0B90-C144-B1C4-2E1F61FAFA36}" presName="cycle" presStyleCnt="0"/>
      <dgm:spPr/>
    </dgm:pt>
    <dgm:pt modelId="{EC90662D-AF6F-8F45-BF0F-394E5325B663}" type="pres">
      <dgm:prSet presAssocID="{93871595-0B90-C144-B1C4-2E1F61FAFA36}" presName="srcNode" presStyleLbl="node1" presStyleIdx="0" presStyleCnt="3"/>
      <dgm:spPr/>
    </dgm:pt>
    <dgm:pt modelId="{1F8337BB-5632-E142-95B6-FCFF58B38AB4}" type="pres">
      <dgm:prSet presAssocID="{93871595-0B90-C144-B1C4-2E1F61FAFA36}" presName="conn" presStyleLbl="parChTrans1D2" presStyleIdx="0" presStyleCnt="1"/>
      <dgm:spPr/>
    </dgm:pt>
    <dgm:pt modelId="{6C11189D-C962-EB44-8AA8-B144E7BA20D4}" type="pres">
      <dgm:prSet presAssocID="{93871595-0B90-C144-B1C4-2E1F61FAFA36}" presName="extraNode" presStyleLbl="node1" presStyleIdx="0" presStyleCnt="3"/>
      <dgm:spPr/>
    </dgm:pt>
    <dgm:pt modelId="{238F4B56-7133-484D-8675-A552F9927EDA}" type="pres">
      <dgm:prSet presAssocID="{93871595-0B90-C144-B1C4-2E1F61FAFA36}" presName="dstNode" presStyleLbl="node1" presStyleIdx="0" presStyleCnt="3"/>
      <dgm:spPr/>
    </dgm:pt>
    <dgm:pt modelId="{81E4FE6C-AD2C-0742-B3D6-E0621A8112FE}" type="pres">
      <dgm:prSet presAssocID="{C08B70FC-E933-5847-BADB-09FC9FB81D2F}" presName="text_1" presStyleLbl="node1" presStyleIdx="0" presStyleCnt="3">
        <dgm:presLayoutVars>
          <dgm:bulletEnabled val="1"/>
        </dgm:presLayoutVars>
      </dgm:prSet>
      <dgm:spPr/>
    </dgm:pt>
    <dgm:pt modelId="{7A9EBF84-6360-FB45-8ED0-A2F9269F9F72}" type="pres">
      <dgm:prSet presAssocID="{C08B70FC-E933-5847-BADB-09FC9FB81D2F}" presName="accent_1" presStyleCnt="0"/>
      <dgm:spPr/>
    </dgm:pt>
    <dgm:pt modelId="{532D049B-38A1-B344-8A3C-0D291B8364A0}" type="pres">
      <dgm:prSet presAssocID="{C08B70FC-E933-5847-BADB-09FC9FB81D2F}" presName="accentRepeatNode" presStyleLbl="solidFgAcc1" presStyleIdx="0" presStyleCnt="3" custScaleX="87534" custScaleY="87534"/>
      <dgm:spPr/>
    </dgm:pt>
    <dgm:pt modelId="{23B0911F-BFCD-6F4E-B670-DFF5CBA3D294}" type="pres">
      <dgm:prSet presAssocID="{272FA07B-2607-394F-9B9F-E3BBA076CBF5}" presName="text_2" presStyleLbl="node1" presStyleIdx="1" presStyleCnt="3">
        <dgm:presLayoutVars>
          <dgm:bulletEnabled val="1"/>
        </dgm:presLayoutVars>
      </dgm:prSet>
      <dgm:spPr/>
    </dgm:pt>
    <dgm:pt modelId="{005A0E5F-D040-ED4B-ADF4-D282A19FFC8C}" type="pres">
      <dgm:prSet presAssocID="{272FA07B-2607-394F-9B9F-E3BBA076CBF5}" presName="accent_2" presStyleCnt="0"/>
      <dgm:spPr/>
    </dgm:pt>
    <dgm:pt modelId="{4B56AE39-A487-7E4E-98B2-7D22404EEC2C}" type="pres">
      <dgm:prSet presAssocID="{272FA07B-2607-394F-9B9F-E3BBA076CBF5}" presName="accentRepeatNode" presStyleLbl="solidFgAcc1" presStyleIdx="1" presStyleCnt="3" custScaleX="87534" custScaleY="87534"/>
      <dgm:spPr/>
    </dgm:pt>
    <dgm:pt modelId="{59B3A4EF-D476-F04D-B3BD-529E3367686B}" type="pres">
      <dgm:prSet presAssocID="{769BA9F4-FE1B-204A-B8D1-486A5E82CC1B}" presName="text_3" presStyleLbl="node1" presStyleIdx="2" presStyleCnt="3">
        <dgm:presLayoutVars>
          <dgm:bulletEnabled val="1"/>
        </dgm:presLayoutVars>
      </dgm:prSet>
      <dgm:spPr/>
    </dgm:pt>
    <dgm:pt modelId="{CA5B40DD-8E65-AC4B-B133-480FCC6E65DC}" type="pres">
      <dgm:prSet presAssocID="{769BA9F4-FE1B-204A-B8D1-486A5E82CC1B}" presName="accent_3" presStyleCnt="0"/>
      <dgm:spPr/>
    </dgm:pt>
    <dgm:pt modelId="{AA9724C3-3FAB-0940-99BA-3288EFF40C40}" type="pres">
      <dgm:prSet presAssocID="{769BA9F4-FE1B-204A-B8D1-486A5E82CC1B}" presName="accentRepeatNode" presStyleLbl="solidFgAcc1" presStyleIdx="2" presStyleCnt="3" custScaleX="87534" custScaleY="87534"/>
      <dgm:spPr/>
    </dgm:pt>
  </dgm:ptLst>
  <dgm:cxnLst>
    <dgm:cxn modelId="{13FE6C2A-43C2-1248-AB08-0B738BDF31C8}" type="presOf" srcId="{272FA07B-2607-394F-9B9F-E3BBA076CBF5}" destId="{23B0911F-BFCD-6F4E-B670-DFF5CBA3D294}" srcOrd="0" destOrd="0" presId="urn:microsoft.com/office/officeart/2008/layout/VerticalCurvedList"/>
    <dgm:cxn modelId="{5CFD3961-F346-C24D-B012-C7B1F1B942F2}" srcId="{93871595-0B90-C144-B1C4-2E1F61FAFA36}" destId="{272FA07B-2607-394F-9B9F-E3BBA076CBF5}" srcOrd="1" destOrd="0" parTransId="{1549EB37-0F88-3A4E-A837-3E1A2CF3C15A}" sibTransId="{FA044D3A-C486-554E-98DF-0C4B18F14CD1}"/>
    <dgm:cxn modelId="{A61F4345-EE66-044E-9AED-FAEDA997F17F}" srcId="{93871595-0B90-C144-B1C4-2E1F61FAFA36}" destId="{769BA9F4-FE1B-204A-B8D1-486A5E82CC1B}" srcOrd="2" destOrd="0" parTransId="{511B7364-40A0-344B-9C1D-DEE3E755F05B}" sibTransId="{278B479A-FEAC-934B-9180-10B29CC7B9E5}"/>
    <dgm:cxn modelId="{2D17D776-1F86-0144-A879-1C85E0D54BC0}" type="presOf" srcId="{93871595-0B90-C144-B1C4-2E1F61FAFA36}" destId="{295706AD-6DC6-DC4E-90EC-736E1CC009A0}" srcOrd="0" destOrd="0" presId="urn:microsoft.com/office/officeart/2008/layout/VerticalCurvedList"/>
    <dgm:cxn modelId="{EA2EFC78-3BB4-F446-9466-BD9DF93A25FA}" type="presOf" srcId="{D27C50BD-BC20-5146-ACBF-7A03B36F596F}" destId="{1F8337BB-5632-E142-95B6-FCFF58B38AB4}" srcOrd="0" destOrd="0" presId="urn:microsoft.com/office/officeart/2008/layout/VerticalCurvedList"/>
    <dgm:cxn modelId="{350BC1B4-10A1-F647-A436-7ED6248CA5A9}" srcId="{93871595-0B90-C144-B1C4-2E1F61FAFA36}" destId="{C08B70FC-E933-5847-BADB-09FC9FB81D2F}" srcOrd="0" destOrd="0" parTransId="{0D2ADCDB-C3D2-EA4C-AAC8-A59732732FD5}" sibTransId="{D27C50BD-BC20-5146-ACBF-7A03B36F596F}"/>
    <dgm:cxn modelId="{C8B19DB8-7128-F446-9E41-2B87D44575E5}" type="presOf" srcId="{769BA9F4-FE1B-204A-B8D1-486A5E82CC1B}" destId="{59B3A4EF-D476-F04D-B3BD-529E3367686B}" srcOrd="0" destOrd="0" presId="urn:microsoft.com/office/officeart/2008/layout/VerticalCurvedList"/>
    <dgm:cxn modelId="{B2EBC0FC-067F-C04D-89CD-C602E15AE3AD}" type="presOf" srcId="{C08B70FC-E933-5847-BADB-09FC9FB81D2F}" destId="{81E4FE6C-AD2C-0742-B3D6-E0621A8112FE}" srcOrd="0" destOrd="0" presId="urn:microsoft.com/office/officeart/2008/layout/VerticalCurvedList"/>
    <dgm:cxn modelId="{251324B6-EF42-5245-AA11-BD6CEA9EED0D}" type="presParOf" srcId="{295706AD-6DC6-DC4E-90EC-736E1CC009A0}" destId="{C5A3B7C5-F389-9C47-8F00-2FB2E82A2B69}" srcOrd="0" destOrd="0" presId="urn:microsoft.com/office/officeart/2008/layout/VerticalCurvedList"/>
    <dgm:cxn modelId="{7EA2BFD7-9907-E442-904A-4A76A7FCD42A}" type="presParOf" srcId="{C5A3B7C5-F389-9C47-8F00-2FB2E82A2B69}" destId="{AD8D267E-26F3-7548-B650-57434D244401}" srcOrd="0" destOrd="0" presId="urn:microsoft.com/office/officeart/2008/layout/VerticalCurvedList"/>
    <dgm:cxn modelId="{9970D35A-3C02-7E4C-A45C-2D323EA337D2}" type="presParOf" srcId="{AD8D267E-26F3-7548-B650-57434D244401}" destId="{EC90662D-AF6F-8F45-BF0F-394E5325B663}" srcOrd="0" destOrd="0" presId="urn:microsoft.com/office/officeart/2008/layout/VerticalCurvedList"/>
    <dgm:cxn modelId="{1464CD1C-2280-914B-90C2-01B71B2AC9EB}" type="presParOf" srcId="{AD8D267E-26F3-7548-B650-57434D244401}" destId="{1F8337BB-5632-E142-95B6-FCFF58B38AB4}" srcOrd="1" destOrd="0" presId="urn:microsoft.com/office/officeart/2008/layout/VerticalCurvedList"/>
    <dgm:cxn modelId="{B829C84B-6963-BF4B-AA76-C69D833E899A}" type="presParOf" srcId="{AD8D267E-26F3-7548-B650-57434D244401}" destId="{6C11189D-C962-EB44-8AA8-B144E7BA20D4}" srcOrd="2" destOrd="0" presId="urn:microsoft.com/office/officeart/2008/layout/VerticalCurvedList"/>
    <dgm:cxn modelId="{2D2B97F3-D6AF-4347-93AD-8892D2B70753}" type="presParOf" srcId="{AD8D267E-26F3-7548-B650-57434D244401}" destId="{238F4B56-7133-484D-8675-A552F9927EDA}" srcOrd="3" destOrd="0" presId="urn:microsoft.com/office/officeart/2008/layout/VerticalCurvedList"/>
    <dgm:cxn modelId="{5FC797FB-9F0C-6945-B870-78D7461527C6}" type="presParOf" srcId="{C5A3B7C5-F389-9C47-8F00-2FB2E82A2B69}" destId="{81E4FE6C-AD2C-0742-B3D6-E0621A8112FE}" srcOrd="1" destOrd="0" presId="urn:microsoft.com/office/officeart/2008/layout/VerticalCurvedList"/>
    <dgm:cxn modelId="{5B427488-9BA8-CC42-AB3B-DF0C93D8F695}" type="presParOf" srcId="{C5A3B7C5-F389-9C47-8F00-2FB2E82A2B69}" destId="{7A9EBF84-6360-FB45-8ED0-A2F9269F9F72}" srcOrd="2" destOrd="0" presId="urn:microsoft.com/office/officeart/2008/layout/VerticalCurvedList"/>
    <dgm:cxn modelId="{C721D8AF-C01A-1644-87CD-1CF952A507D0}" type="presParOf" srcId="{7A9EBF84-6360-FB45-8ED0-A2F9269F9F72}" destId="{532D049B-38A1-B344-8A3C-0D291B8364A0}" srcOrd="0" destOrd="0" presId="urn:microsoft.com/office/officeart/2008/layout/VerticalCurvedList"/>
    <dgm:cxn modelId="{A96ABDAE-252B-DB43-9929-FC043BE8D846}" type="presParOf" srcId="{C5A3B7C5-F389-9C47-8F00-2FB2E82A2B69}" destId="{23B0911F-BFCD-6F4E-B670-DFF5CBA3D294}" srcOrd="3" destOrd="0" presId="urn:microsoft.com/office/officeart/2008/layout/VerticalCurvedList"/>
    <dgm:cxn modelId="{B7BF3D26-3EA2-E74D-8CFE-EED840F55E67}" type="presParOf" srcId="{C5A3B7C5-F389-9C47-8F00-2FB2E82A2B69}" destId="{005A0E5F-D040-ED4B-ADF4-D282A19FFC8C}" srcOrd="4" destOrd="0" presId="urn:microsoft.com/office/officeart/2008/layout/VerticalCurvedList"/>
    <dgm:cxn modelId="{C8E9FC02-A073-364A-A309-8DF598DA9500}" type="presParOf" srcId="{005A0E5F-D040-ED4B-ADF4-D282A19FFC8C}" destId="{4B56AE39-A487-7E4E-98B2-7D22404EEC2C}" srcOrd="0" destOrd="0" presId="urn:microsoft.com/office/officeart/2008/layout/VerticalCurvedList"/>
    <dgm:cxn modelId="{5E00D390-E961-BD40-B1CC-AE4E810A50DB}" type="presParOf" srcId="{C5A3B7C5-F389-9C47-8F00-2FB2E82A2B69}" destId="{59B3A4EF-D476-F04D-B3BD-529E3367686B}" srcOrd="5" destOrd="0" presId="urn:microsoft.com/office/officeart/2008/layout/VerticalCurvedList"/>
    <dgm:cxn modelId="{1B14F480-286F-E749-94BC-BE4F9BBFB722}" type="presParOf" srcId="{C5A3B7C5-F389-9C47-8F00-2FB2E82A2B69}" destId="{CA5B40DD-8E65-AC4B-B133-480FCC6E65DC}" srcOrd="6" destOrd="0" presId="urn:microsoft.com/office/officeart/2008/layout/VerticalCurvedList"/>
    <dgm:cxn modelId="{D5FC111F-C91E-A849-BEC4-F3041E779464}" type="presParOf" srcId="{CA5B40DD-8E65-AC4B-B133-480FCC6E65DC}" destId="{AA9724C3-3FAB-0940-99BA-3288EFF40C4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337BB-5632-E142-95B6-FCFF58B38AB4}">
      <dsp:nvSpPr>
        <dsp:cNvPr id="0" name=""/>
        <dsp:cNvSpPr/>
      </dsp:nvSpPr>
      <dsp:spPr>
        <a:xfrm>
          <a:off x="-3466724" y="-532981"/>
          <a:ext cx="4133295" cy="4133295"/>
        </a:xfrm>
        <a:prstGeom prst="blockArc">
          <a:avLst>
            <a:gd name="adj1" fmla="val 18900000"/>
            <a:gd name="adj2" fmla="val 2700000"/>
            <a:gd name="adj3" fmla="val 52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E4FE6C-AD2C-0742-B3D6-E0621A8112FE}">
      <dsp:nvSpPr>
        <dsp:cNvPr id="0" name=""/>
        <dsp:cNvSpPr/>
      </dsp:nvSpPr>
      <dsp:spPr>
        <a:xfrm>
          <a:off x="428629" y="306733"/>
          <a:ext cx="7959963" cy="6134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6939" tIns="48260" rIns="48260" bIns="48260" numCol="1" spcCol="1270" anchor="ctr" anchorCtr="0">
          <a:noAutofit/>
        </a:bodyPr>
        <a:lstStyle/>
        <a:p>
          <a:pPr marL="0" lvl="0" indent="0" algn="l" defTabSz="844550">
            <a:lnSpc>
              <a:spcPct val="90000"/>
            </a:lnSpc>
            <a:spcBef>
              <a:spcPct val="0"/>
            </a:spcBef>
            <a:spcAft>
              <a:spcPct val="35000"/>
            </a:spcAft>
            <a:buNone/>
          </a:pPr>
          <a:r>
            <a:rPr lang="en-US" sz="1900" b="0" i="0" kern="1200" dirty="0"/>
            <a:t>Determined by a team of people (executives) and given a priority</a:t>
          </a:r>
          <a:endParaRPr lang="es-CO" sz="1900" kern="1200" dirty="0"/>
        </a:p>
      </dsp:txBody>
      <dsp:txXfrm>
        <a:off x="428629" y="306733"/>
        <a:ext cx="7959963" cy="613466"/>
      </dsp:txXfrm>
    </dsp:sp>
    <dsp:sp modelId="{532D049B-38A1-B344-8A3C-0D291B8364A0}">
      <dsp:nvSpPr>
        <dsp:cNvPr id="0" name=""/>
        <dsp:cNvSpPr/>
      </dsp:nvSpPr>
      <dsp:spPr>
        <a:xfrm>
          <a:off x="93009" y="277846"/>
          <a:ext cx="671239" cy="67123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B0911F-BFCD-6F4E-B670-DFF5CBA3D294}">
      <dsp:nvSpPr>
        <dsp:cNvPr id="0" name=""/>
        <dsp:cNvSpPr/>
      </dsp:nvSpPr>
      <dsp:spPr>
        <a:xfrm>
          <a:off x="651624" y="1226933"/>
          <a:ext cx="7736968" cy="6134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6939" tIns="48260" rIns="48260" bIns="48260" numCol="1" spcCol="1270" anchor="ctr" anchorCtr="0">
          <a:noAutofit/>
        </a:bodyPr>
        <a:lstStyle/>
        <a:p>
          <a:pPr marL="0" lvl="0" indent="0" algn="l" defTabSz="844550">
            <a:lnSpc>
              <a:spcPct val="90000"/>
            </a:lnSpc>
            <a:spcBef>
              <a:spcPct val="0"/>
            </a:spcBef>
            <a:spcAft>
              <a:spcPct val="35000"/>
            </a:spcAft>
            <a:buNone/>
          </a:pPr>
          <a:r>
            <a:rPr lang="en-US" sz="1900" b="0" i="0" kern="1200" dirty="0"/>
            <a:t>Some projects may be eliminated</a:t>
          </a:r>
          <a:endParaRPr lang="es-CO" sz="1900" kern="1200" dirty="0"/>
        </a:p>
      </dsp:txBody>
      <dsp:txXfrm>
        <a:off x="651624" y="1226933"/>
        <a:ext cx="7736968" cy="613466"/>
      </dsp:txXfrm>
    </dsp:sp>
    <dsp:sp modelId="{4B56AE39-A487-7E4E-98B2-7D22404EEC2C}">
      <dsp:nvSpPr>
        <dsp:cNvPr id="0" name=""/>
        <dsp:cNvSpPr/>
      </dsp:nvSpPr>
      <dsp:spPr>
        <a:xfrm>
          <a:off x="316004" y="1198046"/>
          <a:ext cx="671239" cy="67123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B3A4EF-D476-F04D-B3BD-529E3367686B}">
      <dsp:nvSpPr>
        <dsp:cNvPr id="0" name=""/>
        <dsp:cNvSpPr/>
      </dsp:nvSpPr>
      <dsp:spPr>
        <a:xfrm>
          <a:off x="428629" y="2147133"/>
          <a:ext cx="7959963" cy="6134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6939" tIns="48260" rIns="48260" bIns="48260" numCol="1" spcCol="1270" anchor="ctr" anchorCtr="0">
          <a:noAutofit/>
        </a:bodyPr>
        <a:lstStyle/>
        <a:p>
          <a:pPr marL="0" lvl="0" indent="0" algn="l" defTabSz="844550">
            <a:lnSpc>
              <a:spcPct val="90000"/>
            </a:lnSpc>
            <a:spcBef>
              <a:spcPct val="0"/>
            </a:spcBef>
            <a:spcAft>
              <a:spcPct val="35000"/>
            </a:spcAft>
            <a:buNone/>
          </a:pPr>
          <a:r>
            <a:rPr lang="en-US" sz="1900" b="0" i="0" kern="1200" dirty="0"/>
            <a:t>Criteria is developed to prioritize or eliminate based on importance to the organization</a:t>
          </a:r>
          <a:endParaRPr lang="es-CO" sz="1900" kern="1200" dirty="0"/>
        </a:p>
      </dsp:txBody>
      <dsp:txXfrm>
        <a:off x="428629" y="2147133"/>
        <a:ext cx="7959963" cy="613466"/>
      </dsp:txXfrm>
    </dsp:sp>
    <dsp:sp modelId="{AA9724C3-3FAB-0940-99BA-3288EFF40C40}">
      <dsp:nvSpPr>
        <dsp:cNvPr id="0" name=""/>
        <dsp:cNvSpPr/>
      </dsp:nvSpPr>
      <dsp:spPr>
        <a:xfrm>
          <a:off x="93009" y="2118246"/>
          <a:ext cx="671239" cy="67123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f50d83e615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f50d83e615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n-CA"/>
          </a:p>
        </p:txBody>
      </p:sp>
    </p:spTree>
    <p:extLst>
      <p:ext uri="{BB962C8B-B14F-4D97-AF65-F5344CB8AC3E}">
        <p14:creationId xmlns:p14="http://schemas.microsoft.com/office/powerpoint/2010/main" val="3427135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750519"/>
            <a:ext cx="9144000" cy="393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5" name="Google Shape;35;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2" name="Google Shape;52;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sp>
        <p:nvSpPr>
          <p:cNvPr id="56" name="Google Shape;5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57" name="Google Shape;57;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8"/>
        <p:cNvGrpSpPr/>
        <p:nvPr/>
      </p:nvGrpSpPr>
      <p:grpSpPr>
        <a:xfrm>
          <a:off x="0" y="0"/>
          <a:ext cx="0" cy="0"/>
          <a:chOff x="0" y="0"/>
          <a:chExt cx="0" cy="0"/>
        </a:xfrm>
      </p:grpSpPr>
      <p:grpSp>
        <p:nvGrpSpPr>
          <p:cNvPr id="59" name="Google Shape;59;p11"/>
          <p:cNvGrpSpPr/>
          <p:nvPr/>
        </p:nvGrpSpPr>
        <p:grpSpPr>
          <a:xfrm>
            <a:off x="6098378" y="5"/>
            <a:ext cx="3045625" cy="2030570"/>
            <a:chOff x="6098378" y="5"/>
            <a:chExt cx="3045625" cy="2030570"/>
          </a:xfrm>
        </p:grpSpPr>
        <p:sp>
          <p:nvSpPr>
            <p:cNvPr id="60" name="Google Shape;60;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66" name="Google Shape;66;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67" name="Google Shape;67;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fanshawec.ca/" TargetMode="Externa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s://creativecommons.org/licenses/by-nc-sa/4.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commons.wikimedia.org/wiki/File:The_triad_constraints.jpg" TargetMode="External"/><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000" b="1" dirty="0">
                <a:latin typeface="+mn-lt"/>
                <a:ea typeface="Tahoma"/>
                <a:cs typeface="Tahoma"/>
                <a:sym typeface="Tahoma"/>
              </a:rPr>
              <a:t>Strategic Project Management: A Practical Introduction for HR Professionals</a:t>
            </a:r>
            <a:endParaRPr sz="3000" b="1" u="sng" dirty="0">
              <a:latin typeface="+mn-lt"/>
              <a:ea typeface="Tahoma"/>
              <a:cs typeface="Tahoma"/>
              <a:sym typeface="Tahoma"/>
            </a:endParaRPr>
          </a:p>
        </p:txBody>
      </p:sp>
      <p:sp>
        <p:nvSpPr>
          <p:cNvPr id="75" name="Google Shape;75;p13"/>
          <p:cNvSpPr txBox="1">
            <a:spLocks noGrp="1"/>
          </p:cNvSpPr>
          <p:nvPr>
            <p:ph type="subTitle" idx="1"/>
          </p:nvPr>
        </p:nvSpPr>
        <p:spPr>
          <a:xfrm>
            <a:off x="598088" y="2769088"/>
            <a:ext cx="8222100" cy="432900"/>
          </a:xfrm>
          <a:prstGeom prst="rect">
            <a:avLst/>
          </a:prstGeom>
        </p:spPr>
        <p:txBody>
          <a:bodyPr spcFirstLastPara="1" wrap="square" lIns="91425" tIns="91425" rIns="91425" bIns="91425" anchor="t" anchorCtr="0">
            <a:noAutofit/>
          </a:bodyPr>
          <a:lstStyle/>
          <a:p>
            <a:pPr marL="0" lvl="0" indent="0" algn="r" rtl="0">
              <a:lnSpc>
                <a:spcPct val="80000"/>
              </a:lnSpc>
              <a:spcBef>
                <a:spcPts val="0"/>
              </a:spcBef>
              <a:spcAft>
                <a:spcPts val="0"/>
              </a:spcAft>
              <a:buSzPts val="1018"/>
              <a:buNone/>
            </a:pPr>
            <a:r>
              <a:rPr lang="en" sz="2500" dirty="0">
                <a:latin typeface="+mn-lt"/>
                <a:ea typeface="Tahoma"/>
                <a:cs typeface="Tahoma"/>
                <a:sym typeface="Tahoma"/>
              </a:rPr>
              <a:t>Chapter 5: Project Life Cycle, Scope, Chapters, Proposals</a:t>
            </a:r>
            <a:endParaRPr sz="2500" dirty="0">
              <a:latin typeface="+mn-lt"/>
              <a:ea typeface="Tahoma"/>
              <a:cs typeface="Tahoma"/>
              <a:sym typeface="Tahoma"/>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04034C96-4E63-48B2-9C21-ED5342112625}"/>
              </a:ext>
            </a:extLst>
          </p:cNvPr>
          <p:cNvGrpSpPr/>
          <p:nvPr/>
        </p:nvGrpSpPr>
        <p:grpSpPr>
          <a:xfrm>
            <a:off x="598088" y="4284624"/>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E44060A0-F933-4FD1-AD9F-A3DBB0CDBBA2}"/>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F06AA224-511F-4488-A716-AD0B6282D4A5}"/>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 sz="1100" b="0" i="0" u="none" strike="noStrike" cap="none" dirty="0">
                  <a:solidFill>
                    <a:schemeClr val="bg1"/>
                  </a:solidFill>
                  <a:latin typeface="Calibri"/>
                  <a:ea typeface="Calibri"/>
                  <a:cs typeface="Calibri"/>
                  <a:sym typeface="Calibri"/>
                </a:rPr>
                <a:t>Unless otherwise noted, this work is licensed under a </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Attribution-</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NonCommercial</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ShareAlike</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4.0 International (CC BY-NC-SA 4.0)</a:t>
              </a:r>
              <a:r>
                <a:rPr lang="en-US" sz="1100" b="0" i="0" u="none" strike="noStrike" cap="none" dirty="0">
                  <a:solidFill>
                    <a:schemeClr val="bg1"/>
                  </a:solidFill>
                  <a:latin typeface="Calibri"/>
                  <a:ea typeface="Calibri"/>
                  <a:cs typeface="Calibri"/>
                  <a:sym typeface="Calibri"/>
                </a:rPr>
                <a:t> license</a:t>
              </a:r>
              <a:r>
                <a:rPr lang="en" sz="1100" b="0" i="0" u="none" strike="noStrike" cap="none" dirty="0">
                  <a:solidFill>
                    <a:schemeClr val="bg1"/>
                  </a:solidFill>
                  <a:latin typeface="Calibri"/>
                  <a:ea typeface="Calibri"/>
                  <a:cs typeface="Calibri"/>
                  <a:sym typeface="Calibri"/>
                </a:rPr>
                <a:t>. Feel free to use, modify, reuse or redistribute </a:t>
              </a:r>
              <a:r>
                <a:rPr lang="en" sz="1100" dirty="0">
                  <a:solidFill>
                    <a:schemeClr val="bg1"/>
                  </a:solidFill>
                  <a:latin typeface="Calibri"/>
                  <a:ea typeface="Calibri"/>
                  <a:cs typeface="Calibri"/>
                  <a:sym typeface="Calibri"/>
                </a:rPr>
                <a:t>any portion of </a:t>
              </a:r>
              <a:r>
                <a:rPr lang="en" sz="1100" b="0" i="0" u="none" strike="noStrike" cap="none" dirty="0">
                  <a:solidFill>
                    <a:schemeClr val="bg1"/>
                  </a:solidFill>
                  <a:latin typeface="Calibri"/>
                  <a:ea typeface="Calibri"/>
                  <a:cs typeface="Calibri"/>
                  <a:sym typeface="Calibri"/>
                </a:rPr>
                <a:t>this presentation.</a:t>
              </a:r>
              <a:endParaRPr sz="1100" dirty="0">
                <a:solidFill>
                  <a:schemeClr val="bg1"/>
                </a:solidFill>
                <a:latin typeface="Calibri"/>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03AF-D0EC-65BA-6C52-DDC736DCBAE1}"/>
              </a:ext>
            </a:extLst>
          </p:cNvPr>
          <p:cNvSpPr>
            <a:spLocks noGrp="1"/>
          </p:cNvSpPr>
          <p:nvPr>
            <p:ph type="title"/>
          </p:nvPr>
        </p:nvSpPr>
        <p:spPr/>
        <p:txBody>
          <a:bodyPr>
            <a:noAutofit/>
          </a:bodyPr>
          <a:lstStyle/>
          <a:p>
            <a:r>
              <a:rPr lang="en-US" b="1" dirty="0">
                <a:latin typeface="+mn-lt"/>
              </a:rPr>
              <a:t>5.6  Phase 4: Closing Processes</a:t>
            </a:r>
          </a:p>
        </p:txBody>
      </p:sp>
      <p:sp>
        <p:nvSpPr>
          <p:cNvPr id="3" name="Text Placeholder 2">
            <a:extLst>
              <a:ext uri="{FF2B5EF4-FFF2-40B4-BE49-F238E27FC236}">
                <a16:creationId xmlns:a16="http://schemas.microsoft.com/office/drawing/2014/main" id="{3A062494-AEFE-63A5-3116-B0F9F6244BBD}"/>
              </a:ext>
            </a:extLst>
          </p:cNvPr>
          <p:cNvSpPr>
            <a:spLocks noGrp="1"/>
          </p:cNvSpPr>
          <p:nvPr>
            <p:ph type="body" idx="1"/>
          </p:nvPr>
        </p:nvSpPr>
        <p:spPr>
          <a:xfrm>
            <a:off x="311699" y="1229875"/>
            <a:ext cx="8520599" cy="2735733"/>
          </a:xfrm>
        </p:spPr>
        <p:txBody>
          <a:bodyPr>
            <a:normAutofit/>
          </a:bodyPr>
          <a:lstStyle/>
          <a:p>
            <a:pPr>
              <a:buFont typeface="Arial" panose="020B0604020202020204" pitchFamily="34" charset="0"/>
              <a:buChar char="•"/>
            </a:pPr>
            <a:r>
              <a:rPr lang="en-US" dirty="0">
                <a:solidFill>
                  <a:srgbClr val="000000"/>
                </a:solidFill>
                <a:latin typeface="+mn-lt"/>
              </a:rPr>
              <a:t>Before closure, the customer needs to approve the product/service</a:t>
            </a:r>
          </a:p>
          <a:p>
            <a:pPr>
              <a:buFont typeface="Arial" panose="020B0604020202020204" pitchFamily="34" charset="0"/>
              <a:buChar char="•"/>
            </a:pPr>
            <a:r>
              <a:rPr lang="en-US" dirty="0">
                <a:solidFill>
                  <a:srgbClr val="000000"/>
                </a:solidFill>
                <a:latin typeface="+mn-lt"/>
              </a:rPr>
              <a:t>Reports are written, and records  are archived</a:t>
            </a:r>
          </a:p>
          <a:p>
            <a:pPr>
              <a:buFont typeface="Arial" panose="020B0604020202020204" pitchFamily="34" charset="0"/>
              <a:buChar char="•"/>
            </a:pPr>
            <a:r>
              <a:rPr lang="en-US" dirty="0">
                <a:solidFill>
                  <a:srgbClr val="000000"/>
                </a:solidFill>
                <a:latin typeface="+mn-lt"/>
              </a:rPr>
              <a:t>Lessons learned are compiled</a:t>
            </a:r>
          </a:p>
          <a:p>
            <a:pPr>
              <a:buFont typeface="Arial" panose="020B0604020202020204" pitchFamily="34" charset="0"/>
              <a:buChar char="•"/>
            </a:pPr>
            <a:r>
              <a:rPr lang="en-US" dirty="0">
                <a:solidFill>
                  <a:srgbClr val="000000"/>
                </a:solidFill>
                <a:latin typeface="+mn-lt"/>
              </a:rPr>
              <a:t>Outstanding bills are paid</a:t>
            </a:r>
          </a:p>
          <a:p>
            <a:pPr>
              <a:buFont typeface="Arial" panose="020B0604020202020204" pitchFamily="34" charset="0"/>
              <a:buChar char="•"/>
            </a:pPr>
            <a:r>
              <a:rPr lang="en-US" dirty="0">
                <a:solidFill>
                  <a:srgbClr val="000000"/>
                </a:solidFill>
                <a:latin typeface="+mn-lt"/>
              </a:rPr>
              <a:t>Team is released from the project</a:t>
            </a:r>
          </a:p>
          <a:p>
            <a:pPr>
              <a:buFont typeface="Arial" panose="020B0604020202020204" pitchFamily="34" charset="0"/>
              <a:buChar char="•"/>
            </a:pPr>
            <a:r>
              <a:rPr lang="en-US" dirty="0">
                <a:solidFill>
                  <a:srgbClr val="000000"/>
                </a:solidFill>
                <a:latin typeface="+mn-lt"/>
              </a:rPr>
              <a:t>Facilities are shut down, as necessary</a:t>
            </a:r>
          </a:p>
          <a:p>
            <a:pPr>
              <a:buFont typeface="Arial" panose="020B0604020202020204" pitchFamily="34" charset="0"/>
              <a:buChar char="•"/>
            </a:pPr>
            <a:r>
              <a:rPr lang="en-US" dirty="0">
                <a:solidFill>
                  <a:srgbClr val="000000"/>
                </a:solidFill>
                <a:latin typeface="+mn-lt"/>
              </a:rPr>
              <a:t>Audit is prepared</a:t>
            </a:r>
          </a:p>
          <a:p>
            <a:pPr>
              <a:buFont typeface="Arial" panose="020B0604020202020204" pitchFamily="34" charset="0"/>
              <a:buChar char="•"/>
            </a:pPr>
            <a:r>
              <a:rPr lang="en-US" dirty="0">
                <a:solidFill>
                  <a:srgbClr val="000000"/>
                </a:solidFill>
                <a:latin typeface="+mn-lt"/>
              </a:rPr>
              <a:t>Evaluation of team completed</a:t>
            </a:r>
          </a:p>
        </p:txBody>
      </p:sp>
      <p:sp>
        <p:nvSpPr>
          <p:cNvPr id="4" name="Rectángulo redondeado 3">
            <a:extLst>
              <a:ext uri="{FF2B5EF4-FFF2-40B4-BE49-F238E27FC236}">
                <a16:creationId xmlns:a16="http://schemas.microsoft.com/office/drawing/2014/main" id="{CC9D0AE3-C07E-7AEA-3DDA-D6D1A282FCD1}"/>
              </a:ext>
            </a:extLst>
          </p:cNvPr>
          <p:cNvSpPr/>
          <p:nvPr/>
        </p:nvSpPr>
        <p:spPr>
          <a:xfrm>
            <a:off x="311699" y="3965608"/>
            <a:ext cx="8520599" cy="6833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CA" sz="1800" dirty="0"/>
              <a:t>Human Resources would be involved with the team to help with Lessons Learned, retrospectives, evaluation of individuals, the team, the Project Manager</a:t>
            </a:r>
          </a:p>
        </p:txBody>
      </p:sp>
    </p:spTree>
    <p:extLst>
      <p:ext uri="{BB962C8B-B14F-4D97-AF65-F5344CB8AC3E}">
        <p14:creationId xmlns:p14="http://schemas.microsoft.com/office/powerpoint/2010/main" val="2409272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E375F-D9F9-F924-F716-33BA8BF45B1C}"/>
              </a:ext>
            </a:extLst>
          </p:cNvPr>
          <p:cNvSpPr>
            <a:spLocks noGrp="1"/>
          </p:cNvSpPr>
          <p:nvPr>
            <p:ph type="title"/>
          </p:nvPr>
        </p:nvSpPr>
        <p:spPr/>
        <p:txBody>
          <a:bodyPr>
            <a:noAutofit/>
          </a:bodyPr>
          <a:lstStyle/>
          <a:p>
            <a:r>
              <a:rPr lang="en-US" b="1" dirty="0">
                <a:latin typeface="+mj-lt"/>
              </a:rPr>
              <a:t>5.7 S.M.A.R.T. Goals in Projects</a:t>
            </a:r>
          </a:p>
        </p:txBody>
      </p:sp>
      <p:sp>
        <p:nvSpPr>
          <p:cNvPr id="3" name="Text Placeholder 2">
            <a:extLst>
              <a:ext uri="{FF2B5EF4-FFF2-40B4-BE49-F238E27FC236}">
                <a16:creationId xmlns:a16="http://schemas.microsoft.com/office/drawing/2014/main" id="{ABB40C4F-464F-37A1-FBE2-40BC304E964D}"/>
              </a:ext>
            </a:extLst>
          </p:cNvPr>
          <p:cNvSpPr>
            <a:spLocks noGrp="1"/>
          </p:cNvSpPr>
          <p:nvPr>
            <p:ph type="body" idx="1"/>
          </p:nvPr>
        </p:nvSpPr>
        <p:spPr>
          <a:xfrm>
            <a:off x="311700" y="1017800"/>
            <a:ext cx="4940479" cy="2533922"/>
          </a:xfrm>
        </p:spPr>
        <p:txBody>
          <a:bodyPr>
            <a:noAutofit/>
          </a:bodyPr>
          <a:lstStyle/>
          <a:p>
            <a:pPr marL="114300" indent="0">
              <a:buNone/>
            </a:pPr>
            <a:r>
              <a:rPr lang="en-US" sz="1600" dirty="0">
                <a:solidFill>
                  <a:srgbClr val="000000"/>
                </a:solidFill>
                <a:latin typeface="+mn-lt"/>
              </a:rPr>
              <a:t>Established in the initiation phase</a:t>
            </a:r>
          </a:p>
          <a:p>
            <a:pPr>
              <a:buFont typeface="Arial" panose="020B0604020202020204" pitchFamily="34" charset="0"/>
              <a:buChar char="•"/>
            </a:pPr>
            <a:r>
              <a:rPr lang="en-US" sz="1600" b="1" dirty="0">
                <a:solidFill>
                  <a:srgbClr val="000000"/>
                </a:solidFill>
                <a:latin typeface="+mn-lt"/>
              </a:rPr>
              <a:t>Specific: </a:t>
            </a:r>
            <a:r>
              <a:rPr lang="en-US" sz="1600" dirty="0">
                <a:solidFill>
                  <a:srgbClr val="000000"/>
                </a:solidFill>
                <a:latin typeface="+mn-lt"/>
              </a:rPr>
              <a:t>Clearly defined goals</a:t>
            </a:r>
          </a:p>
          <a:p>
            <a:pPr>
              <a:buFont typeface="Arial" panose="020B0604020202020204" pitchFamily="34" charset="0"/>
              <a:buChar char="•"/>
            </a:pPr>
            <a:r>
              <a:rPr lang="en-US" sz="1600" b="1" dirty="0">
                <a:solidFill>
                  <a:srgbClr val="000000"/>
                </a:solidFill>
                <a:latin typeface="+mn-lt"/>
              </a:rPr>
              <a:t>Measurable: </a:t>
            </a:r>
            <a:r>
              <a:rPr lang="en-US" sz="1600" dirty="0">
                <a:solidFill>
                  <a:srgbClr val="000000"/>
                </a:solidFill>
                <a:latin typeface="+mn-lt"/>
              </a:rPr>
              <a:t>Goals are able to be measured and quantifiable</a:t>
            </a:r>
          </a:p>
          <a:p>
            <a:pPr>
              <a:buFont typeface="Arial" panose="020B0604020202020204" pitchFamily="34" charset="0"/>
              <a:buChar char="•"/>
            </a:pPr>
            <a:r>
              <a:rPr lang="en-US" sz="1600" b="1" dirty="0">
                <a:solidFill>
                  <a:srgbClr val="000000"/>
                </a:solidFill>
                <a:latin typeface="+mn-lt"/>
              </a:rPr>
              <a:t>Assignable: </a:t>
            </a:r>
            <a:r>
              <a:rPr lang="en-US" sz="1600" dirty="0">
                <a:solidFill>
                  <a:srgbClr val="000000"/>
                </a:solidFill>
                <a:latin typeface="+mn-lt"/>
              </a:rPr>
              <a:t>The work is assigned to individuals with expertise</a:t>
            </a:r>
          </a:p>
          <a:p>
            <a:pPr>
              <a:buFont typeface="Arial" panose="020B0604020202020204" pitchFamily="34" charset="0"/>
              <a:buChar char="•"/>
            </a:pPr>
            <a:r>
              <a:rPr lang="en-US" sz="1600" b="1" dirty="0">
                <a:solidFill>
                  <a:srgbClr val="000000"/>
                </a:solidFill>
                <a:latin typeface="+mn-lt"/>
              </a:rPr>
              <a:t>Realistic: </a:t>
            </a:r>
            <a:r>
              <a:rPr lang="en-US" sz="1600" dirty="0">
                <a:solidFill>
                  <a:srgbClr val="000000"/>
                </a:solidFill>
                <a:latin typeface="+mn-lt"/>
              </a:rPr>
              <a:t>Ideas are practical and achievable</a:t>
            </a:r>
          </a:p>
          <a:p>
            <a:pPr>
              <a:buFont typeface="Arial" panose="020B0604020202020204" pitchFamily="34" charset="0"/>
              <a:buChar char="•"/>
            </a:pPr>
            <a:r>
              <a:rPr lang="en-US" sz="1600" b="1" dirty="0">
                <a:solidFill>
                  <a:srgbClr val="000000"/>
                </a:solidFill>
                <a:latin typeface="+mn-lt"/>
              </a:rPr>
              <a:t>Time-related: </a:t>
            </a:r>
            <a:r>
              <a:rPr lang="en-US" sz="1600" dirty="0">
                <a:solidFill>
                  <a:srgbClr val="000000"/>
                </a:solidFill>
                <a:latin typeface="+mn-lt"/>
              </a:rPr>
              <a:t>Length of time it takes to complete task/project</a:t>
            </a:r>
          </a:p>
          <a:p>
            <a:pPr marL="114300" indent="0">
              <a:buNone/>
            </a:pPr>
            <a:endParaRPr lang="en-US" sz="1600" dirty="0">
              <a:solidFill>
                <a:srgbClr val="000000"/>
              </a:solidFill>
              <a:latin typeface="+mn-lt"/>
            </a:endParaRPr>
          </a:p>
        </p:txBody>
      </p:sp>
      <p:pic>
        <p:nvPicPr>
          <p:cNvPr id="4" name="Picture 3" descr="SMART goals: specific - what do you want to do? Measurable - how will you know when you have reached it? Achievable - is it in your power to accomplish it? Realistic - can you achieve it? Timely - when do you want to accomplish it?">
            <a:extLst>
              <a:ext uri="{FF2B5EF4-FFF2-40B4-BE49-F238E27FC236}">
                <a16:creationId xmlns:a16="http://schemas.microsoft.com/office/drawing/2014/main" id="{136F6FD4-372B-74B0-632F-499A6A654DD6}"/>
              </a:ext>
            </a:extLst>
          </p:cNvPr>
          <p:cNvPicPr>
            <a:picLocks noChangeAspect="1"/>
          </p:cNvPicPr>
          <p:nvPr/>
        </p:nvPicPr>
        <p:blipFill>
          <a:blip r:embed="rId2"/>
          <a:stretch>
            <a:fillRect/>
          </a:stretch>
        </p:blipFill>
        <p:spPr>
          <a:xfrm>
            <a:off x="5421085" y="1326900"/>
            <a:ext cx="3578645" cy="1670750"/>
          </a:xfrm>
          <a:prstGeom prst="rect">
            <a:avLst/>
          </a:prstGeom>
        </p:spPr>
      </p:pic>
      <p:sp>
        <p:nvSpPr>
          <p:cNvPr id="6" name="CuadroTexto 5">
            <a:extLst>
              <a:ext uri="{FF2B5EF4-FFF2-40B4-BE49-F238E27FC236}">
                <a16:creationId xmlns:a16="http://schemas.microsoft.com/office/drawing/2014/main" id="{0FF0B0C0-4E5C-6380-7A8D-10FCC8889B8D}"/>
              </a:ext>
            </a:extLst>
          </p:cNvPr>
          <p:cNvSpPr txBox="1"/>
          <p:nvPr/>
        </p:nvSpPr>
        <p:spPr>
          <a:xfrm>
            <a:off x="5252179" y="2996400"/>
            <a:ext cx="3916457" cy="246221"/>
          </a:xfrm>
          <a:prstGeom prst="rect">
            <a:avLst/>
          </a:prstGeom>
          <a:noFill/>
        </p:spPr>
        <p:txBody>
          <a:bodyPr wrap="none" rtlCol="0">
            <a:spAutoFit/>
          </a:bodyPr>
          <a:lstStyle/>
          <a:p>
            <a:r>
              <a:rPr lang="en-CA" sz="1000" b="0" i="1">
                <a:solidFill>
                  <a:srgbClr val="003180"/>
                </a:solidFill>
                <a:effectLst/>
                <a:latin typeface="+mn-lt"/>
              </a:rPr>
              <a:t>Figure 5.2: Smart Goals by</a:t>
            </a:r>
            <a:r>
              <a:rPr lang="en-CA" sz="1000" b="0" i="1" u="sng">
                <a:effectLst/>
                <a:latin typeface="+mn-lt"/>
                <a:hlinkClick r:id="rId3"/>
              </a:rPr>
              <a:t> Fanshawe College</a:t>
            </a:r>
            <a:r>
              <a:rPr lang="en-CA" sz="1000" b="0" i="1">
                <a:solidFill>
                  <a:srgbClr val="003180"/>
                </a:solidFill>
                <a:effectLst/>
                <a:latin typeface="+mn-lt"/>
              </a:rPr>
              <a:t>, </a:t>
            </a:r>
            <a:r>
              <a:rPr lang="en-CA" sz="1000" b="0" i="1" u="sng">
                <a:effectLst/>
                <a:latin typeface="+mn-lt"/>
                <a:hlinkClick r:id="rId4"/>
              </a:rPr>
              <a:t>CC BY-NC-SA 4.0</a:t>
            </a:r>
            <a:endParaRPr lang="en-CA" sz="1000">
              <a:latin typeface="+mn-lt"/>
            </a:endParaRPr>
          </a:p>
        </p:txBody>
      </p:sp>
      <p:sp>
        <p:nvSpPr>
          <p:cNvPr id="7" name="Rectángulo redondeado 6">
            <a:extLst>
              <a:ext uri="{FF2B5EF4-FFF2-40B4-BE49-F238E27FC236}">
                <a16:creationId xmlns:a16="http://schemas.microsoft.com/office/drawing/2014/main" id="{9335BA12-4916-DC18-D82E-C56E9E6637BA}"/>
              </a:ext>
            </a:extLst>
          </p:cNvPr>
          <p:cNvSpPr/>
          <p:nvPr/>
        </p:nvSpPr>
        <p:spPr>
          <a:xfrm>
            <a:off x="311700" y="3738875"/>
            <a:ext cx="8520600" cy="94114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CA" sz="1600" dirty="0"/>
              <a:t>Human Resources would be involved in training the team in S.M.A.R.T. goals, and following through on ensuring the team meets the goals established.  This could either be through performance reviews, or general follow up workshops. </a:t>
            </a:r>
          </a:p>
        </p:txBody>
      </p:sp>
    </p:spTree>
    <p:extLst>
      <p:ext uri="{BB962C8B-B14F-4D97-AF65-F5344CB8AC3E}">
        <p14:creationId xmlns:p14="http://schemas.microsoft.com/office/powerpoint/2010/main" val="2150880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243C1-3349-2134-B2B3-580B80E19D30}"/>
              </a:ext>
            </a:extLst>
          </p:cNvPr>
          <p:cNvSpPr>
            <a:spLocks noGrp="1"/>
          </p:cNvSpPr>
          <p:nvPr>
            <p:ph type="title"/>
          </p:nvPr>
        </p:nvSpPr>
        <p:spPr/>
        <p:txBody>
          <a:bodyPr>
            <a:noAutofit/>
          </a:bodyPr>
          <a:lstStyle/>
          <a:p>
            <a:r>
              <a:rPr lang="en-US" b="1" dirty="0">
                <a:latin typeface="+mn-lt"/>
              </a:rPr>
              <a:t>5.8 Project Scope</a:t>
            </a:r>
          </a:p>
        </p:txBody>
      </p:sp>
      <p:sp>
        <p:nvSpPr>
          <p:cNvPr id="3" name="Text Placeholder 2">
            <a:extLst>
              <a:ext uri="{FF2B5EF4-FFF2-40B4-BE49-F238E27FC236}">
                <a16:creationId xmlns:a16="http://schemas.microsoft.com/office/drawing/2014/main" id="{E0FF8E36-50F6-6220-BDF7-33D0A4A147A3}"/>
              </a:ext>
            </a:extLst>
          </p:cNvPr>
          <p:cNvSpPr>
            <a:spLocks noGrp="1"/>
          </p:cNvSpPr>
          <p:nvPr>
            <p:ph type="body" idx="1"/>
          </p:nvPr>
        </p:nvSpPr>
        <p:spPr>
          <a:xfrm>
            <a:off x="311700" y="1229875"/>
            <a:ext cx="8208900" cy="3339000"/>
          </a:xfrm>
        </p:spPr>
        <p:txBody>
          <a:bodyPr/>
          <a:lstStyle/>
          <a:p>
            <a:pPr>
              <a:buFont typeface="Arial" panose="020B0604020202020204" pitchFamily="34" charset="0"/>
              <a:buChar char="•"/>
            </a:pPr>
            <a:r>
              <a:rPr lang="en-US" dirty="0">
                <a:solidFill>
                  <a:srgbClr val="000000"/>
                </a:solidFill>
                <a:latin typeface="+mn-lt"/>
              </a:rPr>
              <a:t>Designed at the beginning of the project</a:t>
            </a:r>
          </a:p>
          <a:p>
            <a:pPr>
              <a:buFont typeface="Arial" panose="020B0604020202020204" pitchFamily="34" charset="0"/>
              <a:buChar char="•"/>
            </a:pPr>
            <a:r>
              <a:rPr lang="en-US" dirty="0">
                <a:solidFill>
                  <a:srgbClr val="000000"/>
                </a:solidFill>
                <a:latin typeface="+mn-lt"/>
              </a:rPr>
              <a:t>Definition of all the work that meets the objectives of the project</a:t>
            </a:r>
          </a:p>
          <a:p>
            <a:pPr>
              <a:buFont typeface="Arial" panose="020B0604020202020204" pitchFamily="34" charset="0"/>
              <a:buChar char="•"/>
            </a:pPr>
            <a:r>
              <a:rPr lang="en-US" dirty="0">
                <a:solidFill>
                  <a:srgbClr val="000000"/>
                </a:solidFill>
                <a:latin typeface="+mn-lt"/>
              </a:rPr>
              <a:t>A clear picture of all the work that needs to happen on the project</a:t>
            </a:r>
          </a:p>
          <a:p>
            <a:pPr>
              <a:buFont typeface="Arial" panose="020B0604020202020204" pitchFamily="34" charset="0"/>
              <a:buChar char="•"/>
            </a:pPr>
            <a:r>
              <a:rPr lang="en-US" dirty="0">
                <a:solidFill>
                  <a:srgbClr val="000000"/>
                </a:solidFill>
                <a:latin typeface="+mn-lt"/>
              </a:rPr>
              <a:t>Must be kept up-to-date and documented throughout the project</a:t>
            </a:r>
          </a:p>
          <a:p>
            <a:pPr>
              <a:buFont typeface="Arial" panose="020B0604020202020204" pitchFamily="34" charset="0"/>
              <a:buChar char="•"/>
            </a:pPr>
            <a:r>
              <a:rPr lang="en-US" dirty="0">
                <a:solidFill>
                  <a:srgbClr val="000000"/>
                </a:solidFill>
                <a:latin typeface="+mn-lt"/>
              </a:rPr>
              <a:t>Who? What? When? Where? Why? Costs</a:t>
            </a:r>
          </a:p>
          <a:p>
            <a:endParaRPr lang="en-US" dirty="0">
              <a:solidFill>
                <a:srgbClr val="000000"/>
              </a:solidFill>
              <a:latin typeface="+mn-lt"/>
            </a:endParaRPr>
          </a:p>
          <a:p>
            <a:pPr marL="114300" indent="0">
              <a:buNone/>
            </a:pPr>
            <a:r>
              <a:rPr lang="en-US" b="1" dirty="0">
                <a:solidFill>
                  <a:srgbClr val="000000"/>
                </a:solidFill>
                <a:latin typeface="+mn-lt"/>
              </a:rPr>
              <a:t>Example:  </a:t>
            </a:r>
            <a:r>
              <a:rPr lang="en-CA" dirty="0">
                <a:solidFill>
                  <a:srgbClr val="000000"/>
                </a:solidFill>
                <a:latin typeface="+mn-lt"/>
              </a:rPr>
              <a:t>A party is planned for my parents on September 15th, 2022 from 6:00pm-12:00pm at the ABC Community Centre for their anniversary at a cost of $2,000.00 There will be a dinner and a band. </a:t>
            </a:r>
          </a:p>
          <a:p>
            <a:endParaRPr lang="en-US" dirty="0">
              <a:solidFill>
                <a:srgbClr val="000000"/>
              </a:solidFill>
              <a:latin typeface="+mn-lt"/>
            </a:endParaRPr>
          </a:p>
        </p:txBody>
      </p:sp>
    </p:spTree>
    <p:extLst>
      <p:ext uri="{BB962C8B-B14F-4D97-AF65-F5344CB8AC3E}">
        <p14:creationId xmlns:p14="http://schemas.microsoft.com/office/powerpoint/2010/main" val="879703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9DFF4-18BB-D518-A53C-510C698C36BF}"/>
              </a:ext>
            </a:extLst>
          </p:cNvPr>
          <p:cNvSpPr>
            <a:spLocks noGrp="1"/>
          </p:cNvSpPr>
          <p:nvPr>
            <p:ph type="title"/>
          </p:nvPr>
        </p:nvSpPr>
        <p:spPr/>
        <p:txBody>
          <a:bodyPr>
            <a:noAutofit/>
          </a:bodyPr>
          <a:lstStyle/>
          <a:p>
            <a:r>
              <a:rPr lang="en-US" b="1" dirty="0">
                <a:latin typeface="+mn-lt"/>
              </a:rPr>
              <a:t>5.8 Deliverables</a:t>
            </a:r>
          </a:p>
        </p:txBody>
      </p:sp>
      <p:sp>
        <p:nvSpPr>
          <p:cNvPr id="3" name="Text Placeholder 2">
            <a:extLst>
              <a:ext uri="{FF2B5EF4-FFF2-40B4-BE49-F238E27FC236}">
                <a16:creationId xmlns:a16="http://schemas.microsoft.com/office/drawing/2014/main" id="{7CEA81E8-FCB6-0FCF-65EB-4C80FE84ECAA}"/>
              </a:ext>
            </a:extLst>
          </p:cNvPr>
          <p:cNvSpPr>
            <a:spLocks noGrp="1"/>
          </p:cNvSpPr>
          <p:nvPr>
            <p:ph type="body" idx="1"/>
          </p:nvPr>
        </p:nvSpPr>
        <p:spPr>
          <a:xfrm>
            <a:off x="311699" y="1229875"/>
            <a:ext cx="8520599" cy="3339000"/>
          </a:xfrm>
        </p:spPr>
        <p:txBody>
          <a:bodyPr/>
          <a:lstStyle/>
          <a:p>
            <a:pPr>
              <a:buFont typeface="Arial" panose="020B0604020202020204" pitchFamily="34" charset="0"/>
              <a:buChar char="•"/>
            </a:pPr>
            <a:r>
              <a:rPr lang="en-US" dirty="0">
                <a:solidFill>
                  <a:srgbClr val="000000"/>
                </a:solidFill>
                <a:latin typeface="+mn-lt"/>
              </a:rPr>
              <a:t>The project’s objectives in quantifiable terms</a:t>
            </a:r>
          </a:p>
          <a:p>
            <a:pPr>
              <a:buFont typeface="Arial" panose="020B0604020202020204" pitchFamily="34" charset="0"/>
              <a:buChar char="•"/>
            </a:pPr>
            <a:r>
              <a:rPr lang="en-US" dirty="0">
                <a:solidFill>
                  <a:srgbClr val="000000"/>
                </a:solidFill>
                <a:latin typeface="+mn-lt"/>
              </a:rPr>
              <a:t>Everything that is produced (what will the project deliver?)</a:t>
            </a:r>
          </a:p>
          <a:p>
            <a:pPr>
              <a:buFont typeface="Arial" panose="020B0604020202020204" pitchFamily="34" charset="0"/>
              <a:buChar char="•"/>
            </a:pPr>
            <a:r>
              <a:rPr lang="en-US" dirty="0">
                <a:solidFill>
                  <a:srgbClr val="000000"/>
                </a:solidFill>
                <a:latin typeface="+mn-lt"/>
              </a:rPr>
              <a:t>Includes all the products/services the team will deliver to the customer</a:t>
            </a:r>
          </a:p>
          <a:p>
            <a:pPr>
              <a:buFont typeface="Arial" panose="020B0604020202020204" pitchFamily="34" charset="0"/>
              <a:buChar char="•"/>
            </a:pPr>
            <a:r>
              <a:rPr lang="en-US" dirty="0">
                <a:solidFill>
                  <a:srgbClr val="000000"/>
                </a:solidFill>
                <a:latin typeface="+mn-lt"/>
              </a:rPr>
              <a:t>Deliverables are tangible outcomes, measurable results</a:t>
            </a:r>
          </a:p>
          <a:p>
            <a:pPr>
              <a:buFont typeface="Arial" panose="020B0604020202020204" pitchFamily="34" charset="0"/>
              <a:buChar char="•"/>
            </a:pPr>
            <a:r>
              <a:rPr lang="en-US" dirty="0">
                <a:solidFill>
                  <a:srgbClr val="000000"/>
                </a:solidFill>
                <a:latin typeface="+mn-lt"/>
              </a:rPr>
              <a:t>Must be specific and verifiable</a:t>
            </a:r>
          </a:p>
          <a:p>
            <a:endParaRPr lang="en-US" dirty="0">
              <a:solidFill>
                <a:srgbClr val="000000"/>
              </a:solidFill>
              <a:latin typeface="+mn-lt"/>
            </a:endParaRPr>
          </a:p>
          <a:p>
            <a:pPr marL="114300" indent="0">
              <a:buNone/>
            </a:pPr>
            <a:r>
              <a:rPr lang="en-US" b="1" dirty="0">
                <a:solidFill>
                  <a:srgbClr val="000000"/>
                </a:solidFill>
                <a:latin typeface="+mn-lt"/>
              </a:rPr>
              <a:t>Example:  </a:t>
            </a:r>
            <a:r>
              <a:rPr lang="en-US" dirty="0">
                <a:solidFill>
                  <a:srgbClr val="000000"/>
                </a:solidFill>
                <a:latin typeface="+mn-lt"/>
              </a:rPr>
              <a:t>Invitations, Venue, Band, Dinner</a:t>
            </a:r>
          </a:p>
        </p:txBody>
      </p:sp>
    </p:spTree>
    <p:extLst>
      <p:ext uri="{BB962C8B-B14F-4D97-AF65-F5344CB8AC3E}">
        <p14:creationId xmlns:p14="http://schemas.microsoft.com/office/powerpoint/2010/main" val="568829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2E36-962F-8610-5C01-60D235774000}"/>
              </a:ext>
            </a:extLst>
          </p:cNvPr>
          <p:cNvSpPr>
            <a:spLocks noGrp="1"/>
          </p:cNvSpPr>
          <p:nvPr>
            <p:ph type="title"/>
          </p:nvPr>
        </p:nvSpPr>
        <p:spPr/>
        <p:txBody>
          <a:bodyPr>
            <a:noAutofit/>
          </a:bodyPr>
          <a:lstStyle/>
          <a:p>
            <a:r>
              <a:rPr lang="en-US" b="1" dirty="0">
                <a:latin typeface="+mn-lt"/>
              </a:rPr>
              <a:t>5.8 Project Requirements</a:t>
            </a:r>
          </a:p>
        </p:txBody>
      </p:sp>
      <p:sp>
        <p:nvSpPr>
          <p:cNvPr id="3" name="Text Placeholder 2">
            <a:extLst>
              <a:ext uri="{FF2B5EF4-FFF2-40B4-BE49-F238E27FC236}">
                <a16:creationId xmlns:a16="http://schemas.microsoft.com/office/drawing/2014/main" id="{11E54AE1-BC82-5EA0-EDBB-CFC1248C7242}"/>
              </a:ext>
            </a:extLst>
          </p:cNvPr>
          <p:cNvSpPr>
            <a:spLocks noGrp="1"/>
          </p:cNvSpPr>
          <p:nvPr>
            <p:ph type="body" idx="1"/>
          </p:nvPr>
        </p:nvSpPr>
        <p:spPr>
          <a:xfrm>
            <a:off x="311700" y="1229875"/>
            <a:ext cx="8520600" cy="3339000"/>
          </a:xfrm>
        </p:spPr>
        <p:txBody>
          <a:bodyPr/>
          <a:lstStyle/>
          <a:p>
            <a:pPr>
              <a:buFont typeface="Arial" panose="020B0604020202020204" pitchFamily="34" charset="0"/>
              <a:buChar char="•"/>
            </a:pPr>
            <a:r>
              <a:rPr lang="en-US" dirty="0">
                <a:solidFill>
                  <a:srgbClr val="000000"/>
                </a:solidFill>
                <a:latin typeface="+mn-lt"/>
              </a:rPr>
              <a:t>Specific conditions of the deliverables</a:t>
            </a:r>
          </a:p>
          <a:p>
            <a:pPr>
              <a:buFont typeface="Arial" panose="020B0604020202020204" pitchFamily="34" charset="0"/>
              <a:buChar char="•"/>
            </a:pPr>
            <a:r>
              <a:rPr lang="en-US" dirty="0">
                <a:solidFill>
                  <a:srgbClr val="000000"/>
                </a:solidFill>
                <a:latin typeface="+mn-lt"/>
              </a:rPr>
              <a:t>Describes what the deliverable should look like and “do”</a:t>
            </a:r>
          </a:p>
          <a:p>
            <a:pPr>
              <a:buFont typeface="Arial" panose="020B0604020202020204" pitchFamily="34" charset="0"/>
              <a:buChar char="•"/>
            </a:pPr>
            <a:r>
              <a:rPr lang="en-US" dirty="0">
                <a:solidFill>
                  <a:srgbClr val="000000"/>
                </a:solidFill>
                <a:latin typeface="+mn-lt"/>
              </a:rPr>
              <a:t>Must be measurable, testable, related to business needs and opportunities</a:t>
            </a:r>
          </a:p>
          <a:p>
            <a:pPr>
              <a:buFont typeface="Arial" panose="020B0604020202020204" pitchFamily="34" charset="0"/>
              <a:buChar char="•"/>
            </a:pPr>
            <a:r>
              <a:rPr lang="en-US" dirty="0">
                <a:solidFill>
                  <a:srgbClr val="000000"/>
                </a:solidFill>
                <a:latin typeface="+mn-lt"/>
              </a:rPr>
              <a:t>6 different requirements:  functional, non-functional, technical, business, user, regulatory</a:t>
            </a:r>
          </a:p>
          <a:p>
            <a:endParaRPr lang="en-US" dirty="0">
              <a:solidFill>
                <a:srgbClr val="000000"/>
              </a:solidFill>
              <a:latin typeface="+mn-lt"/>
            </a:endParaRPr>
          </a:p>
          <a:p>
            <a:pPr marL="114300" indent="0">
              <a:buNone/>
            </a:pPr>
            <a:r>
              <a:rPr lang="en-US" b="1" dirty="0">
                <a:solidFill>
                  <a:srgbClr val="000000"/>
                </a:solidFill>
                <a:latin typeface="+mn-lt"/>
              </a:rPr>
              <a:t>Example:  </a:t>
            </a:r>
            <a:r>
              <a:rPr lang="en-US" dirty="0">
                <a:solidFill>
                  <a:srgbClr val="000000"/>
                </a:solidFill>
                <a:latin typeface="+mn-lt"/>
              </a:rPr>
              <a:t>Venue must have a functional kitchen, Band must provide own equipment, Caterer must provide vegetarian options</a:t>
            </a:r>
          </a:p>
        </p:txBody>
      </p:sp>
    </p:spTree>
    <p:extLst>
      <p:ext uri="{BB962C8B-B14F-4D97-AF65-F5344CB8AC3E}">
        <p14:creationId xmlns:p14="http://schemas.microsoft.com/office/powerpoint/2010/main" val="2314370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4249-0C0A-64F4-F5CF-2BBEF79B0777}"/>
              </a:ext>
            </a:extLst>
          </p:cNvPr>
          <p:cNvSpPr>
            <a:spLocks noGrp="1"/>
          </p:cNvSpPr>
          <p:nvPr>
            <p:ph type="title"/>
          </p:nvPr>
        </p:nvSpPr>
        <p:spPr>
          <a:xfrm>
            <a:off x="311700" y="313888"/>
            <a:ext cx="8520600" cy="607800"/>
          </a:xfrm>
        </p:spPr>
        <p:txBody>
          <a:bodyPr>
            <a:noAutofit/>
          </a:bodyPr>
          <a:lstStyle/>
          <a:p>
            <a:r>
              <a:rPr lang="en-US" b="1" dirty="0">
                <a:latin typeface="+mn-lt"/>
              </a:rPr>
              <a:t>5.9 Managing the Scope</a:t>
            </a:r>
          </a:p>
        </p:txBody>
      </p:sp>
      <p:sp>
        <p:nvSpPr>
          <p:cNvPr id="3" name="Text Placeholder 2">
            <a:extLst>
              <a:ext uri="{FF2B5EF4-FFF2-40B4-BE49-F238E27FC236}">
                <a16:creationId xmlns:a16="http://schemas.microsoft.com/office/drawing/2014/main" id="{8B34A3D6-8019-4DFC-E403-01B6D34A98F9}"/>
              </a:ext>
            </a:extLst>
          </p:cNvPr>
          <p:cNvSpPr>
            <a:spLocks noGrp="1"/>
          </p:cNvSpPr>
          <p:nvPr>
            <p:ph type="body" idx="1"/>
          </p:nvPr>
        </p:nvSpPr>
        <p:spPr>
          <a:xfrm>
            <a:off x="311699" y="1017800"/>
            <a:ext cx="4924444" cy="3498775"/>
          </a:xfrm>
        </p:spPr>
        <p:txBody>
          <a:bodyPr>
            <a:noAutofit/>
          </a:bodyPr>
          <a:lstStyle/>
          <a:p>
            <a:pPr>
              <a:buFont typeface="Arial" panose="020B0604020202020204" pitchFamily="34" charset="0"/>
              <a:buChar char="•"/>
            </a:pPr>
            <a:r>
              <a:rPr lang="en-US" sz="1600" dirty="0">
                <a:solidFill>
                  <a:srgbClr val="000000"/>
                </a:solidFill>
                <a:latin typeface="+mn-lt"/>
              </a:rPr>
              <a:t>Time (schedule), cost (budget), scope (outcome) are known as the </a:t>
            </a:r>
            <a:r>
              <a:rPr lang="en-US" sz="1600" b="1" dirty="0">
                <a:solidFill>
                  <a:srgbClr val="000000"/>
                </a:solidFill>
                <a:latin typeface="+mn-lt"/>
              </a:rPr>
              <a:t>triple constraints</a:t>
            </a:r>
          </a:p>
          <a:p>
            <a:pPr>
              <a:buFont typeface="Arial" panose="020B0604020202020204" pitchFamily="34" charset="0"/>
              <a:buChar char="•"/>
            </a:pPr>
            <a:r>
              <a:rPr lang="en-US" sz="1600" dirty="0">
                <a:solidFill>
                  <a:srgbClr val="000000"/>
                </a:solidFill>
                <a:latin typeface="+mn-lt"/>
              </a:rPr>
              <a:t>If one constraint changes, something else must change (trade off)</a:t>
            </a:r>
          </a:p>
          <a:p>
            <a:pPr>
              <a:buFont typeface="Arial" panose="020B0604020202020204" pitchFamily="34" charset="0"/>
              <a:buChar char="•"/>
            </a:pPr>
            <a:r>
              <a:rPr lang="en-US" sz="1600" dirty="0">
                <a:solidFill>
                  <a:srgbClr val="000000"/>
                </a:solidFill>
                <a:latin typeface="+mn-lt"/>
              </a:rPr>
              <a:t>As the scope evolves, changes may happen</a:t>
            </a:r>
          </a:p>
          <a:p>
            <a:endParaRPr lang="en-US" sz="1600" dirty="0">
              <a:solidFill>
                <a:srgbClr val="000000"/>
              </a:solidFill>
              <a:latin typeface="+mn-lt"/>
            </a:endParaRPr>
          </a:p>
          <a:p>
            <a:pPr marL="114300" indent="0">
              <a:buNone/>
            </a:pPr>
            <a:r>
              <a:rPr lang="en-US" sz="1600" b="1" dirty="0">
                <a:solidFill>
                  <a:srgbClr val="000000"/>
                </a:solidFill>
                <a:latin typeface="+mn-lt"/>
              </a:rPr>
              <a:t>Example: </a:t>
            </a:r>
            <a:r>
              <a:rPr lang="en-US" sz="1600" dirty="0">
                <a:solidFill>
                  <a:srgbClr val="000000"/>
                </a:solidFill>
                <a:latin typeface="+mn-lt"/>
              </a:rPr>
              <a:t>If the cost of each dinner for the party is $50.00 (1250.00 total) and  I increase the number of people in my Scope from 25 to 30 guests for the party, the cost will increase for each dinner (1500.00 total.) </a:t>
            </a:r>
          </a:p>
        </p:txBody>
      </p:sp>
      <p:pic>
        <p:nvPicPr>
          <p:cNvPr id="1026" name="Picture 2" descr="The triple constraint triangle includes scope, cost and schedule">
            <a:extLst>
              <a:ext uri="{FF2B5EF4-FFF2-40B4-BE49-F238E27FC236}">
                <a16:creationId xmlns:a16="http://schemas.microsoft.com/office/drawing/2014/main" id="{EBEFBE5F-ECB9-52A3-A96C-D077DC99DB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851" y="848749"/>
            <a:ext cx="3259449" cy="269334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4519415F-5746-353F-CC7B-9C5C532072C4}"/>
              </a:ext>
            </a:extLst>
          </p:cNvPr>
          <p:cNvSpPr txBox="1"/>
          <p:nvPr/>
        </p:nvSpPr>
        <p:spPr>
          <a:xfrm>
            <a:off x="5572851" y="3771025"/>
            <a:ext cx="3259449" cy="553998"/>
          </a:xfrm>
          <a:prstGeom prst="rect">
            <a:avLst/>
          </a:prstGeom>
          <a:noFill/>
        </p:spPr>
        <p:txBody>
          <a:bodyPr wrap="square" rtlCol="0">
            <a:spAutoFit/>
          </a:bodyPr>
          <a:lstStyle/>
          <a:p>
            <a:r>
              <a:rPr lang="en-CA" sz="1000" b="0" i="1" dirty="0">
                <a:solidFill>
                  <a:srgbClr val="003180"/>
                </a:solidFill>
                <a:effectLst/>
                <a:latin typeface="+mn-lt"/>
              </a:rPr>
              <a:t>Figure 5:5:A schematic of the triple constraint triangle. Adapted from “</a:t>
            </a:r>
            <a:r>
              <a:rPr lang="en-CA" sz="1000" b="0" i="1" u="sng" dirty="0">
                <a:effectLst/>
                <a:latin typeface="+mn-lt"/>
                <a:hlinkClick r:id="rId3"/>
              </a:rPr>
              <a:t>The Triad Constraints</a:t>
            </a:r>
            <a:r>
              <a:rPr lang="en-CA" sz="1000" b="0" i="1" dirty="0">
                <a:solidFill>
                  <a:srgbClr val="003180"/>
                </a:solidFill>
                <a:effectLst/>
                <a:latin typeface="+mn-lt"/>
              </a:rPr>
              <a:t>” by John M. Kennedy T.,  </a:t>
            </a:r>
            <a:r>
              <a:rPr lang="en-CA" sz="1000" b="0" i="1" u="sng" dirty="0">
                <a:effectLst/>
                <a:latin typeface="+mn-lt"/>
                <a:hlinkClick r:id="rId4"/>
              </a:rPr>
              <a:t>CC BY-SA 3.0</a:t>
            </a:r>
            <a:r>
              <a:rPr lang="en-CA" sz="1000" b="0" i="1" dirty="0">
                <a:solidFill>
                  <a:srgbClr val="003180"/>
                </a:solidFill>
                <a:effectLst/>
                <a:latin typeface="+mn-lt"/>
              </a:rPr>
              <a:t>.</a:t>
            </a:r>
            <a:endParaRPr lang="en-CA" sz="1000" dirty="0">
              <a:latin typeface="+mn-lt"/>
            </a:endParaRPr>
          </a:p>
        </p:txBody>
      </p:sp>
    </p:spTree>
    <p:extLst>
      <p:ext uri="{BB962C8B-B14F-4D97-AF65-F5344CB8AC3E}">
        <p14:creationId xmlns:p14="http://schemas.microsoft.com/office/powerpoint/2010/main" val="310988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7834-9BB5-11F6-DDF4-C34FEE3577A9}"/>
              </a:ext>
            </a:extLst>
          </p:cNvPr>
          <p:cNvSpPr>
            <a:spLocks noGrp="1"/>
          </p:cNvSpPr>
          <p:nvPr>
            <p:ph type="title"/>
          </p:nvPr>
        </p:nvSpPr>
        <p:spPr>
          <a:xfrm>
            <a:off x="311700" y="342623"/>
            <a:ext cx="8520600" cy="607800"/>
          </a:xfrm>
        </p:spPr>
        <p:txBody>
          <a:bodyPr>
            <a:noAutofit/>
          </a:bodyPr>
          <a:lstStyle/>
          <a:p>
            <a:r>
              <a:rPr lang="en-US" b="1" dirty="0">
                <a:latin typeface="+mj-lt"/>
              </a:rPr>
              <a:t>5.9 Creating a Clear Scope Statement (interchangeable with Project Charter)</a:t>
            </a:r>
          </a:p>
        </p:txBody>
      </p:sp>
      <p:sp>
        <p:nvSpPr>
          <p:cNvPr id="3" name="Text Placeholder 2">
            <a:extLst>
              <a:ext uri="{FF2B5EF4-FFF2-40B4-BE49-F238E27FC236}">
                <a16:creationId xmlns:a16="http://schemas.microsoft.com/office/drawing/2014/main" id="{F5A06F73-4ED2-AE80-B6A7-CAF2B97646A2}"/>
              </a:ext>
            </a:extLst>
          </p:cNvPr>
          <p:cNvSpPr>
            <a:spLocks noGrp="1"/>
          </p:cNvSpPr>
          <p:nvPr>
            <p:ph type="body" idx="1"/>
          </p:nvPr>
        </p:nvSpPr>
        <p:spPr>
          <a:xfrm>
            <a:off x="400050" y="1491916"/>
            <a:ext cx="8120550" cy="3234087"/>
          </a:xfrm>
        </p:spPr>
        <p:txBody>
          <a:bodyPr>
            <a:normAutofit fontScale="85000" lnSpcReduction="20000"/>
          </a:bodyPr>
          <a:lstStyle/>
          <a:p>
            <a:pPr>
              <a:buFont typeface="Arial" panose="020B0604020202020204" pitchFamily="34" charset="0"/>
              <a:buChar char="•"/>
            </a:pPr>
            <a:r>
              <a:rPr lang="en-US" dirty="0">
                <a:solidFill>
                  <a:srgbClr val="000000"/>
                </a:solidFill>
                <a:latin typeface="+mn-lt"/>
              </a:rPr>
              <a:t>A description of the project’s purpose, includes business needs</a:t>
            </a:r>
          </a:p>
          <a:p>
            <a:pPr>
              <a:buFont typeface="Arial" panose="020B0604020202020204" pitchFamily="34" charset="0"/>
              <a:buChar char="•"/>
            </a:pPr>
            <a:r>
              <a:rPr lang="en-US" dirty="0">
                <a:solidFill>
                  <a:srgbClr val="000000"/>
                </a:solidFill>
                <a:latin typeface="+mn-lt"/>
              </a:rPr>
              <a:t>A description of the project and how it will be accomplished</a:t>
            </a:r>
          </a:p>
          <a:p>
            <a:pPr>
              <a:buFont typeface="Arial" panose="020B0604020202020204" pitchFamily="34" charset="0"/>
              <a:buChar char="•"/>
            </a:pPr>
            <a:r>
              <a:rPr lang="en-US" dirty="0">
                <a:solidFill>
                  <a:srgbClr val="000000"/>
                </a:solidFill>
                <a:latin typeface="+mn-lt"/>
              </a:rPr>
              <a:t>A business case explaining the benefits to the organization</a:t>
            </a:r>
          </a:p>
          <a:p>
            <a:pPr>
              <a:buFont typeface="Arial" panose="020B0604020202020204" pitchFamily="34" charset="0"/>
              <a:buChar char="•"/>
            </a:pPr>
            <a:r>
              <a:rPr lang="en-US" dirty="0">
                <a:solidFill>
                  <a:srgbClr val="000000"/>
                </a:solidFill>
                <a:latin typeface="+mn-lt"/>
              </a:rPr>
              <a:t>Conditions the product/</a:t>
            </a:r>
            <a:r>
              <a:rPr lang="en-US" dirty="0" err="1">
                <a:solidFill>
                  <a:srgbClr val="000000"/>
                </a:solidFill>
                <a:latin typeface="+mn-lt"/>
              </a:rPr>
              <a:t>servce</a:t>
            </a:r>
            <a:r>
              <a:rPr lang="en-US" dirty="0">
                <a:solidFill>
                  <a:srgbClr val="000000"/>
                </a:solidFill>
                <a:latin typeface="+mn-lt"/>
              </a:rPr>
              <a:t> must satisfy the customer’s acceptance, can include the business requirements</a:t>
            </a:r>
          </a:p>
          <a:p>
            <a:pPr>
              <a:buFont typeface="Arial" panose="020B0604020202020204" pitchFamily="34" charset="0"/>
              <a:buChar char="•"/>
            </a:pPr>
            <a:r>
              <a:rPr lang="en-US" dirty="0">
                <a:solidFill>
                  <a:srgbClr val="000000"/>
                </a:solidFill>
                <a:latin typeface="+mn-lt"/>
              </a:rPr>
              <a:t>Deliverables (usually tangible)</a:t>
            </a:r>
          </a:p>
          <a:p>
            <a:pPr>
              <a:buFont typeface="Arial" panose="020B0604020202020204" pitchFamily="34" charset="0"/>
              <a:buChar char="•"/>
            </a:pPr>
            <a:r>
              <a:rPr lang="en-US" dirty="0">
                <a:solidFill>
                  <a:srgbClr val="000000"/>
                </a:solidFill>
                <a:latin typeface="+mn-lt"/>
              </a:rPr>
              <a:t>Milestones (significant events that occur at a certain time-must have an end point</a:t>
            </a:r>
          </a:p>
          <a:p>
            <a:pPr>
              <a:buFont typeface="Arial" panose="020B0604020202020204" pitchFamily="34" charset="0"/>
              <a:buChar char="•"/>
            </a:pPr>
            <a:r>
              <a:rPr lang="en-US" dirty="0">
                <a:solidFill>
                  <a:srgbClr val="000000"/>
                </a:solidFill>
                <a:latin typeface="+mn-lt"/>
              </a:rPr>
              <a:t>What is excluded?</a:t>
            </a:r>
          </a:p>
          <a:p>
            <a:pPr>
              <a:buFont typeface="Arial" panose="020B0604020202020204" pitchFamily="34" charset="0"/>
              <a:buChar char="•"/>
            </a:pPr>
            <a:r>
              <a:rPr lang="en-US" dirty="0">
                <a:solidFill>
                  <a:srgbClr val="000000"/>
                </a:solidFill>
                <a:latin typeface="+mn-lt"/>
              </a:rPr>
              <a:t>Constraints</a:t>
            </a:r>
          </a:p>
          <a:p>
            <a:pPr>
              <a:buFont typeface="Arial" panose="020B0604020202020204" pitchFamily="34" charset="0"/>
              <a:buChar char="•"/>
            </a:pPr>
            <a:r>
              <a:rPr lang="en-US" dirty="0">
                <a:solidFill>
                  <a:srgbClr val="000000"/>
                </a:solidFill>
                <a:latin typeface="+mn-lt"/>
              </a:rPr>
              <a:t>Assumptions (what do you believe to be true?)</a:t>
            </a:r>
          </a:p>
          <a:p>
            <a:pPr>
              <a:buFont typeface="Arial" panose="020B0604020202020204" pitchFamily="34" charset="0"/>
              <a:buChar char="•"/>
            </a:pPr>
            <a:r>
              <a:rPr lang="en-US" dirty="0">
                <a:solidFill>
                  <a:srgbClr val="000000"/>
                </a:solidFill>
                <a:latin typeface="+mn-lt"/>
              </a:rPr>
              <a:t>Risks:  What could go wrong?</a:t>
            </a:r>
          </a:p>
          <a:p>
            <a:pPr>
              <a:buFont typeface="Arial" panose="020B0604020202020204" pitchFamily="34" charset="0"/>
              <a:buChar char="•"/>
            </a:pPr>
            <a:r>
              <a:rPr lang="en-US" dirty="0">
                <a:solidFill>
                  <a:srgbClr val="000000"/>
                </a:solidFill>
                <a:latin typeface="+mn-lt"/>
              </a:rPr>
              <a:t>Technology planned to use</a:t>
            </a:r>
          </a:p>
          <a:p>
            <a:pPr>
              <a:buFont typeface="Arial" panose="020B0604020202020204" pitchFamily="34" charset="0"/>
              <a:buChar char="•"/>
            </a:pPr>
            <a:r>
              <a:rPr lang="en-US" dirty="0">
                <a:solidFill>
                  <a:srgbClr val="000000"/>
                </a:solidFill>
                <a:latin typeface="+mn-lt"/>
              </a:rPr>
              <a:t>Roles of the team</a:t>
            </a:r>
          </a:p>
          <a:p>
            <a:pPr>
              <a:buFont typeface="Arial" panose="020B0604020202020204" pitchFamily="34" charset="0"/>
              <a:buChar char="•"/>
            </a:pPr>
            <a:r>
              <a:rPr lang="en-US" dirty="0">
                <a:solidFill>
                  <a:srgbClr val="000000"/>
                </a:solidFill>
                <a:latin typeface="+mn-lt"/>
              </a:rPr>
              <a:t>Authority</a:t>
            </a:r>
          </a:p>
          <a:p>
            <a:pPr>
              <a:buFont typeface="Arial" panose="020B0604020202020204" pitchFamily="34" charset="0"/>
              <a:buChar char="•"/>
            </a:pPr>
            <a:endParaRPr lang="en-US" dirty="0">
              <a:solidFill>
                <a:srgbClr val="000000"/>
              </a:solidFill>
              <a:latin typeface="+mn-lt"/>
            </a:endParaRPr>
          </a:p>
        </p:txBody>
      </p:sp>
    </p:spTree>
    <p:extLst>
      <p:ext uri="{BB962C8B-B14F-4D97-AF65-F5344CB8AC3E}">
        <p14:creationId xmlns:p14="http://schemas.microsoft.com/office/powerpoint/2010/main" val="2365109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7902-D8A4-B0ED-2304-91AE9BCC0C8C}"/>
              </a:ext>
            </a:extLst>
          </p:cNvPr>
          <p:cNvSpPr>
            <a:spLocks noGrp="1"/>
          </p:cNvSpPr>
          <p:nvPr>
            <p:ph type="title"/>
          </p:nvPr>
        </p:nvSpPr>
        <p:spPr/>
        <p:txBody>
          <a:bodyPr>
            <a:noAutofit/>
          </a:bodyPr>
          <a:lstStyle/>
          <a:p>
            <a:r>
              <a:rPr lang="en-US" b="1" dirty="0">
                <a:latin typeface="+mj-lt"/>
                <a:cs typeface="Arial" panose="020B0604020202020204" pitchFamily="34" charset="0"/>
              </a:rPr>
              <a:t>5.10 Project Charter</a:t>
            </a:r>
          </a:p>
        </p:txBody>
      </p:sp>
      <p:sp>
        <p:nvSpPr>
          <p:cNvPr id="3" name="Text Placeholder 2">
            <a:extLst>
              <a:ext uri="{FF2B5EF4-FFF2-40B4-BE49-F238E27FC236}">
                <a16:creationId xmlns:a16="http://schemas.microsoft.com/office/drawing/2014/main" id="{493BAA4D-97AF-D4CC-38FE-E1503006B247}"/>
              </a:ext>
            </a:extLst>
          </p:cNvPr>
          <p:cNvSpPr>
            <a:spLocks noGrp="1"/>
          </p:cNvSpPr>
          <p:nvPr>
            <p:ph type="body" idx="1"/>
          </p:nvPr>
        </p:nvSpPr>
        <p:spPr>
          <a:xfrm>
            <a:off x="311700" y="1229874"/>
            <a:ext cx="8208900" cy="3503625"/>
          </a:xfrm>
        </p:spPr>
        <p:txBody>
          <a:bodyPr>
            <a:noAutofit/>
          </a:bodyPr>
          <a:lstStyle/>
          <a:p>
            <a:pPr>
              <a:buFont typeface="Arial" panose="020B0604020202020204" pitchFamily="34" charset="0"/>
              <a:buChar char="•"/>
            </a:pPr>
            <a:r>
              <a:rPr lang="en-US" sz="1700" dirty="0">
                <a:solidFill>
                  <a:srgbClr val="000000"/>
                </a:solidFill>
                <a:latin typeface="+mn-lt"/>
              </a:rPr>
              <a:t>A project charter, project definition, or project statement is a statement of the scope, objectives, and participants in a project</a:t>
            </a:r>
          </a:p>
          <a:p>
            <a:pPr>
              <a:buFont typeface="Arial" panose="020B0604020202020204" pitchFamily="34" charset="0"/>
              <a:buChar char="•"/>
            </a:pPr>
            <a:r>
              <a:rPr lang="en-US" sz="1700" dirty="0">
                <a:solidFill>
                  <a:srgbClr val="000000"/>
                </a:solidFill>
                <a:latin typeface="+mn-lt"/>
              </a:rPr>
              <a:t>The purpose of a project charter is to:</a:t>
            </a:r>
          </a:p>
          <a:p>
            <a:pPr lvl="1">
              <a:buFont typeface="Arial" panose="020B0604020202020204" pitchFamily="34" charset="0"/>
              <a:buChar char="•"/>
            </a:pPr>
            <a:r>
              <a:rPr lang="en-US" sz="1700" dirty="0">
                <a:solidFill>
                  <a:srgbClr val="000000"/>
                </a:solidFill>
                <a:latin typeface="+mn-lt"/>
              </a:rPr>
              <a:t>Provide an understanding of the project, the reason it is being conducted, and its justification.</a:t>
            </a:r>
          </a:p>
          <a:p>
            <a:pPr lvl="1">
              <a:buFont typeface="Arial" panose="020B0604020202020204" pitchFamily="34" charset="0"/>
              <a:buChar char="•"/>
            </a:pPr>
            <a:r>
              <a:rPr lang="en-US" sz="1700" dirty="0">
                <a:solidFill>
                  <a:srgbClr val="000000"/>
                </a:solidFill>
                <a:latin typeface="+mn-lt"/>
              </a:rPr>
              <a:t>Establish early on in the project the general scope.</a:t>
            </a:r>
          </a:p>
          <a:p>
            <a:pPr lvl="1">
              <a:buFont typeface="Arial" panose="020B0604020202020204" pitchFamily="34" charset="0"/>
              <a:buChar char="•"/>
            </a:pPr>
            <a:r>
              <a:rPr lang="en-US" sz="1700" dirty="0">
                <a:solidFill>
                  <a:srgbClr val="000000"/>
                </a:solidFill>
                <a:latin typeface="+mn-lt"/>
              </a:rPr>
              <a:t>Establish the project manager and his or her authority level. A note of who will review and approve the project charter must be included.</a:t>
            </a:r>
          </a:p>
          <a:p>
            <a:pPr>
              <a:buFont typeface="Arial" panose="020B0604020202020204" pitchFamily="34" charset="0"/>
              <a:buChar char="•"/>
            </a:pPr>
            <a:r>
              <a:rPr lang="en-US" sz="1700" dirty="0">
                <a:solidFill>
                  <a:srgbClr val="000000"/>
                </a:solidFill>
                <a:latin typeface="+mn-lt"/>
              </a:rPr>
              <a:t>The project Charter should include background, business case and business requirements, goals, assumptions, constraints, risks, deliverables, milestones, key stakeholders, and authorization</a:t>
            </a:r>
          </a:p>
        </p:txBody>
      </p:sp>
    </p:spTree>
    <p:extLst>
      <p:ext uri="{BB962C8B-B14F-4D97-AF65-F5344CB8AC3E}">
        <p14:creationId xmlns:p14="http://schemas.microsoft.com/office/powerpoint/2010/main" val="1378856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7902-D8A4-B0ED-2304-91AE9BCC0C8C}"/>
              </a:ext>
            </a:extLst>
          </p:cNvPr>
          <p:cNvSpPr>
            <a:spLocks noGrp="1"/>
          </p:cNvSpPr>
          <p:nvPr>
            <p:ph type="title"/>
          </p:nvPr>
        </p:nvSpPr>
        <p:spPr/>
        <p:txBody>
          <a:bodyPr>
            <a:noAutofit/>
          </a:bodyPr>
          <a:lstStyle/>
          <a:p>
            <a:r>
              <a:rPr lang="en-US" b="1" dirty="0">
                <a:latin typeface="+mj-lt"/>
                <a:cs typeface="Arial" panose="020B0604020202020204" pitchFamily="34" charset="0"/>
              </a:rPr>
              <a:t>5.12 Request for Proposals and Contracts</a:t>
            </a:r>
          </a:p>
        </p:txBody>
      </p:sp>
      <p:sp>
        <p:nvSpPr>
          <p:cNvPr id="3" name="Text Placeholder 2">
            <a:extLst>
              <a:ext uri="{FF2B5EF4-FFF2-40B4-BE49-F238E27FC236}">
                <a16:creationId xmlns:a16="http://schemas.microsoft.com/office/drawing/2014/main" id="{493BAA4D-97AF-D4CC-38FE-E1503006B247}"/>
              </a:ext>
            </a:extLst>
          </p:cNvPr>
          <p:cNvSpPr>
            <a:spLocks noGrp="1"/>
          </p:cNvSpPr>
          <p:nvPr>
            <p:ph type="body" idx="1"/>
          </p:nvPr>
        </p:nvSpPr>
        <p:spPr>
          <a:xfrm>
            <a:off x="311700" y="1229875"/>
            <a:ext cx="8208900" cy="3339000"/>
          </a:xfrm>
        </p:spPr>
        <p:txBody>
          <a:bodyPr/>
          <a:lstStyle/>
          <a:p>
            <a:pPr>
              <a:buFont typeface="Arial" panose="020B0604020202020204" pitchFamily="34" charset="0"/>
              <a:buChar char="•"/>
            </a:pPr>
            <a:r>
              <a:rPr lang="en-US" dirty="0">
                <a:solidFill>
                  <a:srgbClr val="000000"/>
                </a:solidFill>
                <a:latin typeface="+mn-lt"/>
              </a:rPr>
              <a:t>Document that describes a project’s needs and asks for solutions from qualified vendors</a:t>
            </a:r>
          </a:p>
          <a:p>
            <a:pPr>
              <a:buFont typeface="Arial" panose="020B0604020202020204" pitchFamily="34" charset="0"/>
              <a:buChar char="•"/>
            </a:pPr>
            <a:r>
              <a:rPr lang="en-US" dirty="0">
                <a:solidFill>
                  <a:srgbClr val="000000"/>
                </a:solidFill>
                <a:latin typeface="+mn-lt"/>
              </a:rPr>
              <a:t>In return, the potential vendor provides a detailed plan for executing the proposed project</a:t>
            </a:r>
          </a:p>
          <a:p>
            <a:pPr>
              <a:buFont typeface="Arial" panose="020B0604020202020204" pitchFamily="34" charset="0"/>
              <a:buChar char="•"/>
            </a:pPr>
            <a:r>
              <a:rPr lang="en-US" dirty="0">
                <a:solidFill>
                  <a:srgbClr val="000000"/>
                </a:solidFill>
                <a:latin typeface="+mn-lt"/>
              </a:rPr>
              <a:t>A decision is made which vendor to choose and negotiates a contract (agreement with terms to complete a project)</a:t>
            </a:r>
          </a:p>
          <a:p>
            <a:pPr>
              <a:buFont typeface="Arial" panose="020B0604020202020204" pitchFamily="34" charset="0"/>
              <a:buChar char="•"/>
            </a:pPr>
            <a:r>
              <a:rPr lang="en-US" dirty="0">
                <a:solidFill>
                  <a:srgbClr val="000000"/>
                </a:solidFill>
                <a:latin typeface="+mn-lt"/>
              </a:rPr>
              <a:t>Human Resources can play may different roles with RFP/Contracts from helping design the RFP/Contract, posting it on social media, helping to interview the vendors, help to train the vendor and offer orientation to the project/organization</a:t>
            </a:r>
          </a:p>
        </p:txBody>
      </p:sp>
    </p:spTree>
    <p:extLst>
      <p:ext uri="{BB962C8B-B14F-4D97-AF65-F5344CB8AC3E}">
        <p14:creationId xmlns:p14="http://schemas.microsoft.com/office/powerpoint/2010/main" val="172477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4"/>
          <p:cNvSpPr txBox="1">
            <a:spLocks noGrp="1"/>
          </p:cNvSpPr>
          <p:nvPr>
            <p:ph type="title"/>
          </p:nvPr>
        </p:nvSpPr>
        <p:spPr>
          <a:xfrm>
            <a:off x="197500" y="165150"/>
            <a:ext cx="8634900" cy="61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5.1 Learning Outcomes</a:t>
            </a:r>
            <a:endParaRPr b="1" dirty="0">
              <a:latin typeface="Arial"/>
              <a:ea typeface="Arial"/>
              <a:cs typeface="Arial"/>
              <a:sym typeface="Arial"/>
            </a:endParaRPr>
          </a:p>
        </p:txBody>
      </p:sp>
      <p:sp>
        <p:nvSpPr>
          <p:cNvPr id="81" name="Google Shape;81;p14"/>
          <p:cNvSpPr txBox="1">
            <a:spLocks noGrp="1"/>
          </p:cNvSpPr>
          <p:nvPr>
            <p:ph type="body" idx="1"/>
          </p:nvPr>
        </p:nvSpPr>
        <p:spPr>
          <a:xfrm>
            <a:off x="315550" y="867043"/>
            <a:ext cx="8634900" cy="377843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b="1" dirty="0">
                <a:solidFill>
                  <a:srgbClr val="000000"/>
                </a:solidFill>
                <a:latin typeface="+mn-lt"/>
                <a:ea typeface="Arial"/>
                <a:cs typeface="Arial"/>
                <a:sym typeface="Arial"/>
              </a:rPr>
              <a:t>By the end of this chapter you should be able to:</a:t>
            </a:r>
            <a:br>
              <a:rPr lang="en-CA" dirty="0">
                <a:solidFill>
                  <a:srgbClr val="000000"/>
                </a:solidFill>
                <a:latin typeface="+mn-lt"/>
              </a:rPr>
            </a:br>
            <a:endParaRPr lang="en-CA" dirty="0">
              <a:solidFill>
                <a:srgbClr val="000000"/>
              </a:solidFill>
              <a:latin typeface="+mn-lt"/>
            </a:endParaRPr>
          </a:p>
          <a:p>
            <a:pPr>
              <a:buFont typeface="+mj-lt"/>
              <a:buAutoNum type="arabicPeriod"/>
            </a:pPr>
            <a:r>
              <a:rPr lang="en-CA" dirty="0">
                <a:solidFill>
                  <a:srgbClr val="000000"/>
                </a:solidFill>
                <a:latin typeface="+mn-lt"/>
              </a:rPr>
              <a:t>Explain the importance of understanding a project’s context, and the potential for that context to change as you begin the initiation process. </a:t>
            </a:r>
          </a:p>
          <a:p>
            <a:pPr>
              <a:buFont typeface="+mj-lt"/>
              <a:buAutoNum type="arabicPeriod"/>
            </a:pPr>
            <a:r>
              <a:rPr lang="en-CA" dirty="0">
                <a:solidFill>
                  <a:srgbClr val="000000"/>
                </a:solidFill>
                <a:latin typeface="+mn-lt"/>
              </a:rPr>
              <a:t>Describe the living order approach to project planning. </a:t>
            </a:r>
          </a:p>
          <a:p>
            <a:pPr>
              <a:buFont typeface="+mj-lt"/>
              <a:buAutoNum type="arabicPeriod"/>
            </a:pPr>
            <a:r>
              <a:rPr lang="en-CA" dirty="0">
                <a:solidFill>
                  <a:srgbClr val="000000"/>
                </a:solidFill>
                <a:latin typeface="+mn-lt"/>
              </a:rPr>
              <a:t>Explain the importance of designing good monitoring practices. </a:t>
            </a:r>
          </a:p>
          <a:p>
            <a:pPr>
              <a:buFont typeface="+mj-lt"/>
              <a:buAutoNum type="arabicPeriod"/>
            </a:pPr>
            <a:r>
              <a:rPr lang="en-CA" dirty="0">
                <a:solidFill>
                  <a:srgbClr val="000000"/>
                </a:solidFill>
                <a:latin typeface="+mn-lt"/>
              </a:rPr>
              <a:t>Describe elements of effective project monitoring and controlling. </a:t>
            </a:r>
          </a:p>
          <a:p>
            <a:pPr>
              <a:buFont typeface="+mj-lt"/>
              <a:buAutoNum type="arabicPeriod"/>
            </a:pPr>
            <a:r>
              <a:rPr lang="en-CA" dirty="0">
                <a:solidFill>
                  <a:srgbClr val="000000"/>
                </a:solidFill>
                <a:latin typeface="+mn-lt"/>
              </a:rPr>
              <a:t>Decide what to monitor and when, and list some useful items to monitor.</a:t>
            </a:r>
          </a:p>
          <a:p>
            <a:pPr>
              <a:buFont typeface="+mj-lt"/>
              <a:buAutoNum type="arabicPeriod"/>
            </a:pPr>
            <a:r>
              <a:rPr lang="en-CA" dirty="0">
                <a:solidFill>
                  <a:srgbClr val="000000"/>
                </a:solidFill>
                <a:latin typeface="+mn-lt"/>
              </a:rPr>
              <a:t>Distill monitoring information into reports that are useful to different stakeholders. </a:t>
            </a:r>
          </a:p>
          <a:p>
            <a:pPr>
              <a:buFont typeface="+mj-lt"/>
              <a:buAutoNum type="arabicPeriod"/>
            </a:pPr>
            <a:r>
              <a:rPr lang="en-CA" dirty="0">
                <a:solidFill>
                  <a:srgbClr val="000000"/>
                </a:solidFill>
                <a:latin typeface="+mn-lt"/>
              </a:rPr>
              <a:t>Identify the process of project closure. </a:t>
            </a:r>
          </a:p>
          <a:p>
            <a:pPr marL="0" lvl="0" indent="0" algn="l" rtl="0">
              <a:spcBef>
                <a:spcPts val="0"/>
              </a:spcBef>
              <a:spcAft>
                <a:spcPts val="0"/>
              </a:spcAft>
              <a:buNone/>
            </a:pPr>
            <a:endParaRPr lang="en" sz="1700" b="1" dirty="0">
              <a:solidFill>
                <a:srgbClr val="000000"/>
              </a:solidFill>
              <a:latin typeface="+mn-lt"/>
              <a:ea typeface="Arial"/>
              <a:cs typeface="Arial"/>
              <a:sym typeface="Arial"/>
            </a:endParaRPr>
          </a:p>
          <a:p>
            <a:pPr marL="0" lvl="0" indent="0" algn="l" rtl="0">
              <a:spcBef>
                <a:spcPts val="0"/>
              </a:spcBef>
              <a:spcAft>
                <a:spcPts val="0"/>
              </a:spcAft>
              <a:buNone/>
            </a:pPr>
            <a:endParaRPr sz="1700" b="1" dirty="0">
              <a:solidFill>
                <a:srgbClr val="000000"/>
              </a:solidFill>
              <a:latin typeface="+mn-lt"/>
              <a:ea typeface="Arial"/>
              <a:cs typeface="Arial"/>
              <a:sym typeface="Arial"/>
            </a:endParaRPr>
          </a:p>
          <a:p>
            <a:pPr marL="0" lvl="0" indent="457200" algn="l" rtl="0">
              <a:lnSpc>
                <a:spcPct val="150000"/>
              </a:lnSpc>
              <a:spcBef>
                <a:spcPts val="1400"/>
              </a:spcBef>
              <a:spcAft>
                <a:spcPts val="1000"/>
              </a:spcAft>
              <a:buNone/>
            </a:pPr>
            <a:endParaRPr sz="1700" dirty="0">
              <a:solidFill>
                <a:srgbClr val="000000"/>
              </a:solidFill>
              <a:latin typeface="+mn-lt"/>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66B08-C2AA-6E30-24EF-F206B85DF106}"/>
              </a:ext>
            </a:extLst>
          </p:cNvPr>
          <p:cNvSpPr>
            <a:spLocks noGrp="1"/>
          </p:cNvSpPr>
          <p:nvPr>
            <p:ph type="title"/>
          </p:nvPr>
        </p:nvSpPr>
        <p:spPr/>
        <p:txBody>
          <a:bodyPr>
            <a:noAutofit/>
          </a:bodyPr>
          <a:lstStyle/>
          <a:p>
            <a:r>
              <a:rPr lang="en-US" b="1" dirty="0">
                <a:latin typeface="+mn-lt"/>
              </a:rPr>
              <a:t>5.2 Initiation</a:t>
            </a:r>
            <a:br>
              <a:rPr lang="en-US" b="1" dirty="0">
                <a:latin typeface="+mn-lt"/>
              </a:rPr>
            </a:br>
            <a:br>
              <a:rPr lang="en-US" b="1" dirty="0">
                <a:latin typeface="+mn-lt"/>
              </a:rPr>
            </a:br>
            <a:endParaRPr lang="en-US" b="1" dirty="0">
              <a:latin typeface="+mn-lt"/>
            </a:endParaRPr>
          </a:p>
        </p:txBody>
      </p:sp>
      <p:sp>
        <p:nvSpPr>
          <p:cNvPr id="3" name="Text Placeholder 2">
            <a:extLst>
              <a:ext uri="{FF2B5EF4-FFF2-40B4-BE49-F238E27FC236}">
                <a16:creationId xmlns:a16="http://schemas.microsoft.com/office/drawing/2014/main" id="{F1B2FA5E-8C58-5F9E-9613-B62137E15DEE}"/>
              </a:ext>
            </a:extLst>
          </p:cNvPr>
          <p:cNvSpPr>
            <a:spLocks noGrp="1"/>
          </p:cNvSpPr>
          <p:nvPr>
            <p:ph type="body" idx="1"/>
          </p:nvPr>
        </p:nvSpPr>
        <p:spPr>
          <a:xfrm>
            <a:off x="311700" y="1229875"/>
            <a:ext cx="8208900" cy="3339000"/>
          </a:xfrm>
        </p:spPr>
        <p:txBody>
          <a:bodyPr>
            <a:normAutofit/>
          </a:bodyPr>
          <a:lstStyle/>
          <a:p>
            <a:pPr>
              <a:buFont typeface="Arial" panose="020B0604020202020204" pitchFamily="34" charset="0"/>
              <a:buChar char="•"/>
            </a:pPr>
            <a:r>
              <a:rPr lang="en-US" sz="2000" b="1" dirty="0">
                <a:solidFill>
                  <a:srgbClr val="000000"/>
                </a:solidFill>
                <a:latin typeface="+mn-lt"/>
              </a:rPr>
              <a:t>Life Cycle: </a:t>
            </a:r>
            <a:r>
              <a:rPr lang="en-US" sz="2000" dirty="0">
                <a:solidFill>
                  <a:srgbClr val="000000"/>
                </a:solidFill>
                <a:latin typeface="+mn-lt"/>
              </a:rPr>
              <a:t>The phases that the project progresses through from beginning to end. It is the foundation of the project.</a:t>
            </a:r>
          </a:p>
          <a:p>
            <a:pPr>
              <a:buFont typeface="Arial" panose="020B0604020202020204" pitchFamily="34" charset="0"/>
              <a:buChar char="•"/>
            </a:pPr>
            <a:r>
              <a:rPr lang="en-US" sz="2000" dirty="0">
                <a:solidFill>
                  <a:srgbClr val="000000"/>
                </a:solidFill>
                <a:latin typeface="+mn-lt"/>
              </a:rPr>
              <a:t>The four major phases include:  </a:t>
            </a:r>
          </a:p>
          <a:p>
            <a:pPr lvl="1">
              <a:buFont typeface="+mj-lt"/>
              <a:buAutoNum type="arabicPeriod"/>
            </a:pPr>
            <a:r>
              <a:rPr lang="en-US" sz="2000" dirty="0">
                <a:solidFill>
                  <a:srgbClr val="000000"/>
                </a:solidFill>
                <a:latin typeface="+mn-lt"/>
              </a:rPr>
              <a:t>Initiation</a:t>
            </a:r>
          </a:p>
          <a:p>
            <a:pPr lvl="1">
              <a:buFont typeface="+mj-lt"/>
              <a:buAutoNum type="arabicPeriod"/>
            </a:pPr>
            <a:r>
              <a:rPr lang="en-US" sz="2000" dirty="0">
                <a:solidFill>
                  <a:srgbClr val="000000"/>
                </a:solidFill>
                <a:latin typeface="+mn-lt"/>
              </a:rPr>
              <a:t>Planning</a:t>
            </a:r>
          </a:p>
          <a:p>
            <a:pPr lvl="1">
              <a:buFont typeface="+mj-lt"/>
              <a:buAutoNum type="arabicPeriod"/>
            </a:pPr>
            <a:r>
              <a:rPr lang="en-US" sz="2000" dirty="0">
                <a:solidFill>
                  <a:srgbClr val="000000"/>
                </a:solidFill>
                <a:latin typeface="+mn-lt"/>
              </a:rPr>
              <a:t>Execution (Implementation)</a:t>
            </a:r>
          </a:p>
          <a:p>
            <a:pPr lvl="1">
              <a:buFont typeface="+mj-lt"/>
              <a:buAutoNum type="arabicPeriod"/>
            </a:pPr>
            <a:r>
              <a:rPr lang="en-US" sz="2000" dirty="0">
                <a:solidFill>
                  <a:srgbClr val="000000"/>
                </a:solidFill>
                <a:latin typeface="+mn-lt"/>
              </a:rPr>
              <a:t>Closure</a:t>
            </a:r>
          </a:p>
          <a:p>
            <a:pPr>
              <a:buFont typeface="Arial" panose="020B0604020202020204" pitchFamily="34" charset="0"/>
              <a:buChar char="•"/>
            </a:pPr>
            <a:r>
              <a:rPr lang="en-US" sz="2000" dirty="0">
                <a:solidFill>
                  <a:srgbClr val="000000"/>
                </a:solidFill>
                <a:latin typeface="+mn-lt"/>
              </a:rPr>
              <a:t>Other significant phases/pieces:  Selection, Scheduling, Monitoring &amp; Control</a:t>
            </a:r>
          </a:p>
        </p:txBody>
      </p:sp>
    </p:spTree>
    <p:extLst>
      <p:ext uri="{BB962C8B-B14F-4D97-AF65-F5344CB8AC3E}">
        <p14:creationId xmlns:p14="http://schemas.microsoft.com/office/powerpoint/2010/main" val="143161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a:extLst>
              <a:ext uri="{FF2B5EF4-FFF2-40B4-BE49-F238E27FC236}">
                <a16:creationId xmlns:a16="http://schemas.microsoft.com/office/drawing/2014/main" id="{C3CDE08C-CAC2-0B7B-DCA0-114569995380}"/>
              </a:ext>
            </a:extLst>
          </p:cNvPr>
          <p:cNvSpPr>
            <a:spLocks noGrp="1"/>
          </p:cNvSpPr>
          <p:nvPr>
            <p:ph type="title" idx="4294967295"/>
          </p:nvPr>
        </p:nvSpPr>
        <p:spPr/>
        <p:txBody>
          <a:bodyPr>
            <a:noAutofit/>
          </a:bodyPr>
          <a:lstStyle/>
          <a:p>
            <a:r>
              <a:rPr lang="en-CA" b="1" dirty="0">
                <a:latin typeface="+mj-lt"/>
              </a:rPr>
              <a:t>5.2 Selection of Projects</a:t>
            </a:r>
          </a:p>
        </p:txBody>
      </p:sp>
      <p:pic>
        <p:nvPicPr>
          <p:cNvPr id="1026" name="Picture 2" descr="Traditional view of project management includes project selection, initiation, planning, scheduling, monitoring, and closeout.">
            <a:extLst>
              <a:ext uri="{FF2B5EF4-FFF2-40B4-BE49-F238E27FC236}">
                <a16:creationId xmlns:a16="http://schemas.microsoft.com/office/drawing/2014/main" id="{B436443A-318A-7BEF-23BA-58BF2B9A91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40" y="1120755"/>
            <a:ext cx="6984920" cy="3332389"/>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DCCC51D1-82E7-863B-6E2F-445D69F5DD7B}"/>
              </a:ext>
            </a:extLst>
          </p:cNvPr>
          <p:cNvSpPr txBox="1"/>
          <p:nvPr/>
        </p:nvSpPr>
        <p:spPr>
          <a:xfrm>
            <a:off x="3731866" y="4721745"/>
            <a:ext cx="1680268" cy="246221"/>
          </a:xfrm>
          <a:prstGeom prst="rect">
            <a:avLst/>
          </a:prstGeom>
          <a:noFill/>
        </p:spPr>
        <p:txBody>
          <a:bodyPr wrap="none" rtlCol="0">
            <a:spAutoFit/>
          </a:bodyPr>
          <a:lstStyle/>
          <a:p>
            <a:r>
              <a:rPr lang="en-CA" sz="1000" b="0" i="1" dirty="0">
                <a:solidFill>
                  <a:srgbClr val="003180"/>
                </a:solidFill>
                <a:effectLst/>
                <a:latin typeface="+mn-lt"/>
              </a:rPr>
              <a:t>Figure 5‑1: Project phases</a:t>
            </a:r>
            <a:endParaRPr lang="en-CA" sz="1000" dirty="0">
              <a:latin typeface="+mn-lt"/>
            </a:endParaRPr>
          </a:p>
        </p:txBody>
      </p:sp>
    </p:spTree>
    <p:extLst>
      <p:ext uri="{BB962C8B-B14F-4D97-AF65-F5344CB8AC3E}">
        <p14:creationId xmlns:p14="http://schemas.microsoft.com/office/powerpoint/2010/main" val="83088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886E-3FDB-F8E3-F690-E55C3C14AE4D}"/>
              </a:ext>
            </a:extLst>
          </p:cNvPr>
          <p:cNvSpPr>
            <a:spLocks noGrp="1"/>
          </p:cNvSpPr>
          <p:nvPr>
            <p:ph type="title"/>
          </p:nvPr>
        </p:nvSpPr>
        <p:spPr/>
        <p:txBody>
          <a:bodyPr>
            <a:noAutofit/>
          </a:bodyPr>
          <a:lstStyle/>
          <a:p>
            <a:r>
              <a:rPr lang="en-US" b="1" dirty="0">
                <a:latin typeface="+mn-lt"/>
              </a:rPr>
              <a:t>5.2 Human Resources and Project Management Selection</a:t>
            </a:r>
          </a:p>
        </p:txBody>
      </p:sp>
      <p:graphicFrame>
        <p:nvGraphicFramePr>
          <p:cNvPr id="4" name="Diagrama 3" descr="- Determined by a team of people (executives) and given a priority&#10;- Some projects may be eliminated&#10;- Criteria is developed to prioritize or eliminate based on importance to the organization&#10;">
            <a:extLst>
              <a:ext uri="{FF2B5EF4-FFF2-40B4-BE49-F238E27FC236}">
                <a16:creationId xmlns:a16="http://schemas.microsoft.com/office/drawing/2014/main" id="{823BBBC2-532A-109D-E34A-8AF1B5C7275C}"/>
              </a:ext>
            </a:extLst>
          </p:cNvPr>
          <p:cNvGraphicFramePr/>
          <p:nvPr>
            <p:extLst>
              <p:ext uri="{D42A27DB-BD31-4B8C-83A1-F6EECF244321}">
                <p14:modId xmlns:p14="http://schemas.microsoft.com/office/powerpoint/2010/main" val="638606115"/>
              </p:ext>
            </p:extLst>
          </p:nvPr>
        </p:nvGraphicFramePr>
        <p:xfrm>
          <a:off x="311700" y="1501541"/>
          <a:ext cx="8428039" cy="3067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626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1EAC2-CF08-33A4-6B43-89A3F12C69E8}"/>
              </a:ext>
            </a:extLst>
          </p:cNvPr>
          <p:cNvSpPr>
            <a:spLocks noGrp="1"/>
          </p:cNvSpPr>
          <p:nvPr>
            <p:ph type="title"/>
          </p:nvPr>
        </p:nvSpPr>
        <p:spPr/>
        <p:txBody>
          <a:bodyPr>
            <a:noAutofit/>
          </a:bodyPr>
          <a:lstStyle/>
          <a:p>
            <a:r>
              <a:rPr lang="en-US" b="1" dirty="0">
                <a:latin typeface="+mn-lt"/>
              </a:rPr>
              <a:t>5.2 Phase 1: Initiation Phase</a:t>
            </a:r>
            <a:br>
              <a:rPr lang="en-US" b="1" dirty="0">
                <a:latin typeface="+mn-lt"/>
              </a:rPr>
            </a:br>
            <a:endParaRPr lang="en-US" b="1" dirty="0">
              <a:latin typeface="+mn-lt"/>
            </a:endParaRPr>
          </a:p>
        </p:txBody>
      </p:sp>
      <p:sp>
        <p:nvSpPr>
          <p:cNvPr id="3" name="Text Placeholder 2">
            <a:extLst>
              <a:ext uri="{FF2B5EF4-FFF2-40B4-BE49-F238E27FC236}">
                <a16:creationId xmlns:a16="http://schemas.microsoft.com/office/drawing/2014/main" id="{BABAC539-F70D-F7E0-1378-3A0AE06A125C}"/>
              </a:ext>
            </a:extLst>
          </p:cNvPr>
          <p:cNvSpPr>
            <a:spLocks noGrp="1"/>
          </p:cNvSpPr>
          <p:nvPr>
            <p:ph type="body" idx="1"/>
          </p:nvPr>
        </p:nvSpPr>
        <p:spPr>
          <a:xfrm>
            <a:off x="311700" y="1229875"/>
            <a:ext cx="8208900" cy="1619203"/>
          </a:xfrm>
        </p:spPr>
        <p:txBody>
          <a:bodyPr/>
          <a:lstStyle/>
          <a:p>
            <a:pPr>
              <a:buFont typeface="Arial" panose="020B0604020202020204" pitchFamily="34" charset="0"/>
              <a:buChar char="•"/>
            </a:pPr>
            <a:r>
              <a:rPr lang="en-US" dirty="0">
                <a:solidFill>
                  <a:srgbClr val="000000"/>
                </a:solidFill>
              </a:rPr>
              <a:t>Marks the official beginning of the project</a:t>
            </a:r>
          </a:p>
          <a:p>
            <a:pPr>
              <a:buFont typeface="Arial" panose="020B0604020202020204" pitchFamily="34" charset="0"/>
              <a:buChar char="•"/>
            </a:pPr>
            <a:r>
              <a:rPr lang="en-US" dirty="0">
                <a:solidFill>
                  <a:srgbClr val="000000"/>
                </a:solidFill>
              </a:rPr>
              <a:t>The team is selected for the project</a:t>
            </a:r>
          </a:p>
          <a:p>
            <a:pPr>
              <a:buFont typeface="Arial" panose="020B0604020202020204" pitchFamily="34" charset="0"/>
              <a:buChar char="•"/>
            </a:pPr>
            <a:r>
              <a:rPr lang="en-US" dirty="0">
                <a:solidFill>
                  <a:srgbClr val="000000"/>
                </a:solidFill>
              </a:rPr>
              <a:t>Resources are established ( people, material, equipment) </a:t>
            </a:r>
          </a:p>
          <a:p>
            <a:pPr>
              <a:buFont typeface="Arial" panose="020B0604020202020204" pitchFamily="34" charset="0"/>
              <a:buChar char="•"/>
            </a:pPr>
            <a:r>
              <a:rPr lang="en-US" dirty="0">
                <a:solidFill>
                  <a:srgbClr val="000000"/>
                </a:solidFill>
              </a:rPr>
              <a:t>Finances are approved</a:t>
            </a:r>
          </a:p>
        </p:txBody>
      </p:sp>
      <p:sp>
        <p:nvSpPr>
          <p:cNvPr id="6" name="Rectángulo redondeado 5">
            <a:extLst>
              <a:ext uri="{FF2B5EF4-FFF2-40B4-BE49-F238E27FC236}">
                <a16:creationId xmlns:a16="http://schemas.microsoft.com/office/drawing/2014/main" id="{5EC76C45-0342-E41C-15A5-6E72B5941F11}"/>
              </a:ext>
            </a:extLst>
          </p:cNvPr>
          <p:cNvSpPr/>
          <p:nvPr/>
        </p:nvSpPr>
        <p:spPr>
          <a:xfrm>
            <a:off x="467550" y="2849078"/>
            <a:ext cx="8208900" cy="122240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solidFill>
                  <a:schemeClr val="tx1"/>
                </a:solidFill>
              </a:rPr>
              <a:t>Human Resources may be involved in the hiring of team, including Project Manager, designing job descriptions, creating a structure for the team, training the team</a:t>
            </a:r>
          </a:p>
        </p:txBody>
      </p:sp>
    </p:spTree>
    <p:extLst>
      <p:ext uri="{BB962C8B-B14F-4D97-AF65-F5344CB8AC3E}">
        <p14:creationId xmlns:p14="http://schemas.microsoft.com/office/powerpoint/2010/main" val="3876798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AB9C8-D5BF-DBB8-3DBD-8083C8AA72C4}"/>
              </a:ext>
            </a:extLst>
          </p:cNvPr>
          <p:cNvSpPr>
            <a:spLocks noGrp="1"/>
          </p:cNvSpPr>
          <p:nvPr>
            <p:ph type="title"/>
          </p:nvPr>
        </p:nvSpPr>
        <p:spPr/>
        <p:txBody>
          <a:bodyPr>
            <a:noAutofit/>
          </a:bodyPr>
          <a:lstStyle/>
          <a:p>
            <a:r>
              <a:rPr lang="en-US" b="1" dirty="0">
                <a:latin typeface="+mn-lt"/>
              </a:rPr>
              <a:t>5.3 Phase 2: Project Planning</a:t>
            </a:r>
          </a:p>
        </p:txBody>
      </p:sp>
      <p:sp>
        <p:nvSpPr>
          <p:cNvPr id="3" name="Text Placeholder 2">
            <a:extLst>
              <a:ext uri="{FF2B5EF4-FFF2-40B4-BE49-F238E27FC236}">
                <a16:creationId xmlns:a16="http://schemas.microsoft.com/office/drawing/2014/main" id="{5ABBD155-952E-0F35-4C23-C664DFD8DD0B}"/>
              </a:ext>
            </a:extLst>
          </p:cNvPr>
          <p:cNvSpPr>
            <a:spLocks noGrp="1"/>
          </p:cNvSpPr>
          <p:nvPr>
            <p:ph type="body" idx="1"/>
          </p:nvPr>
        </p:nvSpPr>
        <p:spPr>
          <a:xfrm>
            <a:off x="311700" y="1017799"/>
            <a:ext cx="8520600" cy="2443857"/>
          </a:xfrm>
        </p:spPr>
        <p:txBody>
          <a:bodyPr>
            <a:normAutofit/>
          </a:bodyPr>
          <a:lstStyle/>
          <a:p>
            <a:pPr>
              <a:buFont typeface="Arial" panose="020B0604020202020204" pitchFamily="34" charset="0"/>
              <a:buChar char="•"/>
            </a:pPr>
            <a:r>
              <a:rPr lang="en-US" sz="1600" dirty="0">
                <a:solidFill>
                  <a:srgbClr val="000000"/>
                </a:solidFill>
                <a:latin typeface="+mn-lt"/>
              </a:rPr>
              <a:t>The heart of the project life cycle</a:t>
            </a:r>
          </a:p>
          <a:p>
            <a:pPr>
              <a:buFont typeface="Arial" panose="020B0604020202020204" pitchFamily="34" charset="0"/>
              <a:buChar char="•"/>
            </a:pPr>
            <a:r>
              <a:rPr lang="en-US" sz="1600" dirty="0">
                <a:solidFill>
                  <a:srgbClr val="000000"/>
                </a:solidFill>
                <a:latin typeface="+mn-lt"/>
              </a:rPr>
              <a:t>Planning creates a strategic framework for the project</a:t>
            </a:r>
          </a:p>
          <a:p>
            <a:pPr>
              <a:buFont typeface="Arial" panose="020B0604020202020204" pitchFamily="34" charset="0"/>
              <a:buChar char="•"/>
            </a:pPr>
            <a:r>
              <a:rPr lang="en-US" sz="1600" dirty="0">
                <a:solidFill>
                  <a:srgbClr val="000000"/>
                </a:solidFill>
                <a:latin typeface="+mn-lt"/>
              </a:rPr>
              <a:t>Everyone knows how they are involved, where they are headed, and how they will get there</a:t>
            </a:r>
          </a:p>
          <a:p>
            <a:pPr>
              <a:buFont typeface="Arial" panose="020B0604020202020204" pitchFamily="34" charset="0"/>
              <a:buChar char="•"/>
            </a:pPr>
            <a:r>
              <a:rPr lang="en-US" sz="1600" dirty="0">
                <a:solidFill>
                  <a:srgbClr val="000000"/>
                </a:solidFill>
                <a:latin typeface="+mn-lt"/>
              </a:rPr>
              <a:t>Project plans are documented</a:t>
            </a:r>
          </a:p>
          <a:p>
            <a:pPr>
              <a:buFont typeface="Arial" panose="020B0604020202020204" pitchFamily="34" charset="0"/>
              <a:buChar char="•"/>
            </a:pPr>
            <a:r>
              <a:rPr lang="en-US" sz="1600" dirty="0">
                <a:solidFill>
                  <a:srgbClr val="000000"/>
                </a:solidFill>
                <a:latin typeface="+mn-lt"/>
              </a:rPr>
              <a:t>Deliverables and requirements are defined</a:t>
            </a:r>
          </a:p>
          <a:p>
            <a:pPr>
              <a:buFont typeface="Arial" panose="020B0604020202020204" pitchFamily="34" charset="0"/>
              <a:buChar char="•"/>
            </a:pPr>
            <a:r>
              <a:rPr lang="en-US" sz="1600" dirty="0">
                <a:solidFill>
                  <a:srgbClr val="000000"/>
                </a:solidFill>
                <a:latin typeface="+mn-lt"/>
              </a:rPr>
              <a:t>Project schedule is created</a:t>
            </a:r>
          </a:p>
          <a:p>
            <a:pPr>
              <a:buFont typeface="Arial" panose="020B0604020202020204" pitchFamily="34" charset="0"/>
              <a:buChar char="•"/>
            </a:pPr>
            <a:r>
              <a:rPr lang="en-US" sz="1600" dirty="0">
                <a:solidFill>
                  <a:srgbClr val="000000"/>
                </a:solidFill>
                <a:latin typeface="+mn-lt"/>
              </a:rPr>
              <a:t>The plan creates ways to manage time, cost, changes, risk, controls</a:t>
            </a:r>
          </a:p>
          <a:p>
            <a:pPr>
              <a:buFont typeface="Arial" panose="020B0604020202020204" pitchFamily="34" charset="0"/>
              <a:buChar char="•"/>
            </a:pPr>
            <a:endParaRPr lang="en-US" sz="1600" dirty="0">
              <a:solidFill>
                <a:srgbClr val="000000"/>
              </a:solidFill>
              <a:latin typeface="+mn-lt"/>
            </a:endParaRPr>
          </a:p>
        </p:txBody>
      </p:sp>
      <p:sp>
        <p:nvSpPr>
          <p:cNvPr id="4" name="Rectángulo redondeado 3">
            <a:extLst>
              <a:ext uri="{FF2B5EF4-FFF2-40B4-BE49-F238E27FC236}">
                <a16:creationId xmlns:a16="http://schemas.microsoft.com/office/drawing/2014/main" id="{E69667FC-134C-9B64-D01F-F6409402B3DC}"/>
              </a:ext>
            </a:extLst>
          </p:cNvPr>
          <p:cNvSpPr/>
          <p:nvPr/>
        </p:nvSpPr>
        <p:spPr>
          <a:xfrm>
            <a:off x="311700" y="3560705"/>
            <a:ext cx="8520600" cy="112123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CA" dirty="0"/>
              <a:t>Human Resources creates an onboarding plan, ensures everyone is working together, has a clear vision of their personal involvement, helping with time lines (schedules), sets up the performance review system and reviews with the team, establishes rewards for post project, reviews the “release” of employees’ plan post project</a:t>
            </a:r>
          </a:p>
        </p:txBody>
      </p:sp>
    </p:spTree>
    <p:extLst>
      <p:ext uri="{BB962C8B-B14F-4D97-AF65-F5344CB8AC3E}">
        <p14:creationId xmlns:p14="http://schemas.microsoft.com/office/powerpoint/2010/main" val="165596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DFE5-4A05-F4F4-A10B-7944D142B956}"/>
              </a:ext>
            </a:extLst>
          </p:cNvPr>
          <p:cNvSpPr>
            <a:spLocks noGrp="1"/>
          </p:cNvSpPr>
          <p:nvPr>
            <p:ph type="title"/>
          </p:nvPr>
        </p:nvSpPr>
        <p:spPr/>
        <p:txBody>
          <a:bodyPr>
            <a:noAutofit/>
          </a:bodyPr>
          <a:lstStyle/>
          <a:p>
            <a:r>
              <a:rPr lang="en-US" b="1" dirty="0">
                <a:latin typeface="+mn-lt"/>
              </a:rPr>
              <a:t>5.4 Phase 3: Execution or Implementation Phase</a:t>
            </a:r>
          </a:p>
        </p:txBody>
      </p:sp>
      <p:sp>
        <p:nvSpPr>
          <p:cNvPr id="3" name="Text Placeholder 2">
            <a:extLst>
              <a:ext uri="{FF2B5EF4-FFF2-40B4-BE49-F238E27FC236}">
                <a16:creationId xmlns:a16="http://schemas.microsoft.com/office/drawing/2014/main" id="{1C3210EE-C2AE-1A80-784A-620B2A043010}"/>
              </a:ext>
            </a:extLst>
          </p:cNvPr>
          <p:cNvSpPr>
            <a:spLocks noGrp="1"/>
          </p:cNvSpPr>
          <p:nvPr>
            <p:ph type="body" idx="1"/>
          </p:nvPr>
        </p:nvSpPr>
        <p:spPr>
          <a:xfrm>
            <a:off x="311700" y="1453415"/>
            <a:ext cx="8520600" cy="2117558"/>
          </a:xfrm>
        </p:spPr>
        <p:txBody>
          <a:bodyPr>
            <a:normAutofit/>
          </a:bodyPr>
          <a:lstStyle/>
          <a:p>
            <a:pPr>
              <a:buFont typeface="Arial" panose="020B0604020202020204" pitchFamily="34" charset="0"/>
              <a:buChar char="•"/>
            </a:pPr>
            <a:r>
              <a:rPr lang="en-US" dirty="0">
                <a:solidFill>
                  <a:srgbClr val="000000"/>
                </a:solidFill>
                <a:latin typeface="+mn-lt"/>
              </a:rPr>
              <a:t>Plan goes into motion (the work gets performed)</a:t>
            </a:r>
          </a:p>
          <a:p>
            <a:pPr>
              <a:buFont typeface="Arial" panose="020B0604020202020204" pitchFamily="34" charset="0"/>
              <a:buChar char="•"/>
            </a:pPr>
            <a:r>
              <a:rPr lang="en-US" dirty="0">
                <a:solidFill>
                  <a:srgbClr val="000000"/>
                </a:solidFill>
                <a:latin typeface="+mn-lt"/>
              </a:rPr>
              <a:t>Controls and communication are maintained between stakeholders</a:t>
            </a:r>
          </a:p>
          <a:p>
            <a:pPr>
              <a:buFont typeface="Arial" panose="020B0604020202020204" pitchFamily="34" charset="0"/>
              <a:buChar char="•"/>
            </a:pPr>
            <a:r>
              <a:rPr lang="en-US" dirty="0">
                <a:solidFill>
                  <a:srgbClr val="000000"/>
                </a:solidFill>
                <a:latin typeface="+mn-lt"/>
              </a:rPr>
              <a:t>Progress is monitored continuously</a:t>
            </a:r>
          </a:p>
          <a:p>
            <a:pPr>
              <a:buFont typeface="Arial" panose="020B0604020202020204" pitchFamily="34" charset="0"/>
              <a:buChar char="•"/>
            </a:pPr>
            <a:r>
              <a:rPr lang="en-US" dirty="0">
                <a:solidFill>
                  <a:srgbClr val="000000"/>
                </a:solidFill>
                <a:latin typeface="+mn-lt"/>
              </a:rPr>
              <a:t>Adjustments are recorded</a:t>
            </a:r>
          </a:p>
          <a:p>
            <a:pPr>
              <a:buFont typeface="Arial" panose="020B0604020202020204" pitchFamily="34" charset="0"/>
              <a:buChar char="•"/>
            </a:pPr>
            <a:r>
              <a:rPr lang="en-US" dirty="0">
                <a:solidFill>
                  <a:srgbClr val="000000"/>
                </a:solidFill>
                <a:latin typeface="+mn-lt"/>
              </a:rPr>
              <a:t>Team meetings are held, other meetings are held</a:t>
            </a:r>
          </a:p>
          <a:p>
            <a:pPr>
              <a:buFont typeface="Arial" panose="020B0604020202020204" pitchFamily="34" charset="0"/>
              <a:buChar char="•"/>
            </a:pPr>
            <a:r>
              <a:rPr lang="en-US" dirty="0">
                <a:solidFill>
                  <a:srgbClr val="000000"/>
                </a:solidFill>
                <a:latin typeface="+mn-lt"/>
              </a:rPr>
              <a:t>Complete reports as necessary</a:t>
            </a:r>
          </a:p>
        </p:txBody>
      </p:sp>
      <p:sp>
        <p:nvSpPr>
          <p:cNvPr id="4" name="Rectángulo redondeado 3">
            <a:extLst>
              <a:ext uri="{FF2B5EF4-FFF2-40B4-BE49-F238E27FC236}">
                <a16:creationId xmlns:a16="http://schemas.microsoft.com/office/drawing/2014/main" id="{87BE867B-FCD9-7BF7-AAB5-BE957B1816CC}"/>
              </a:ext>
            </a:extLst>
          </p:cNvPr>
          <p:cNvSpPr/>
          <p:nvPr/>
        </p:nvSpPr>
        <p:spPr>
          <a:xfrm>
            <a:off x="311701" y="3570973"/>
            <a:ext cx="8520600" cy="104915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CA" sz="1800" dirty="0"/>
              <a:t>Human Resources would create a Communication Plan, and assist in monitoring progress (at the Project Manager’s discretion), ensure status reports are distributed, assist with coordination resources, monitor performance</a:t>
            </a:r>
          </a:p>
        </p:txBody>
      </p:sp>
    </p:spTree>
    <p:extLst>
      <p:ext uri="{BB962C8B-B14F-4D97-AF65-F5344CB8AC3E}">
        <p14:creationId xmlns:p14="http://schemas.microsoft.com/office/powerpoint/2010/main" val="158292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286E7-64B9-6A09-2B32-B47DCE9801C3}"/>
              </a:ext>
            </a:extLst>
          </p:cNvPr>
          <p:cNvSpPr>
            <a:spLocks noGrp="1"/>
          </p:cNvSpPr>
          <p:nvPr>
            <p:ph type="title"/>
          </p:nvPr>
        </p:nvSpPr>
        <p:spPr/>
        <p:txBody>
          <a:bodyPr>
            <a:noAutofit/>
          </a:bodyPr>
          <a:lstStyle/>
          <a:p>
            <a:r>
              <a:rPr lang="en-US" b="1" dirty="0">
                <a:latin typeface="+mj-lt"/>
              </a:rPr>
              <a:t>5.5 Monitoring</a:t>
            </a:r>
          </a:p>
        </p:txBody>
      </p:sp>
      <p:sp>
        <p:nvSpPr>
          <p:cNvPr id="3" name="Text Placeholder 2">
            <a:extLst>
              <a:ext uri="{FF2B5EF4-FFF2-40B4-BE49-F238E27FC236}">
                <a16:creationId xmlns:a16="http://schemas.microsoft.com/office/drawing/2014/main" id="{7A8D32E3-C5B1-C546-C499-324B8968F674}"/>
              </a:ext>
            </a:extLst>
          </p:cNvPr>
          <p:cNvSpPr>
            <a:spLocks noGrp="1"/>
          </p:cNvSpPr>
          <p:nvPr>
            <p:ph type="body" idx="1"/>
          </p:nvPr>
        </p:nvSpPr>
        <p:spPr>
          <a:xfrm>
            <a:off x="311700" y="1229875"/>
            <a:ext cx="8520600" cy="2581729"/>
          </a:xfrm>
        </p:spPr>
        <p:txBody>
          <a:bodyPr>
            <a:normAutofit lnSpcReduction="10000"/>
          </a:bodyPr>
          <a:lstStyle/>
          <a:p>
            <a:pPr>
              <a:buFont typeface="Arial" panose="020B0604020202020204" pitchFamily="34" charset="0"/>
              <a:buChar char="•"/>
            </a:pPr>
            <a:r>
              <a:rPr lang="en-US" b="1" dirty="0">
                <a:solidFill>
                  <a:srgbClr val="000000"/>
                </a:solidFill>
                <a:latin typeface="Arial" panose="020B0604020202020204" pitchFamily="34" charset="0"/>
                <a:cs typeface="Arial" panose="020B0604020202020204" pitchFamily="34" charset="0"/>
              </a:rPr>
              <a:t>Monitor:  </a:t>
            </a:r>
            <a:r>
              <a:rPr lang="en-US" dirty="0">
                <a:solidFill>
                  <a:srgbClr val="000000"/>
                </a:solidFill>
                <a:latin typeface="Arial" panose="020B0604020202020204" pitchFamily="34" charset="0"/>
                <a:cs typeface="Arial" panose="020B0604020202020204" pitchFamily="34" charset="0"/>
              </a:rPr>
              <a:t>is about gathering data</a:t>
            </a:r>
          </a:p>
          <a:p>
            <a:pPr>
              <a:buFont typeface="Arial" panose="020B0604020202020204" pitchFamily="34" charset="0"/>
              <a:buChar char="•"/>
            </a:pPr>
            <a:r>
              <a:rPr lang="en-US" b="1" dirty="0">
                <a:solidFill>
                  <a:srgbClr val="000000"/>
                </a:solidFill>
                <a:latin typeface="Arial" panose="020B0604020202020204" pitchFamily="34" charset="0"/>
                <a:cs typeface="Arial" panose="020B0604020202020204" pitchFamily="34" charset="0"/>
              </a:rPr>
              <a:t>Controlling: </a:t>
            </a:r>
            <a:r>
              <a:rPr lang="en-US" dirty="0">
                <a:solidFill>
                  <a:srgbClr val="000000"/>
                </a:solidFill>
                <a:latin typeface="Arial" panose="020B0604020202020204" pitchFamily="34" charset="0"/>
                <a:cs typeface="Arial" panose="020B0604020202020204" pitchFamily="34" charset="0"/>
              </a:rPr>
              <a:t>is about analyzing data and taking corrective action, if needed</a:t>
            </a:r>
          </a:p>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Monitor resources through leadership and teamwork</a:t>
            </a:r>
          </a:p>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Continue to gather, analyze and make adjustments with data (keep the project on track)</a:t>
            </a:r>
          </a:p>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Review and monitor schedules and budgets</a:t>
            </a:r>
          </a:p>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Continue with documentation and reporting</a:t>
            </a:r>
          </a:p>
          <a:p>
            <a:pPr>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Share progress and setbacks with stakeholders</a:t>
            </a:r>
          </a:p>
        </p:txBody>
      </p:sp>
      <p:sp>
        <p:nvSpPr>
          <p:cNvPr id="4" name="Rectángulo redondeado 3">
            <a:extLst>
              <a:ext uri="{FF2B5EF4-FFF2-40B4-BE49-F238E27FC236}">
                <a16:creationId xmlns:a16="http://schemas.microsoft.com/office/drawing/2014/main" id="{6D92F1C8-4CA0-3112-DC4B-E0D7D2E2EFFA}"/>
              </a:ext>
            </a:extLst>
          </p:cNvPr>
          <p:cNvSpPr/>
          <p:nvPr/>
        </p:nvSpPr>
        <p:spPr>
          <a:xfrm>
            <a:off x="311701" y="3913625"/>
            <a:ext cx="8520599" cy="6833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800" dirty="0"/>
              <a:t>Human Resources is less involved in this stage.  However, they may monitor communication and performance</a:t>
            </a:r>
          </a:p>
        </p:txBody>
      </p:sp>
    </p:spTree>
    <p:extLst>
      <p:ext uri="{BB962C8B-B14F-4D97-AF65-F5344CB8AC3E}">
        <p14:creationId xmlns:p14="http://schemas.microsoft.com/office/powerpoint/2010/main" val="2382461908"/>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1469</Words>
  <Application>Microsoft Office PowerPoint</Application>
  <PresentationFormat>On-screen Show (16:9)</PresentationFormat>
  <Paragraphs>134</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Roboto</vt:lpstr>
      <vt:lpstr>Arial</vt:lpstr>
      <vt:lpstr>Calibri</vt:lpstr>
      <vt:lpstr>Geometric</vt:lpstr>
      <vt:lpstr>Strategic Project Management: A Practical Introduction for HR Professionals</vt:lpstr>
      <vt:lpstr>5.1 Learning Outcomes</vt:lpstr>
      <vt:lpstr>5.2 Initiation  </vt:lpstr>
      <vt:lpstr>5.2 Selection of Projects</vt:lpstr>
      <vt:lpstr>5.2 Human Resources and Project Management Selection</vt:lpstr>
      <vt:lpstr>5.2 Phase 1: Initiation Phase </vt:lpstr>
      <vt:lpstr>5.3 Phase 2: Project Planning</vt:lpstr>
      <vt:lpstr>5.4 Phase 3: Execution or Implementation Phase</vt:lpstr>
      <vt:lpstr>5.5 Monitoring</vt:lpstr>
      <vt:lpstr>5.6  Phase 4: Closing Processes</vt:lpstr>
      <vt:lpstr>5.7 S.M.A.R.T. Goals in Projects</vt:lpstr>
      <vt:lpstr>5.8 Project Scope</vt:lpstr>
      <vt:lpstr>5.8 Deliverables</vt:lpstr>
      <vt:lpstr>5.8 Project Requirements</vt:lpstr>
      <vt:lpstr>5.9 Managing the Scope</vt:lpstr>
      <vt:lpstr>5.9 Creating a Clear Scope Statement (interchangeable with Project Charter)</vt:lpstr>
      <vt:lpstr>5.10 Project Charter</vt:lpstr>
      <vt:lpstr>5.12 Request for Proposals and Contracts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Project Management Chapter 13</dc:title>
  <dc:creator>Steeves, Catherine</dc:creator>
  <cp:lastModifiedBy>Steeves, Catherine</cp:lastModifiedBy>
  <cp:revision>27</cp:revision>
  <cp:lastPrinted>2022-01-17T14:59:57Z</cp:lastPrinted>
  <dcterms:modified xsi:type="dcterms:W3CDTF">2024-02-09T16:24:20Z</dcterms:modified>
</cp:coreProperties>
</file>