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9" r:id="rId4"/>
    <p:sldId id="287" r:id="rId5"/>
    <p:sldId id="261" r:id="rId6"/>
    <p:sldId id="282" r:id="rId7"/>
    <p:sldId id="264" r:id="rId8"/>
    <p:sldId id="283" r:id="rId9"/>
    <p:sldId id="284" r:id="rId10"/>
    <p:sldId id="265" r:id="rId11"/>
  </p:sldIdLst>
  <p:sldSz cx="9144000" cy="5143500" type="screen16x9"/>
  <p:notesSz cx="6858000" cy="9144000"/>
  <p:embeddedFontLst>
    <p:embeddedFont>
      <p:font typeface="Lora" pitchFamily="2"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8C6A4-6C7A-69CE-15F2-510C8B64462C}" v="2" dt="2024-01-29T22:15:01.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016"/>
  </p:normalViewPr>
  <p:slideViewPr>
    <p:cSldViewPr snapToGrid="0">
      <p:cViewPr varScale="1">
        <p:scale>
          <a:sx n="85" d="100"/>
          <a:sy n="85" d="100"/>
        </p:scale>
        <p:origin x="9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4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 </a:t>
            </a:r>
            <a:r>
              <a:rPr lang="en" sz="1174" b="1" dirty="0">
                <a:solidFill>
                  <a:schemeClr val="dk1"/>
                </a:solidFill>
              </a:rPr>
              <a:t>Basic Needs: Maslow’s Hierarchy of Needs</a:t>
            </a:r>
            <a:endParaRPr sz="1174"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674" dirty="0">
                <a:solidFill>
                  <a:schemeClr val="dk1"/>
                </a:solidFill>
              </a:rPr>
              <a:t>Abraham Maslow provided a model to understand basic human needs which is usually represented as a pyramid (see Figure 13-1). Each need builds on the others: A person’s esteem needs are not that important if they are struggling with meeting the biological need to eat. Here are each of the levels in Maslow’s hierarchy:</a:t>
            </a:r>
            <a:endParaRPr sz="1674"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5d895da6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5d895da6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350" dirty="0">
                <a:solidFill>
                  <a:srgbClr val="373D3F"/>
                </a:solidFill>
                <a:highlight>
                  <a:srgbClr val="FFFFFF"/>
                </a:highlight>
                <a:latin typeface="+mn-lt"/>
                <a:ea typeface="Lora"/>
                <a:cs typeface="Lora"/>
                <a:sym typeface="Lora"/>
              </a:rPr>
              <a:t>To build believable performances, actors start by figuring out their characters’ motivations—their reasons for doing what they do. As a team leader, you can use the same line of thinking to better understand your team members. Start by asking this question: Why do your team members do what they do? Most people work because they have to, of course. But their contributions to a team are motivated by issues that go way beyond the economic pressures of holding onto a job.</a:t>
            </a:r>
            <a:endParaRPr sz="1350" dirty="0">
              <a:solidFill>
                <a:srgbClr val="373D3F"/>
              </a:solidFill>
              <a:highlight>
                <a:srgbClr val="FFFFFF"/>
              </a:highlight>
              <a:latin typeface="+mn-lt"/>
              <a:ea typeface="Lora"/>
              <a:cs typeface="Lora"/>
              <a:sym typeface="Lora"/>
            </a:endParaRPr>
          </a:p>
          <a:p>
            <a:pPr marL="0" lvl="0" indent="0" algn="l" rtl="0">
              <a:lnSpc>
                <a:spcPct val="115000"/>
              </a:lnSpc>
              <a:spcBef>
                <a:spcPts val="1200"/>
              </a:spcBef>
              <a:spcAft>
                <a:spcPts val="1200"/>
              </a:spcAft>
              <a:buNone/>
            </a:pPr>
            <a:r>
              <a:rPr lang="en" sz="1350" dirty="0">
                <a:solidFill>
                  <a:srgbClr val="373D3F"/>
                </a:solidFill>
                <a:highlight>
                  <a:srgbClr val="FFFFFF"/>
                </a:highlight>
                <a:latin typeface="Lora"/>
                <a:ea typeface="Lora"/>
                <a:cs typeface="Lora"/>
                <a:sym typeface="Lora"/>
              </a:rPr>
              <a:t> </a:t>
            </a:r>
            <a:endParaRPr sz="1350" dirty="0">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50d83e615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50d83e615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dirty="0">
                <a:solidFill>
                  <a:schemeClr val="dk1"/>
                </a:solidFill>
              </a:rPr>
              <a:t>The rationale for putting together a team is to combine different people, personalities, and perspectives to solve a problem. Difference is the whole point. Diverse teams are more effective than homogenous teams because they are better at processing information and using it to come up with new ideas. According to David Rock and Heidi Grant, diverse teams tend to focus more on facts, process those facts more carefully, and are more innovative (Rock, 2016). What’s more, researchers investigating creativity and innovation have consistently demonstrated “the value of exposing individuals to experiences with multiple perspectives and worldviews. It is the combination of these various perspectives in novel ways that results in new ideas ‘popping up.’ Creative ‘aha’ moments do not happen by themselves” (Viki, 2016). In his book: </a:t>
            </a:r>
            <a:r>
              <a:rPr lang="en" i="1" dirty="0">
                <a:solidFill>
                  <a:schemeClr val="dk1"/>
                </a:solidFill>
              </a:rPr>
              <a:t>The Difference: How the Power of Diversity Creates Better Groups, Firms, Schools, and Societies</a:t>
            </a:r>
            <a:r>
              <a:rPr lang="en" dirty="0">
                <a:solidFill>
                  <a:schemeClr val="dk1"/>
                </a:solidFill>
              </a:rPr>
              <a:t>, Scott Page (2007) puts it like this:</a:t>
            </a:r>
            <a:endParaRPr sz="300" dirty="0">
              <a:latin typeface="Tahoma"/>
              <a:ea typeface="Tahoma"/>
              <a:cs typeface="Tahoma"/>
              <a:sym typeface="Tahom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creativecommons.org/publicdomain/zero/1.0/" TargetMode="External"/><Relationship Id="rId5" Type="http://schemas.openxmlformats.org/officeDocument/2006/relationships/hyperlink" Target="https://pxhere.com/en/photographer/795663" TargetMode="External"/><Relationship Id="rId4" Type="http://schemas.openxmlformats.org/officeDocument/2006/relationships/hyperlink" Target="https://pxhere.com/en/photo/144015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es/@jasongoodman_youxventures?utm_content=creditCopyText&amp;utm_medium=referral&amp;utm_source=unsplash" TargetMode="External"/><Relationship Id="rId4" Type="http://schemas.openxmlformats.org/officeDocument/2006/relationships/hyperlink" Target="https://unsplash.com/photos/woman-placing-sticky-notes-on-wall-Oalh2MojU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ampusontario.pressbooks.pub/app/uploads/sites/2254/2021/07/Tuckmans-Linear-Model-of-Group-Development.png" TargetMode="External"/><Relationship Id="rId1" Type="http://schemas.openxmlformats.org/officeDocument/2006/relationships/slideLayout" Target="../slideLayouts/slideLayout3.xml"/><Relationship Id="rId6" Type="http://schemas.openxmlformats.org/officeDocument/2006/relationships/hyperlink" Target="https://creativecommons.org/licenses/by-sa/4.0/" TargetMode="External"/><Relationship Id="rId5" Type="http://schemas.openxmlformats.org/officeDocument/2006/relationships/hyperlink" Target="https://www.ecampusontario.ca/" TargetMode="External"/><Relationship Id="rId4" Type="http://schemas.openxmlformats.org/officeDocument/2006/relationships/hyperlink" Target="https://ecampusontario.pressbooks.pub/commbusprofcdn/chapter/group-life-cycles-and-member-rol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pixabay.com/service/license-summary/" TargetMode="External"/><Relationship Id="rId5" Type="http://schemas.openxmlformats.org/officeDocument/2006/relationships/hyperlink" Target="https://pixabay.com/users/anemone123-2637160/?utm_source=link-attribution&amp;utm_medium=referral&amp;utm_campaign=image&amp;utm_content=2447163" TargetMode="External"/><Relationship Id="rId4" Type="http://schemas.openxmlformats.org/officeDocument/2006/relationships/hyperlink" Target="https://pixabay.com/photos/team-spirit-teamwork-community-244716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photos/positive-can-self-determination-2470506/" TargetMode="External"/><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hyperlink" Target="https://pixabay.com/service/license-summary/" TargetMode="External"/><Relationship Id="rId4" Type="http://schemas.openxmlformats.org/officeDocument/2006/relationships/hyperlink" Target="https://pixabay.com/users/geralt-9301/?utm_source=link-attribution&amp;utm_medium=referral&amp;utm_campaign=image&amp;utm_content=24705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000" b="1" dirty="0">
                <a:latin typeface="+mj-lt"/>
                <a:ea typeface="Tahoma"/>
                <a:cs typeface="Tahoma"/>
                <a:sym typeface="Tahoma"/>
              </a:rPr>
              <a:t>Strategic Project Management: A Practical Introduction for HR Professionals</a:t>
            </a:r>
            <a:endParaRPr sz="3000" b="1" u="sng" dirty="0">
              <a:latin typeface="+mj-lt"/>
              <a:ea typeface="Tahoma"/>
              <a:cs typeface="Tahoma"/>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r" rtl="0">
              <a:lnSpc>
                <a:spcPct val="80000"/>
              </a:lnSpc>
              <a:spcBef>
                <a:spcPts val="0"/>
              </a:spcBef>
              <a:spcAft>
                <a:spcPts val="0"/>
              </a:spcAft>
              <a:buSzPts val="1018"/>
              <a:buNone/>
            </a:pPr>
            <a:r>
              <a:rPr lang="en" sz="2500" dirty="0">
                <a:latin typeface="+mn-lt"/>
                <a:ea typeface="Tahoma"/>
                <a:cs typeface="Tahoma"/>
                <a:sym typeface="Tahoma"/>
              </a:rPr>
              <a:t>Chapter 4: Project Team</a:t>
            </a:r>
            <a:endParaRPr sz="2500" dirty="0">
              <a:latin typeface="+mn-lt"/>
              <a:ea typeface="Tahoma"/>
              <a:cs typeface="Tahoma"/>
              <a:sym typeface="Tahoma"/>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04034C96-4E63-48B2-9C21-ED5342112625}"/>
              </a:ext>
            </a:extLst>
          </p:cNvPr>
          <p:cNvGrpSpPr/>
          <p:nvPr/>
        </p:nvGrpSpPr>
        <p:grpSpPr>
          <a:xfrm>
            <a:off x="598088" y="4284624"/>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E44060A0-F933-4FD1-AD9F-A3DBB0CDBBA2}"/>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F06AA224-511F-4488-A716-AD0B6282D4A5}"/>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160020"/>
            <a:ext cx="8520600" cy="8577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4.6 Diversity, Inclusion, and Leadership</a:t>
            </a:r>
            <a:endParaRPr b="1" dirty="0">
              <a:latin typeface="Arial"/>
              <a:ea typeface="Arial"/>
              <a:cs typeface="Arial"/>
              <a:sym typeface="Arial"/>
            </a:endParaRPr>
          </a:p>
          <a:p>
            <a:pPr marL="0" lvl="0" indent="0" algn="l" rtl="0">
              <a:spcBef>
                <a:spcPts val="0"/>
              </a:spcBef>
              <a:spcAft>
                <a:spcPts val="0"/>
              </a:spcAft>
              <a:buSzPts val="990"/>
              <a:buNone/>
            </a:pPr>
            <a:endParaRPr sz="1800" b="1" dirty="0">
              <a:latin typeface="Arial"/>
              <a:ea typeface="Arial"/>
              <a:cs typeface="Arial"/>
              <a:sym typeface="Arial"/>
            </a:endParaRPr>
          </a:p>
          <a:p>
            <a:pPr marL="0" lvl="0" indent="0" algn="l" rtl="0">
              <a:spcBef>
                <a:spcPts val="0"/>
              </a:spcBef>
              <a:spcAft>
                <a:spcPts val="0"/>
              </a:spcAft>
              <a:buSzPts val="990"/>
              <a:buNone/>
            </a:pPr>
            <a:endParaRPr sz="1800" b="1" dirty="0">
              <a:solidFill>
                <a:srgbClr val="373D3F"/>
              </a:solidFill>
              <a:latin typeface="Arial"/>
              <a:ea typeface="Arial"/>
              <a:cs typeface="Arial"/>
              <a:sym typeface="Arial"/>
            </a:endParaRPr>
          </a:p>
        </p:txBody>
      </p:sp>
      <p:sp>
        <p:nvSpPr>
          <p:cNvPr id="2" name="Text Placeholder 1">
            <a:extLst>
              <a:ext uri="{FF2B5EF4-FFF2-40B4-BE49-F238E27FC236}">
                <a16:creationId xmlns:a16="http://schemas.microsoft.com/office/drawing/2014/main" id="{984D6A07-CD83-42ED-9D8E-0EC07D34AE04}"/>
              </a:ext>
            </a:extLst>
          </p:cNvPr>
          <p:cNvSpPr>
            <a:spLocks noGrp="1"/>
          </p:cNvSpPr>
          <p:nvPr>
            <p:ph type="body" idx="1"/>
          </p:nvPr>
        </p:nvSpPr>
        <p:spPr>
          <a:xfrm>
            <a:off x="311700" y="857250"/>
            <a:ext cx="4260300" cy="3711625"/>
          </a:xfrm>
        </p:spPr>
        <p:txBody>
          <a:bodyPr>
            <a:noAutofit/>
          </a:bodyPr>
          <a:lstStyle/>
          <a:p>
            <a:pPr lvl="0" algn="l" rtl="0">
              <a:spcBef>
                <a:spcPts val="0"/>
              </a:spcBef>
              <a:spcAft>
                <a:spcPts val="0"/>
              </a:spcAft>
              <a:buClr>
                <a:srgbClr val="000000"/>
              </a:buClr>
              <a:buSzPts val="1800"/>
              <a:buFont typeface="Arial" panose="020B0604020202020204" pitchFamily="34" charset="0"/>
              <a:buChar char="•"/>
            </a:pPr>
            <a:r>
              <a:rPr lang="en-US" sz="1600" dirty="0">
                <a:solidFill>
                  <a:srgbClr val="000000"/>
                </a:solidFill>
                <a:latin typeface="Arial"/>
                <a:ea typeface="Arial"/>
                <a:cs typeface="Arial"/>
                <a:sym typeface="Arial"/>
              </a:rPr>
              <a:t>The rationale for putting together a team is to combine different people, personalities, and perspectives to solve a problem. </a:t>
            </a:r>
          </a:p>
          <a:p>
            <a:pPr lvl="0" algn="l" rtl="0">
              <a:spcBef>
                <a:spcPts val="0"/>
              </a:spcBef>
              <a:spcAft>
                <a:spcPts val="0"/>
              </a:spcAft>
              <a:buClr>
                <a:srgbClr val="000000"/>
              </a:buClr>
              <a:buSzPts val="1800"/>
              <a:buFont typeface="Arial" panose="020B0604020202020204" pitchFamily="34" charset="0"/>
              <a:buChar char="•"/>
            </a:pPr>
            <a:r>
              <a:rPr lang="en-US" sz="1600" dirty="0">
                <a:solidFill>
                  <a:srgbClr val="000000"/>
                </a:solidFill>
                <a:latin typeface="Arial"/>
                <a:ea typeface="Arial"/>
                <a:cs typeface="Arial"/>
                <a:sym typeface="Arial"/>
              </a:rPr>
              <a:t>Diverse teams are more effective than homogenous teams because they are better at processing information and using it to come up with new ideas. </a:t>
            </a:r>
          </a:p>
          <a:p>
            <a:pPr lvl="0" algn="l" rtl="0">
              <a:spcBef>
                <a:spcPts val="0"/>
              </a:spcBef>
              <a:spcAft>
                <a:spcPts val="0"/>
              </a:spcAft>
              <a:buClr>
                <a:srgbClr val="000000"/>
              </a:buClr>
              <a:buSzPts val="1800"/>
              <a:buFont typeface="Arial" panose="020B0604020202020204" pitchFamily="34" charset="0"/>
              <a:buChar char="•"/>
            </a:pPr>
            <a:r>
              <a:rPr lang="en-US" sz="1600" dirty="0">
                <a:solidFill>
                  <a:srgbClr val="000000"/>
                </a:solidFill>
                <a:latin typeface="Arial"/>
                <a:ea typeface="Arial"/>
                <a:cs typeface="Arial"/>
                <a:sym typeface="Arial"/>
              </a:rPr>
              <a:t>Good teamwork depends, ultimately, on a leader with a clear understanding of what it means to lead</a:t>
            </a:r>
            <a:endParaRPr lang="en-US" sz="1600" dirty="0">
              <a:solidFill>
                <a:srgbClr val="000000"/>
              </a:solidFill>
            </a:endParaRPr>
          </a:p>
        </p:txBody>
      </p:sp>
      <p:pic>
        <p:nvPicPr>
          <p:cNvPr id="3074" name="Picture 2" descr="Colleagues giving a fist bump">
            <a:extLst>
              <a:ext uri="{FF2B5EF4-FFF2-40B4-BE49-F238E27FC236}">
                <a16:creationId xmlns:a16="http://schemas.microsoft.com/office/drawing/2014/main" id="{16AE6BF8-FF28-DF7F-AE81-1C2D7F727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014" y="1120321"/>
            <a:ext cx="3810000" cy="309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2ADDB6F-D354-DCB2-7412-9A8C5F32EFC2}"/>
              </a:ext>
            </a:extLst>
          </p:cNvPr>
          <p:cNvSpPr/>
          <p:nvPr/>
        </p:nvSpPr>
        <p:spPr>
          <a:xfrm>
            <a:off x="5734111" y="4307265"/>
            <a:ext cx="2301179" cy="261610"/>
          </a:xfrm>
          <a:prstGeom prst="rect">
            <a:avLst/>
          </a:prstGeom>
        </p:spPr>
        <p:txBody>
          <a:bodyPr wrap="square">
            <a:spAutoFit/>
          </a:bodyPr>
          <a:lstStyle/>
          <a:p>
            <a:r>
              <a:rPr lang="es-CO" sz="1100" b="0" i="1" u="sng" dirty="0">
                <a:effectLst/>
                <a:latin typeface="+mn-lt"/>
                <a:hlinkClick r:id="rId4"/>
              </a:rPr>
              <a:t>Photo</a:t>
            </a:r>
            <a:r>
              <a:rPr lang="es-CO" sz="1100" b="0" i="1" dirty="0">
                <a:solidFill>
                  <a:srgbClr val="003180"/>
                </a:solidFill>
                <a:effectLst/>
                <a:latin typeface="+mn-lt"/>
              </a:rPr>
              <a:t> by</a:t>
            </a:r>
            <a:r>
              <a:rPr lang="es-CO" sz="1100" b="0" i="1" u="sng" dirty="0">
                <a:effectLst/>
                <a:latin typeface="+mn-lt"/>
                <a:hlinkClick r:id="rId5"/>
              </a:rPr>
              <a:t> rawpixel.com</a:t>
            </a:r>
            <a:r>
              <a:rPr lang="es-CO" sz="1100" b="0" i="1" dirty="0">
                <a:solidFill>
                  <a:srgbClr val="003180"/>
                </a:solidFill>
                <a:effectLst/>
                <a:latin typeface="+mn-lt"/>
              </a:rPr>
              <a:t>, </a:t>
            </a:r>
            <a:r>
              <a:rPr lang="es-CO" sz="1100" b="0" i="1" u="sng" dirty="0">
                <a:effectLst/>
                <a:latin typeface="+mn-lt"/>
                <a:hlinkClick r:id="rId6"/>
              </a:rPr>
              <a:t> CC0 1.0</a:t>
            </a:r>
            <a:endParaRPr lang="en-US" sz="1000" dirty="0">
              <a:solidFill>
                <a:schemeClr val="bg2"/>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197500" y="165150"/>
            <a:ext cx="8634900"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4.1. Learning Objectives</a:t>
            </a:r>
            <a:endParaRPr b="1" dirty="0">
              <a:latin typeface="Arial"/>
              <a:ea typeface="Arial"/>
              <a:cs typeface="Arial"/>
              <a:sym typeface="Arial"/>
            </a:endParaRPr>
          </a:p>
        </p:txBody>
      </p:sp>
      <p:sp>
        <p:nvSpPr>
          <p:cNvPr id="81" name="Google Shape;81;p14"/>
          <p:cNvSpPr txBox="1">
            <a:spLocks noGrp="1"/>
          </p:cNvSpPr>
          <p:nvPr>
            <p:ph type="body" idx="1"/>
          </p:nvPr>
        </p:nvSpPr>
        <p:spPr>
          <a:xfrm>
            <a:off x="93600" y="1108799"/>
            <a:ext cx="8871000" cy="3409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rgbClr val="000000"/>
                </a:solidFill>
                <a:latin typeface="+mn-lt"/>
                <a:ea typeface="Arial"/>
                <a:cs typeface="Arial"/>
                <a:sym typeface="Arial"/>
              </a:rPr>
              <a:t>By the end of this chapter you should be able to:</a:t>
            </a:r>
          </a:p>
          <a:p>
            <a:pPr marL="0" lvl="0" indent="0" algn="l" rtl="0">
              <a:spcBef>
                <a:spcPts val="0"/>
              </a:spcBef>
              <a:spcAft>
                <a:spcPts val="0"/>
              </a:spcAft>
              <a:buNone/>
            </a:pPr>
            <a:endParaRPr sz="1700" b="1" dirty="0">
              <a:solidFill>
                <a:srgbClr val="000000"/>
              </a:solidFill>
              <a:latin typeface="+mn-lt"/>
              <a:ea typeface="Arial"/>
              <a:cs typeface="Arial"/>
              <a:sym typeface="Arial"/>
            </a:endParaRPr>
          </a:p>
          <a:p>
            <a:pPr>
              <a:buFont typeface="+mj-lt"/>
              <a:buAutoNum type="arabicPeriod"/>
            </a:pPr>
            <a:r>
              <a:rPr lang="en-CA" sz="1600" dirty="0">
                <a:solidFill>
                  <a:srgbClr val="000000"/>
                </a:solidFill>
                <a:latin typeface="+mn-lt"/>
              </a:rPr>
              <a:t>Identify the basic needs of our team members.</a:t>
            </a:r>
          </a:p>
          <a:p>
            <a:pPr>
              <a:buFont typeface="+mj-lt"/>
              <a:buAutoNum type="arabicPeriod"/>
            </a:pPr>
            <a:r>
              <a:rPr lang="en-CA" sz="1600" dirty="0">
                <a:solidFill>
                  <a:srgbClr val="000000"/>
                </a:solidFill>
                <a:latin typeface="+mn-lt"/>
              </a:rPr>
              <a:t>Explain the stages that a project team goes through and be able to identify the role that a project manager should try to play during each stage.</a:t>
            </a:r>
          </a:p>
          <a:p>
            <a:pPr>
              <a:buFont typeface="+mj-lt"/>
              <a:buAutoNum type="arabicPeriod"/>
            </a:pPr>
            <a:r>
              <a:rPr lang="en-CA" sz="1600" dirty="0">
                <a:solidFill>
                  <a:srgbClr val="000000"/>
                </a:solidFill>
                <a:latin typeface="+mn-lt"/>
              </a:rPr>
              <a:t>List advantages of teams and strong leadership.</a:t>
            </a:r>
          </a:p>
          <a:p>
            <a:pPr>
              <a:buFont typeface="+mj-lt"/>
              <a:buAutoNum type="arabicPeriod"/>
            </a:pPr>
            <a:r>
              <a:rPr lang="en-CA" sz="1600" dirty="0">
                <a:solidFill>
                  <a:srgbClr val="000000"/>
                </a:solidFill>
                <a:latin typeface="+mn-lt"/>
              </a:rPr>
              <a:t>Discuss the role of trust in building a team, and describe behaviours that help build trust.</a:t>
            </a:r>
          </a:p>
          <a:p>
            <a:pPr>
              <a:buFont typeface="+mj-lt"/>
              <a:buAutoNum type="arabicPeriod"/>
            </a:pPr>
            <a:r>
              <a:rPr lang="en-CA" sz="1600" dirty="0">
                <a:solidFill>
                  <a:srgbClr val="000000"/>
                </a:solidFill>
                <a:latin typeface="+mn-lt"/>
              </a:rPr>
              <a:t>List motivators and de-motivators that can affect a team’s effectiveness.</a:t>
            </a:r>
          </a:p>
          <a:p>
            <a:pPr>
              <a:buFont typeface="+mj-lt"/>
              <a:buAutoNum type="arabicPeriod"/>
            </a:pPr>
            <a:r>
              <a:rPr lang="en-CA" sz="1600" dirty="0">
                <a:solidFill>
                  <a:srgbClr val="000000"/>
                </a:solidFill>
                <a:latin typeface="+mn-lt"/>
              </a:rPr>
              <a:t>Explain issues related to managing transitions on a team.</a:t>
            </a:r>
          </a:p>
          <a:p>
            <a:pPr>
              <a:buFont typeface="+mj-lt"/>
              <a:buAutoNum type="arabicPeriod"/>
            </a:pPr>
            <a:r>
              <a:rPr lang="en-CA" sz="1600" dirty="0">
                <a:solidFill>
                  <a:srgbClr val="000000"/>
                </a:solidFill>
                <a:latin typeface="+mn-lt"/>
              </a:rPr>
              <a:t>Describe the advantages of diverse teams and provide some suggestions for managing them.</a:t>
            </a:r>
          </a:p>
          <a:p>
            <a:pPr marL="0" lvl="0" indent="457200" algn="l" rtl="0">
              <a:lnSpc>
                <a:spcPct val="150000"/>
              </a:lnSpc>
              <a:spcBef>
                <a:spcPts val="1400"/>
              </a:spcBef>
              <a:spcAft>
                <a:spcPts val="1000"/>
              </a:spcAft>
              <a:buNone/>
            </a:pPr>
            <a:endParaRPr sz="1700" dirty="0">
              <a:solidFill>
                <a:srgbClr val="000000"/>
              </a:solidFill>
              <a:latin typeface="+mn-lt"/>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136200" y="151650"/>
            <a:ext cx="8554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CA" b="1" dirty="0">
                <a:latin typeface="Arial"/>
                <a:ea typeface="Arial"/>
                <a:cs typeface="Arial"/>
                <a:sym typeface="Arial"/>
              </a:rPr>
              <a:t>4.2 Successful Team</a:t>
            </a:r>
          </a:p>
        </p:txBody>
      </p:sp>
      <p:sp>
        <p:nvSpPr>
          <p:cNvPr id="2" name="Rectángulo redondeado 1">
            <a:extLst>
              <a:ext uri="{FF2B5EF4-FFF2-40B4-BE49-F238E27FC236}">
                <a16:creationId xmlns:a16="http://schemas.microsoft.com/office/drawing/2014/main" id="{25ADA2A1-F795-5A6F-4B49-1A8EAC39F071}"/>
              </a:ext>
            </a:extLst>
          </p:cNvPr>
          <p:cNvSpPr/>
          <p:nvPr/>
        </p:nvSpPr>
        <p:spPr>
          <a:xfrm>
            <a:off x="587140" y="1241657"/>
            <a:ext cx="8017845" cy="2175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sz="1800" b="0" i="0" dirty="0">
                <a:solidFill>
                  <a:srgbClr val="000000"/>
                </a:solidFill>
                <a:effectLst/>
              </a:rPr>
              <a:t>As Laufer et al. (2018) explain in their book </a:t>
            </a:r>
            <a:r>
              <a:rPr lang="en-CA" sz="1800" b="0" i="1" dirty="0">
                <a:solidFill>
                  <a:srgbClr val="000000"/>
                </a:solidFill>
                <a:effectLst/>
              </a:rPr>
              <a:t>Becoming a Project Leader</a:t>
            </a:r>
            <a:r>
              <a:rPr lang="en-CA" sz="1800" b="0" i="0" dirty="0">
                <a:solidFill>
                  <a:srgbClr val="000000"/>
                </a:solidFill>
                <a:effectLst/>
              </a:rPr>
              <a:t>, “When it comes to projects, one thing is obvious: ‘right’ does not mean ‘stars.’ Indeed, one of the primary reasons for project ‘dream teams’ to fail is ‘signing too many all-stars.’” More important than an all-star is a project team member fully committed to the project goals.</a:t>
            </a:r>
            <a:endParaRPr lang="en-CA" sz="18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136200" y="151650"/>
            <a:ext cx="8554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4.3 Developing Team</a:t>
            </a:r>
            <a:endParaRPr b="1" dirty="0">
              <a:latin typeface="Arial"/>
              <a:ea typeface="Arial"/>
              <a:cs typeface="Arial"/>
              <a:sym typeface="Arial"/>
            </a:endParaRPr>
          </a:p>
        </p:txBody>
      </p:sp>
      <p:sp>
        <p:nvSpPr>
          <p:cNvPr id="4" name="TextBox 3">
            <a:extLst>
              <a:ext uri="{FF2B5EF4-FFF2-40B4-BE49-F238E27FC236}">
                <a16:creationId xmlns:a16="http://schemas.microsoft.com/office/drawing/2014/main" id="{113ED927-D39E-4A90-39FD-1835BA738017}"/>
              </a:ext>
            </a:extLst>
          </p:cNvPr>
          <p:cNvSpPr txBox="1"/>
          <p:nvPr/>
        </p:nvSpPr>
        <p:spPr>
          <a:xfrm>
            <a:off x="136200" y="906236"/>
            <a:ext cx="4780132" cy="3293209"/>
          </a:xfrm>
          <a:prstGeom prst="rect">
            <a:avLst/>
          </a:prstGeom>
          <a:noFill/>
        </p:spPr>
        <p:txBody>
          <a:bodyPr wrap="square" rtlCol="0">
            <a:spAutoFit/>
          </a:bodyPr>
          <a:lstStyle/>
          <a:p>
            <a:pPr marL="342900" indent="-342900">
              <a:buFont typeface="Arial" panose="020B0604020202020204" pitchFamily="34" charset="0"/>
              <a:buChar char="•"/>
            </a:pPr>
            <a:r>
              <a:rPr lang="en-US" sz="1600" dirty="0"/>
              <a:t>Define the purpose of the team and the project (set goals)</a:t>
            </a:r>
          </a:p>
          <a:p>
            <a:pPr marL="342900" indent="-342900">
              <a:buFont typeface="Arial" panose="020B0604020202020204" pitchFamily="34" charset="0"/>
              <a:buChar char="•"/>
            </a:pPr>
            <a:r>
              <a:rPr lang="en-US" sz="1600" dirty="0"/>
              <a:t>Measure the team’s performance (establish metrics and reporting, monitoring performance</a:t>
            </a:r>
          </a:p>
          <a:p>
            <a:pPr marL="342900" indent="-342900">
              <a:buFont typeface="Arial" panose="020B0604020202020204" pitchFamily="34" charset="0"/>
              <a:buChar char="•"/>
            </a:pPr>
            <a:r>
              <a:rPr lang="en-US" sz="1600" dirty="0"/>
              <a:t>Reward the team (as a motivator, and post project rewards </a:t>
            </a:r>
          </a:p>
          <a:p>
            <a:pPr marL="342900" indent="-342900">
              <a:buFont typeface="Arial" panose="020B0604020202020204" pitchFamily="34" charset="0"/>
              <a:buChar char="•"/>
            </a:pPr>
            <a:r>
              <a:rPr lang="en-US" sz="1600" dirty="0"/>
              <a:t>Conduct team building exercises</a:t>
            </a:r>
          </a:p>
          <a:p>
            <a:pPr marL="342900" indent="-342900">
              <a:buFont typeface="Arial" panose="020B0604020202020204" pitchFamily="34" charset="0"/>
              <a:buChar char="•"/>
            </a:pPr>
            <a:r>
              <a:rPr lang="en-US" sz="1600" dirty="0"/>
              <a:t>Provide motivation</a:t>
            </a:r>
          </a:p>
          <a:p>
            <a:pPr marL="342900" indent="-342900">
              <a:buFont typeface="Arial" panose="020B0604020202020204" pitchFamily="34" charset="0"/>
              <a:buChar char="•"/>
            </a:pPr>
            <a:r>
              <a:rPr lang="en-US" sz="1600" dirty="0"/>
              <a:t>Understand and teach team development characteristics</a:t>
            </a:r>
          </a:p>
          <a:p>
            <a:pPr marL="342900" indent="-342900">
              <a:buFont typeface="Arial" panose="020B0604020202020204" pitchFamily="34" charset="0"/>
              <a:buChar char="•"/>
            </a:pPr>
            <a:r>
              <a:rPr lang="en-US" sz="1600" dirty="0"/>
              <a:t>Teach skill development in project team compatibility: cooperation, communication, consoling, and conflict resolution</a:t>
            </a:r>
          </a:p>
        </p:txBody>
      </p:sp>
      <p:pic>
        <p:nvPicPr>
          <p:cNvPr id="96" name="Google Shape;96;p16" descr="Image&#10;&#10;Person standing in front of a white board with sticky notes." title="Image"/>
          <p:cNvPicPr preferRelativeResize="0"/>
          <p:nvPr/>
        </p:nvPicPr>
        <p:blipFill>
          <a:blip r:embed="rId3">
            <a:alphaModFix/>
          </a:blip>
          <a:stretch>
            <a:fillRect/>
          </a:stretch>
        </p:blipFill>
        <p:spPr>
          <a:xfrm>
            <a:off x="5483188" y="1136073"/>
            <a:ext cx="3137249" cy="2090999"/>
          </a:xfrm>
          <a:prstGeom prst="rect">
            <a:avLst/>
          </a:prstGeom>
          <a:noFill/>
          <a:ln>
            <a:noFill/>
          </a:ln>
        </p:spPr>
      </p:pic>
      <p:sp>
        <p:nvSpPr>
          <p:cNvPr id="97" name="Google Shape;97;p16"/>
          <p:cNvSpPr txBox="1"/>
          <p:nvPr/>
        </p:nvSpPr>
        <p:spPr>
          <a:xfrm>
            <a:off x="5483188" y="3265171"/>
            <a:ext cx="3137248" cy="338524"/>
          </a:xfrm>
          <a:prstGeom prst="rect">
            <a:avLst/>
          </a:prstGeom>
          <a:noFill/>
          <a:ln>
            <a:noFill/>
          </a:ln>
        </p:spPr>
        <p:txBody>
          <a:bodyPr spcFirstLastPara="1" wrap="square" lIns="91425" tIns="91425" rIns="91425" bIns="91425" anchor="t" anchorCtr="0">
            <a:spAutoFit/>
          </a:bodyPr>
          <a:lstStyle/>
          <a:p>
            <a:pPr algn="l"/>
            <a:r>
              <a:rPr lang="en-CA" sz="1000" b="0" i="1" dirty="0">
                <a:solidFill>
                  <a:srgbClr val="111111"/>
                </a:solidFill>
                <a:effectLst/>
                <a:latin typeface="+mn-lt"/>
                <a:hlinkClick r:id="rId4"/>
              </a:rPr>
              <a:t>Photo</a:t>
            </a:r>
            <a:r>
              <a:rPr lang="en-CA" sz="1000" b="0" i="1" dirty="0">
                <a:solidFill>
                  <a:srgbClr val="111111"/>
                </a:solidFill>
                <a:effectLst/>
                <a:latin typeface="+mn-lt"/>
              </a:rPr>
              <a:t> by </a:t>
            </a:r>
            <a:r>
              <a:rPr lang="en-CA" sz="1000" b="0" i="1" dirty="0">
                <a:solidFill>
                  <a:srgbClr val="111111"/>
                </a:solidFill>
                <a:effectLst/>
                <a:latin typeface="+mn-lt"/>
                <a:hlinkClick r:id="rId5"/>
              </a:rPr>
              <a:t>Jason Goodman</a:t>
            </a:r>
            <a:r>
              <a:rPr lang="en-CA" sz="1000" i="1" dirty="0">
                <a:solidFill>
                  <a:srgbClr val="111111"/>
                </a:solidFill>
                <a:latin typeface="+mn-lt"/>
              </a:rPr>
              <a:t>, </a:t>
            </a:r>
            <a:r>
              <a:rPr lang="en-CA" sz="1000" b="0" i="1" dirty="0">
                <a:solidFill>
                  <a:srgbClr val="111111"/>
                </a:solidFill>
                <a:effectLst/>
                <a:latin typeface="+mn-lt"/>
                <a:hlinkClick r:id="rId6"/>
              </a:rPr>
              <a:t>Unsplash License</a:t>
            </a:r>
            <a:endParaRPr lang="en-CA" sz="1000" b="0" i="1" dirty="0">
              <a:solidFill>
                <a:srgbClr val="111111"/>
              </a:solidFill>
              <a:effectLst/>
              <a:latin typeface="+mn-lt"/>
            </a:endParaRPr>
          </a:p>
        </p:txBody>
      </p:sp>
    </p:spTree>
    <p:extLst>
      <p:ext uri="{BB962C8B-B14F-4D97-AF65-F5344CB8AC3E}">
        <p14:creationId xmlns:p14="http://schemas.microsoft.com/office/powerpoint/2010/main" val="210302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91950" y="1763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4.3 Maslow’s Hierarchy of Needs</a:t>
            </a:r>
            <a:endParaRPr b="1" dirty="0">
              <a:latin typeface="Arial"/>
              <a:ea typeface="Arial"/>
              <a:cs typeface="Arial"/>
              <a:sym typeface="Arial"/>
            </a:endParaRPr>
          </a:p>
          <a:p>
            <a:pPr marL="0" lvl="0" indent="0" algn="l" rtl="0">
              <a:spcBef>
                <a:spcPts val="0"/>
              </a:spcBef>
              <a:spcAft>
                <a:spcPts val="0"/>
              </a:spcAft>
              <a:buSzPts val="990"/>
              <a:buNone/>
            </a:pPr>
            <a:endParaRPr b="1" dirty="0">
              <a:latin typeface="Arial"/>
              <a:ea typeface="Arial"/>
              <a:cs typeface="Arial"/>
              <a:sym typeface="Arial"/>
            </a:endParaRPr>
          </a:p>
        </p:txBody>
      </p:sp>
      <p:sp>
        <p:nvSpPr>
          <p:cNvPr id="110" name="Google Shape;110;p18"/>
          <p:cNvSpPr txBox="1">
            <a:spLocks noGrp="1"/>
          </p:cNvSpPr>
          <p:nvPr>
            <p:ph type="body" idx="1"/>
          </p:nvPr>
        </p:nvSpPr>
        <p:spPr>
          <a:xfrm>
            <a:off x="177541" y="784150"/>
            <a:ext cx="5183731" cy="3766335"/>
          </a:xfrm>
          <a:prstGeom prst="rect">
            <a:avLst/>
          </a:prstGeom>
        </p:spPr>
        <p:txBody>
          <a:bodyPr spcFirstLastPara="1" wrap="square" lIns="91425" tIns="91425" rIns="91425" bIns="91425" anchor="t" anchorCtr="0">
            <a:normAutofit fontScale="25000" lnSpcReduction="20000"/>
          </a:bodyPr>
          <a:lstStyle/>
          <a:p>
            <a:pPr lvl="0" indent="-349200" algn="l" rtl="0">
              <a:lnSpc>
                <a:spcPct val="120000"/>
              </a:lnSpc>
              <a:spcBef>
                <a:spcPts val="1200"/>
              </a:spcBef>
              <a:spcAft>
                <a:spcPts val="0"/>
              </a:spcAft>
              <a:buClr>
                <a:srgbClr val="000000"/>
              </a:buClr>
              <a:buSzPct val="100000"/>
              <a:buFont typeface="Arial" panose="020B0604020202020204" pitchFamily="34" charset="0"/>
              <a:buChar char="•"/>
            </a:pPr>
            <a:r>
              <a:rPr lang="en" sz="6400" b="1" dirty="0">
                <a:solidFill>
                  <a:srgbClr val="000000"/>
                </a:solidFill>
                <a:latin typeface="Arial"/>
                <a:ea typeface="Arial"/>
                <a:cs typeface="Arial"/>
                <a:sym typeface="Arial"/>
              </a:rPr>
              <a:t>Biological and Physiological:</a:t>
            </a:r>
            <a:r>
              <a:rPr lang="en" sz="6400" dirty="0">
                <a:solidFill>
                  <a:srgbClr val="000000"/>
                </a:solidFill>
                <a:latin typeface="Arial"/>
                <a:ea typeface="Arial"/>
                <a:cs typeface="Arial"/>
                <a:sym typeface="Arial"/>
              </a:rPr>
              <a:t> What a person needs to survive, such as food, water, and shelter.</a:t>
            </a:r>
          </a:p>
          <a:p>
            <a:pPr lvl="0" indent="-349200" algn="l" rtl="0">
              <a:lnSpc>
                <a:spcPct val="120000"/>
              </a:lnSpc>
              <a:spcBef>
                <a:spcPts val="1200"/>
              </a:spcBef>
              <a:spcAft>
                <a:spcPts val="0"/>
              </a:spcAft>
              <a:buClr>
                <a:srgbClr val="000000"/>
              </a:buClr>
              <a:buSzPct val="100000"/>
              <a:buFont typeface="Arial" panose="020B0604020202020204" pitchFamily="34" charset="0"/>
              <a:buChar char="•"/>
            </a:pPr>
            <a:r>
              <a:rPr lang="en" sz="6400" b="1" dirty="0">
                <a:solidFill>
                  <a:srgbClr val="000000"/>
                </a:solidFill>
                <a:latin typeface="Arial"/>
                <a:ea typeface="Arial"/>
                <a:cs typeface="Arial"/>
                <a:sym typeface="Arial"/>
              </a:rPr>
              <a:t>Safety:</a:t>
            </a:r>
            <a:r>
              <a:rPr lang="en" sz="6400" dirty="0">
                <a:solidFill>
                  <a:srgbClr val="000000"/>
                </a:solidFill>
                <a:latin typeface="Arial"/>
                <a:ea typeface="Arial"/>
                <a:cs typeface="Arial"/>
                <a:sym typeface="Arial"/>
              </a:rPr>
              <a:t> The need to be safe, have financial security and protection against accidents and illness.</a:t>
            </a:r>
          </a:p>
          <a:p>
            <a:pPr lvl="0" indent="-349200" algn="l" rtl="0">
              <a:lnSpc>
                <a:spcPct val="120000"/>
              </a:lnSpc>
              <a:spcBef>
                <a:spcPts val="1200"/>
              </a:spcBef>
              <a:spcAft>
                <a:spcPts val="0"/>
              </a:spcAft>
              <a:buClr>
                <a:srgbClr val="000000"/>
              </a:buClr>
              <a:buSzPct val="100000"/>
              <a:buFont typeface="Arial" panose="020B0604020202020204" pitchFamily="34" charset="0"/>
              <a:buChar char="•"/>
            </a:pPr>
            <a:r>
              <a:rPr lang="en" sz="6400" b="1" dirty="0">
                <a:solidFill>
                  <a:srgbClr val="000000"/>
                </a:solidFill>
                <a:latin typeface="Arial"/>
                <a:ea typeface="Arial"/>
                <a:cs typeface="Arial"/>
                <a:sym typeface="Arial"/>
              </a:rPr>
              <a:t>Love and Belongingness:</a:t>
            </a:r>
            <a:r>
              <a:rPr lang="en" sz="6400" dirty="0">
                <a:solidFill>
                  <a:srgbClr val="000000"/>
                </a:solidFill>
                <a:latin typeface="Arial"/>
                <a:ea typeface="Arial"/>
                <a:cs typeface="Arial"/>
                <a:sym typeface="Arial"/>
              </a:rPr>
              <a:t> The need to be loved by one’s family and community.</a:t>
            </a:r>
          </a:p>
          <a:p>
            <a:pPr lvl="0" indent="-349200" algn="l" rtl="0">
              <a:lnSpc>
                <a:spcPct val="120000"/>
              </a:lnSpc>
              <a:spcBef>
                <a:spcPts val="1200"/>
              </a:spcBef>
              <a:spcAft>
                <a:spcPts val="0"/>
              </a:spcAft>
              <a:buClr>
                <a:srgbClr val="000000"/>
              </a:buClr>
              <a:buSzPct val="100000"/>
              <a:buFont typeface="Arial" panose="020B0604020202020204" pitchFamily="34" charset="0"/>
              <a:buChar char="•"/>
            </a:pPr>
            <a:r>
              <a:rPr lang="en" sz="6400" b="1" dirty="0">
                <a:solidFill>
                  <a:srgbClr val="000000"/>
                </a:solidFill>
                <a:latin typeface="Arial"/>
                <a:ea typeface="Arial"/>
                <a:cs typeface="Arial"/>
                <a:sym typeface="Arial"/>
              </a:rPr>
              <a:t>Esteem:</a:t>
            </a:r>
            <a:r>
              <a:rPr lang="en" sz="6400" dirty="0">
                <a:solidFill>
                  <a:srgbClr val="000000"/>
                </a:solidFill>
                <a:latin typeface="Arial"/>
                <a:ea typeface="Arial"/>
                <a:cs typeface="Arial"/>
                <a:sym typeface="Arial"/>
              </a:rPr>
              <a:t> The need to be respected and valued by others.</a:t>
            </a:r>
          </a:p>
          <a:p>
            <a:pPr lvl="0" indent="-349200" algn="l" rtl="0">
              <a:lnSpc>
                <a:spcPct val="120000"/>
              </a:lnSpc>
              <a:spcBef>
                <a:spcPts val="1200"/>
              </a:spcBef>
              <a:spcAft>
                <a:spcPts val="0"/>
              </a:spcAft>
              <a:buClr>
                <a:srgbClr val="000000"/>
              </a:buClr>
              <a:buSzPct val="100000"/>
              <a:buFont typeface="Arial" panose="020B0604020202020204" pitchFamily="34" charset="0"/>
              <a:buChar char="•"/>
            </a:pPr>
            <a:r>
              <a:rPr lang="en" sz="6400" b="1" dirty="0">
                <a:solidFill>
                  <a:srgbClr val="000000"/>
                </a:solidFill>
                <a:latin typeface="Arial"/>
                <a:ea typeface="Arial"/>
                <a:cs typeface="Arial"/>
                <a:sym typeface="Arial"/>
              </a:rPr>
              <a:t>Self-Actualization:</a:t>
            </a:r>
            <a:r>
              <a:rPr lang="en" sz="6400" dirty="0">
                <a:solidFill>
                  <a:srgbClr val="000000"/>
                </a:solidFill>
                <a:latin typeface="Arial"/>
                <a:ea typeface="Arial"/>
                <a:cs typeface="Arial"/>
                <a:sym typeface="Arial"/>
              </a:rPr>
              <a:t> The desire to become the best self you can.</a:t>
            </a:r>
            <a:endParaRPr sz="2742" dirty="0">
              <a:solidFill>
                <a:srgbClr val="000000"/>
              </a:solidFill>
              <a:latin typeface="Arial"/>
              <a:ea typeface="Arial"/>
              <a:cs typeface="Arial"/>
              <a:sym typeface="Arial"/>
            </a:endParaRPr>
          </a:p>
        </p:txBody>
      </p:sp>
      <p:pic>
        <p:nvPicPr>
          <p:cNvPr id="111" name="Google Shape;111;p18" descr="Maslow’s Hierarchy of Needs"/>
          <p:cNvPicPr preferRelativeResize="0"/>
          <p:nvPr/>
        </p:nvPicPr>
        <p:blipFill>
          <a:blip r:embed="rId3">
            <a:alphaModFix/>
          </a:blip>
          <a:stretch>
            <a:fillRect/>
          </a:stretch>
        </p:blipFill>
        <p:spPr>
          <a:xfrm>
            <a:off x="5495703" y="1226372"/>
            <a:ext cx="3470756" cy="2413545"/>
          </a:xfrm>
          <a:prstGeom prst="rect">
            <a:avLst/>
          </a:prstGeom>
          <a:noFill/>
          <a:ln>
            <a:noFill/>
          </a:ln>
        </p:spPr>
      </p:pic>
      <p:sp>
        <p:nvSpPr>
          <p:cNvPr id="2" name="CuadroTexto 1">
            <a:extLst>
              <a:ext uri="{FF2B5EF4-FFF2-40B4-BE49-F238E27FC236}">
                <a16:creationId xmlns:a16="http://schemas.microsoft.com/office/drawing/2014/main" id="{BDD53248-6994-C4A0-B0B6-10314E0CE1E9}"/>
              </a:ext>
            </a:extLst>
          </p:cNvPr>
          <p:cNvSpPr txBox="1"/>
          <p:nvPr/>
        </p:nvSpPr>
        <p:spPr>
          <a:xfrm>
            <a:off x="5984586" y="3670907"/>
            <a:ext cx="2492990" cy="246221"/>
          </a:xfrm>
          <a:prstGeom prst="rect">
            <a:avLst/>
          </a:prstGeom>
          <a:noFill/>
        </p:spPr>
        <p:txBody>
          <a:bodyPr wrap="none" rtlCol="0">
            <a:spAutoFit/>
          </a:bodyPr>
          <a:lstStyle/>
          <a:p>
            <a:r>
              <a:rPr lang="en-CA" sz="1000" b="0" i="1" dirty="0">
                <a:solidFill>
                  <a:srgbClr val="003180"/>
                </a:solidFill>
                <a:effectLst/>
                <a:latin typeface="+mn-lt"/>
              </a:rPr>
              <a:t>Figure 4‑1: Maslow’s Hierarchy of Needs</a:t>
            </a:r>
            <a:endParaRPr lang="en-CA" sz="10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EA9C-F6B7-96BE-1650-7C7DD3F3E2F1}"/>
              </a:ext>
            </a:extLst>
          </p:cNvPr>
          <p:cNvSpPr>
            <a:spLocks noGrp="1"/>
          </p:cNvSpPr>
          <p:nvPr>
            <p:ph type="title"/>
          </p:nvPr>
        </p:nvSpPr>
        <p:spPr>
          <a:xfrm>
            <a:off x="311700" y="173255"/>
            <a:ext cx="8520600" cy="543541"/>
          </a:xfrm>
        </p:spPr>
        <p:txBody>
          <a:bodyPr>
            <a:noAutofit/>
          </a:bodyPr>
          <a:lstStyle/>
          <a:p>
            <a:r>
              <a:rPr lang="en-US" b="1" dirty="0">
                <a:latin typeface="+mj-lt"/>
              </a:rPr>
              <a:t>4.3 Tuckman’s Stages of Team Development</a:t>
            </a:r>
          </a:p>
        </p:txBody>
      </p:sp>
      <p:pic>
        <p:nvPicPr>
          <p:cNvPr id="1026" name="Picture 2" descr="Tuckman's linear model of group development includes forming, storming, norming, performing, and adjourning">
            <a:hlinkClick r:id="rId2"/>
            <a:extLst>
              <a:ext uri="{FF2B5EF4-FFF2-40B4-BE49-F238E27FC236}">
                <a16:creationId xmlns:a16="http://schemas.microsoft.com/office/drawing/2014/main" id="{1FA379DD-576D-6370-1975-6E769574A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99" y="1010359"/>
            <a:ext cx="3297775" cy="31593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7754DA-79A5-19C3-EC3D-DDD1F83F4D45}"/>
              </a:ext>
            </a:extLst>
          </p:cNvPr>
          <p:cNvSpPr/>
          <p:nvPr/>
        </p:nvSpPr>
        <p:spPr>
          <a:xfrm>
            <a:off x="181203" y="4242037"/>
            <a:ext cx="3215140" cy="400110"/>
          </a:xfrm>
          <a:prstGeom prst="rect">
            <a:avLst/>
          </a:prstGeom>
        </p:spPr>
        <p:txBody>
          <a:bodyPr wrap="square">
            <a:spAutoFit/>
          </a:bodyPr>
          <a:lstStyle/>
          <a:p>
            <a:r>
              <a:rPr lang="en-CA" sz="1000" dirty="0">
                <a:solidFill>
                  <a:schemeClr val="bg2"/>
                </a:solidFill>
              </a:rPr>
              <a:t>“</a:t>
            </a:r>
            <a:r>
              <a:rPr lang="en-CA" sz="1000" dirty="0">
                <a:solidFill>
                  <a:schemeClr val="bg2"/>
                </a:solidFill>
                <a:hlinkClick r:id="rId4">
                  <a:extLst>
                    <a:ext uri="{A12FA001-AC4F-418D-AE19-62706E023703}">
                      <ahyp:hlinkClr xmlns:ahyp="http://schemas.microsoft.com/office/drawing/2018/hyperlinkcolor" val="tx"/>
                    </a:ext>
                  </a:extLst>
                </a:hlinkClick>
              </a:rPr>
              <a:t>Tuckman’s Linear Model of group development</a:t>
            </a:r>
            <a:r>
              <a:rPr lang="en-CA" sz="1000" dirty="0">
                <a:solidFill>
                  <a:schemeClr val="bg2"/>
                </a:solidFill>
              </a:rPr>
              <a:t>” by</a:t>
            </a:r>
            <a:r>
              <a:rPr lang="en-CA" sz="1000" dirty="0">
                <a:solidFill>
                  <a:schemeClr val="bg2"/>
                </a:solidFill>
                <a:hlinkClick r:id="rId5">
                  <a:extLst>
                    <a:ext uri="{A12FA001-AC4F-418D-AE19-62706E023703}">
                      <ahyp:hlinkClr xmlns:ahyp="http://schemas.microsoft.com/office/drawing/2018/hyperlinkcolor" val="tx"/>
                    </a:ext>
                  </a:extLst>
                </a:hlinkClick>
              </a:rPr>
              <a:t> eCampus Ontario</a:t>
            </a:r>
            <a:r>
              <a:rPr lang="en-CA" sz="1000" dirty="0">
                <a:solidFill>
                  <a:schemeClr val="bg2"/>
                </a:solidFill>
                <a:hlinkClick r:id="rId6">
                  <a:extLst>
                    <a:ext uri="{A12FA001-AC4F-418D-AE19-62706E023703}">
                      <ahyp:hlinkClr xmlns:ahyp="http://schemas.microsoft.com/office/drawing/2018/hyperlinkcolor" val="tx"/>
                    </a:ext>
                  </a:extLst>
                </a:hlinkClick>
              </a:rPr>
              <a:t> CC BY-SA 4.0</a:t>
            </a:r>
            <a:endParaRPr lang="en-US" sz="1000" dirty="0">
              <a:solidFill>
                <a:schemeClr val="bg2"/>
              </a:solidFill>
            </a:endParaRPr>
          </a:p>
        </p:txBody>
      </p:sp>
      <p:sp>
        <p:nvSpPr>
          <p:cNvPr id="7" name="TextBox 6">
            <a:extLst>
              <a:ext uri="{FF2B5EF4-FFF2-40B4-BE49-F238E27FC236}">
                <a16:creationId xmlns:a16="http://schemas.microsoft.com/office/drawing/2014/main" id="{939E0292-0321-53B7-D104-D6522D0BC0DF}"/>
              </a:ext>
            </a:extLst>
          </p:cNvPr>
          <p:cNvSpPr txBox="1"/>
          <p:nvPr/>
        </p:nvSpPr>
        <p:spPr>
          <a:xfrm>
            <a:off x="3936732" y="909756"/>
            <a:ext cx="4895567" cy="3539430"/>
          </a:xfrm>
          <a:prstGeom prst="rect">
            <a:avLst/>
          </a:prstGeom>
          <a:noFill/>
        </p:spPr>
        <p:txBody>
          <a:bodyPr wrap="square" rtlCol="0">
            <a:spAutoFit/>
          </a:bodyPr>
          <a:lstStyle/>
          <a:p>
            <a:pPr marL="342900" indent="-342900">
              <a:buFont typeface="+mj-lt"/>
              <a:buAutoNum type="arabicPeriod"/>
            </a:pPr>
            <a:r>
              <a:rPr lang="en-US" b="1" dirty="0"/>
              <a:t>Forming:  </a:t>
            </a:r>
            <a:r>
              <a:rPr lang="en-US" dirty="0"/>
              <a:t>group comes together, little agreement how to approach the project, require a lot of guidance</a:t>
            </a:r>
          </a:p>
          <a:p>
            <a:pPr marL="342900" indent="-342900">
              <a:buFont typeface="+mj-lt"/>
              <a:buAutoNum type="arabicPeriod"/>
            </a:pPr>
            <a:endParaRPr lang="en-US" dirty="0"/>
          </a:p>
          <a:p>
            <a:pPr marL="342900" indent="-342900">
              <a:buFont typeface="+mj-lt"/>
              <a:buAutoNum type="arabicPeriod"/>
            </a:pPr>
            <a:r>
              <a:rPr lang="en-US" b="1" dirty="0"/>
              <a:t>Storming: </a:t>
            </a:r>
            <a:r>
              <a:rPr lang="en-US" dirty="0"/>
              <a:t>team is figuring out their roles, conflict and power struggles may ensue, yet a clear vision, require support and coaching</a:t>
            </a:r>
          </a:p>
          <a:p>
            <a:pPr marL="342900" indent="-342900">
              <a:buFont typeface="+mj-lt"/>
              <a:buAutoNum type="arabicPeriod"/>
            </a:pPr>
            <a:endParaRPr lang="en-US" dirty="0"/>
          </a:p>
          <a:p>
            <a:pPr marL="342900" indent="-342900">
              <a:buFont typeface="+mj-lt"/>
              <a:buAutoNum type="arabicPeriod"/>
            </a:pPr>
            <a:r>
              <a:rPr lang="en-US" b="1" dirty="0"/>
              <a:t>Norming: </a:t>
            </a:r>
            <a:r>
              <a:rPr lang="en-US" dirty="0"/>
              <a:t>develop consensus regarding roles, processes and approach; require facilitation</a:t>
            </a:r>
          </a:p>
          <a:p>
            <a:pPr marL="342900" indent="-342900">
              <a:buFont typeface="+mj-lt"/>
              <a:buAutoNum type="arabicPeriod"/>
            </a:pPr>
            <a:endParaRPr lang="en-US" dirty="0"/>
          </a:p>
          <a:p>
            <a:pPr marL="342900" indent="-342900">
              <a:buFont typeface="+mj-lt"/>
              <a:buAutoNum type="arabicPeriod"/>
            </a:pPr>
            <a:r>
              <a:rPr lang="en-US" b="1" dirty="0"/>
              <a:t>Performing: </a:t>
            </a:r>
            <a:r>
              <a:rPr lang="en-US" dirty="0"/>
              <a:t>clear vision and purpose, meeting performance goals/milestones/benchmarks; require less supervision</a:t>
            </a:r>
          </a:p>
          <a:p>
            <a:pPr marL="342900" indent="-342900">
              <a:buFont typeface="+mj-lt"/>
              <a:buAutoNum type="arabicPeriod"/>
            </a:pPr>
            <a:endParaRPr lang="en-US" dirty="0"/>
          </a:p>
          <a:p>
            <a:pPr marL="342900" indent="-342900">
              <a:buFont typeface="+mj-lt"/>
              <a:buAutoNum type="arabicPeriod"/>
            </a:pPr>
            <a:r>
              <a:rPr lang="en-US" b="1" dirty="0"/>
              <a:t>Adjourning: </a:t>
            </a:r>
            <a:r>
              <a:rPr lang="en-US" dirty="0"/>
              <a:t>collect lessons learned, transition to other work; require recognition and support to transition</a:t>
            </a:r>
          </a:p>
        </p:txBody>
      </p:sp>
    </p:spTree>
    <p:extLst>
      <p:ext uri="{BB962C8B-B14F-4D97-AF65-F5344CB8AC3E}">
        <p14:creationId xmlns:p14="http://schemas.microsoft.com/office/powerpoint/2010/main" val="374948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213975" y="165150"/>
            <a:ext cx="8618400" cy="5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ct val="33000"/>
              <a:buFont typeface="Arial"/>
              <a:buNone/>
            </a:pPr>
            <a:r>
              <a:rPr lang="en-CA" b="1" dirty="0">
                <a:latin typeface="Arial"/>
                <a:ea typeface="Arial"/>
                <a:cs typeface="Arial"/>
                <a:sym typeface="Arial"/>
              </a:rPr>
              <a:t>4.4 Human Resources and Supporting Teams to Building Trust</a:t>
            </a:r>
            <a:br>
              <a:rPr lang="en-CA" b="1" dirty="0">
                <a:latin typeface="Arial"/>
                <a:ea typeface="Arial"/>
                <a:cs typeface="Arial"/>
                <a:sym typeface="Arial"/>
              </a:rPr>
            </a:br>
            <a:endParaRPr dirty="0"/>
          </a:p>
        </p:txBody>
      </p:sp>
      <p:sp>
        <p:nvSpPr>
          <p:cNvPr id="130" name="Google Shape;130;p21"/>
          <p:cNvSpPr txBox="1">
            <a:spLocks noGrp="1"/>
          </p:cNvSpPr>
          <p:nvPr>
            <p:ph type="body" idx="1"/>
          </p:nvPr>
        </p:nvSpPr>
        <p:spPr>
          <a:xfrm>
            <a:off x="147857" y="1371600"/>
            <a:ext cx="5020135" cy="3131820"/>
          </a:xfrm>
          <a:prstGeom prst="rect">
            <a:avLst/>
          </a:prstGeom>
        </p:spPr>
        <p:txBody>
          <a:bodyPr spcFirstLastPara="1" wrap="square" lIns="91425" tIns="91425" rIns="91425" bIns="91425" anchor="t" anchorCtr="0">
            <a:noAutofit/>
          </a:bodyPr>
          <a:lstStyle/>
          <a:p>
            <a:pPr lvl="0" algn="l" rtl="0">
              <a:lnSpc>
                <a:spcPct val="100000"/>
              </a:lnSpc>
              <a:spcBef>
                <a:spcPts val="1200"/>
              </a:spcBef>
              <a:spcAft>
                <a:spcPts val="0"/>
              </a:spcAft>
              <a:buClr>
                <a:srgbClr val="000000"/>
              </a:buClr>
              <a:buSzPts val="1800"/>
              <a:buFont typeface="Arial" panose="020B0604020202020204" pitchFamily="34" charset="0"/>
              <a:buChar char="•"/>
            </a:pPr>
            <a:r>
              <a:rPr lang="en-CA" dirty="0">
                <a:solidFill>
                  <a:srgbClr val="000000"/>
                </a:solidFill>
                <a:latin typeface="Arial"/>
                <a:ea typeface="Arial"/>
                <a:cs typeface="Arial"/>
                <a:sym typeface="Arial"/>
              </a:rPr>
              <a:t>Trust is based on beliefs related to their own ability, integrity and disposition to be “good”</a:t>
            </a:r>
          </a:p>
          <a:p>
            <a:pPr lvl="0" algn="l" rtl="0">
              <a:lnSpc>
                <a:spcPct val="100000"/>
              </a:lnSpc>
              <a:spcBef>
                <a:spcPts val="1200"/>
              </a:spcBef>
              <a:spcAft>
                <a:spcPts val="0"/>
              </a:spcAft>
              <a:buClr>
                <a:srgbClr val="000000"/>
              </a:buClr>
              <a:buSzPts val="1800"/>
              <a:buFont typeface="Arial" panose="020B0604020202020204" pitchFamily="34" charset="0"/>
              <a:buChar char="•"/>
            </a:pPr>
            <a:r>
              <a:rPr lang="en-CA" dirty="0">
                <a:solidFill>
                  <a:srgbClr val="000000"/>
                </a:solidFill>
                <a:latin typeface="Arial"/>
                <a:ea typeface="Arial"/>
                <a:cs typeface="Arial"/>
                <a:sym typeface="Arial"/>
              </a:rPr>
              <a:t>Trust is fragile</a:t>
            </a:r>
          </a:p>
          <a:p>
            <a:pPr lvl="0" algn="l" rtl="0">
              <a:lnSpc>
                <a:spcPct val="100000"/>
              </a:lnSpc>
              <a:spcBef>
                <a:spcPts val="1200"/>
              </a:spcBef>
              <a:spcAft>
                <a:spcPts val="0"/>
              </a:spcAft>
              <a:buClr>
                <a:srgbClr val="000000"/>
              </a:buClr>
              <a:buSzPts val="1800"/>
              <a:buFont typeface="Arial" panose="020B0604020202020204" pitchFamily="34" charset="0"/>
              <a:buChar char="•"/>
            </a:pPr>
            <a:r>
              <a:rPr lang="en-CA" dirty="0">
                <a:solidFill>
                  <a:srgbClr val="000000"/>
                </a:solidFill>
                <a:latin typeface="Arial"/>
                <a:ea typeface="Arial"/>
                <a:cs typeface="Arial"/>
                <a:sym typeface="Arial"/>
              </a:rPr>
              <a:t>HR provides trust building exercises with team and Project Manager</a:t>
            </a:r>
          </a:p>
          <a:p>
            <a:pPr marL="457200" lvl="0" indent="-342900" algn="l" rtl="0">
              <a:lnSpc>
                <a:spcPct val="200000"/>
              </a:lnSpc>
              <a:spcBef>
                <a:spcPts val="1200"/>
              </a:spcBef>
              <a:spcAft>
                <a:spcPts val="0"/>
              </a:spcAft>
              <a:buClr>
                <a:srgbClr val="000000"/>
              </a:buClr>
              <a:buSzPts val="1800"/>
              <a:buFont typeface="Arial"/>
              <a:buChar char="●"/>
            </a:pPr>
            <a:endParaRPr dirty="0">
              <a:solidFill>
                <a:srgbClr val="000000"/>
              </a:solidFill>
              <a:latin typeface="Arial"/>
              <a:ea typeface="Arial"/>
              <a:cs typeface="Arial"/>
              <a:sym typeface="Arial"/>
            </a:endParaRPr>
          </a:p>
        </p:txBody>
      </p:sp>
      <p:pic>
        <p:nvPicPr>
          <p:cNvPr id="3" name="Imagen 2">
            <a:extLst>
              <a:ext uri="{FF2B5EF4-FFF2-40B4-BE49-F238E27FC236}">
                <a16:creationId xmlns:a16="http://schemas.microsoft.com/office/drawing/2014/main" id="{8D0D8935-E7CA-DB4C-1A7D-788209F604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29249" y="1285875"/>
            <a:ext cx="3177452" cy="2571750"/>
          </a:xfrm>
          <a:prstGeom prst="rect">
            <a:avLst/>
          </a:prstGeom>
        </p:spPr>
      </p:pic>
      <p:sp>
        <p:nvSpPr>
          <p:cNvPr id="4" name="Google Shape;97;p16">
            <a:extLst>
              <a:ext uri="{FF2B5EF4-FFF2-40B4-BE49-F238E27FC236}">
                <a16:creationId xmlns:a16="http://schemas.microsoft.com/office/drawing/2014/main" id="{6986CEB9-33EC-2644-FB05-42CACCD01E06}"/>
              </a:ext>
            </a:extLst>
          </p:cNvPr>
          <p:cNvSpPr txBox="1"/>
          <p:nvPr/>
        </p:nvSpPr>
        <p:spPr>
          <a:xfrm>
            <a:off x="5429249" y="3857625"/>
            <a:ext cx="3137248" cy="338524"/>
          </a:xfrm>
          <a:prstGeom prst="rect">
            <a:avLst/>
          </a:prstGeom>
          <a:noFill/>
          <a:ln>
            <a:noFill/>
          </a:ln>
        </p:spPr>
        <p:txBody>
          <a:bodyPr spcFirstLastPara="1" wrap="square" lIns="91425" tIns="91425" rIns="91425" bIns="91425" anchor="t" anchorCtr="0">
            <a:spAutoFit/>
          </a:bodyPr>
          <a:lstStyle/>
          <a:p>
            <a:pPr algn="l"/>
            <a:r>
              <a:rPr lang="es-CO" sz="1000" b="0" i="1" dirty="0">
                <a:solidFill>
                  <a:srgbClr val="191B26"/>
                </a:solidFill>
                <a:effectLst/>
                <a:latin typeface="+mn-lt"/>
                <a:hlinkClick r:id="rId4"/>
              </a:rPr>
              <a:t>Image</a:t>
            </a:r>
            <a:r>
              <a:rPr lang="es-CO" sz="1000" b="0" i="1" dirty="0">
                <a:solidFill>
                  <a:srgbClr val="191B26"/>
                </a:solidFill>
                <a:effectLst/>
                <a:latin typeface="+mn-lt"/>
              </a:rPr>
              <a:t> by </a:t>
            </a:r>
            <a:r>
              <a:rPr lang="es-CO" sz="1000" b="0" i="1" u="sng" dirty="0">
                <a:solidFill>
                  <a:srgbClr val="191B26"/>
                </a:solidFill>
                <a:effectLst/>
                <a:latin typeface="+mn-lt"/>
                <a:hlinkClick r:id="rId5"/>
              </a:rPr>
              <a:t>Anemone123</a:t>
            </a:r>
            <a:r>
              <a:rPr lang="es-CO" sz="1000" i="1" u="sng" dirty="0">
                <a:solidFill>
                  <a:srgbClr val="191B26"/>
                </a:solidFill>
                <a:latin typeface="+mn-lt"/>
              </a:rPr>
              <a:t>,</a:t>
            </a:r>
            <a:r>
              <a:rPr lang="es-CO" sz="1000" b="0" i="1" dirty="0">
                <a:solidFill>
                  <a:srgbClr val="191B26"/>
                </a:solidFill>
                <a:effectLst/>
                <a:latin typeface="+mn-lt"/>
              </a:rPr>
              <a:t> </a:t>
            </a:r>
            <a:r>
              <a:rPr lang="es-CO" sz="1000" b="0" i="1" u="sng" dirty="0">
                <a:solidFill>
                  <a:srgbClr val="191B26"/>
                </a:solidFill>
                <a:effectLst/>
                <a:latin typeface="+mn-lt"/>
                <a:hlinkClick r:id="rId6"/>
              </a:rPr>
              <a:t>Pixabay License</a:t>
            </a:r>
            <a:endParaRPr lang="en-CA" sz="1000" b="0" i="1" dirty="0">
              <a:solidFill>
                <a:srgbClr val="111111"/>
              </a:solidFill>
              <a:effectLst/>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9;p21">
            <a:extLst>
              <a:ext uri="{FF2B5EF4-FFF2-40B4-BE49-F238E27FC236}">
                <a16:creationId xmlns:a16="http://schemas.microsoft.com/office/drawing/2014/main" id="{D3B8C62D-7D93-8762-A6FE-2075D0FAF697}"/>
              </a:ext>
            </a:extLst>
          </p:cNvPr>
          <p:cNvSpPr txBox="1">
            <a:spLocks noGrp="1"/>
          </p:cNvSpPr>
          <p:nvPr>
            <p:ph type="title"/>
          </p:nvPr>
        </p:nvSpPr>
        <p:spPr>
          <a:xfrm>
            <a:off x="213975" y="165150"/>
            <a:ext cx="8618400" cy="531300"/>
          </a:xfrm>
          <a:prstGeom prst="rect">
            <a:avLst/>
          </a:prstGeom>
        </p:spPr>
        <p:txBody>
          <a:bodyPr spcFirstLastPara="1" wrap="square" lIns="91425" tIns="91425" rIns="91425" bIns="91425" anchor="t" anchorCtr="0">
            <a:noAutofit/>
          </a:bodyPr>
          <a:lstStyle/>
          <a:p>
            <a:pPr>
              <a:buClr>
                <a:srgbClr val="000000"/>
              </a:buClr>
              <a:buSzPct val="33000"/>
            </a:pPr>
            <a:r>
              <a:rPr lang="en-CA" b="1" dirty="0">
                <a:latin typeface="Arial"/>
                <a:ea typeface="Arial"/>
                <a:cs typeface="Arial"/>
                <a:sym typeface="Arial"/>
              </a:rPr>
              <a:t>4.4 Human Resources Helping Teams to Develop Communication Skills</a:t>
            </a:r>
            <a:endParaRPr dirty="0"/>
          </a:p>
        </p:txBody>
      </p:sp>
      <p:sp>
        <p:nvSpPr>
          <p:cNvPr id="3" name="Text Placeholder 2">
            <a:extLst>
              <a:ext uri="{FF2B5EF4-FFF2-40B4-BE49-F238E27FC236}">
                <a16:creationId xmlns:a16="http://schemas.microsoft.com/office/drawing/2014/main" id="{6137DD9B-AE45-4F5B-2621-D6DAC8A4DD4B}"/>
              </a:ext>
            </a:extLst>
          </p:cNvPr>
          <p:cNvSpPr>
            <a:spLocks noGrp="1"/>
          </p:cNvSpPr>
          <p:nvPr>
            <p:ph type="body" idx="1"/>
          </p:nvPr>
        </p:nvSpPr>
        <p:spPr>
          <a:xfrm>
            <a:off x="213974" y="1218571"/>
            <a:ext cx="8557733" cy="3339000"/>
          </a:xfrm>
        </p:spPr>
        <p:txBody>
          <a:bodyPr>
            <a:noAutofit/>
          </a:bodyPr>
          <a:lstStyle/>
          <a:p>
            <a:pPr>
              <a:buFont typeface="Arial" panose="020B0604020202020204" pitchFamily="34" charset="0"/>
              <a:buChar char="•"/>
            </a:pPr>
            <a:r>
              <a:rPr lang="en-US" sz="1500" dirty="0">
                <a:solidFill>
                  <a:srgbClr val="000000"/>
                </a:solidFill>
                <a:latin typeface="+mn-lt"/>
              </a:rPr>
              <a:t>Teaching two-way communication tools to project teams helps increase positive communication</a:t>
            </a:r>
          </a:p>
          <a:p>
            <a:pPr lvl="1">
              <a:buFont typeface="+mj-lt"/>
              <a:buAutoNum type="arabicPeriod"/>
            </a:pPr>
            <a:r>
              <a:rPr lang="en-US" sz="1500" b="1" dirty="0">
                <a:solidFill>
                  <a:srgbClr val="000000"/>
                </a:solidFill>
                <a:latin typeface="+mn-lt"/>
              </a:rPr>
              <a:t>Formal Communication:  </a:t>
            </a:r>
            <a:r>
              <a:rPr lang="en-US" sz="1500" dirty="0">
                <a:solidFill>
                  <a:srgbClr val="000000"/>
                </a:solidFill>
                <a:latin typeface="+mn-lt"/>
              </a:rPr>
              <a:t>questionnaires, surveys, mentoring programs, suggestion boxes, bulletin boards, email, handbooks, meetings</a:t>
            </a:r>
          </a:p>
          <a:p>
            <a:pPr lvl="1">
              <a:buFont typeface="+mj-lt"/>
              <a:buAutoNum type="arabicPeriod"/>
            </a:pPr>
            <a:r>
              <a:rPr lang="en-US" sz="1500" b="1" dirty="0">
                <a:solidFill>
                  <a:srgbClr val="000000"/>
                </a:solidFill>
                <a:latin typeface="+mn-lt"/>
              </a:rPr>
              <a:t>Information Communication: </a:t>
            </a:r>
            <a:r>
              <a:rPr lang="en-US" sz="1500" dirty="0">
                <a:solidFill>
                  <a:srgbClr val="000000"/>
                </a:solidFill>
                <a:latin typeface="+mn-lt"/>
              </a:rPr>
              <a:t>chatting, grapevine (information sharing ie lunch room), unofficial discussions, advice, small talk at beginning of meetings, telling stories</a:t>
            </a:r>
          </a:p>
          <a:p>
            <a:pPr>
              <a:buFont typeface="Arial" panose="020B0604020202020204" pitchFamily="34" charset="0"/>
              <a:buChar char="•"/>
            </a:pPr>
            <a:r>
              <a:rPr lang="en-US" sz="1500" dirty="0">
                <a:solidFill>
                  <a:srgbClr val="000000"/>
                </a:solidFill>
                <a:latin typeface="+mn-lt"/>
              </a:rPr>
              <a:t>Human Resources is in a good position to create opportunities to share and gather important information with teams</a:t>
            </a:r>
          </a:p>
          <a:p>
            <a:pPr>
              <a:buFont typeface="Arial" panose="020B0604020202020204" pitchFamily="34" charset="0"/>
              <a:buChar char="•"/>
            </a:pPr>
            <a:r>
              <a:rPr lang="en-US" sz="1500" b="1" dirty="0">
                <a:solidFill>
                  <a:srgbClr val="000000"/>
                </a:solidFill>
                <a:latin typeface="+mn-lt"/>
              </a:rPr>
              <a:t>Face-to-Face Communication: </a:t>
            </a:r>
            <a:r>
              <a:rPr lang="en-US" sz="1500" dirty="0">
                <a:solidFill>
                  <a:srgbClr val="000000"/>
                </a:solidFill>
                <a:latin typeface="+mn-lt"/>
              </a:rPr>
              <a:t>Send and receive messages simultaneously, offers feedback instantaneously, easy to interpret, captures body language</a:t>
            </a:r>
          </a:p>
          <a:p>
            <a:pPr>
              <a:buFont typeface="Arial" panose="020B0604020202020204" pitchFamily="34" charset="0"/>
              <a:buChar char="•"/>
            </a:pPr>
            <a:r>
              <a:rPr lang="en-US" sz="1500" b="1" dirty="0">
                <a:solidFill>
                  <a:srgbClr val="000000"/>
                </a:solidFill>
                <a:latin typeface="+mn-lt"/>
              </a:rPr>
              <a:t>Virtual Communication: </a:t>
            </a:r>
            <a:r>
              <a:rPr lang="en-US" sz="1500" dirty="0">
                <a:solidFill>
                  <a:srgbClr val="000000"/>
                </a:solidFill>
                <a:latin typeface="+mn-lt"/>
              </a:rPr>
              <a:t>Geographically dispersed, interact sending messages with meeting physically, save time and costs, convenient, team can be flexible with schedules, no physical space required</a:t>
            </a:r>
          </a:p>
          <a:p>
            <a:pPr marL="114300" indent="0">
              <a:buNone/>
            </a:pPr>
            <a:endParaRPr lang="en-US" sz="1500" dirty="0">
              <a:solidFill>
                <a:srgbClr val="000000"/>
              </a:solidFill>
              <a:latin typeface="+mn-lt"/>
            </a:endParaRPr>
          </a:p>
          <a:p>
            <a:pPr>
              <a:buFont typeface="+mj-lt"/>
              <a:buAutoNum type="arabicPeriod"/>
            </a:pPr>
            <a:endParaRPr lang="en-US" sz="1500" dirty="0">
              <a:solidFill>
                <a:srgbClr val="000000"/>
              </a:solidFill>
              <a:latin typeface="+mn-lt"/>
            </a:endParaRPr>
          </a:p>
          <a:p>
            <a:pPr>
              <a:buFont typeface="+mj-lt"/>
              <a:buAutoNum type="arabicPeriod"/>
            </a:pPr>
            <a:endParaRPr lang="en-US" sz="1500" dirty="0">
              <a:solidFill>
                <a:srgbClr val="000000"/>
              </a:solidFill>
              <a:latin typeface="+mn-lt"/>
            </a:endParaRPr>
          </a:p>
          <a:p>
            <a:pPr>
              <a:buFont typeface="+mj-lt"/>
              <a:buAutoNum type="arabicPeriod"/>
            </a:pPr>
            <a:endParaRPr lang="en-US" sz="1500" dirty="0">
              <a:solidFill>
                <a:srgbClr val="000000"/>
              </a:solidFill>
              <a:latin typeface="+mn-lt"/>
            </a:endParaRPr>
          </a:p>
          <a:p>
            <a:endParaRPr lang="en-US" sz="1500" dirty="0">
              <a:solidFill>
                <a:srgbClr val="000000"/>
              </a:solidFill>
              <a:latin typeface="+mn-lt"/>
            </a:endParaRPr>
          </a:p>
        </p:txBody>
      </p:sp>
    </p:spTree>
    <p:extLst>
      <p:ext uri="{BB962C8B-B14F-4D97-AF65-F5344CB8AC3E}">
        <p14:creationId xmlns:p14="http://schemas.microsoft.com/office/powerpoint/2010/main" val="324176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AFB1-0E01-B884-A72C-3C02590CFDF8}"/>
              </a:ext>
            </a:extLst>
          </p:cNvPr>
          <p:cNvSpPr>
            <a:spLocks noGrp="1"/>
          </p:cNvSpPr>
          <p:nvPr>
            <p:ph type="title"/>
          </p:nvPr>
        </p:nvSpPr>
        <p:spPr>
          <a:xfrm>
            <a:off x="311700" y="194310"/>
            <a:ext cx="8520600" cy="823490"/>
          </a:xfrm>
        </p:spPr>
        <p:txBody>
          <a:bodyPr>
            <a:noAutofit/>
          </a:bodyPr>
          <a:lstStyle/>
          <a:p>
            <a:r>
              <a:rPr lang="en-US" b="1" dirty="0">
                <a:latin typeface="+mn-lt"/>
              </a:rPr>
              <a:t>4.5 Team Motivation</a:t>
            </a:r>
          </a:p>
        </p:txBody>
      </p:sp>
      <p:sp>
        <p:nvSpPr>
          <p:cNvPr id="3" name="Text Placeholder 2">
            <a:extLst>
              <a:ext uri="{FF2B5EF4-FFF2-40B4-BE49-F238E27FC236}">
                <a16:creationId xmlns:a16="http://schemas.microsoft.com/office/drawing/2014/main" id="{E571080C-D391-7DBB-98F1-88212A0D5305}"/>
              </a:ext>
            </a:extLst>
          </p:cNvPr>
          <p:cNvSpPr>
            <a:spLocks noGrp="1"/>
          </p:cNvSpPr>
          <p:nvPr>
            <p:ph type="body" idx="1"/>
          </p:nvPr>
        </p:nvSpPr>
        <p:spPr>
          <a:xfrm>
            <a:off x="244928" y="1229875"/>
            <a:ext cx="5184321" cy="3339000"/>
          </a:xfrm>
        </p:spPr>
        <p:txBody>
          <a:bodyPr/>
          <a:lstStyle/>
          <a:p>
            <a:pPr>
              <a:buFont typeface="Arial" panose="020B0604020202020204" pitchFamily="34" charset="0"/>
              <a:buChar char="•"/>
            </a:pPr>
            <a:r>
              <a:rPr lang="en-US" dirty="0">
                <a:solidFill>
                  <a:srgbClr val="000000"/>
                </a:solidFill>
                <a:latin typeface="+mn-lt"/>
              </a:rPr>
              <a:t>Ensure teams have a sense of purpose</a:t>
            </a:r>
          </a:p>
          <a:p>
            <a:pPr>
              <a:buFont typeface="Arial" panose="020B0604020202020204" pitchFamily="34" charset="0"/>
              <a:buChar char="•"/>
            </a:pPr>
            <a:r>
              <a:rPr lang="en-US" dirty="0">
                <a:solidFill>
                  <a:srgbClr val="000000"/>
                </a:solidFill>
                <a:latin typeface="+mn-lt"/>
              </a:rPr>
              <a:t>Ensure teams have clear performance metrics</a:t>
            </a:r>
          </a:p>
          <a:p>
            <a:pPr>
              <a:buFont typeface="Arial" panose="020B0604020202020204" pitchFamily="34" charset="0"/>
              <a:buChar char="•"/>
            </a:pPr>
            <a:r>
              <a:rPr lang="en-US" dirty="0">
                <a:solidFill>
                  <a:srgbClr val="000000"/>
                </a:solidFill>
                <a:latin typeface="+mn-lt"/>
              </a:rPr>
              <a:t>Assign the right tasks to the right people</a:t>
            </a:r>
          </a:p>
          <a:p>
            <a:pPr>
              <a:buFont typeface="Arial" panose="020B0604020202020204" pitchFamily="34" charset="0"/>
              <a:buChar char="•"/>
            </a:pPr>
            <a:r>
              <a:rPr lang="en-US" dirty="0">
                <a:solidFill>
                  <a:srgbClr val="000000"/>
                </a:solidFill>
                <a:latin typeface="+mn-lt"/>
              </a:rPr>
              <a:t>Encourage individual achievement, along with team achievement</a:t>
            </a:r>
          </a:p>
          <a:p>
            <a:pPr>
              <a:buFont typeface="Arial" panose="020B0604020202020204" pitchFamily="34" charset="0"/>
              <a:buChar char="•"/>
            </a:pPr>
            <a:r>
              <a:rPr lang="en-US" dirty="0">
                <a:solidFill>
                  <a:srgbClr val="000000"/>
                </a:solidFill>
                <a:latin typeface="+mn-lt"/>
              </a:rPr>
              <a:t>Do not take anything personally</a:t>
            </a:r>
          </a:p>
          <a:p>
            <a:pPr>
              <a:buFont typeface="Arial" panose="020B0604020202020204" pitchFamily="34" charset="0"/>
              <a:buChar char="•"/>
            </a:pPr>
            <a:r>
              <a:rPr lang="en-US" dirty="0">
                <a:solidFill>
                  <a:srgbClr val="000000"/>
                </a:solidFill>
                <a:latin typeface="+mn-lt"/>
              </a:rPr>
              <a:t>Provide mentoring </a:t>
            </a:r>
          </a:p>
          <a:p>
            <a:pPr>
              <a:buFont typeface="Arial" panose="020B0604020202020204" pitchFamily="34" charset="0"/>
              <a:buChar char="•"/>
            </a:pPr>
            <a:r>
              <a:rPr lang="en-US" dirty="0">
                <a:solidFill>
                  <a:srgbClr val="000000"/>
                </a:solidFill>
                <a:latin typeface="+mn-lt"/>
              </a:rPr>
              <a:t>Be consistent and follow through</a:t>
            </a:r>
          </a:p>
        </p:txBody>
      </p:sp>
      <p:pic>
        <p:nvPicPr>
          <p:cNvPr id="6" name="Imagen 5">
            <a:extLst>
              <a:ext uri="{FF2B5EF4-FFF2-40B4-BE49-F238E27FC236}">
                <a16:creationId xmlns:a16="http://schemas.microsoft.com/office/drawing/2014/main" id="{8C4EB450-4690-FD65-DD6E-3EBFA59C34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90673" y="1693902"/>
            <a:ext cx="3708399" cy="1755695"/>
          </a:xfrm>
          <a:prstGeom prst="rect">
            <a:avLst/>
          </a:prstGeom>
        </p:spPr>
      </p:pic>
      <p:sp>
        <p:nvSpPr>
          <p:cNvPr id="7" name="CuadroTexto 6">
            <a:extLst>
              <a:ext uri="{FF2B5EF4-FFF2-40B4-BE49-F238E27FC236}">
                <a16:creationId xmlns:a16="http://schemas.microsoft.com/office/drawing/2014/main" id="{39D5E115-E09F-A85D-4292-E841E128DF7D}"/>
              </a:ext>
            </a:extLst>
          </p:cNvPr>
          <p:cNvSpPr txBox="1"/>
          <p:nvPr/>
        </p:nvSpPr>
        <p:spPr>
          <a:xfrm>
            <a:off x="5872243" y="3541572"/>
            <a:ext cx="2529860" cy="246221"/>
          </a:xfrm>
          <a:prstGeom prst="rect">
            <a:avLst/>
          </a:prstGeom>
          <a:noFill/>
        </p:spPr>
        <p:txBody>
          <a:bodyPr wrap="none" rtlCol="0">
            <a:spAutoFit/>
          </a:bodyPr>
          <a:lstStyle/>
          <a:p>
            <a:r>
              <a:rPr lang="en-CA" sz="1000" b="0" i="1" dirty="0">
                <a:solidFill>
                  <a:srgbClr val="191B26"/>
                </a:solidFill>
                <a:effectLst/>
                <a:latin typeface="+mn-lt"/>
                <a:hlinkClick r:id="rId3"/>
              </a:rPr>
              <a:t>Image</a:t>
            </a:r>
            <a:r>
              <a:rPr lang="en-CA" sz="1000" b="0" i="1" dirty="0">
                <a:solidFill>
                  <a:srgbClr val="191B26"/>
                </a:solidFill>
                <a:effectLst/>
                <a:latin typeface="+mn-lt"/>
              </a:rPr>
              <a:t> by </a:t>
            </a:r>
            <a:r>
              <a:rPr lang="en-CA" sz="1000" b="0" i="1" u="sng" dirty="0">
                <a:solidFill>
                  <a:srgbClr val="191B26"/>
                </a:solidFill>
                <a:effectLst/>
                <a:latin typeface="+mn-lt"/>
                <a:hlinkClick r:id="rId4"/>
              </a:rPr>
              <a:t>Gerd Altmann</a:t>
            </a:r>
            <a:r>
              <a:rPr lang="en-CA" sz="1000" b="0" i="1" u="sng" dirty="0">
                <a:solidFill>
                  <a:srgbClr val="191B26"/>
                </a:solidFill>
                <a:effectLst/>
                <a:latin typeface="+mn-lt"/>
              </a:rPr>
              <a:t>,</a:t>
            </a:r>
            <a:r>
              <a:rPr lang="en-CA" sz="1000" b="0" i="1" dirty="0">
                <a:solidFill>
                  <a:srgbClr val="191B26"/>
                </a:solidFill>
                <a:effectLst/>
                <a:latin typeface="+mn-lt"/>
              </a:rPr>
              <a:t> </a:t>
            </a:r>
            <a:r>
              <a:rPr lang="en-CA" sz="1000" b="0" i="1" u="sng" dirty="0">
                <a:solidFill>
                  <a:srgbClr val="191B26"/>
                </a:solidFill>
                <a:effectLst/>
                <a:latin typeface="+mn-lt"/>
                <a:hlinkClick r:id="rId5"/>
              </a:rPr>
              <a:t>Pixabay License</a:t>
            </a:r>
            <a:endParaRPr lang="en-CA" sz="1000" i="1" dirty="0">
              <a:latin typeface="+mn-lt"/>
            </a:endParaRPr>
          </a:p>
        </p:txBody>
      </p:sp>
    </p:spTree>
    <p:extLst>
      <p:ext uri="{BB962C8B-B14F-4D97-AF65-F5344CB8AC3E}">
        <p14:creationId xmlns:p14="http://schemas.microsoft.com/office/powerpoint/2010/main" val="407541080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1181</Words>
  <Application>Microsoft Office PowerPoint</Application>
  <PresentationFormat>On-screen Show (16:9)</PresentationFormat>
  <Paragraphs>77</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Roboto</vt:lpstr>
      <vt:lpstr>Arial</vt:lpstr>
      <vt:lpstr>Tahoma</vt:lpstr>
      <vt:lpstr>Calibri</vt:lpstr>
      <vt:lpstr>Lora</vt:lpstr>
      <vt:lpstr>Geometric</vt:lpstr>
      <vt:lpstr>Strategic Project Management: A Practical Introduction for HR Professionals</vt:lpstr>
      <vt:lpstr>4.1. Learning Objectives</vt:lpstr>
      <vt:lpstr>4.2 Successful Team</vt:lpstr>
      <vt:lpstr>4.3 Developing Team</vt:lpstr>
      <vt:lpstr>4.3 Maslow’s Hierarchy of Needs </vt:lpstr>
      <vt:lpstr>4.3 Tuckman’s Stages of Team Development</vt:lpstr>
      <vt:lpstr>4.4 Human Resources and Supporting Teams to Building Trust </vt:lpstr>
      <vt:lpstr>4.4 Human Resources Helping Teams to Develop Communication Skills</vt:lpstr>
      <vt:lpstr>4.5 Team Motivation</vt:lpstr>
      <vt:lpstr>4.6 Diversity, Inclusion, and Leadership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13</dc:title>
  <dc:creator>Steeves, Catherine</dc:creator>
  <cp:lastModifiedBy>Steeves, Catherine</cp:lastModifiedBy>
  <cp:revision>22</cp:revision>
  <cp:lastPrinted>2022-01-17T14:59:57Z</cp:lastPrinted>
  <dcterms:modified xsi:type="dcterms:W3CDTF">2024-02-09T16:17:53Z</dcterms:modified>
</cp:coreProperties>
</file>