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68" r:id="rId5"/>
    <p:sldId id="269" r:id="rId6"/>
    <p:sldId id="270" r:id="rId7"/>
    <p:sldId id="259" r:id="rId8"/>
    <p:sldId id="261" r:id="rId9"/>
    <p:sldId id="271" r:id="rId10"/>
  </p:sldIdLst>
  <p:sldSz cx="9144000" cy="5143500" type="screen16x9"/>
  <p:notesSz cx="6858000" cy="9144000"/>
  <p:embeddedFontLst>
    <p:embeddedFont>
      <p:font typeface="Lora" pitchFamily="2" charset="0"/>
      <p:regular r:id="rId12"/>
      <p:bold r:id="rId13"/>
      <p:italic r:id="rId14"/>
      <p:boldItalic r:id="rId15"/>
    </p:embeddedFont>
    <p:embeddedFont>
      <p:font typeface="Roboto" panose="02000000000000000000" pitchFamily="2"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92A4B0-9A1F-AE03-326E-CAFB08B9535E}" v="2" dt="2024-01-29T20:47:03.4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7"/>
  </p:normalViewPr>
  <p:slideViewPr>
    <p:cSldViewPr snapToGrid="0">
      <p:cViewPr varScale="1">
        <p:scale>
          <a:sx n="84" d="100"/>
          <a:sy n="84" d="100"/>
        </p:scale>
        <p:origin x="96" y="73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EE0862-B6B9-854C-A1A5-9E85EBF26629}"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s-MX"/>
        </a:p>
      </dgm:t>
    </dgm:pt>
    <dgm:pt modelId="{E2C729DA-CE45-F84F-A68B-FDB0368DE0F0}">
      <dgm:prSet/>
      <dgm:spPr/>
      <dgm:t>
        <a:bodyPr/>
        <a:lstStyle/>
        <a:p>
          <a:r>
            <a:rPr lang="en-US" b="0" i="0"/>
            <a:t>Develop collaboration among project participants</a:t>
          </a:r>
          <a:endParaRPr lang="es-CO"/>
        </a:p>
      </dgm:t>
    </dgm:pt>
    <dgm:pt modelId="{13F007BA-C47D-7441-B168-3050F825F137}" type="parTrans" cxnId="{C1267311-572E-8243-8D63-2D4446D77C35}">
      <dgm:prSet/>
      <dgm:spPr/>
      <dgm:t>
        <a:bodyPr/>
        <a:lstStyle/>
        <a:p>
          <a:endParaRPr lang="es-MX"/>
        </a:p>
      </dgm:t>
    </dgm:pt>
    <dgm:pt modelId="{F4B1F6C1-29BB-9F4E-87EC-16DAAB40B029}" type="sibTrans" cxnId="{C1267311-572E-8243-8D63-2D4446D77C35}">
      <dgm:prSet/>
      <dgm:spPr/>
      <dgm:t>
        <a:bodyPr/>
        <a:lstStyle/>
        <a:p>
          <a:endParaRPr lang="es-MX"/>
        </a:p>
      </dgm:t>
    </dgm:pt>
    <dgm:pt modelId="{B02B8FC3-97A5-EE49-B46C-43E32A62B044}">
      <dgm:prSet/>
      <dgm:spPr/>
      <dgm:t>
        <a:bodyPr/>
        <a:lstStyle/>
        <a:p>
          <a:r>
            <a:rPr lang="en-US" b="0" i="0"/>
            <a:t>Integrate planning with learning</a:t>
          </a:r>
          <a:endParaRPr lang="es-CO"/>
        </a:p>
      </dgm:t>
    </dgm:pt>
    <dgm:pt modelId="{04DC5352-99EE-3B4D-AFD9-E9AF2C425012}" type="parTrans" cxnId="{BE398071-9BB7-D54C-B334-127718D57D14}">
      <dgm:prSet/>
      <dgm:spPr/>
      <dgm:t>
        <a:bodyPr/>
        <a:lstStyle/>
        <a:p>
          <a:endParaRPr lang="es-MX"/>
        </a:p>
      </dgm:t>
    </dgm:pt>
    <dgm:pt modelId="{691CAE04-49B7-1849-A051-A6E9540D5CBF}" type="sibTrans" cxnId="{BE398071-9BB7-D54C-B334-127718D57D14}">
      <dgm:prSet/>
      <dgm:spPr/>
      <dgm:t>
        <a:bodyPr/>
        <a:lstStyle/>
        <a:p>
          <a:endParaRPr lang="es-MX"/>
        </a:p>
      </dgm:t>
    </dgm:pt>
    <dgm:pt modelId="{59527B69-E173-864D-BC1A-B1BBA0EB959E}">
      <dgm:prSet/>
      <dgm:spPr/>
      <dgm:t>
        <a:bodyPr/>
        <a:lstStyle/>
        <a:p>
          <a:r>
            <a:rPr lang="en-US" b="0" i="0"/>
            <a:t>Prevent major disruptions</a:t>
          </a:r>
          <a:endParaRPr lang="es-CO"/>
        </a:p>
      </dgm:t>
    </dgm:pt>
    <dgm:pt modelId="{2B7F34A7-BDED-0C4A-B123-24BB94784D1C}" type="parTrans" cxnId="{24E07DF8-8C39-6F48-B8F1-1CE24FB8A412}">
      <dgm:prSet/>
      <dgm:spPr/>
      <dgm:t>
        <a:bodyPr/>
        <a:lstStyle/>
        <a:p>
          <a:endParaRPr lang="es-MX"/>
        </a:p>
      </dgm:t>
    </dgm:pt>
    <dgm:pt modelId="{6E1AA364-83EB-7942-8F0F-B0B14CB989CC}" type="sibTrans" cxnId="{24E07DF8-8C39-6F48-B8F1-1CE24FB8A412}">
      <dgm:prSet/>
      <dgm:spPr/>
      <dgm:t>
        <a:bodyPr/>
        <a:lstStyle/>
        <a:p>
          <a:endParaRPr lang="es-MX"/>
        </a:p>
      </dgm:t>
    </dgm:pt>
    <dgm:pt modelId="{6A07CBF2-527F-3C43-84C9-1183BA1BCAE8}">
      <dgm:prSet/>
      <dgm:spPr/>
      <dgm:t>
        <a:bodyPr/>
        <a:lstStyle/>
        <a:p>
          <a:r>
            <a:rPr lang="en-US" b="0" i="0"/>
            <a:t>Maintain forward momentum</a:t>
          </a:r>
          <a:endParaRPr lang="es-CO"/>
        </a:p>
      </dgm:t>
    </dgm:pt>
    <dgm:pt modelId="{2E328A72-3144-0B4F-BA53-90B94508B392}" type="parTrans" cxnId="{67C0DEA8-ECDD-E147-8401-8A23902DD921}">
      <dgm:prSet/>
      <dgm:spPr/>
      <dgm:t>
        <a:bodyPr/>
        <a:lstStyle/>
        <a:p>
          <a:endParaRPr lang="es-MX"/>
        </a:p>
      </dgm:t>
    </dgm:pt>
    <dgm:pt modelId="{E79DF67E-55E2-E84F-BB92-7C3BE2A286BA}" type="sibTrans" cxnId="{67C0DEA8-ECDD-E147-8401-8A23902DD921}">
      <dgm:prSet/>
      <dgm:spPr/>
      <dgm:t>
        <a:bodyPr/>
        <a:lstStyle/>
        <a:p>
          <a:endParaRPr lang="es-MX"/>
        </a:p>
      </dgm:t>
    </dgm:pt>
    <dgm:pt modelId="{905535C2-A716-524B-B45D-130D49241D6B}" type="pres">
      <dgm:prSet presAssocID="{B5EE0862-B6B9-854C-A1A5-9E85EBF26629}" presName="diagram" presStyleCnt="0">
        <dgm:presLayoutVars>
          <dgm:dir/>
          <dgm:resizeHandles val="exact"/>
        </dgm:presLayoutVars>
      </dgm:prSet>
      <dgm:spPr/>
    </dgm:pt>
    <dgm:pt modelId="{63EC2362-EB75-4445-A432-5C7B83E24FA2}" type="pres">
      <dgm:prSet presAssocID="{E2C729DA-CE45-F84F-A68B-FDB0368DE0F0}" presName="node" presStyleLbl="node1" presStyleIdx="0" presStyleCnt="4">
        <dgm:presLayoutVars>
          <dgm:bulletEnabled val="1"/>
        </dgm:presLayoutVars>
      </dgm:prSet>
      <dgm:spPr/>
    </dgm:pt>
    <dgm:pt modelId="{92B5AA83-2CD3-DC4D-898B-B164966A15A0}" type="pres">
      <dgm:prSet presAssocID="{F4B1F6C1-29BB-9F4E-87EC-16DAAB40B029}" presName="sibTrans" presStyleCnt="0"/>
      <dgm:spPr/>
    </dgm:pt>
    <dgm:pt modelId="{E77BC747-F656-764D-AA14-640D1046F1AA}" type="pres">
      <dgm:prSet presAssocID="{B02B8FC3-97A5-EE49-B46C-43E32A62B044}" presName="node" presStyleLbl="node1" presStyleIdx="1" presStyleCnt="4">
        <dgm:presLayoutVars>
          <dgm:bulletEnabled val="1"/>
        </dgm:presLayoutVars>
      </dgm:prSet>
      <dgm:spPr/>
    </dgm:pt>
    <dgm:pt modelId="{8F28CE90-1A36-B240-BCAF-0FBC5A326FB0}" type="pres">
      <dgm:prSet presAssocID="{691CAE04-49B7-1849-A051-A6E9540D5CBF}" presName="sibTrans" presStyleCnt="0"/>
      <dgm:spPr/>
    </dgm:pt>
    <dgm:pt modelId="{02D54D67-9664-4E42-9CBE-E621906DDC9E}" type="pres">
      <dgm:prSet presAssocID="{59527B69-E173-864D-BC1A-B1BBA0EB959E}" presName="node" presStyleLbl="node1" presStyleIdx="2" presStyleCnt="4">
        <dgm:presLayoutVars>
          <dgm:bulletEnabled val="1"/>
        </dgm:presLayoutVars>
      </dgm:prSet>
      <dgm:spPr/>
    </dgm:pt>
    <dgm:pt modelId="{9F236689-5C47-4D43-8A39-FE9A06ABB7E8}" type="pres">
      <dgm:prSet presAssocID="{6E1AA364-83EB-7942-8F0F-B0B14CB989CC}" presName="sibTrans" presStyleCnt="0"/>
      <dgm:spPr/>
    </dgm:pt>
    <dgm:pt modelId="{EDF2D8F1-683A-374D-9EC2-B2548570831C}" type="pres">
      <dgm:prSet presAssocID="{6A07CBF2-527F-3C43-84C9-1183BA1BCAE8}" presName="node" presStyleLbl="node1" presStyleIdx="3" presStyleCnt="4">
        <dgm:presLayoutVars>
          <dgm:bulletEnabled val="1"/>
        </dgm:presLayoutVars>
      </dgm:prSet>
      <dgm:spPr/>
    </dgm:pt>
  </dgm:ptLst>
  <dgm:cxnLst>
    <dgm:cxn modelId="{E226C80C-63DE-D54A-B837-B7B1EBAA6A6E}" type="presOf" srcId="{E2C729DA-CE45-F84F-A68B-FDB0368DE0F0}" destId="{63EC2362-EB75-4445-A432-5C7B83E24FA2}" srcOrd="0" destOrd="0" presId="urn:microsoft.com/office/officeart/2005/8/layout/default"/>
    <dgm:cxn modelId="{C1267311-572E-8243-8D63-2D4446D77C35}" srcId="{B5EE0862-B6B9-854C-A1A5-9E85EBF26629}" destId="{E2C729DA-CE45-F84F-A68B-FDB0368DE0F0}" srcOrd="0" destOrd="0" parTransId="{13F007BA-C47D-7441-B168-3050F825F137}" sibTransId="{F4B1F6C1-29BB-9F4E-87EC-16DAAB40B029}"/>
    <dgm:cxn modelId="{DA1E0331-2146-844B-BB22-CD00C542BD7C}" type="presOf" srcId="{B5EE0862-B6B9-854C-A1A5-9E85EBF26629}" destId="{905535C2-A716-524B-B45D-130D49241D6B}" srcOrd="0" destOrd="0" presId="urn:microsoft.com/office/officeart/2005/8/layout/default"/>
    <dgm:cxn modelId="{7D11E836-2519-8F40-ADA4-8AAB54132489}" type="presOf" srcId="{6A07CBF2-527F-3C43-84C9-1183BA1BCAE8}" destId="{EDF2D8F1-683A-374D-9EC2-B2548570831C}" srcOrd="0" destOrd="0" presId="urn:microsoft.com/office/officeart/2005/8/layout/default"/>
    <dgm:cxn modelId="{BE398071-9BB7-D54C-B334-127718D57D14}" srcId="{B5EE0862-B6B9-854C-A1A5-9E85EBF26629}" destId="{B02B8FC3-97A5-EE49-B46C-43E32A62B044}" srcOrd="1" destOrd="0" parTransId="{04DC5352-99EE-3B4D-AFD9-E9AF2C425012}" sibTransId="{691CAE04-49B7-1849-A051-A6E9540D5CBF}"/>
    <dgm:cxn modelId="{ECC7B571-6ED8-2445-9B8C-2D494D0BFB08}" type="presOf" srcId="{59527B69-E173-864D-BC1A-B1BBA0EB959E}" destId="{02D54D67-9664-4E42-9CBE-E621906DDC9E}" srcOrd="0" destOrd="0" presId="urn:microsoft.com/office/officeart/2005/8/layout/default"/>
    <dgm:cxn modelId="{7213A180-AF0A-A44B-A60B-1EA961D1C87C}" type="presOf" srcId="{B02B8FC3-97A5-EE49-B46C-43E32A62B044}" destId="{E77BC747-F656-764D-AA14-640D1046F1AA}" srcOrd="0" destOrd="0" presId="urn:microsoft.com/office/officeart/2005/8/layout/default"/>
    <dgm:cxn modelId="{67C0DEA8-ECDD-E147-8401-8A23902DD921}" srcId="{B5EE0862-B6B9-854C-A1A5-9E85EBF26629}" destId="{6A07CBF2-527F-3C43-84C9-1183BA1BCAE8}" srcOrd="3" destOrd="0" parTransId="{2E328A72-3144-0B4F-BA53-90B94508B392}" sibTransId="{E79DF67E-55E2-E84F-BB92-7C3BE2A286BA}"/>
    <dgm:cxn modelId="{24E07DF8-8C39-6F48-B8F1-1CE24FB8A412}" srcId="{B5EE0862-B6B9-854C-A1A5-9E85EBF26629}" destId="{59527B69-E173-864D-BC1A-B1BBA0EB959E}" srcOrd="2" destOrd="0" parTransId="{2B7F34A7-BDED-0C4A-B123-24BB94784D1C}" sibTransId="{6E1AA364-83EB-7942-8F0F-B0B14CB989CC}"/>
    <dgm:cxn modelId="{F3778548-A208-EE4C-95D7-03BC87C1964A}" type="presParOf" srcId="{905535C2-A716-524B-B45D-130D49241D6B}" destId="{63EC2362-EB75-4445-A432-5C7B83E24FA2}" srcOrd="0" destOrd="0" presId="urn:microsoft.com/office/officeart/2005/8/layout/default"/>
    <dgm:cxn modelId="{6221C730-DA5B-194C-AD10-517C04E14631}" type="presParOf" srcId="{905535C2-A716-524B-B45D-130D49241D6B}" destId="{92B5AA83-2CD3-DC4D-898B-B164966A15A0}" srcOrd="1" destOrd="0" presId="urn:microsoft.com/office/officeart/2005/8/layout/default"/>
    <dgm:cxn modelId="{0F35FA1A-40D9-3244-9316-829F7D55D1DD}" type="presParOf" srcId="{905535C2-A716-524B-B45D-130D49241D6B}" destId="{E77BC747-F656-764D-AA14-640D1046F1AA}" srcOrd="2" destOrd="0" presId="urn:microsoft.com/office/officeart/2005/8/layout/default"/>
    <dgm:cxn modelId="{C24A38D0-0919-8D4C-AA6D-24B9332A460F}" type="presParOf" srcId="{905535C2-A716-524B-B45D-130D49241D6B}" destId="{8F28CE90-1A36-B240-BCAF-0FBC5A326FB0}" srcOrd="3" destOrd="0" presId="urn:microsoft.com/office/officeart/2005/8/layout/default"/>
    <dgm:cxn modelId="{36B66336-848A-2D40-B0AC-AA50276128AD}" type="presParOf" srcId="{905535C2-A716-524B-B45D-130D49241D6B}" destId="{02D54D67-9664-4E42-9CBE-E621906DDC9E}" srcOrd="4" destOrd="0" presId="urn:microsoft.com/office/officeart/2005/8/layout/default"/>
    <dgm:cxn modelId="{76DBC65C-5435-D346-B395-575D70289549}" type="presParOf" srcId="{905535C2-A716-524B-B45D-130D49241D6B}" destId="{9F236689-5C47-4D43-8A39-FE9A06ABB7E8}" srcOrd="5" destOrd="0" presId="urn:microsoft.com/office/officeart/2005/8/layout/default"/>
    <dgm:cxn modelId="{3DAAA279-09D1-884D-A2FB-B7702576ED32}" type="presParOf" srcId="{905535C2-A716-524B-B45D-130D49241D6B}" destId="{EDF2D8F1-683A-374D-9EC2-B2548570831C}"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63AB63-9143-1443-A9CB-E70AD4206132}"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es-MX"/>
        </a:p>
      </dgm:t>
    </dgm:pt>
    <dgm:pt modelId="{BC2F76BF-64BF-A340-BC28-FBBFD9BF7155}">
      <dgm:prSet/>
      <dgm:spPr/>
      <dgm:t>
        <a:bodyPr/>
        <a:lstStyle/>
        <a:p>
          <a:r>
            <a:rPr lang="en-US" b="0" i="0"/>
            <a:t>Design an onboarding program for Project Manager and team</a:t>
          </a:r>
          <a:endParaRPr lang="es-CO"/>
        </a:p>
      </dgm:t>
    </dgm:pt>
    <dgm:pt modelId="{85D0EF33-4211-3F4D-A2B1-7C13DD62E660}" type="parTrans" cxnId="{0F299B5F-B429-344E-A2B4-7591E4B026AF}">
      <dgm:prSet/>
      <dgm:spPr/>
      <dgm:t>
        <a:bodyPr/>
        <a:lstStyle/>
        <a:p>
          <a:endParaRPr lang="es-MX"/>
        </a:p>
      </dgm:t>
    </dgm:pt>
    <dgm:pt modelId="{0DF4A9F9-E080-AC4A-B03A-01064D5ABC78}" type="sibTrans" cxnId="{0F299B5F-B429-344E-A2B4-7591E4B026AF}">
      <dgm:prSet/>
      <dgm:spPr/>
      <dgm:t>
        <a:bodyPr/>
        <a:lstStyle/>
        <a:p>
          <a:endParaRPr lang="es-MX"/>
        </a:p>
      </dgm:t>
    </dgm:pt>
    <dgm:pt modelId="{FBD44D9D-E02E-2D49-9742-E6824767B101}">
      <dgm:prSet/>
      <dgm:spPr/>
      <dgm:t>
        <a:bodyPr/>
        <a:lstStyle/>
        <a:p>
          <a:r>
            <a:rPr lang="en-US" b="0" i="0"/>
            <a:t>Briefed and trained on job responsibilities</a:t>
          </a:r>
          <a:endParaRPr lang="es-CO"/>
        </a:p>
      </dgm:t>
    </dgm:pt>
    <dgm:pt modelId="{C80D09EC-902E-8740-9EFC-EE838F8429A7}" type="parTrans" cxnId="{5BFB83B4-A556-FF44-ADA6-F9FAEF2E2C0C}">
      <dgm:prSet/>
      <dgm:spPr/>
      <dgm:t>
        <a:bodyPr/>
        <a:lstStyle/>
        <a:p>
          <a:endParaRPr lang="es-MX"/>
        </a:p>
      </dgm:t>
    </dgm:pt>
    <dgm:pt modelId="{6C76B667-2D82-7947-992F-EDB5719060A0}" type="sibTrans" cxnId="{5BFB83B4-A556-FF44-ADA6-F9FAEF2E2C0C}">
      <dgm:prSet/>
      <dgm:spPr/>
      <dgm:t>
        <a:bodyPr/>
        <a:lstStyle/>
        <a:p>
          <a:endParaRPr lang="es-MX"/>
        </a:p>
      </dgm:t>
    </dgm:pt>
    <dgm:pt modelId="{751D0165-E001-484D-A01C-47CFD91136B9}">
      <dgm:prSet/>
      <dgm:spPr/>
      <dgm:t>
        <a:bodyPr/>
        <a:lstStyle/>
        <a:p>
          <a:r>
            <a:rPr lang="en-US" b="0" i="0"/>
            <a:t>Onboarding Program would include a welcome package, schedule of events, technical requirements, and work station set up</a:t>
          </a:r>
          <a:endParaRPr lang="es-CO"/>
        </a:p>
      </dgm:t>
    </dgm:pt>
    <dgm:pt modelId="{B5729450-F61A-C34A-8996-B7BEA460C143}" type="parTrans" cxnId="{6A0CDEB7-ED54-1B43-BA80-460DB0AB6E92}">
      <dgm:prSet/>
      <dgm:spPr/>
      <dgm:t>
        <a:bodyPr/>
        <a:lstStyle/>
        <a:p>
          <a:endParaRPr lang="es-MX"/>
        </a:p>
      </dgm:t>
    </dgm:pt>
    <dgm:pt modelId="{533B5C71-0310-B942-B96D-E4350521FB57}" type="sibTrans" cxnId="{6A0CDEB7-ED54-1B43-BA80-460DB0AB6E92}">
      <dgm:prSet/>
      <dgm:spPr/>
      <dgm:t>
        <a:bodyPr/>
        <a:lstStyle/>
        <a:p>
          <a:endParaRPr lang="es-MX"/>
        </a:p>
      </dgm:t>
    </dgm:pt>
    <dgm:pt modelId="{A0683E81-912D-2841-BA6F-697298989D88}" type="pres">
      <dgm:prSet presAssocID="{0563AB63-9143-1443-A9CB-E70AD4206132}" presName="Name0" presStyleCnt="0">
        <dgm:presLayoutVars>
          <dgm:chMax val="7"/>
          <dgm:chPref val="7"/>
          <dgm:dir/>
        </dgm:presLayoutVars>
      </dgm:prSet>
      <dgm:spPr/>
    </dgm:pt>
    <dgm:pt modelId="{A2F8FF4E-9E9A-9449-AF84-DFA40E936A04}" type="pres">
      <dgm:prSet presAssocID="{0563AB63-9143-1443-A9CB-E70AD4206132}" presName="Name1" presStyleCnt="0"/>
      <dgm:spPr/>
    </dgm:pt>
    <dgm:pt modelId="{3B00D74F-1818-6D46-890D-423239BEF982}" type="pres">
      <dgm:prSet presAssocID="{0563AB63-9143-1443-A9CB-E70AD4206132}" presName="cycle" presStyleCnt="0"/>
      <dgm:spPr/>
    </dgm:pt>
    <dgm:pt modelId="{26D395CC-C1DF-674F-94F5-86920DD875BF}" type="pres">
      <dgm:prSet presAssocID="{0563AB63-9143-1443-A9CB-E70AD4206132}" presName="srcNode" presStyleLbl="node1" presStyleIdx="0" presStyleCnt="3"/>
      <dgm:spPr/>
    </dgm:pt>
    <dgm:pt modelId="{802CCA13-3505-5246-A12F-CABF4F191ABC}" type="pres">
      <dgm:prSet presAssocID="{0563AB63-9143-1443-A9CB-E70AD4206132}" presName="conn" presStyleLbl="parChTrans1D2" presStyleIdx="0" presStyleCnt="1"/>
      <dgm:spPr/>
    </dgm:pt>
    <dgm:pt modelId="{9A5ACA6F-5C0C-A64A-A2D2-5E245D4FD49C}" type="pres">
      <dgm:prSet presAssocID="{0563AB63-9143-1443-A9CB-E70AD4206132}" presName="extraNode" presStyleLbl="node1" presStyleIdx="0" presStyleCnt="3"/>
      <dgm:spPr/>
    </dgm:pt>
    <dgm:pt modelId="{9C1D5B87-8682-4041-9822-C211DA74867B}" type="pres">
      <dgm:prSet presAssocID="{0563AB63-9143-1443-A9CB-E70AD4206132}" presName="dstNode" presStyleLbl="node1" presStyleIdx="0" presStyleCnt="3"/>
      <dgm:spPr/>
    </dgm:pt>
    <dgm:pt modelId="{F5126F72-692D-CC45-8ECD-D9C641A069B7}" type="pres">
      <dgm:prSet presAssocID="{BC2F76BF-64BF-A340-BC28-FBBFD9BF7155}" presName="text_1" presStyleLbl="node1" presStyleIdx="0" presStyleCnt="3">
        <dgm:presLayoutVars>
          <dgm:bulletEnabled val="1"/>
        </dgm:presLayoutVars>
      </dgm:prSet>
      <dgm:spPr/>
    </dgm:pt>
    <dgm:pt modelId="{7B48F266-35B0-2347-9330-4CAA54744AC9}" type="pres">
      <dgm:prSet presAssocID="{BC2F76BF-64BF-A340-BC28-FBBFD9BF7155}" presName="accent_1" presStyleCnt="0"/>
      <dgm:spPr/>
    </dgm:pt>
    <dgm:pt modelId="{9796FABE-CF4F-9546-AA21-3DE3459D107B}" type="pres">
      <dgm:prSet presAssocID="{BC2F76BF-64BF-A340-BC28-FBBFD9BF7155}" presName="accentRepeatNode" presStyleLbl="solidFgAcc1" presStyleIdx="0" presStyleCnt="3"/>
      <dgm:spPr/>
    </dgm:pt>
    <dgm:pt modelId="{92AF4762-35BE-2044-A5F7-194F1802ED9D}" type="pres">
      <dgm:prSet presAssocID="{FBD44D9D-E02E-2D49-9742-E6824767B101}" presName="text_2" presStyleLbl="node1" presStyleIdx="1" presStyleCnt="3">
        <dgm:presLayoutVars>
          <dgm:bulletEnabled val="1"/>
        </dgm:presLayoutVars>
      </dgm:prSet>
      <dgm:spPr/>
    </dgm:pt>
    <dgm:pt modelId="{44CA3602-9E4C-6546-8698-4FA98CC7BBC2}" type="pres">
      <dgm:prSet presAssocID="{FBD44D9D-E02E-2D49-9742-E6824767B101}" presName="accent_2" presStyleCnt="0"/>
      <dgm:spPr/>
    </dgm:pt>
    <dgm:pt modelId="{68B5F56C-887F-3741-9849-49C1D5C96A2C}" type="pres">
      <dgm:prSet presAssocID="{FBD44D9D-E02E-2D49-9742-E6824767B101}" presName="accentRepeatNode" presStyleLbl="solidFgAcc1" presStyleIdx="1" presStyleCnt="3"/>
      <dgm:spPr/>
    </dgm:pt>
    <dgm:pt modelId="{DBD1022F-EF14-AE4B-92AF-B477F071427D}" type="pres">
      <dgm:prSet presAssocID="{751D0165-E001-484D-A01C-47CFD91136B9}" presName="text_3" presStyleLbl="node1" presStyleIdx="2" presStyleCnt="3">
        <dgm:presLayoutVars>
          <dgm:bulletEnabled val="1"/>
        </dgm:presLayoutVars>
      </dgm:prSet>
      <dgm:spPr/>
    </dgm:pt>
    <dgm:pt modelId="{30771AB5-73B1-F94C-9BCF-0A20A6DC0E06}" type="pres">
      <dgm:prSet presAssocID="{751D0165-E001-484D-A01C-47CFD91136B9}" presName="accent_3" presStyleCnt="0"/>
      <dgm:spPr/>
    </dgm:pt>
    <dgm:pt modelId="{A6FCE775-E3ED-554A-900F-55BDA475D9D7}" type="pres">
      <dgm:prSet presAssocID="{751D0165-E001-484D-A01C-47CFD91136B9}" presName="accentRepeatNode" presStyleLbl="solidFgAcc1" presStyleIdx="2" presStyleCnt="3"/>
      <dgm:spPr/>
    </dgm:pt>
  </dgm:ptLst>
  <dgm:cxnLst>
    <dgm:cxn modelId="{EB267433-1EB1-E443-A796-53103FD39BA8}" type="presOf" srcId="{751D0165-E001-484D-A01C-47CFD91136B9}" destId="{DBD1022F-EF14-AE4B-92AF-B477F071427D}" srcOrd="0" destOrd="0" presId="urn:microsoft.com/office/officeart/2008/layout/VerticalCurvedList"/>
    <dgm:cxn modelId="{1D218C3F-AC36-F84C-BE36-079675606AA6}" type="presOf" srcId="{FBD44D9D-E02E-2D49-9742-E6824767B101}" destId="{92AF4762-35BE-2044-A5F7-194F1802ED9D}" srcOrd="0" destOrd="0" presId="urn:microsoft.com/office/officeart/2008/layout/VerticalCurvedList"/>
    <dgm:cxn modelId="{0F299B5F-B429-344E-A2B4-7591E4B026AF}" srcId="{0563AB63-9143-1443-A9CB-E70AD4206132}" destId="{BC2F76BF-64BF-A340-BC28-FBBFD9BF7155}" srcOrd="0" destOrd="0" parTransId="{85D0EF33-4211-3F4D-A2B1-7C13DD62E660}" sibTransId="{0DF4A9F9-E080-AC4A-B03A-01064D5ABC78}"/>
    <dgm:cxn modelId="{2A25C976-5BC5-0844-9457-A0292F71D196}" type="presOf" srcId="{0563AB63-9143-1443-A9CB-E70AD4206132}" destId="{A0683E81-912D-2841-BA6F-697298989D88}" srcOrd="0" destOrd="0" presId="urn:microsoft.com/office/officeart/2008/layout/VerticalCurvedList"/>
    <dgm:cxn modelId="{3058E390-9ECB-944D-A3F3-CD23E89A752C}" type="presOf" srcId="{0DF4A9F9-E080-AC4A-B03A-01064D5ABC78}" destId="{802CCA13-3505-5246-A12F-CABF4F191ABC}" srcOrd="0" destOrd="0" presId="urn:microsoft.com/office/officeart/2008/layout/VerticalCurvedList"/>
    <dgm:cxn modelId="{E4F110AD-1CBB-094B-8FA4-116D4B814F72}" type="presOf" srcId="{BC2F76BF-64BF-A340-BC28-FBBFD9BF7155}" destId="{F5126F72-692D-CC45-8ECD-D9C641A069B7}" srcOrd="0" destOrd="0" presId="urn:microsoft.com/office/officeart/2008/layout/VerticalCurvedList"/>
    <dgm:cxn modelId="{5BFB83B4-A556-FF44-ADA6-F9FAEF2E2C0C}" srcId="{0563AB63-9143-1443-A9CB-E70AD4206132}" destId="{FBD44D9D-E02E-2D49-9742-E6824767B101}" srcOrd="1" destOrd="0" parTransId="{C80D09EC-902E-8740-9EFC-EE838F8429A7}" sibTransId="{6C76B667-2D82-7947-992F-EDB5719060A0}"/>
    <dgm:cxn modelId="{6A0CDEB7-ED54-1B43-BA80-460DB0AB6E92}" srcId="{0563AB63-9143-1443-A9CB-E70AD4206132}" destId="{751D0165-E001-484D-A01C-47CFD91136B9}" srcOrd="2" destOrd="0" parTransId="{B5729450-F61A-C34A-8996-B7BEA460C143}" sibTransId="{533B5C71-0310-B942-B96D-E4350521FB57}"/>
    <dgm:cxn modelId="{E1EE6C4F-DCC7-B041-9543-E432539FC634}" type="presParOf" srcId="{A0683E81-912D-2841-BA6F-697298989D88}" destId="{A2F8FF4E-9E9A-9449-AF84-DFA40E936A04}" srcOrd="0" destOrd="0" presId="urn:microsoft.com/office/officeart/2008/layout/VerticalCurvedList"/>
    <dgm:cxn modelId="{49004E79-DD23-BD4E-9381-F2496121B7D8}" type="presParOf" srcId="{A2F8FF4E-9E9A-9449-AF84-DFA40E936A04}" destId="{3B00D74F-1818-6D46-890D-423239BEF982}" srcOrd="0" destOrd="0" presId="urn:microsoft.com/office/officeart/2008/layout/VerticalCurvedList"/>
    <dgm:cxn modelId="{0B7249CD-3D4C-234B-8C5F-EA662E39A406}" type="presParOf" srcId="{3B00D74F-1818-6D46-890D-423239BEF982}" destId="{26D395CC-C1DF-674F-94F5-86920DD875BF}" srcOrd="0" destOrd="0" presId="urn:microsoft.com/office/officeart/2008/layout/VerticalCurvedList"/>
    <dgm:cxn modelId="{3462D1DD-B44C-4B4E-B454-835AD887C4ED}" type="presParOf" srcId="{3B00D74F-1818-6D46-890D-423239BEF982}" destId="{802CCA13-3505-5246-A12F-CABF4F191ABC}" srcOrd="1" destOrd="0" presId="urn:microsoft.com/office/officeart/2008/layout/VerticalCurvedList"/>
    <dgm:cxn modelId="{162B5A32-789F-2446-BD70-0C78CD9FAA0F}" type="presParOf" srcId="{3B00D74F-1818-6D46-890D-423239BEF982}" destId="{9A5ACA6F-5C0C-A64A-A2D2-5E245D4FD49C}" srcOrd="2" destOrd="0" presId="urn:microsoft.com/office/officeart/2008/layout/VerticalCurvedList"/>
    <dgm:cxn modelId="{987A861D-3ADA-5448-902D-C3BC8E84C7D7}" type="presParOf" srcId="{3B00D74F-1818-6D46-890D-423239BEF982}" destId="{9C1D5B87-8682-4041-9822-C211DA74867B}" srcOrd="3" destOrd="0" presId="urn:microsoft.com/office/officeart/2008/layout/VerticalCurvedList"/>
    <dgm:cxn modelId="{674A016C-6676-994C-9222-7B7B40B4DF90}" type="presParOf" srcId="{A2F8FF4E-9E9A-9449-AF84-DFA40E936A04}" destId="{F5126F72-692D-CC45-8ECD-D9C641A069B7}" srcOrd="1" destOrd="0" presId="urn:microsoft.com/office/officeart/2008/layout/VerticalCurvedList"/>
    <dgm:cxn modelId="{0ACB6062-BC4B-2C42-A406-C812BE79B232}" type="presParOf" srcId="{A2F8FF4E-9E9A-9449-AF84-DFA40E936A04}" destId="{7B48F266-35B0-2347-9330-4CAA54744AC9}" srcOrd="2" destOrd="0" presId="urn:microsoft.com/office/officeart/2008/layout/VerticalCurvedList"/>
    <dgm:cxn modelId="{8E9A484B-D33B-2649-91ED-562C4ABE8C47}" type="presParOf" srcId="{7B48F266-35B0-2347-9330-4CAA54744AC9}" destId="{9796FABE-CF4F-9546-AA21-3DE3459D107B}" srcOrd="0" destOrd="0" presId="urn:microsoft.com/office/officeart/2008/layout/VerticalCurvedList"/>
    <dgm:cxn modelId="{36463E0B-5134-9F4C-8D95-D074D5FF8011}" type="presParOf" srcId="{A2F8FF4E-9E9A-9449-AF84-DFA40E936A04}" destId="{92AF4762-35BE-2044-A5F7-194F1802ED9D}" srcOrd="3" destOrd="0" presId="urn:microsoft.com/office/officeart/2008/layout/VerticalCurvedList"/>
    <dgm:cxn modelId="{BBDCC84A-84A6-1341-BABF-41BE042B21F1}" type="presParOf" srcId="{A2F8FF4E-9E9A-9449-AF84-DFA40E936A04}" destId="{44CA3602-9E4C-6546-8698-4FA98CC7BBC2}" srcOrd="4" destOrd="0" presId="urn:microsoft.com/office/officeart/2008/layout/VerticalCurvedList"/>
    <dgm:cxn modelId="{1BC480F4-15C4-2F40-ADFE-03513A45C58C}" type="presParOf" srcId="{44CA3602-9E4C-6546-8698-4FA98CC7BBC2}" destId="{68B5F56C-887F-3741-9849-49C1D5C96A2C}" srcOrd="0" destOrd="0" presId="urn:microsoft.com/office/officeart/2008/layout/VerticalCurvedList"/>
    <dgm:cxn modelId="{90F39555-ADF6-B94A-BBC4-A1C6A53B36E6}" type="presParOf" srcId="{A2F8FF4E-9E9A-9449-AF84-DFA40E936A04}" destId="{DBD1022F-EF14-AE4B-92AF-B477F071427D}" srcOrd="5" destOrd="0" presId="urn:microsoft.com/office/officeart/2008/layout/VerticalCurvedList"/>
    <dgm:cxn modelId="{89C8BB4F-0727-754E-9BDF-41D48584220C}" type="presParOf" srcId="{A2F8FF4E-9E9A-9449-AF84-DFA40E936A04}" destId="{30771AB5-73B1-F94C-9BCF-0A20A6DC0E06}" srcOrd="6" destOrd="0" presId="urn:microsoft.com/office/officeart/2008/layout/VerticalCurvedList"/>
    <dgm:cxn modelId="{470E93B5-53B9-1445-B469-84FD69F02D87}" type="presParOf" srcId="{30771AB5-73B1-F94C-9BCF-0A20A6DC0E06}" destId="{A6FCE775-E3ED-554A-900F-55BDA475D9D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EC2362-EB75-4445-A432-5C7B83E24FA2}">
      <dsp:nvSpPr>
        <dsp:cNvPr id="0" name=""/>
        <dsp:cNvSpPr/>
      </dsp:nvSpPr>
      <dsp:spPr>
        <a:xfrm>
          <a:off x="2496" y="580169"/>
          <a:ext cx="1980373" cy="118822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i="0" kern="1200"/>
            <a:t>Develop collaboration among project participants</a:t>
          </a:r>
          <a:endParaRPr lang="es-CO" sz="1900" kern="1200"/>
        </a:p>
      </dsp:txBody>
      <dsp:txXfrm>
        <a:off x="2496" y="580169"/>
        <a:ext cx="1980373" cy="1188224"/>
      </dsp:txXfrm>
    </dsp:sp>
    <dsp:sp modelId="{E77BC747-F656-764D-AA14-640D1046F1AA}">
      <dsp:nvSpPr>
        <dsp:cNvPr id="0" name=""/>
        <dsp:cNvSpPr/>
      </dsp:nvSpPr>
      <dsp:spPr>
        <a:xfrm>
          <a:off x="2180907" y="580169"/>
          <a:ext cx="1980373" cy="1188224"/>
        </a:xfrm>
        <a:prstGeom prst="rect">
          <a:avLst/>
        </a:prstGeom>
        <a:solidFill>
          <a:schemeClr val="accent2">
            <a:hueOff val="2165067"/>
            <a:satOff val="3887"/>
            <a:lumOff val="-22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i="0" kern="1200"/>
            <a:t>Integrate planning with learning</a:t>
          </a:r>
          <a:endParaRPr lang="es-CO" sz="1900" kern="1200"/>
        </a:p>
      </dsp:txBody>
      <dsp:txXfrm>
        <a:off x="2180907" y="580169"/>
        <a:ext cx="1980373" cy="1188224"/>
      </dsp:txXfrm>
    </dsp:sp>
    <dsp:sp modelId="{02D54D67-9664-4E42-9CBE-E621906DDC9E}">
      <dsp:nvSpPr>
        <dsp:cNvPr id="0" name=""/>
        <dsp:cNvSpPr/>
      </dsp:nvSpPr>
      <dsp:spPr>
        <a:xfrm>
          <a:off x="4359318" y="580169"/>
          <a:ext cx="1980373" cy="1188224"/>
        </a:xfrm>
        <a:prstGeom prst="rect">
          <a:avLst/>
        </a:prstGeom>
        <a:solidFill>
          <a:schemeClr val="accent2">
            <a:hueOff val="4330134"/>
            <a:satOff val="7773"/>
            <a:lumOff val="-45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i="0" kern="1200"/>
            <a:t>Prevent major disruptions</a:t>
          </a:r>
          <a:endParaRPr lang="es-CO" sz="1900" kern="1200"/>
        </a:p>
      </dsp:txBody>
      <dsp:txXfrm>
        <a:off x="4359318" y="580169"/>
        <a:ext cx="1980373" cy="1188224"/>
      </dsp:txXfrm>
    </dsp:sp>
    <dsp:sp modelId="{EDF2D8F1-683A-374D-9EC2-B2548570831C}">
      <dsp:nvSpPr>
        <dsp:cNvPr id="0" name=""/>
        <dsp:cNvSpPr/>
      </dsp:nvSpPr>
      <dsp:spPr>
        <a:xfrm>
          <a:off x="6537729" y="580169"/>
          <a:ext cx="1980373" cy="1188224"/>
        </a:xfrm>
        <a:prstGeom prst="rect">
          <a:avLst/>
        </a:prstGeom>
        <a:solidFill>
          <a:schemeClr val="accent2">
            <a:hueOff val="6495201"/>
            <a:satOff val="11660"/>
            <a:lumOff val="-686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i="0" kern="1200"/>
            <a:t>Maintain forward momentum</a:t>
          </a:r>
          <a:endParaRPr lang="es-CO" sz="1900" kern="1200"/>
        </a:p>
      </dsp:txBody>
      <dsp:txXfrm>
        <a:off x="6537729" y="580169"/>
        <a:ext cx="1980373" cy="11882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2CCA13-3505-5246-A12F-CABF4F191ABC}">
      <dsp:nvSpPr>
        <dsp:cNvPr id="0" name=""/>
        <dsp:cNvSpPr/>
      </dsp:nvSpPr>
      <dsp:spPr>
        <a:xfrm>
          <a:off x="-3774083" y="-579707"/>
          <a:ext cx="4498416" cy="4498416"/>
        </a:xfrm>
        <a:prstGeom prst="blockArc">
          <a:avLst>
            <a:gd name="adj1" fmla="val 18900000"/>
            <a:gd name="adj2" fmla="val 2700000"/>
            <a:gd name="adj3" fmla="val 48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126F72-692D-CC45-8ECD-D9C641A069B7}">
      <dsp:nvSpPr>
        <dsp:cNvPr id="0" name=""/>
        <dsp:cNvSpPr/>
      </dsp:nvSpPr>
      <dsp:spPr>
        <a:xfrm>
          <a:off x="465795" y="333900"/>
          <a:ext cx="7562032" cy="6678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0066" tIns="45720" rIns="45720" bIns="45720" numCol="1" spcCol="1270" anchor="ctr" anchorCtr="0">
          <a:noAutofit/>
        </a:bodyPr>
        <a:lstStyle/>
        <a:p>
          <a:pPr marL="0" lvl="0" indent="0" algn="l" defTabSz="800100">
            <a:lnSpc>
              <a:spcPct val="90000"/>
            </a:lnSpc>
            <a:spcBef>
              <a:spcPct val="0"/>
            </a:spcBef>
            <a:spcAft>
              <a:spcPct val="35000"/>
            </a:spcAft>
            <a:buNone/>
          </a:pPr>
          <a:r>
            <a:rPr lang="en-US" sz="1800" b="0" i="0" kern="1200"/>
            <a:t>Design an onboarding program for Project Manager and team</a:t>
          </a:r>
          <a:endParaRPr lang="es-CO" sz="1800" kern="1200"/>
        </a:p>
      </dsp:txBody>
      <dsp:txXfrm>
        <a:off x="465795" y="333900"/>
        <a:ext cx="7562032" cy="667800"/>
      </dsp:txXfrm>
    </dsp:sp>
    <dsp:sp modelId="{9796FABE-CF4F-9546-AA21-3DE3459D107B}">
      <dsp:nvSpPr>
        <dsp:cNvPr id="0" name=""/>
        <dsp:cNvSpPr/>
      </dsp:nvSpPr>
      <dsp:spPr>
        <a:xfrm>
          <a:off x="48420" y="250425"/>
          <a:ext cx="834750" cy="83475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AF4762-35BE-2044-A5F7-194F1802ED9D}">
      <dsp:nvSpPr>
        <dsp:cNvPr id="0" name=""/>
        <dsp:cNvSpPr/>
      </dsp:nvSpPr>
      <dsp:spPr>
        <a:xfrm>
          <a:off x="708540" y="1335600"/>
          <a:ext cx="7319287" cy="6678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0066" tIns="45720" rIns="45720" bIns="45720" numCol="1" spcCol="1270" anchor="ctr" anchorCtr="0">
          <a:noAutofit/>
        </a:bodyPr>
        <a:lstStyle/>
        <a:p>
          <a:pPr marL="0" lvl="0" indent="0" algn="l" defTabSz="800100">
            <a:lnSpc>
              <a:spcPct val="90000"/>
            </a:lnSpc>
            <a:spcBef>
              <a:spcPct val="0"/>
            </a:spcBef>
            <a:spcAft>
              <a:spcPct val="35000"/>
            </a:spcAft>
            <a:buNone/>
          </a:pPr>
          <a:r>
            <a:rPr lang="en-US" sz="1800" b="0" i="0" kern="1200"/>
            <a:t>Briefed and trained on job responsibilities</a:t>
          </a:r>
          <a:endParaRPr lang="es-CO" sz="1800" kern="1200"/>
        </a:p>
      </dsp:txBody>
      <dsp:txXfrm>
        <a:off x="708540" y="1335600"/>
        <a:ext cx="7319287" cy="667800"/>
      </dsp:txXfrm>
    </dsp:sp>
    <dsp:sp modelId="{68B5F56C-887F-3741-9849-49C1D5C96A2C}">
      <dsp:nvSpPr>
        <dsp:cNvPr id="0" name=""/>
        <dsp:cNvSpPr/>
      </dsp:nvSpPr>
      <dsp:spPr>
        <a:xfrm>
          <a:off x="291165" y="1252125"/>
          <a:ext cx="834750" cy="83475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D1022F-EF14-AE4B-92AF-B477F071427D}">
      <dsp:nvSpPr>
        <dsp:cNvPr id="0" name=""/>
        <dsp:cNvSpPr/>
      </dsp:nvSpPr>
      <dsp:spPr>
        <a:xfrm>
          <a:off x="465795" y="2337300"/>
          <a:ext cx="7562032" cy="6678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0066" tIns="45720" rIns="45720" bIns="45720" numCol="1" spcCol="1270" anchor="ctr" anchorCtr="0">
          <a:noAutofit/>
        </a:bodyPr>
        <a:lstStyle/>
        <a:p>
          <a:pPr marL="0" lvl="0" indent="0" algn="l" defTabSz="800100">
            <a:lnSpc>
              <a:spcPct val="90000"/>
            </a:lnSpc>
            <a:spcBef>
              <a:spcPct val="0"/>
            </a:spcBef>
            <a:spcAft>
              <a:spcPct val="35000"/>
            </a:spcAft>
            <a:buNone/>
          </a:pPr>
          <a:r>
            <a:rPr lang="en-US" sz="1800" b="0" i="0" kern="1200"/>
            <a:t>Onboarding Program would include a welcome package, schedule of events, technical requirements, and work station set up</a:t>
          </a:r>
          <a:endParaRPr lang="es-CO" sz="1800" kern="1200"/>
        </a:p>
      </dsp:txBody>
      <dsp:txXfrm>
        <a:off x="465795" y="2337300"/>
        <a:ext cx="7562032" cy="667800"/>
      </dsp:txXfrm>
    </dsp:sp>
    <dsp:sp modelId="{A6FCE775-E3ED-554A-900F-55BDA475D9D7}">
      <dsp:nvSpPr>
        <dsp:cNvPr id="0" name=""/>
        <dsp:cNvSpPr/>
      </dsp:nvSpPr>
      <dsp:spPr>
        <a:xfrm>
          <a:off x="48420" y="2253825"/>
          <a:ext cx="834750" cy="83475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f50d83e615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f50d83e615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f50d83e615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f50d83e615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In this section we will talk about some general principles for successful project management in a living order world. Adopting these four roles will set you on the road toward delivering more value in your projects, with less waste, which is also the goal of both Lean project management and Agile project management.</a:t>
            </a:r>
            <a:endParaRPr sz="1200">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fc9c8ac77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fc9c8ac77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350">
                <a:solidFill>
                  <a:srgbClr val="373D3F"/>
                </a:solidFill>
                <a:highlight>
                  <a:srgbClr val="FFFFFF"/>
                </a:highlight>
                <a:latin typeface="Lora"/>
                <a:ea typeface="Lora"/>
                <a:cs typeface="Lora"/>
                <a:sym typeface="Lora"/>
              </a:rPr>
              <a:t>The project manager must be perceived to be credible by the project team and key stakeholders. A successful project manager can solve problems and has a high degree of tolerance for ambiguity. </a:t>
            </a:r>
            <a:endParaRPr sz="1350">
              <a:solidFill>
                <a:srgbClr val="373D3F"/>
              </a:solidFill>
              <a:highlight>
                <a:srgbClr val="FFFFFF"/>
              </a:highlight>
              <a:latin typeface="Lora"/>
              <a:ea typeface="Lora"/>
              <a:cs typeface="Lora"/>
              <a:sym typeface="Lora"/>
            </a:endParaRPr>
          </a:p>
          <a:p>
            <a:pPr marL="0" lvl="0" indent="0" algn="l" rtl="0">
              <a:spcBef>
                <a:spcPts val="0"/>
              </a:spcBef>
              <a:spcAft>
                <a:spcPts val="0"/>
              </a:spcAft>
              <a:buNone/>
            </a:pPr>
            <a:r>
              <a:rPr lang="en" sz="1350">
                <a:solidFill>
                  <a:srgbClr val="373D3F"/>
                </a:solidFill>
                <a:highlight>
                  <a:srgbClr val="FFFFFF"/>
                </a:highlight>
                <a:latin typeface="Lora"/>
                <a:ea typeface="Lora"/>
                <a:cs typeface="Lora"/>
                <a:sym typeface="Lora"/>
              </a:rPr>
              <a:t>When multiple people are involved in an endeavor, differences in opinions and desired outcomes naturally occur. Negotiation is a process for developing a mutually acceptable outcome when the desired outcome for each party conflicts.</a:t>
            </a:r>
            <a:endParaRPr sz="1350">
              <a:solidFill>
                <a:srgbClr val="373D3F"/>
              </a:solidFill>
              <a:highlight>
                <a:srgbClr val="FFFFFF"/>
              </a:highlight>
              <a:latin typeface="Lora"/>
              <a:ea typeface="Lora"/>
              <a:cs typeface="Lora"/>
              <a:sym typeface="Lora"/>
            </a:endParaRPr>
          </a:p>
          <a:p>
            <a:pPr marL="0" lvl="0" indent="0" algn="l" rtl="0">
              <a:spcBef>
                <a:spcPts val="0"/>
              </a:spcBef>
              <a:spcAft>
                <a:spcPts val="0"/>
              </a:spcAft>
              <a:buNone/>
            </a:pPr>
            <a:r>
              <a:rPr lang="en" sz="1350">
                <a:solidFill>
                  <a:srgbClr val="373D3F"/>
                </a:solidFill>
                <a:highlight>
                  <a:srgbClr val="FFFFFF"/>
                </a:highlight>
                <a:latin typeface="Lora"/>
                <a:ea typeface="Lora"/>
                <a:cs typeface="Lora"/>
                <a:sym typeface="Lora"/>
              </a:rPr>
              <a:t>For the project manager to successfully negotiate issues on the project, they should first seek to understand the position of the other party.</a:t>
            </a:r>
            <a:endParaRPr sz="1350">
              <a:solidFill>
                <a:srgbClr val="373D3F"/>
              </a:solidFill>
              <a:highlight>
                <a:srgbClr val="FFFFFF"/>
              </a:highlight>
              <a:latin typeface="Lora"/>
              <a:ea typeface="Lora"/>
              <a:cs typeface="Lora"/>
              <a:sym typeface="Lora"/>
            </a:endParaRPr>
          </a:p>
          <a:p>
            <a:pPr marL="0" lvl="0" indent="0" algn="l" rtl="0">
              <a:spcBef>
                <a:spcPts val="0"/>
              </a:spcBef>
              <a:spcAft>
                <a:spcPts val="0"/>
              </a:spcAft>
              <a:buNone/>
            </a:pPr>
            <a:r>
              <a:rPr lang="en" sz="1350">
                <a:solidFill>
                  <a:srgbClr val="373D3F"/>
                </a:solidFill>
                <a:highlight>
                  <a:srgbClr val="FFFFFF"/>
                </a:highlight>
                <a:latin typeface="Lora"/>
                <a:ea typeface="Lora"/>
                <a:cs typeface="Lora"/>
                <a:sym typeface="Lora"/>
              </a:rPr>
              <a:t>One of the most common issues in formal negotiations is finding a mutually acceptable price for a service or product.</a:t>
            </a:r>
            <a:endParaRPr sz="1350">
              <a:solidFill>
                <a:srgbClr val="373D3F"/>
              </a:solidFill>
              <a:highlight>
                <a:srgbClr val="FFFFFF"/>
              </a:highlight>
              <a:latin typeface="Lora"/>
              <a:ea typeface="Lora"/>
              <a:cs typeface="Lora"/>
              <a:sym typeface="Lora"/>
            </a:endParaRPr>
          </a:p>
          <a:p>
            <a:pPr marL="0" lvl="0" indent="0" algn="l" rtl="0">
              <a:spcBef>
                <a:spcPts val="0"/>
              </a:spcBef>
              <a:spcAft>
                <a:spcPts val="0"/>
              </a:spcAft>
              <a:buNone/>
            </a:pPr>
            <a:r>
              <a:rPr lang="en" sz="1350">
                <a:solidFill>
                  <a:srgbClr val="373D3F"/>
                </a:solidFill>
                <a:highlight>
                  <a:srgbClr val="FFFFFF"/>
                </a:highlight>
                <a:latin typeface="Lora"/>
                <a:ea typeface="Lora"/>
                <a:cs typeface="Lora"/>
                <a:sym typeface="Lora"/>
              </a:rPr>
              <a:t>Conflict on a project is to be expected because of the level of stress, lack of information during early phases of the project, personal differences, role conflicts, and limited resources</a:t>
            </a:r>
            <a:endParaRPr sz="1350">
              <a:solidFill>
                <a:srgbClr val="373D3F"/>
              </a:solidFill>
              <a:highlight>
                <a:srgbClr val="FFFFFF"/>
              </a:highlight>
              <a:latin typeface="Lora"/>
              <a:ea typeface="Lora"/>
              <a:cs typeface="Lora"/>
              <a:sym typeface="Lora"/>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f6cbd45020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f6cbd45020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Employee performance includes the employee’s work results such as:</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Quality and quantity of outputs</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Work behavior (such as punctuality)</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Job-related attributes (such as cooperation and initiative)</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There are many personality-type tests that have been developed and explore different aspects of people’s personalities. It might be prudent to explore the different tests available and utilize those that are most beneficial for your team.</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The Myers-Briggs identifies 16 personality types based on four preferences derived from the questionnaire. The preferences are between pairs of opposite characteristics and include the following:</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Extroversion (E)-Introversion (I)</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Sensing (S)-Intuition (N)</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Thinking (T)-Feeling (F)</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Judging (J)-Perceiving (P)</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Another theory of personality typing is the DISC method, which rates people’s personalities by testing a person’s preferences in word associations in the following four areas:</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Dominance/Drive—relates to control, power, and assertiveness</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Inducement/Influence—relates to social situations and communication</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Submission/Steadiness—relates to patience, persistence, and thoughtfulness</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Compliance/Conscientiousness—relates to structure and organization</a:t>
            </a:r>
            <a:endParaRPr sz="1200">
              <a:solidFill>
                <a:schemeClr val="dk1"/>
              </a:solidFill>
            </a:endParaRPr>
          </a:p>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0" name="Google Shape;30;p4"/>
          <p:cNvSpPr txBox="1">
            <a:spLocks noGrp="1"/>
          </p:cNvSpPr>
          <p:nvPr>
            <p:ph type="body" idx="1"/>
          </p:nvPr>
        </p:nvSpPr>
        <p:spPr>
          <a:xfrm>
            <a:off x="0" y="1229875"/>
            <a:ext cx="8520600" cy="3339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31" name="Google Shape;31;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32" name="Google Shape;32;p4"/>
          <p:cNvSpPr/>
          <p:nvPr/>
        </p:nvSpPr>
        <p:spPr>
          <a:xfrm>
            <a:off x="0" y="4750519"/>
            <a:ext cx="9144000" cy="393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5" name="Google Shape;35;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6" name="Google Shape;36;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7" name="Google Shape;37;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3" name="Google Shape;43;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4" name="Google Shape;44;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47" name="Google Shape;47;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8"/>
        <p:cNvGrpSpPr/>
        <p:nvPr/>
      </p:nvGrpSpPr>
      <p:grpSpPr>
        <a:xfrm>
          <a:off x="0" y="0"/>
          <a:ext cx="0" cy="0"/>
          <a:chOff x="0" y="0"/>
          <a:chExt cx="0" cy="0"/>
        </a:xfrm>
      </p:grpSpPr>
      <p:sp>
        <p:nvSpPr>
          <p:cNvPr id="49" name="Google Shape;49;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0" name="Google Shape;50;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1" name="Google Shape;51;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2" name="Google Shape;52;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3" name="Google Shape;5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54" name="Google Shape;54;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58"/>
        <p:cNvGrpSpPr/>
        <p:nvPr/>
      </p:nvGrpSpPr>
      <p:grpSpPr>
        <a:xfrm>
          <a:off x="0" y="0"/>
          <a:ext cx="0" cy="0"/>
          <a:chOff x="0" y="0"/>
          <a:chExt cx="0" cy="0"/>
        </a:xfrm>
      </p:grpSpPr>
      <p:grpSp>
        <p:nvGrpSpPr>
          <p:cNvPr id="59" name="Google Shape;59;p11"/>
          <p:cNvGrpSpPr/>
          <p:nvPr/>
        </p:nvGrpSpPr>
        <p:grpSpPr>
          <a:xfrm>
            <a:off x="6098378" y="5"/>
            <a:ext cx="3045625" cy="2030570"/>
            <a:chOff x="6098378" y="5"/>
            <a:chExt cx="3045625" cy="2030570"/>
          </a:xfrm>
        </p:grpSpPr>
        <p:sp>
          <p:nvSpPr>
            <p:cNvPr id="60" name="Google Shape;60;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5" name="Google Shape;65;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66" name="Google Shape;66;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0"/>
              </a:spcBef>
              <a:spcAft>
                <a:spcPts val="0"/>
              </a:spcAft>
              <a:buClr>
                <a:schemeClr val="lt1"/>
              </a:buClr>
              <a:buSzPts val="1400"/>
              <a:buChar char="○"/>
              <a:defRPr>
                <a:solidFill>
                  <a:schemeClr val="lt1"/>
                </a:solidFill>
              </a:defRPr>
            </a:lvl2pPr>
            <a:lvl3pPr marL="1371600" lvl="2" indent="-317500" algn="ctr">
              <a:spcBef>
                <a:spcPts val="0"/>
              </a:spcBef>
              <a:spcAft>
                <a:spcPts val="0"/>
              </a:spcAft>
              <a:buClr>
                <a:schemeClr val="lt1"/>
              </a:buClr>
              <a:buSzPts val="1400"/>
              <a:buChar char="■"/>
              <a:defRPr>
                <a:solidFill>
                  <a:schemeClr val="lt1"/>
                </a:solidFill>
              </a:defRPr>
            </a:lvl3pPr>
            <a:lvl4pPr marL="1828800" lvl="3" indent="-317500" algn="ctr">
              <a:spcBef>
                <a:spcPts val="0"/>
              </a:spcBef>
              <a:spcAft>
                <a:spcPts val="0"/>
              </a:spcAft>
              <a:buClr>
                <a:schemeClr val="lt1"/>
              </a:buClr>
              <a:buSzPts val="1400"/>
              <a:buChar char="●"/>
              <a:defRPr>
                <a:solidFill>
                  <a:schemeClr val="lt1"/>
                </a:solidFill>
              </a:defRPr>
            </a:lvl4pPr>
            <a:lvl5pPr marL="2286000" lvl="4" indent="-317500" algn="ctr">
              <a:spcBef>
                <a:spcPts val="0"/>
              </a:spcBef>
              <a:spcAft>
                <a:spcPts val="0"/>
              </a:spcAft>
              <a:buClr>
                <a:schemeClr val="lt1"/>
              </a:buClr>
              <a:buSzPts val="1400"/>
              <a:buChar char="○"/>
              <a:defRPr>
                <a:solidFill>
                  <a:schemeClr val="lt1"/>
                </a:solidFill>
              </a:defRPr>
            </a:lvl5pPr>
            <a:lvl6pPr marL="2743200" lvl="5" indent="-317500" algn="ctr">
              <a:spcBef>
                <a:spcPts val="0"/>
              </a:spcBef>
              <a:spcAft>
                <a:spcPts val="0"/>
              </a:spcAft>
              <a:buClr>
                <a:schemeClr val="lt1"/>
              </a:buClr>
              <a:buSzPts val="1400"/>
              <a:buChar char="■"/>
              <a:defRPr>
                <a:solidFill>
                  <a:schemeClr val="lt1"/>
                </a:solidFill>
              </a:defRPr>
            </a:lvl6pPr>
            <a:lvl7pPr marL="3200400" lvl="6" indent="-317500" algn="ctr">
              <a:spcBef>
                <a:spcPts val="0"/>
              </a:spcBef>
              <a:spcAft>
                <a:spcPts val="0"/>
              </a:spcAft>
              <a:buClr>
                <a:schemeClr val="lt1"/>
              </a:buClr>
              <a:buSzPts val="1400"/>
              <a:buChar char="●"/>
              <a:defRPr>
                <a:solidFill>
                  <a:schemeClr val="lt1"/>
                </a:solidFill>
              </a:defRPr>
            </a:lvl7pPr>
            <a:lvl8pPr marL="3657600" lvl="7" indent="-317500" algn="ctr">
              <a:spcBef>
                <a:spcPts val="0"/>
              </a:spcBef>
              <a:spcAft>
                <a:spcPts val="0"/>
              </a:spcAft>
              <a:buClr>
                <a:schemeClr val="lt1"/>
              </a:buClr>
              <a:buSzPts val="1400"/>
              <a:buChar char="○"/>
              <a:defRPr>
                <a:solidFill>
                  <a:schemeClr val="lt1"/>
                </a:solidFill>
              </a:defRPr>
            </a:lvl8pPr>
            <a:lvl9pPr marL="4114800" lvl="8" indent="-317500" algn="ctr">
              <a:spcBef>
                <a:spcPts val="0"/>
              </a:spcBef>
              <a:spcAft>
                <a:spcPts val="0"/>
              </a:spcAft>
              <a:buClr>
                <a:schemeClr val="lt1"/>
              </a:buClr>
              <a:buSzPts val="1400"/>
              <a:buChar char="■"/>
              <a:defRPr>
                <a:solidFill>
                  <a:schemeClr val="lt1"/>
                </a:solidFill>
              </a:defRPr>
            </a:lvl9pPr>
          </a:lstStyle>
          <a:p>
            <a:endParaRPr/>
          </a:p>
        </p:txBody>
      </p:sp>
      <p:sp>
        <p:nvSpPr>
          <p:cNvPr id="67" name="Google Shape;67;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4" r:id="rId6"/>
    <p:sldLayoutId id="2147483655" r:id="rId7"/>
    <p:sldLayoutId id="2147483657"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creativecommons.org/licenses/by-nc-sa/4.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pixabay.com/photos/meeting-brainstorming-business-594091/"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2.jpeg"/><Relationship Id="rId5" Type="http://schemas.openxmlformats.org/officeDocument/2006/relationships/hyperlink" Target="https://pixabay.com/service/license-summary/" TargetMode="External"/><Relationship Id="rId4" Type="http://schemas.openxmlformats.org/officeDocument/2006/relationships/hyperlink" Target="https://pixabay.com/users/startupstockphotos-690514/?utm_source=link-attribution&amp;utm_medium=referral&amp;utm_campaign=image&amp;utm_content=594091"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sz="3000" b="1" dirty="0">
                <a:latin typeface="+mj-lt"/>
                <a:ea typeface="Tahoma"/>
                <a:cs typeface="Tahoma"/>
                <a:sym typeface="Tahoma"/>
              </a:rPr>
              <a:t>Strategic Project Management: A Practical Introduction for HR Professionals</a:t>
            </a:r>
            <a:endParaRPr sz="3000" b="1" u="sng" dirty="0">
              <a:latin typeface="+mj-lt"/>
              <a:ea typeface="Tahoma"/>
              <a:cs typeface="Tahoma"/>
              <a:sym typeface="Tahoma"/>
            </a:endParaRPr>
          </a:p>
        </p:txBody>
      </p:sp>
      <p:sp>
        <p:nvSpPr>
          <p:cNvPr id="75" name="Google Shape;75;p13"/>
          <p:cNvSpPr txBox="1">
            <a:spLocks noGrp="1"/>
          </p:cNvSpPr>
          <p:nvPr>
            <p:ph type="subTitle" idx="1"/>
          </p:nvPr>
        </p:nvSpPr>
        <p:spPr>
          <a:xfrm>
            <a:off x="598088" y="2769088"/>
            <a:ext cx="8222100" cy="432900"/>
          </a:xfrm>
          <a:prstGeom prst="rect">
            <a:avLst/>
          </a:prstGeom>
        </p:spPr>
        <p:txBody>
          <a:bodyPr spcFirstLastPara="1" wrap="square" lIns="91425" tIns="91425" rIns="91425" bIns="91425" anchor="t" anchorCtr="0">
            <a:noAutofit/>
          </a:bodyPr>
          <a:lstStyle/>
          <a:p>
            <a:pPr marL="0" lvl="0" indent="0" algn="r" rtl="0">
              <a:lnSpc>
                <a:spcPct val="80000"/>
              </a:lnSpc>
              <a:spcBef>
                <a:spcPts val="0"/>
              </a:spcBef>
              <a:spcAft>
                <a:spcPts val="0"/>
              </a:spcAft>
              <a:buSzPts val="1018"/>
              <a:buNone/>
            </a:pPr>
            <a:r>
              <a:rPr lang="en" sz="2500" dirty="0">
                <a:latin typeface="+mn-lt"/>
                <a:ea typeface="Tahoma"/>
                <a:cs typeface="Tahoma"/>
                <a:sym typeface="Tahoma"/>
              </a:rPr>
              <a:t>Chapter 3: Project Manager as a Leader</a:t>
            </a:r>
            <a:endParaRPr sz="2500" dirty="0">
              <a:latin typeface="+mn-lt"/>
              <a:ea typeface="Tahoma"/>
              <a:cs typeface="Tahoma"/>
              <a:sym typeface="Tahoma"/>
            </a:endParaRPr>
          </a:p>
        </p:txBody>
      </p:sp>
      <p:grpSp>
        <p:nvGrpSpPr>
          <p:cNvPr id="4" name="Group 3"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04034C96-4E63-48B2-9C21-ED5342112625}"/>
              </a:ext>
            </a:extLst>
          </p:cNvPr>
          <p:cNvGrpSpPr/>
          <p:nvPr/>
        </p:nvGrpSpPr>
        <p:grpSpPr>
          <a:xfrm>
            <a:off x="598088" y="4263359"/>
            <a:ext cx="7947824" cy="444502"/>
            <a:chOff x="598088" y="4514272"/>
            <a:chExt cx="7947824" cy="444502"/>
          </a:xfrm>
        </p:grpSpPr>
        <p:pic>
          <p:nvPicPr>
            <p:cNvPr id="5" name="Google Shape;92;p23" descr="CC BY-NC-SA 4.0 License Logo">
              <a:extLst>
                <a:ext uri="{FF2B5EF4-FFF2-40B4-BE49-F238E27FC236}">
                  <a16:creationId xmlns:a16="http://schemas.microsoft.com/office/drawing/2014/main" id="{E44060A0-F933-4FD1-AD9F-A3DBB0CDBBA2}"/>
                </a:ext>
              </a:extLst>
            </p:cNvPr>
            <p:cNvPicPr preferRelativeResize="0"/>
            <p:nvPr/>
          </p:nvPicPr>
          <p:blipFill rotWithShape="1">
            <a:blip r:embed="rId3">
              <a:alphaModFix/>
            </a:blip>
            <a:srcRect/>
            <a:stretch/>
          </p:blipFill>
          <p:spPr>
            <a:xfrm>
              <a:off x="598088" y="4570826"/>
              <a:ext cx="947180" cy="331395"/>
            </a:xfrm>
            <a:prstGeom prst="rect">
              <a:avLst/>
            </a:prstGeom>
            <a:noFill/>
            <a:ln>
              <a:noFill/>
            </a:ln>
          </p:spPr>
        </p:pic>
        <p:sp>
          <p:nvSpPr>
            <p:cNvPr id="6" name="Google Shape;91;p23">
              <a:extLst>
                <a:ext uri="{FF2B5EF4-FFF2-40B4-BE49-F238E27FC236}">
                  <a16:creationId xmlns:a16="http://schemas.microsoft.com/office/drawing/2014/main" id="{F06AA224-511F-4488-A716-AD0B6282D4A5}"/>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r>
                <a:rPr lang="en" sz="1100" b="0" i="0" u="none" strike="noStrike" cap="none" dirty="0">
                  <a:solidFill>
                    <a:schemeClr val="bg1"/>
                  </a:solidFill>
                  <a:latin typeface="Calibri"/>
                  <a:ea typeface="Calibri"/>
                  <a:cs typeface="Calibri"/>
                  <a:sym typeface="Calibri"/>
                </a:rPr>
                <a:t>Unless otherwise noted, this work is licensed under a </a:t>
              </a:r>
              <a:r>
                <a:rPr lang="en" sz="1100" b="0" i="0" u="none" strike="noStrike" cap="none" dirty="0">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Creative </a:t>
              </a:r>
              <a:r>
                <a:rPr lang="en" sz="1100" dirty="0">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C</a:t>
              </a:r>
              <a:r>
                <a:rPr lang="en" sz="1100" b="0" i="0" u="none" strike="noStrike" cap="none" dirty="0">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ommons </a:t>
              </a:r>
              <a:r>
                <a:rPr lang="en-US" sz="1100" b="0" i="0" u="none" strike="noStrike" cap="none" dirty="0">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Attribution-</a:t>
              </a:r>
              <a:r>
                <a:rPr lang="en-US" sz="1100" b="0" i="0" u="none" strike="noStrike" cap="none" dirty="0" err="1">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NonCommercial</a:t>
              </a:r>
              <a:r>
                <a:rPr lang="en-US" sz="1100" b="0" i="0" u="none" strike="noStrike" cap="none" dirty="0">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a:t>
              </a:r>
              <a:r>
                <a:rPr lang="en-US" sz="1100" b="0" i="0" u="none" strike="noStrike" cap="none" dirty="0" err="1">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ShareAlike</a:t>
              </a:r>
              <a:r>
                <a:rPr lang="en-US" sz="1100" b="0" i="0" u="none" strike="noStrike" cap="none" dirty="0">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 4.0 International (CC BY-NC-SA 4.0)</a:t>
              </a:r>
              <a:r>
                <a:rPr lang="en-US" sz="1100" b="0" i="0" u="none" strike="noStrike" cap="none" dirty="0">
                  <a:solidFill>
                    <a:schemeClr val="bg1"/>
                  </a:solidFill>
                  <a:latin typeface="Calibri"/>
                  <a:ea typeface="Calibri"/>
                  <a:cs typeface="Calibri"/>
                  <a:sym typeface="Calibri"/>
                </a:rPr>
                <a:t> license</a:t>
              </a:r>
              <a:r>
                <a:rPr lang="en" sz="1100" b="0" i="0" u="none" strike="noStrike" cap="none" dirty="0">
                  <a:solidFill>
                    <a:schemeClr val="bg1"/>
                  </a:solidFill>
                  <a:latin typeface="Calibri"/>
                  <a:ea typeface="Calibri"/>
                  <a:cs typeface="Calibri"/>
                  <a:sym typeface="Calibri"/>
                </a:rPr>
                <a:t>. Feel free to use, modify, reuse or redistribute </a:t>
              </a:r>
              <a:r>
                <a:rPr lang="en" sz="1100" dirty="0">
                  <a:solidFill>
                    <a:schemeClr val="bg1"/>
                  </a:solidFill>
                  <a:latin typeface="Calibri"/>
                  <a:ea typeface="Calibri"/>
                  <a:cs typeface="Calibri"/>
                  <a:sym typeface="Calibri"/>
                </a:rPr>
                <a:t>any portion of </a:t>
              </a:r>
              <a:r>
                <a:rPr lang="en" sz="1100" b="0" i="0" u="none" strike="noStrike" cap="none" dirty="0">
                  <a:solidFill>
                    <a:schemeClr val="bg1"/>
                  </a:solidFill>
                  <a:latin typeface="Calibri"/>
                  <a:ea typeface="Calibri"/>
                  <a:cs typeface="Calibri"/>
                  <a:sym typeface="Calibri"/>
                </a:rPr>
                <a:t>this presentation.</a:t>
              </a:r>
              <a:endParaRPr sz="1100" dirty="0">
                <a:solidFill>
                  <a:schemeClr val="bg1"/>
                </a:solidFill>
                <a:latin typeface="Calibri"/>
                <a:ea typeface="Calibri"/>
                <a:cs typeface="Calibri"/>
                <a:sym typeface="Calibri"/>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4"/>
          <p:cNvSpPr txBox="1">
            <a:spLocks noGrp="1"/>
          </p:cNvSpPr>
          <p:nvPr>
            <p:ph type="title"/>
          </p:nvPr>
        </p:nvSpPr>
        <p:spPr>
          <a:xfrm>
            <a:off x="221375" y="170775"/>
            <a:ext cx="86109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b="1" dirty="0">
                <a:latin typeface="Arial"/>
                <a:ea typeface="Arial"/>
                <a:cs typeface="Arial"/>
                <a:sym typeface="Arial"/>
              </a:rPr>
              <a:t>3.1 Learning Objectives</a:t>
            </a:r>
            <a:endParaRPr b="1" dirty="0">
              <a:latin typeface="Arial"/>
              <a:ea typeface="Arial"/>
              <a:cs typeface="Arial"/>
              <a:sym typeface="Arial"/>
            </a:endParaRPr>
          </a:p>
        </p:txBody>
      </p:sp>
      <p:sp>
        <p:nvSpPr>
          <p:cNvPr id="81" name="Google Shape;81;p14"/>
          <p:cNvSpPr txBox="1">
            <a:spLocks noGrp="1"/>
          </p:cNvSpPr>
          <p:nvPr>
            <p:ph type="body" idx="1"/>
          </p:nvPr>
        </p:nvSpPr>
        <p:spPr>
          <a:xfrm>
            <a:off x="340600" y="932200"/>
            <a:ext cx="8196000" cy="3567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dirty="0">
                <a:solidFill>
                  <a:srgbClr val="000000"/>
                </a:solidFill>
                <a:latin typeface="+mn-lt"/>
                <a:ea typeface="Arial"/>
                <a:cs typeface="Arial"/>
                <a:sym typeface="Arial"/>
              </a:rPr>
              <a:t>By the end of this chapter you should be able to:</a:t>
            </a:r>
          </a:p>
          <a:p>
            <a:pPr marL="342900" lvl="0" algn="l" rtl="0">
              <a:spcBef>
                <a:spcPts val="0"/>
              </a:spcBef>
              <a:spcAft>
                <a:spcPts val="0"/>
              </a:spcAft>
              <a:buFont typeface="+mj-lt"/>
              <a:buAutoNum type="arabicPeriod"/>
            </a:pPr>
            <a:endParaRPr b="1" dirty="0">
              <a:solidFill>
                <a:srgbClr val="000000"/>
              </a:solidFill>
              <a:latin typeface="+mn-lt"/>
              <a:ea typeface="Arial"/>
              <a:cs typeface="Arial"/>
              <a:sym typeface="Arial"/>
            </a:endParaRPr>
          </a:p>
          <a:p>
            <a:pPr>
              <a:buFont typeface="+mj-lt"/>
              <a:buAutoNum type="arabicPeriod"/>
            </a:pPr>
            <a:r>
              <a:rPr lang="en-CA" dirty="0">
                <a:solidFill>
                  <a:srgbClr val="000000"/>
                </a:solidFill>
                <a:latin typeface="+mn-lt"/>
              </a:rPr>
              <a:t>Identify four roles of a project manager.</a:t>
            </a:r>
          </a:p>
          <a:p>
            <a:pPr>
              <a:buFont typeface="+mj-lt"/>
              <a:buAutoNum type="arabicPeriod"/>
            </a:pPr>
            <a:r>
              <a:rPr lang="en-CA" dirty="0">
                <a:solidFill>
                  <a:srgbClr val="000000"/>
                </a:solidFill>
                <a:latin typeface="+mn-lt"/>
              </a:rPr>
              <a:t>Discuss the essential skills of good project managers.</a:t>
            </a:r>
          </a:p>
          <a:p>
            <a:pPr>
              <a:buFont typeface="+mj-lt"/>
              <a:buAutoNum type="arabicPeriod"/>
            </a:pPr>
            <a:r>
              <a:rPr lang="en-CA" dirty="0">
                <a:solidFill>
                  <a:srgbClr val="000000"/>
                </a:solidFill>
                <a:latin typeface="+mn-lt"/>
              </a:rPr>
              <a:t>Discuss the important factors needed in managing a team.</a:t>
            </a:r>
          </a:p>
          <a:p>
            <a:pPr>
              <a:buFont typeface="+mj-lt"/>
              <a:buAutoNum type="arabicPeriod"/>
            </a:pPr>
            <a:r>
              <a:rPr lang="en-CA" dirty="0">
                <a:solidFill>
                  <a:srgbClr val="000000"/>
                </a:solidFill>
                <a:latin typeface="+mn-lt"/>
              </a:rPr>
              <a:t>Describe the five responses to conflict.</a:t>
            </a:r>
          </a:p>
          <a:p>
            <a:pPr>
              <a:buFont typeface="+mj-lt"/>
              <a:buAutoNum type="arabicPeriod"/>
            </a:pPr>
            <a:r>
              <a:rPr lang="en-CA" dirty="0">
                <a:solidFill>
                  <a:srgbClr val="000000"/>
                </a:solidFill>
                <a:latin typeface="+mn-lt"/>
              </a:rPr>
              <a:t>Explain Human Resources' role as a project manager</a:t>
            </a:r>
          </a:p>
          <a:p>
            <a:pPr marL="457200" lvl="0" indent="0" algn="l" rtl="0">
              <a:lnSpc>
                <a:spcPct val="150000"/>
              </a:lnSpc>
              <a:spcBef>
                <a:spcPts val="1400"/>
              </a:spcBef>
              <a:spcAft>
                <a:spcPts val="1000"/>
              </a:spcAft>
              <a:buNone/>
            </a:pPr>
            <a:endParaRPr dirty="0">
              <a:solidFill>
                <a:srgbClr val="000000"/>
              </a:solidFill>
              <a:latin typeface="+mn-lt"/>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5"/>
          <p:cNvSpPr txBox="1">
            <a:spLocks noGrp="1"/>
          </p:cNvSpPr>
          <p:nvPr>
            <p:ph type="title"/>
          </p:nvPr>
        </p:nvSpPr>
        <p:spPr>
          <a:xfrm>
            <a:off x="170050" y="173254"/>
            <a:ext cx="8520600" cy="60639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b="1" dirty="0">
                <a:latin typeface="Arial"/>
                <a:ea typeface="Arial"/>
                <a:cs typeface="Arial"/>
                <a:sym typeface="Arial"/>
              </a:rPr>
              <a:t>3.2 Roles of Project Manager</a:t>
            </a:r>
            <a:endParaRPr b="1" dirty="0">
              <a:latin typeface="Arial"/>
              <a:ea typeface="Arial"/>
              <a:cs typeface="Arial"/>
              <a:sym typeface="Arial"/>
            </a:endParaRPr>
          </a:p>
        </p:txBody>
      </p:sp>
      <p:graphicFrame>
        <p:nvGraphicFramePr>
          <p:cNvPr id="2" name="Diagrama 1" descr="4 boxes&#10;1 - develop collaboration among project participants&#10;2 - integrate planning with learning&#10;3 - Prevent major disruptions&#10;4 - maintain forward momentum">
            <a:extLst>
              <a:ext uri="{FF2B5EF4-FFF2-40B4-BE49-F238E27FC236}">
                <a16:creationId xmlns:a16="http://schemas.microsoft.com/office/drawing/2014/main" id="{69059FD4-F2D1-505E-6539-94A95DE7CFB9}"/>
              </a:ext>
            </a:extLst>
          </p:cNvPr>
          <p:cNvGraphicFramePr/>
          <p:nvPr>
            <p:extLst>
              <p:ext uri="{D42A27DB-BD31-4B8C-83A1-F6EECF244321}">
                <p14:modId xmlns:p14="http://schemas.microsoft.com/office/powerpoint/2010/main" val="2982170264"/>
              </p:ext>
            </p:extLst>
          </p:nvPr>
        </p:nvGraphicFramePr>
        <p:xfrm>
          <a:off x="311700" y="1171836"/>
          <a:ext cx="8520600" cy="23485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AA171-8E96-E280-0633-0DC67E83D45E}"/>
              </a:ext>
            </a:extLst>
          </p:cNvPr>
          <p:cNvSpPr>
            <a:spLocks noGrp="1"/>
          </p:cNvSpPr>
          <p:nvPr>
            <p:ph type="title"/>
          </p:nvPr>
        </p:nvSpPr>
        <p:spPr>
          <a:xfrm>
            <a:off x="202131" y="163629"/>
            <a:ext cx="8630169" cy="625643"/>
          </a:xfrm>
        </p:spPr>
        <p:txBody>
          <a:bodyPr>
            <a:noAutofit/>
          </a:bodyPr>
          <a:lstStyle/>
          <a:p>
            <a:r>
              <a:rPr lang="en-US" b="1" dirty="0">
                <a:latin typeface="+mn-lt"/>
              </a:rPr>
              <a:t>3.2 Human Resources: Job Recruitment and Selection</a:t>
            </a:r>
          </a:p>
        </p:txBody>
      </p:sp>
      <p:sp>
        <p:nvSpPr>
          <p:cNvPr id="3" name="Text Placeholder 2">
            <a:extLst>
              <a:ext uri="{FF2B5EF4-FFF2-40B4-BE49-F238E27FC236}">
                <a16:creationId xmlns:a16="http://schemas.microsoft.com/office/drawing/2014/main" id="{2EC00582-CB31-EB5B-190B-256A2D1CC8FD}"/>
              </a:ext>
            </a:extLst>
          </p:cNvPr>
          <p:cNvSpPr>
            <a:spLocks noGrp="1"/>
          </p:cNvSpPr>
          <p:nvPr>
            <p:ph type="body" idx="1"/>
          </p:nvPr>
        </p:nvSpPr>
        <p:spPr>
          <a:xfrm>
            <a:off x="202131" y="1229875"/>
            <a:ext cx="8318469" cy="3339000"/>
          </a:xfrm>
        </p:spPr>
        <p:txBody>
          <a:bodyPr/>
          <a:lstStyle/>
          <a:p>
            <a:pPr>
              <a:buFont typeface="Arial" panose="020B0604020202020204" pitchFamily="34" charset="0"/>
              <a:buChar char="•"/>
            </a:pPr>
            <a:endParaRPr lang="en-US" dirty="0">
              <a:solidFill>
                <a:srgbClr val="000000"/>
              </a:solidFill>
              <a:latin typeface="+mn-lt"/>
            </a:endParaRPr>
          </a:p>
          <a:p>
            <a:pPr>
              <a:buFont typeface="Arial" panose="020B0604020202020204" pitchFamily="34" charset="0"/>
              <a:buChar char="•"/>
            </a:pPr>
            <a:r>
              <a:rPr lang="en-US" dirty="0">
                <a:solidFill>
                  <a:srgbClr val="000000"/>
                </a:solidFill>
                <a:latin typeface="+mn-lt"/>
              </a:rPr>
              <a:t>HR plays a vital role in designing job descriptions and specifications for the Project Manager</a:t>
            </a:r>
          </a:p>
          <a:p>
            <a:pPr>
              <a:buFont typeface="Arial" panose="020B0604020202020204" pitchFamily="34" charset="0"/>
              <a:buChar char="•"/>
            </a:pPr>
            <a:r>
              <a:rPr lang="en-US" dirty="0">
                <a:solidFill>
                  <a:srgbClr val="000000"/>
                </a:solidFill>
                <a:latin typeface="+mn-lt"/>
              </a:rPr>
              <a:t>Research KSA (knowledge, skills, abilities) to write a job summary that includes the roles, outline responsibilities, duties, goals, qualifications, salary/benefits</a:t>
            </a:r>
          </a:p>
          <a:p>
            <a:pPr>
              <a:buFont typeface="Arial" panose="020B0604020202020204" pitchFamily="34" charset="0"/>
              <a:buChar char="•"/>
            </a:pPr>
            <a:r>
              <a:rPr lang="en-US" dirty="0">
                <a:solidFill>
                  <a:srgbClr val="000000"/>
                </a:solidFill>
                <a:latin typeface="+mn-lt"/>
              </a:rPr>
              <a:t>HR may seek an external or internal candidate or both </a:t>
            </a:r>
          </a:p>
          <a:p>
            <a:pPr>
              <a:buFont typeface="Arial" panose="020B0604020202020204" pitchFamily="34" charset="0"/>
              <a:buChar char="•"/>
            </a:pPr>
            <a:r>
              <a:rPr lang="en-US" dirty="0">
                <a:solidFill>
                  <a:srgbClr val="000000"/>
                </a:solidFill>
                <a:latin typeface="+mn-lt"/>
              </a:rPr>
              <a:t>Once hired, HR outlines the specifics of the contract (external: temporary, internal: return to functional department)</a:t>
            </a:r>
          </a:p>
        </p:txBody>
      </p:sp>
    </p:spTree>
    <p:extLst>
      <p:ext uri="{BB962C8B-B14F-4D97-AF65-F5344CB8AC3E}">
        <p14:creationId xmlns:p14="http://schemas.microsoft.com/office/powerpoint/2010/main" val="983498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262FA-0C5E-982D-DA69-9D2CA056B57A}"/>
              </a:ext>
            </a:extLst>
          </p:cNvPr>
          <p:cNvSpPr>
            <a:spLocks noGrp="1"/>
          </p:cNvSpPr>
          <p:nvPr>
            <p:ph type="title"/>
          </p:nvPr>
        </p:nvSpPr>
        <p:spPr>
          <a:xfrm>
            <a:off x="192505" y="173255"/>
            <a:ext cx="8639795" cy="606391"/>
          </a:xfrm>
        </p:spPr>
        <p:txBody>
          <a:bodyPr>
            <a:noAutofit/>
          </a:bodyPr>
          <a:lstStyle/>
          <a:p>
            <a:r>
              <a:rPr lang="en-US" b="1" dirty="0">
                <a:latin typeface="+mj-lt"/>
              </a:rPr>
              <a:t>3.2 Human Resources as a Trainer</a:t>
            </a:r>
          </a:p>
        </p:txBody>
      </p:sp>
      <p:graphicFrame>
        <p:nvGraphicFramePr>
          <p:cNvPr id="4" name="Diagrama 3" descr="1 - design an onboarding program for project manager and team&#10;2 - briefed and training on job responsibilities &#10;3 - onboarding program would include a welcome package, schedule of events, technical requirements, and work station set up">
            <a:extLst>
              <a:ext uri="{FF2B5EF4-FFF2-40B4-BE49-F238E27FC236}">
                <a16:creationId xmlns:a16="http://schemas.microsoft.com/office/drawing/2014/main" id="{0B6775B9-B0A4-8033-E87A-68BC87ABAC98}"/>
              </a:ext>
            </a:extLst>
          </p:cNvPr>
          <p:cNvGraphicFramePr/>
          <p:nvPr>
            <p:extLst>
              <p:ext uri="{D42A27DB-BD31-4B8C-83A1-F6EECF244321}">
                <p14:modId xmlns:p14="http://schemas.microsoft.com/office/powerpoint/2010/main" val="2895787897"/>
              </p:ext>
            </p:extLst>
          </p:nvPr>
        </p:nvGraphicFramePr>
        <p:xfrm>
          <a:off x="449036" y="1229875"/>
          <a:ext cx="8071564" cy="333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9702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301A8-69BB-F9C9-B0C5-1BF044812E92}"/>
              </a:ext>
            </a:extLst>
          </p:cNvPr>
          <p:cNvSpPr>
            <a:spLocks noGrp="1"/>
          </p:cNvSpPr>
          <p:nvPr>
            <p:ph type="title"/>
          </p:nvPr>
        </p:nvSpPr>
        <p:spPr>
          <a:xfrm>
            <a:off x="202131" y="173255"/>
            <a:ext cx="8630169" cy="616017"/>
          </a:xfrm>
        </p:spPr>
        <p:txBody>
          <a:bodyPr>
            <a:noAutofit/>
          </a:bodyPr>
          <a:lstStyle/>
          <a:p>
            <a:r>
              <a:rPr lang="en-US" b="1" dirty="0">
                <a:latin typeface="+mn-lt"/>
              </a:rPr>
              <a:t>3.2 Human Resources as a Team Builder</a:t>
            </a:r>
          </a:p>
        </p:txBody>
      </p:sp>
      <p:sp>
        <p:nvSpPr>
          <p:cNvPr id="3" name="Text Placeholder 2">
            <a:extLst>
              <a:ext uri="{FF2B5EF4-FFF2-40B4-BE49-F238E27FC236}">
                <a16:creationId xmlns:a16="http://schemas.microsoft.com/office/drawing/2014/main" id="{76B2A604-4D45-8FAF-4F24-FB1D8770CC41}"/>
              </a:ext>
            </a:extLst>
          </p:cNvPr>
          <p:cNvSpPr>
            <a:spLocks noGrp="1"/>
          </p:cNvSpPr>
          <p:nvPr>
            <p:ph type="body" idx="1"/>
          </p:nvPr>
        </p:nvSpPr>
        <p:spPr>
          <a:xfrm>
            <a:off x="202132" y="933651"/>
            <a:ext cx="8318468" cy="3635224"/>
          </a:xfrm>
        </p:spPr>
        <p:txBody>
          <a:bodyPr/>
          <a:lstStyle/>
          <a:p>
            <a:pPr>
              <a:buFont typeface="Arial" panose="020B0604020202020204" pitchFamily="34" charset="0"/>
              <a:buChar char="•"/>
            </a:pPr>
            <a:r>
              <a:rPr lang="en-US" dirty="0">
                <a:solidFill>
                  <a:srgbClr val="000000"/>
                </a:solidFill>
                <a:latin typeface="+mn-lt"/>
              </a:rPr>
              <a:t>Assist in hiring the team with the Project Manager </a:t>
            </a:r>
          </a:p>
          <a:p>
            <a:pPr>
              <a:buFont typeface="Arial" panose="020B0604020202020204" pitchFamily="34" charset="0"/>
              <a:buChar char="•"/>
            </a:pPr>
            <a:r>
              <a:rPr lang="en-US" dirty="0">
                <a:solidFill>
                  <a:srgbClr val="000000"/>
                </a:solidFill>
                <a:latin typeface="+mn-lt"/>
              </a:rPr>
              <a:t>Kick off meeting for bonding and setting goals (sets the tone)</a:t>
            </a:r>
          </a:p>
          <a:p>
            <a:pPr>
              <a:buFont typeface="Arial" panose="020B0604020202020204" pitchFamily="34" charset="0"/>
              <a:buChar char="•"/>
            </a:pPr>
            <a:r>
              <a:rPr lang="en-US" dirty="0">
                <a:solidFill>
                  <a:srgbClr val="000000"/>
                </a:solidFill>
                <a:latin typeface="+mn-lt"/>
              </a:rPr>
              <a:t>Review the interpersonal dimensions of the team ie.  Who are you?</a:t>
            </a:r>
          </a:p>
          <a:p>
            <a:pPr>
              <a:buFont typeface="Arial" panose="020B0604020202020204" pitchFamily="34" charset="0"/>
              <a:buChar char="•"/>
            </a:pPr>
            <a:r>
              <a:rPr lang="en-US" dirty="0">
                <a:solidFill>
                  <a:srgbClr val="000000"/>
                </a:solidFill>
                <a:latin typeface="+mn-lt"/>
              </a:rPr>
              <a:t>Teach communication skills, problem solving, decision making, team building exercises</a:t>
            </a:r>
          </a:p>
          <a:p>
            <a:pPr>
              <a:buFont typeface="Arial" panose="020B0604020202020204" pitchFamily="34" charset="0"/>
              <a:buChar char="•"/>
            </a:pPr>
            <a:r>
              <a:rPr lang="en-US" dirty="0">
                <a:solidFill>
                  <a:srgbClr val="000000"/>
                </a:solidFill>
                <a:latin typeface="+mn-lt"/>
              </a:rPr>
              <a:t>Help to establish group rules (who reports to who, how decisions get made and who makes them)</a:t>
            </a:r>
          </a:p>
        </p:txBody>
      </p:sp>
    </p:spTree>
    <p:extLst>
      <p:ext uri="{BB962C8B-B14F-4D97-AF65-F5344CB8AC3E}">
        <p14:creationId xmlns:p14="http://schemas.microsoft.com/office/powerpoint/2010/main" val="3557723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6"/>
          <p:cNvSpPr txBox="1">
            <a:spLocks noGrp="1"/>
          </p:cNvSpPr>
          <p:nvPr>
            <p:ph type="title"/>
          </p:nvPr>
        </p:nvSpPr>
        <p:spPr>
          <a:xfrm>
            <a:off x="192505" y="173255"/>
            <a:ext cx="8423033" cy="60639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b="1" dirty="0">
                <a:latin typeface="Arial"/>
                <a:ea typeface="Arial"/>
                <a:cs typeface="Arial"/>
                <a:sym typeface="Arial"/>
              </a:rPr>
              <a:t>3.3 Project Manager Characteristics </a:t>
            </a:r>
            <a:endParaRPr b="1" dirty="0">
              <a:latin typeface="Arial"/>
              <a:ea typeface="Arial"/>
              <a:cs typeface="Arial"/>
              <a:sym typeface="Arial"/>
            </a:endParaRPr>
          </a:p>
        </p:txBody>
      </p:sp>
      <p:sp>
        <p:nvSpPr>
          <p:cNvPr id="96" name="Google Shape;96;p16"/>
          <p:cNvSpPr txBox="1">
            <a:spLocks noGrp="1"/>
          </p:cNvSpPr>
          <p:nvPr>
            <p:ph type="body" idx="1"/>
          </p:nvPr>
        </p:nvSpPr>
        <p:spPr>
          <a:xfrm>
            <a:off x="192505" y="924025"/>
            <a:ext cx="8691613" cy="3773103"/>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sz="1600" dirty="0">
                <a:solidFill>
                  <a:srgbClr val="000000"/>
                </a:solidFill>
                <a:highlight>
                  <a:srgbClr val="FFFFFF"/>
                </a:highlight>
                <a:latin typeface="+mn-lt"/>
                <a:ea typeface="Arial"/>
                <a:cs typeface="Arial"/>
                <a:sym typeface="Arial"/>
              </a:rPr>
              <a:t>The Project Manager must be perceived to be credible by the project team and key stakeholders. Characteristics HR would consider are: </a:t>
            </a:r>
            <a:endParaRPr sz="1600" dirty="0">
              <a:solidFill>
                <a:srgbClr val="000000"/>
              </a:solidFill>
              <a:highlight>
                <a:srgbClr val="FFFFFF"/>
              </a:highlight>
              <a:latin typeface="+mn-lt"/>
              <a:ea typeface="Arial"/>
              <a:cs typeface="Arial"/>
              <a:sym typeface="Arial"/>
            </a:endParaRPr>
          </a:p>
          <a:p>
            <a:pPr lvl="0">
              <a:lnSpc>
                <a:spcPct val="150000"/>
              </a:lnSpc>
              <a:buClr>
                <a:srgbClr val="373D3F"/>
              </a:buClr>
              <a:buFont typeface="Arial" panose="020B0604020202020204" pitchFamily="34" charset="0"/>
              <a:buChar char="•"/>
            </a:pPr>
            <a:r>
              <a:rPr lang="en-CA" sz="1600" b="1" dirty="0">
                <a:solidFill>
                  <a:srgbClr val="000000"/>
                </a:solidFill>
                <a:highlight>
                  <a:srgbClr val="FFFFFF"/>
                </a:highlight>
                <a:latin typeface="+mn-lt"/>
                <a:ea typeface="Arial"/>
                <a:cs typeface="Arial"/>
                <a:sym typeface="Arial"/>
              </a:rPr>
              <a:t>Listening</a:t>
            </a:r>
            <a:r>
              <a:rPr lang="en-CA" sz="1600" dirty="0">
                <a:solidFill>
                  <a:srgbClr val="000000"/>
                </a:solidFill>
                <a:highlight>
                  <a:srgbClr val="FFFFFF"/>
                </a:highlight>
                <a:latin typeface="+mn-lt"/>
                <a:ea typeface="Arial"/>
                <a:cs typeface="Arial"/>
                <a:sym typeface="Arial"/>
              </a:rPr>
              <a:t> - the most important skill of the project manager is to actively listen.</a:t>
            </a:r>
          </a:p>
          <a:p>
            <a:pPr lvl="0">
              <a:lnSpc>
                <a:spcPct val="150000"/>
              </a:lnSpc>
              <a:buClr>
                <a:srgbClr val="373D3F"/>
              </a:buClr>
              <a:buFont typeface="Arial" panose="020B0604020202020204" pitchFamily="34" charset="0"/>
              <a:buChar char="•"/>
            </a:pPr>
            <a:r>
              <a:rPr lang="en-CA" sz="1600" b="1" dirty="0">
                <a:solidFill>
                  <a:srgbClr val="000000"/>
                </a:solidFill>
                <a:highlight>
                  <a:srgbClr val="FFFFFF"/>
                </a:highlight>
                <a:latin typeface="+mn-lt"/>
                <a:ea typeface="Arial"/>
                <a:cs typeface="Arial"/>
                <a:sym typeface="Arial"/>
              </a:rPr>
              <a:t>Negotiation</a:t>
            </a:r>
            <a:r>
              <a:rPr lang="en-CA" sz="1600" dirty="0">
                <a:solidFill>
                  <a:srgbClr val="000000"/>
                </a:solidFill>
                <a:highlight>
                  <a:srgbClr val="FFFFFF"/>
                </a:highlight>
                <a:latin typeface="+mn-lt"/>
                <a:ea typeface="Arial"/>
                <a:cs typeface="Arial"/>
                <a:sym typeface="Arial"/>
              </a:rPr>
              <a:t> - Negotiation is a process for developing a mutually acceptable outcome when the desired outcome for each party conflicts</a:t>
            </a:r>
          </a:p>
          <a:p>
            <a:pPr lvl="0">
              <a:lnSpc>
                <a:spcPct val="150000"/>
              </a:lnSpc>
              <a:buClr>
                <a:srgbClr val="373D3F"/>
              </a:buClr>
              <a:buFont typeface="Arial" panose="020B0604020202020204" pitchFamily="34" charset="0"/>
              <a:buChar char="•"/>
            </a:pPr>
            <a:r>
              <a:rPr lang="en-CA" sz="1600" b="1" dirty="0">
                <a:solidFill>
                  <a:srgbClr val="000000"/>
                </a:solidFill>
                <a:highlight>
                  <a:srgbClr val="FFFFFF"/>
                </a:highlight>
                <a:latin typeface="+mn-lt"/>
                <a:ea typeface="Arial"/>
                <a:cs typeface="Arial"/>
                <a:sym typeface="Arial"/>
              </a:rPr>
              <a:t>Conflict Resolution</a:t>
            </a:r>
            <a:r>
              <a:rPr lang="en-CA" sz="1600" dirty="0">
                <a:solidFill>
                  <a:srgbClr val="000000"/>
                </a:solidFill>
                <a:highlight>
                  <a:srgbClr val="FFFFFF"/>
                </a:highlight>
                <a:latin typeface="+mn-lt"/>
                <a:ea typeface="Arial"/>
                <a:cs typeface="Arial"/>
                <a:sym typeface="Arial"/>
              </a:rPr>
              <a:t> -</a:t>
            </a:r>
            <a:r>
              <a:rPr lang="en-CA" sz="1600" dirty="0">
                <a:solidFill>
                  <a:srgbClr val="000000"/>
                </a:solidFill>
                <a:highlight>
                  <a:srgbClr val="FFFFFF"/>
                </a:highlight>
                <a:latin typeface="+mn-lt"/>
                <a:ea typeface="Montserrat"/>
                <a:cs typeface="Montserrat"/>
                <a:sym typeface="Montserrat"/>
              </a:rPr>
              <a:t> </a:t>
            </a:r>
            <a:r>
              <a:rPr lang="en-CA" sz="1600" dirty="0">
                <a:solidFill>
                  <a:srgbClr val="000000"/>
                </a:solidFill>
                <a:highlight>
                  <a:srgbClr val="FFFFFF"/>
                </a:highlight>
                <a:latin typeface="+mn-lt"/>
                <a:ea typeface="Arial"/>
                <a:cs typeface="Arial"/>
                <a:sym typeface="Arial"/>
              </a:rPr>
              <a:t>Good planning, communication and team building can reduce conflict. </a:t>
            </a:r>
          </a:p>
          <a:p>
            <a:pPr>
              <a:lnSpc>
                <a:spcPct val="150000"/>
              </a:lnSpc>
              <a:buClr>
                <a:srgbClr val="373D3F"/>
              </a:buClr>
              <a:buFont typeface="Arial" panose="020B0604020202020204" pitchFamily="34" charset="0"/>
              <a:buChar char="•"/>
            </a:pPr>
            <a:r>
              <a:rPr lang="en" sz="1600" b="1" dirty="0">
                <a:solidFill>
                  <a:srgbClr val="000000"/>
                </a:solidFill>
                <a:highlight>
                  <a:srgbClr val="FFFFFF"/>
                </a:highlight>
                <a:latin typeface="+mn-lt"/>
                <a:ea typeface="Arial"/>
                <a:cs typeface="Arial"/>
                <a:sym typeface="Arial"/>
              </a:rPr>
              <a:t>Administrative skills, organizational skills, </a:t>
            </a:r>
            <a:r>
              <a:rPr lang="en" sz="1600" dirty="0">
                <a:solidFill>
                  <a:srgbClr val="000000"/>
                </a:solidFill>
                <a:highlight>
                  <a:srgbClr val="FFFFFF"/>
                </a:highlight>
                <a:latin typeface="+mn-lt"/>
                <a:ea typeface="Arial"/>
                <a:cs typeface="Arial"/>
                <a:sym typeface="Arial"/>
              </a:rPr>
              <a:t>and </a:t>
            </a:r>
            <a:r>
              <a:rPr lang="en" sz="1600" b="1" dirty="0">
                <a:solidFill>
                  <a:srgbClr val="000000"/>
                </a:solidFill>
                <a:highlight>
                  <a:srgbClr val="FFFFFF"/>
                </a:highlight>
                <a:latin typeface="+mn-lt"/>
                <a:ea typeface="Arial"/>
                <a:cs typeface="Arial"/>
                <a:sym typeface="Arial"/>
              </a:rPr>
              <a:t>technical skills </a:t>
            </a:r>
            <a:r>
              <a:rPr lang="en" sz="1600" dirty="0">
                <a:solidFill>
                  <a:srgbClr val="000000"/>
                </a:solidFill>
                <a:highlight>
                  <a:srgbClr val="FFFFFF"/>
                </a:highlight>
                <a:latin typeface="+mn-lt"/>
                <a:ea typeface="Arial"/>
                <a:cs typeface="Arial"/>
                <a:sym typeface="Arial"/>
              </a:rPr>
              <a:t>associated with the technology of the project.</a:t>
            </a:r>
          </a:p>
          <a:p>
            <a:pPr marL="914400" lvl="0" indent="0" algn="l" rtl="0">
              <a:lnSpc>
                <a:spcPct val="150000"/>
              </a:lnSpc>
              <a:spcBef>
                <a:spcPts val="1200"/>
              </a:spcBef>
              <a:spcAft>
                <a:spcPts val="1200"/>
              </a:spcAft>
              <a:buNone/>
            </a:pPr>
            <a:endParaRPr sz="1600" dirty="0">
              <a:solidFill>
                <a:srgbClr val="000000"/>
              </a:solidFill>
              <a:highlight>
                <a:srgbClr val="FFFFFF"/>
              </a:highlight>
              <a:latin typeface="+mn-lt"/>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8"/>
          <p:cNvSpPr txBox="1">
            <a:spLocks noGrp="1"/>
          </p:cNvSpPr>
          <p:nvPr>
            <p:ph type="title"/>
          </p:nvPr>
        </p:nvSpPr>
        <p:spPr>
          <a:xfrm>
            <a:off x="228774" y="191875"/>
            <a:ext cx="8603576" cy="58777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dirty="0">
                <a:latin typeface="Arial"/>
                <a:ea typeface="Arial"/>
                <a:cs typeface="Arial"/>
                <a:sym typeface="Arial"/>
              </a:rPr>
              <a:t>3.4 Managing the Team</a:t>
            </a:r>
            <a:endParaRPr b="1" dirty="0">
              <a:latin typeface="Arial"/>
              <a:ea typeface="Arial"/>
              <a:cs typeface="Arial"/>
              <a:sym typeface="Arial"/>
            </a:endParaRPr>
          </a:p>
        </p:txBody>
      </p:sp>
      <p:sp>
        <p:nvSpPr>
          <p:cNvPr id="110" name="Google Shape;110;p18"/>
          <p:cNvSpPr txBox="1">
            <a:spLocks noGrp="1"/>
          </p:cNvSpPr>
          <p:nvPr>
            <p:ph type="body" idx="1"/>
          </p:nvPr>
        </p:nvSpPr>
        <p:spPr>
          <a:xfrm>
            <a:off x="228774" y="924026"/>
            <a:ext cx="5539727" cy="3832800"/>
          </a:xfrm>
          <a:prstGeom prst="rect">
            <a:avLst/>
          </a:prstGeom>
        </p:spPr>
        <p:txBody>
          <a:bodyPr spcFirstLastPara="1" wrap="square" lIns="91425" tIns="91425" rIns="91425" bIns="91425" anchor="t" anchorCtr="0">
            <a:noAutofit/>
          </a:bodyPr>
          <a:lstStyle/>
          <a:p>
            <a:pPr marL="457200" lvl="0" indent="-338137" algn="l" rtl="0">
              <a:lnSpc>
                <a:spcPct val="105000"/>
              </a:lnSpc>
              <a:spcBef>
                <a:spcPts val="0"/>
              </a:spcBef>
              <a:spcAft>
                <a:spcPts val="0"/>
              </a:spcAft>
              <a:buClr>
                <a:srgbClr val="000000"/>
              </a:buClr>
              <a:buSzPts val="1725"/>
              <a:buFont typeface="Arial" panose="020B0604020202020204" pitchFamily="34" charset="0"/>
              <a:buChar char="•"/>
            </a:pPr>
            <a:r>
              <a:rPr lang="en" sz="1725" dirty="0">
                <a:solidFill>
                  <a:srgbClr val="000000"/>
                </a:solidFill>
                <a:latin typeface="Arial"/>
                <a:ea typeface="Arial"/>
                <a:cs typeface="Arial"/>
                <a:sym typeface="Arial"/>
              </a:rPr>
              <a:t>A </a:t>
            </a:r>
            <a:r>
              <a:rPr lang="en" sz="1725" b="1" dirty="0">
                <a:solidFill>
                  <a:srgbClr val="000000"/>
                </a:solidFill>
                <a:latin typeface="Arial"/>
                <a:ea typeface="Arial"/>
                <a:cs typeface="Arial"/>
                <a:sym typeface="Arial"/>
              </a:rPr>
              <a:t>high-performing project team </a:t>
            </a:r>
            <a:r>
              <a:rPr lang="en" sz="1725" dirty="0">
                <a:solidFill>
                  <a:srgbClr val="000000"/>
                </a:solidFill>
                <a:latin typeface="Arial"/>
                <a:ea typeface="Arial"/>
                <a:cs typeface="Arial"/>
                <a:sym typeface="Arial"/>
              </a:rPr>
              <a:t>made up of individuals who are both technically skilled and motivated to contribute to the project’s outcome. </a:t>
            </a:r>
            <a:endParaRPr sz="1725" dirty="0">
              <a:solidFill>
                <a:srgbClr val="000000"/>
              </a:solidFill>
              <a:latin typeface="Arial"/>
              <a:ea typeface="Arial"/>
              <a:cs typeface="Arial"/>
              <a:sym typeface="Arial"/>
            </a:endParaRPr>
          </a:p>
          <a:p>
            <a:pPr marL="1200150" lvl="0" indent="-285750" algn="l" rtl="0">
              <a:lnSpc>
                <a:spcPct val="105000"/>
              </a:lnSpc>
              <a:spcBef>
                <a:spcPts val="0"/>
              </a:spcBef>
              <a:spcAft>
                <a:spcPts val="0"/>
              </a:spcAft>
              <a:buFont typeface="Arial" panose="020B0604020202020204" pitchFamily="34" charset="0"/>
              <a:buChar char="•"/>
            </a:pPr>
            <a:endParaRPr sz="1725" dirty="0">
              <a:solidFill>
                <a:srgbClr val="000000"/>
              </a:solidFill>
              <a:latin typeface="Arial"/>
              <a:ea typeface="Arial"/>
              <a:cs typeface="Arial"/>
              <a:sym typeface="Arial"/>
            </a:endParaRPr>
          </a:p>
          <a:p>
            <a:pPr marL="457200" lvl="0" indent="-338137" algn="l" rtl="0">
              <a:lnSpc>
                <a:spcPct val="105000"/>
              </a:lnSpc>
              <a:spcBef>
                <a:spcPts val="0"/>
              </a:spcBef>
              <a:spcAft>
                <a:spcPts val="0"/>
              </a:spcAft>
              <a:buClr>
                <a:srgbClr val="000000"/>
              </a:buClr>
              <a:buSzPts val="1725"/>
              <a:buFont typeface="Arial" panose="020B0604020202020204" pitchFamily="34" charset="0"/>
              <a:buChar char="•"/>
            </a:pPr>
            <a:r>
              <a:rPr lang="en" sz="1725" dirty="0">
                <a:solidFill>
                  <a:srgbClr val="000000"/>
                </a:solidFill>
                <a:latin typeface="Arial"/>
                <a:ea typeface="Arial"/>
                <a:cs typeface="Arial"/>
                <a:sym typeface="Arial"/>
              </a:rPr>
              <a:t>The project manager allows the team members to contribute to the project, while also fostering individual growth and accomplishment. </a:t>
            </a:r>
            <a:endParaRPr sz="1725" dirty="0">
              <a:solidFill>
                <a:srgbClr val="000000"/>
              </a:solidFill>
              <a:latin typeface="Arial"/>
              <a:ea typeface="Arial"/>
              <a:cs typeface="Arial"/>
              <a:sym typeface="Arial"/>
            </a:endParaRPr>
          </a:p>
          <a:p>
            <a:pPr marL="1200150" lvl="0" indent="-285750" algn="l" rtl="0">
              <a:lnSpc>
                <a:spcPct val="105000"/>
              </a:lnSpc>
              <a:spcBef>
                <a:spcPts val="0"/>
              </a:spcBef>
              <a:spcAft>
                <a:spcPts val="0"/>
              </a:spcAft>
              <a:buFont typeface="Arial" panose="020B0604020202020204" pitchFamily="34" charset="0"/>
              <a:buChar char="•"/>
            </a:pPr>
            <a:endParaRPr sz="1725" dirty="0">
              <a:solidFill>
                <a:srgbClr val="000000"/>
              </a:solidFill>
              <a:latin typeface="Arial"/>
              <a:ea typeface="Arial"/>
              <a:cs typeface="Arial"/>
              <a:sym typeface="Arial"/>
            </a:endParaRPr>
          </a:p>
          <a:p>
            <a:pPr marL="457200" lvl="0" indent="-338137" algn="l" rtl="0">
              <a:lnSpc>
                <a:spcPct val="105000"/>
              </a:lnSpc>
              <a:spcBef>
                <a:spcPts val="0"/>
              </a:spcBef>
              <a:spcAft>
                <a:spcPts val="0"/>
              </a:spcAft>
              <a:buClr>
                <a:srgbClr val="000000"/>
              </a:buClr>
              <a:buSzPts val="1725"/>
              <a:buFont typeface="Arial" panose="020B0604020202020204" pitchFamily="34" charset="0"/>
              <a:buChar char="•"/>
            </a:pPr>
            <a:r>
              <a:rPr lang="en" sz="1725" dirty="0">
                <a:solidFill>
                  <a:srgbClr val="000000"/>
                </a:solidFill>
                <a:latin typeface="Arial"/>
                <a:ea typeface="Arial"/>
                <a:cs typeface="Arial"/>
                <a:sym typeface="Arial"/>
              </a:rPr>
              <a:t>Managing the project team includes appraisal of employee performance and project performance. </a:t>
            </a:r>
            <a:endParaRPr sz="1725" dirty="0">
              <a:solidFill>
                <a:srgbClr val="000000"/>
              </a:solidFill>
              <a:latin typeface="Arial"/>
              <a:ea typeface="Arial"/>
              <a:cs typeface="Arial"/>
              <a:sym typeface="Arial"/>
            </a:endParaRPr>
          </a:p>
          <a:p>
            <a:pPr marL="1200150" lvl="0" indent="-285750" algn="l" rtl="0">
              <a:lnSpc>
                <a:spcPct val="105000"/>
              </a:lnSpc>
              <a:spcBef>
                <a:spcPts val="0"/>
              </a:spcBef>
              <a:spcAft>
                <a:spcPts val="0"/>
              </a:spcAft>
              <a:buFont typeface="Arial" panose="020B0604020202020204" pitchFamily="34" charset="0"/>
              <a:buChar char="•"/>
            </a:pPr>
            <a:endParaRPr sz="1725" dirty="0">
              <a:solidFill>
                <a:srgbClr val="000000"/>
              </a:solidFill>
              <a:latin typeface="Arial"/>
              <a:ea typeface="Arial"/>
              <a:cs typeface="Arial"/>
              <a:sym typeface="Arial"/>
            </a:endParaRPr>
          </a:p>
          <a:p>
            <a:pPr marL="457200" lvl="0" indent="-338137" algn="l" rtl="0">
              <a:lnSpc>
                <a:spcPct val="105000"/>
              </a:lnSpc>
              <a:spcBef>
                <a:spcPts val="0"/>
              </a:spcBef>
              <a:spcAft>
                <a:spcPts val="0"/>
              </a:spcAft>
              <a:buClr>
                <a:srgbClr val="000000"/>
              </a:buClr>
              <a:buSzPts val="1725"/>
              <a:buFont typeface="Arial" panose="020B0604020202020204" pitchFamily="34" charset="0"/>
              <a:buChar char="•"/>
            </a:pPr>
            <a:r>
              <a:rPr lang="en" sz="1725" dirty="0">
                <a:solidFill>
                  <a:srgbClr val="000000"/>
                </a:solidFill>
                <a:latin typeface="Arial"/>
                <a:ea typeface="Arial"/>
                <a:cs typeface="Arial"/>
                <a:sym typeface="Arial"/>
              </a:rPr>
              <a:t>Understanding the differences among people is a critical leadership skill. </a:t>
            </a:r>
            <a:endParaRPr sz="1725" dirty="0"/>
          </a:p>
        </p:txBody>
      </p:sp>
      <p:sp>
        <p:nvSpPr>
          <p:cNvPr id="2" name="CuadroTexto 1">
            <a:extLst>
              <a:ext uri="{FF2B5EF4-FFF2-40B4-BE49-F238E27FC236}">
                <a16:creationId xmlns:a16="http://schemas.microsoft.com/office/drawing/2014/main" id="{0A71D853-5B4A-386E-937C-37E925DD2586}"/>
              </a:ext>
            </a:extLst>
          </p:cNvPr>
          <p:cNvSpPr txBox="1"/>
          <p:nvPr/>
        </p:nvSpPr>
        <p:spPr>
          <a:xfrm>
            <a:off x="5936557" y="3296504"/>
            <a:ext cx="2868093" cy="246221"/>
          </a:xfrm>
          <a:prstGeom prst="rect">
            <a:avLst/>
          </a:prstGeom>
          <a:noFill/>
        </p:spPr>
        <p:txBody>
          <a:bodyPr wrap="none" lIns="91440" tIns="45720" rIns="91440" bIns="45720" rtlCol="0" anchor="t">
            <a:spAutoFit/>
          </a:bodyPr>
          <a:lstStyle/>
          <a:p>
            <a:r>
              <a:rPr lang="en-CA" sz="1000" b="0" i="1" dirty="0">
                <a:solidFill>
                  <a:srgbClr val="191B26"/>
                </a:solidFill>
                <a:effectLst/>
                <a:latin typeface="+mn-lt"/>
                <a:hlinkClick r:id="rId3"/>
              </a:rPr>
              <a:t>Image</a:t>
            </a:r>
            <a:r>
              <a:rPr lang="en-CA" sz="1000" b="0" i="1">
                <a:solidFill>
                  <a:srgbClr val="191B26"/>
                </a:solidFill>
                <a:effectLst/>
                <a:latin typeface="+mn-lt"/>
              </a:rPr>
              <a:t> by </a:t>
            </a:r>
            <a:r>
              <a:rPr lang="en-CA" sz="1000" b="0" i="1" u="sng">
                <a:solidFill>
                  <a:srgbClr val="191B26"/>
                </a:solidFill>
                <a:effectLst/>
                <a:latin typeface="+mn-lt"/>
                <a:hlinkClick r:id="rId4"/>
              </a:rPr>
              <a:t>StartupStockPhotos</a:t>
            </a:r>
            <a:r>
              <a:rPr lang="en-CA" sz="1000" i="1" u="sng">
                <a:solidFill>
                  <a:srgbClr val="191B26"/>
                </a:solidFill>
                <a:latin typeface="+mn-lt"/>
              </a:rPr>
              <a:t>,</a:t>
            </a:r>
            <a:r>
              <a:rPr lang="en-CA" sz="1000" i="1">
                <a:solidFill>
                  <a:srgbClr val="191B26"/>
                </a:solidFill>
                <a:latin typeface="+mn-lt"/>
              </a:rPr>
              <a:t> </a:t>
            </a:r>
            <a:r>
              <a:rPr lang="en-CA" sz="1000" b="0" i="1" u="sng" dirty="0">
                <a:solidFill>
                  <a:schemeClr val="accent5"/>
                </a:solidFill>
                <a:effectLst/>
                <a:latin typeface="+mn-lt"/>
                <a:hlinkClick r:id="rId5"/>
              </a:rPr>
              <a:t>Pixabay License</a:t>
            </a:r>
            <a:endParaRPr lang="en-CA" sz="1000" i="1" dirty="0">
              <a:solidFill>
                <a:schemeClr val="accent5"/>
              </a:solidFill>
              <a:latin typeface="+mn-lt"/>
              <a:hlinkClick r:id="rId5"/>
            </a:endParaRPr>
          </a:p>
        </p:txBody>
      </p:sp>
      <p:pic>
        <p:nvPicPr>
          <p:cNvPr id="1026" name="Picture 2" descr="Free Meeting Brainstorming photo and picture">
            <a:extLst>
              <a:ext uri="{FF2B5EF4-FFF2-40B4-BE49-F238E27FC236}">
                <a16:creationId xmlns:a16="http://schemas.microsoft.com/office/drawing/2014/main" id="{B5602AB0-DE8B-EC2B-0D5D-F9A8C64A205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47133" y="1460558"/>
            <a:ext cx="2646943" cy="17639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C5466-C359-A720-4754-FF47206CD450}"/>
              </a:ext>
            </a:extLst>
          </p:cNvPr>
          <p:cNvSpPr>
            <a:spLocks noGrp="1"/>
          </p:cNvSpPr>
          <p:nvPr>
            <p:ph type="title"/>
          </p:nvPr>
        </p:nvSpPr>
        <p:spPr>
          <a:xfrm>
            <a:off x="240632" y="202130"/>
            <a:ext cx="8591668" cy="606392"/>
          </a:xfrm>
        </p:spPr>
        <p:txBody>
          <a:bodyPr>
            <a:noAutofit/>
          </a:bodyPr>
          <a:lstStyle/>
          <a:p>
            <a:r>
              <a:rPr lang="en-US" b="1" dirty="0">
                <a:latin typeface="+mj-lt"/>
              </a:rPr>
              <a:t>3.4 Personality Types</a:t>
            </a:r>
          </a:p>
        </p:txBody>
      </p:sp>
      <p:sp>
        <p:nvSpPr>
          <p:cNvPr id="3" name="Text Placeholder 2">
            <a:extLst>
              <a:ext uri="{FF2B5EF4-FFF2-40B4-BE49-F238E27FC236}">
                <a16:creationId xmlns:a16="http://schemas.microsoft.com/office/drawing/2014/main" id="{BEC49A95-870A-1A8D-B4EC-2D5D9C9A91C5}"/>
              </a:ext>
            </a:extLst>
          </p:cNvPr>
          <p:cNvSpPr>
            <a:spLocks noGrp="1"/>
          </p:cNvSpPr>
          <p:nvPr>
            <p:ph type="body" idx="1"/>
          </p:nvPr>
        </p:nvSpPr>
        <p:spPr>
          <a:xfrm>
            <a:off x="240631" y="1229875"/>
            <a:ext cx="8591667" cy="3339000"/>
          </a:xfrm>
        </p:spPr>
        <p:txBody>
          <a:bodyPr>
            <a:normAutofit/>
          </a:bodyPr>
          <a:lstStyle/>
          <a:p>
            <a:pPr>
              <a:buFont typeface="Arial" panose="020B0604020202020204" pitchFamily="34" charset="0"/>
              <a:buChar char="•"/>
            </a:pPr>
            <a:r>
              <a:rPr lang="en-US" b="1" dirty="0">
                <a:solidFill>
                  <a:srgbClr val="000000"/>
                </a:solidFill>
                <a:latin typeface="+mn-lt"/>
              </a:rPr>
              <a:t>Myers-Briggs Type Indicator (MBTI): </a:t>
            </a:r>
            <a:r>
              <a:rPr lang="en-US" dirty="0">
                <a:solidFill>
                  <a:srgbClr val="000000"/>
                </a:solidFill>
                <a:latin typeface="+mn-lt"/>
              </a:rPr>
              <a:t>identifies 16 personality types based on preferences.  It includes extroversion/introversion, sensing/intuition, thinking/feeling, judging/perceiving.</a:t>
            </a:r>
          </a:p>
          <a:p>
            <a:pPr>
              <a:buFont typeface="Arial" panose="020B0604020202020204" pitchFamily="34" charset="0"/>
              <a:buChar char="•"/>
            </a:pPr>
            <a:r>
              <a:rPr lang="en-US" b="1" dirty="0">
                <a:solidFill>
                  <a:srgbClr val="000000"/>
                </a:solidFill>
                <a:latin typeface="+mn-lt"/>
              </a:rPr>
              <a:t>The Big Five: </a:t>
            </a:r>
            <a:r>
              <a:rPr lang="en-US" dirty="0">
                <a:solidFill>
                  <a:srgbClr val="000000"/>
                </a:solidFill>
                <a:latin typeface="+mn-lt"/>
              </a:rPr>
              <a:t>comprises of 5 personalities traits that include extraversion, agreeableness, openness, conscientiousness, neuroticism. </a:t>
            </a:r>
          </a:p>
          <a:p>
            <a:pPr>
              <a:buFont typeface="Arial" panose="020B0604020202020204" pitchFamily="34" charset="0"/>
              <a:buChar char="•"/>
            </a:pPr>
            <a:r>
              <a:rPr lang="en-US" b="1" dirty="0">
                <a:solidFill>
                  <a:srgbClr val="000000"/>
                </a:solidFill>
                <a:latin typeface="+mn-lt"/>
              </a:rPr>
              <a:t>DISC Method: </a:t>
            </a:r>
            <a:r>
              <a:rPr lang="en-US" dirty="0">
                <a:solidFill>
                  <a:srgbClr val="000000"/>
                </a:solidFill>
                <a:latin typeface="+mn-lt"/>
              </a:rPr>
              <a:t>rates people’s personalities by testing a person’s preferences in word associations. </a:t>
            </a:r>
          </a:p>
          <a:p>
            <a:pPr>
              <a:buFont typeface="Arial" panose="020B0604020202020204" pitchFamily="34" charset="0"/>
              <a:buChar char="•"/>
            </a:pPr>
            <a:r>
              <a:rPr lang="en-US" dirty="0">
                <a:solidFill>
                  <a:srgbClr val="000000"/>
                </a:solidFill>
                <a:latin typeface="+mn-lt"/>
              </a:rPr>
              <a:t>Trained HR Specialists determine the roles of the team through personality testing </a:t>
            </a:r>
          </a:p>
          <a:p>
            <a:pPr>
              <a:buFont typeface="Arial" panose="020B0604020202020204" pitchFamily="34" charset="0"/>
              <a:buChar char="•"/>
            </a:pPr>
            <a:endParaRPr lang="en-US" dirty="0">
              <a:solidFill>
                <a:srgbClr val="000000"/>
              </a:solidFill>
              <a:latin typeface="+mn-lt"/>
            </a:endParaRPr>
          </a:p>
        </p:txBody>
      </p:sp>
    </p:spTree>
    <p:extLst>
      <p:ext uri="{BB962C8B-B14F-4D97-AF65-F5344CB8AC3E}">
        <p14:creationId xmlns:p14="http://schemas.microsoft.com/office/powerpoint/2010/main" val="3237119011"/>
      </p:ext>
    </p:extLst>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997</Words>
  <Application>Microsoft Office PowerPoint</Application>
  <PresentationFormat>On-screen Show (16:9)</PresentationFormat>
  <Paragraphs>73</Paragraphs>
  <Slides>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Roboto</vt:lpstr>
      <vt:lpstr>Arial</vt:lpstr>
      <vt:lpstr>Calibri</vt:lpstr>
      <vt:lpstr>Lora</vt:lpstr>
      <vt:lpstr>Geometric</vt:lpstr>
      <vt:lpstr>Strategic Project Management: A Practical Introduction for HR Professionals</vt:lpstr>
      <vt:lpstr>3.1 Learning Objectives</vt:lpstr>
      <vt:lpstr>3.2 Roles of Project Manager</vt:lpstr>
      <vt:lpstr>3.2 Human Resources: Job Recruitment and Selection</vt:lpstr>
      <vt:lpstr>3.2 Human Resources as a Trainer</vt:lpstr>
      <vt:lpstr>3.2 Human Resources as a Team Builder</vt:lpstr>
      <vt:lpstr>3.3 Project Manager Characteristics </vt:lpstr>
      <vt:lpstr>3.4 Managing the Team</vt:lpstr>
      <vt:lpstr>3.4 Personality Types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Essentials of Project Management Chapter 12</dc:title>
  <dc:creator>Steeves, Catherine</dc:creator>
  <cp:lastModifiedBy>Steeves, Catherine</cp:lastModifiedBy>
  <cp:revision>19</cp:revision>
  <dcterms:modified xsi:type="dcterms:W3CDTF">2024-02-07T13:46:23Z</dcterms:modified>
</cp:coreProperties>
</file>