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60" r:id="rId5"/>
    <p:sldId id="261" r:id="rId6"/>
    <p:sldId id="263" r:id="rId7"/>
    <p:sldId id="271" r:id="rId8"/>
    <p:sldId id="264" r:id="rId9"/>
    <p:sldId id="276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1BAB78-83C0-9B41-1D5F-AA860B932B51}" v="5" dt="2024-01-29T20:46:38.1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233" autoAdjust="0"/>
    <p:restoredTop sz="92643" autoAdjust="0"/>
  </p:normalViewPr>
  <p:slideViewPr>
    <p:cSldViewPr snapToGrid="0">
      <p:cViewPr varScale="1">
        <p:scale>
          <a:sx n="76" d="100"/>
          <a:sy n="76" d="100"/>
        </p:scale>
        <p:origin x="102" y="82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CF672C-89BE-B749-B5FE-0071403FB802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9AE456AF-C488-4E4F-87BD-159E3752D629}">
      <dgm:prSet/>
      <dgm:spPr/>
      <dgm:t>
        <a:bodyPr/>
        <a:lstStyle/>
        <a:p>
          <a:r>
            <a:rPr lang="en-CA" b="1" i="0" dirty="0"/>
            <a:t>Murder Boards</a:t>
          </a:r>
          <a:endParaRPr lang="es-CO" dirty="0"/>
        </a:p>
      </dgm:t>
    </dgm:pt>
    <dgm:pt modelId="{8C8F890B-34FE-4B4A-8035-B4FD333DB044}" type="parTrans" cxnId="{337C0114-E977-E347-87BA-582A039A1D9E}">
      <dgm:prSet/>
      <dgm:spPr/>
      <dgm:t>
        <a:bodyPr/>
        <a:lstStyle/>
        <a:p>
          <a:endParaRPr lang="es-MX"/>
        </a:p>
      </dgm:t>
    </dgm:pt>
    <dgm:pt modelId="{32AFB8D0-38F4-E94E-AFE4-33D566CD1ADF}" type="sibTrans" cxnId="{337C0114-E977-E347-87BA-582A039A1D9E}">
      <dgm:prSet/>
      <dgm:spPr/>
      <dgm:t>
        <a:bodyPr/>
        <a:lstStyle/>
        <a:p>
          <a:endParaRPr lang="es-MX"/>
        </a:p>
      </dgm:t>
    </dgm:pt>
    <dgm:pt modelId="{FD95D723-6008-7B4E-94A5-C904C4D414EC}">
      <dgm:prSet/>
      <dgm:spPr/>
      <dgm:t>
        <a:bodyPr/>
        <a:lstStyle/>
        <a:p>
          <a:r>
            <a:rPr lang="en-CA" b="1" i="0" dirty="0"/>
            <a:t>Qualitative Scoring Methods</a:t>
          </a:r>
          <a:endParaRPr lang="es-CO" dirty="0"/>
        </a:p>
      </dgm:t>
    </dgm:pt>
    <dgm:pt modelId="{F0121C92-08F8-634D-B2B0-00BF3DBB377E}" type="parTrans" cxnId="{7ACCE879-2AEE-9340-98BF-8FCAFA3EC0A5}">
      <dgm:prSet/>
      <dgm:spPr/>
      <dgm:t>
        <a:bodyPr/>
        <a:lstStyle/>
        <a:p>
          <a:endParaRPr lang="es-MX"/>
        </a:p>
      </dgm:t>
    </dgm:pt>
    <dgm:pt modelId="{9E490AA8-0A6C-6748-8459-3F17A429CED6}" type="sibTrans" cxnId="{7ACCE879-2AEE-9340-98BF-8FCAFA3EC0A5}">
      <dgm:prSet/>
      <dgm:spPr/>
      <dgm:t>
        <a:bodyPr/>
        <a:lstStyle/>
        <a:p>
          <a:endParaRPr lang="es-MX"/>
        </a:p>
      </dgm:t>
    </dgm:pt>
    <dgm:pt modelId="{899A04B1-550F-6345-B741-14962D6C2634}">
      <dgm:prSet/>
      <dgm:spPr/>
      <dgm:t>
        <a:bodyPr/>
        <a:lstStyle/>
        <a:p>
          <a:r>
            <a:rPr lang="en-CA" b="1" i="0" dirty="0"/>
            <a:t>Economic Scoring Methods</a:t>
          </a:r>
          <a:endParaRPr lang="es-CO" dirty="0"/>
        </a:p>
      </dgm:t>
    </dgm:pt>
    <dgm:pt modelId="{3D633DAD-807C-3944-B4FF-2A8310E88FF9}" type="parTrans" cxnId="{DF556601-A2B9-ED41-824F-F5E79494C267}">
      <dgm:prSet/>
      <dgm:spPr/>
      <dgm:t>
        <a:bodyPr/>
        <a:lstStyle/>
        <a:p>
          <a:endParaRPr lang="es-MX"/>
        </a:p>
      </dgm:t>
    </dgm:pt>
    <dgm:pt modelId="{A72D4A90-63E1-C145-8E89-D4EAB0EC3C4A}" type="sibTrans" cxnId="{DF556601-A2B9-ED41-824F-F5E79494C267}">
      <dgm:prSet/>
      <dgm:spPr/>
      <dgm:t>
        <a:bodyPr/>
        <a:lstStyle/>
        <a:p>
          <a:endParaRPr lang="es-MX"/>
        </a:p>
      </dgm:t>
    </dgm:pt>
    <dgm:pt modelId="{E19F1CB8-BB11-2C4B-8586-2767630724CC}">
      <dgm:prSet/>
      <dgm:spPr/>
      <dgm:t>
        <a:bodyPr/>
        <a:lstStyle/>
        <a:p>
          <a:r>
            <a:rPr lang="en-CA" b="1" i="0" dirty="0"/>
            <a:t>Constrained Optimization Methods</a:t>
          </a:r>
          <a:endParaRPr lang="es-CO" dirty="0"/>
        </a:p>
      </dgm:t>
    </dgm:pt>
    <dgm:pt modelId="{BB3BC258-B5AF-1E40-875B-76477DFE8178}" type="parTrans" cxnId="{1530D96E-1B9E-004D-A405-730CC4C81137}">
      <dgm:prSet/>
      <dgm:spPr/>
      <dgm:t>
        <a:bodyPr/>
        <a:lstStyle/>
        <a:p>
          <a:endParaRPr lang="es-MX"/>
        </a:p>
      </dgm:t>
    </dgm:pt>
    <dgm:pt modelId="{E74F6E62-00B2-9144-AA33-91EE7705FE73}" type="sibTrans" cxnId="{1530D96E-1B9E-004D-A405-730CC4C81137}">
      <dgm:prSet/>
      <dgm:spPr/>
      <dgm:t>
        <a:bodyPr/>
        <a:lstStyle/>
        <a:p>
          <a:endParaRPr lang="es-MX"/>
        </a:p>
      </dgm:t>
    </dgm:pt>
    <dgm:pt modelId="{A992D6CE-A794-C94F-BFF8-C0446A86ABFA}">
      <dgm:prSet/>
      <dgm:spPr/>
      <dgm:t>
        <a:bodyPr/>
        <a:lstStyle/>
        <a:p>
          <a:r>
            <a:rPr lang="en-CA" b="0" i="0" dirty="0"/>
            <a:t>A group of experts attempt to “murder” a project proposal by pointing out its flaws and weaknesses. </a:t>
          </a:r>
          <a:endParaRPr lang="es-CO" dirty="0"/>
        </a:p>
      </dgm:t>
    </dgm:pt>
    <dgm:pt modelId="{33C1D123-6B58-D247-8B0F-5A636F6D064A}" type="parTrans" cxnId="{F0C2C966-51D3-0B4A-8D46-93463E70C7C4}">
      <dgm:prSet/>
      <dgm:spPr/>
      <dgm:t>
        <a:bodyPr/>
        <a:lstStyle/>
        <a:p>
          <a:endParaRPr lang="es-MX"/>
        </a:p>
      </dgm:t>
    </dgm:pt>
    <dgm:pt modelId="{571E7C5B-B83A-5043-9762-AEA8B5DC29BC}" type="sibTrans" cxnId="{F0C2C966-51D3-0B4A-8D46-93463E70C7C4}">
      <dgm:prSet/>
      <dgm:spPr/>
      <dgm:t>
        <a:bodyPr/>
        <a:lstStyle/>
        <a:p>
          <a:endParaRPr lang="es-MX"/>
        </a:p>
      </dgm:t>
    </dgm:pt>
    <dgm:pt modelId="{7D7DB95F-D6C4-454D-B056-0054F04FE60C}">
      <dgm:prSet/>
      <dgm:spPr/>
      <dgm:t>
        <a:bodyPr/>
        <a:lstStyle/>
        <a:p>
          <a:r>
            <a:rPr lang="en-CA" b="0" i="0" dirty="0"/>
            <a:t>Scoring methods can take a variety of factors into account. </a:t>
          </a:r>
          <a:endParaRPr lang="es-CO" dirty="0"/>
        </a:p>
      </dgm:t>
    </dgm:pt>
    <dgm:pt modelId="{24BE767A-9263-D342-BC61-6F693F75DB18}" type="parTrans" cxnId="{5A49FD4A-2597-3A4E-88BD-D1E27F04722A}">
      <dgm:prSet/>
      <dgm:spPr/>
      <dgm:t>
        <a:bodyPr/>
        <a:lstStyle/>
        <a:p>
          <a:endParaRPr lang="es-MX"/>
        </a:p>
      </dgm:t>
    </dgm:pt>
    <dgm:pt modelId="{A5773AD6-F36C-C546-8EAD-39730AB903AF}" type="sibTrans" cxnId="{5A49FD4A-2597-3A4E-88BD-D1E27F04722A}">
      <dgm:prSet/>
      <dgm:spPr/>
      <dgm:t>
        <a:bodyPr/>
        <a:lstStyle/>
        <a:p>
          <a:endParaRPr lang="es-MX"/>
        </a:p>
      </dgm:t>
    </dgm:pt>
    <dgm:pt modelId="{6D15EDE7-C8CE-DC4F-BCE8-67B707ACD1B1}">
      <dgm:prSet/>
      <dgm:spPr/>
      <dgm:t>
        <a:bodyPr/>
        <a:lstStyle/>
        <a:p>
          <a:r>
            <a:rPr lang="en-CA" b="0" i="0" dirty="0"/>
            <a:t>These methods assess the ability of the project to help the bottom line, either by increasing profits or reducing costs. </a:t>
          </a:r>
          <a:endParaRPr lang="es-CO" dirty="0"/>
        </a:p>
      </dgm:t>
    </dgm:pt>
    <dgm:pt modelId="{F74A5047-C6B3-7745-8B30-63A6AB43341F}" type="parTrans" cxnId="{142EF60A-ED4B-7A43-B372-962C3E3F364D}">
      <dgm:prSet/>
      <dgm:spPr/>
      <dgm:t>
        <a:bodyPr/>
        <a:lstStyle/>
        <a:p>
          <a:endParaRPr lang="es-MX"/>
        </a:p>
      </dgm:t>
    </dgm:pt>
    <dgm:pt modelId="{03710860-6A3D-2842-9DF4-14E819583E76}" type="sibTrans" cxnId="{142EF60A-ED4B-7A43-B372-962C3E3F364D}">
      <dgm:prSet/>
      <dgm:spPr/>
      <dgm:t>
        <a:bodyPr/>
        <a:lstStyle/>
        <a:p>
          <a:endParaRPr lang="es-MX"/>
        </a:p>
      </dgm:t>
    </dgm:pt>
    <dgm:pt modelId="{9EC98923-50DA-CF49-911F-3AFEFA4590B7}">
      <dgm:prSet/>
      <dgm:spPr/>
      <dgm:t>
        <a:bodyPr/>
        <a:lstStyle/>
        <a:p>
          <a:r>
            <a:rPr lang="en-CA" b="0" i="0" dirty="0"/>
            <a:t>Mathematically intensive means of analyzing a series of projects and are not easily generalized.</a:t>
          </a:r>
          <a:endParaRPr lang="es-CO" dirty="0"/>
        </a:p>
      </dgm:t>
    </dgm:pt>
    <dgm:pt modelId="{7974ECF7-60E4-6745-9A64-4F36EF286336}" type="parTrans" cxnId="{60B57359-ECEC-144C-BA84-335F7A71D108}">
      <dgm:prSet/>
      <dgm:spPr/>
      <dgm:t>
        <a:bodyPr/>
        <a:lstStyle/>
        <a:p>
          <a:endParaRPr lang="es-MX"/>
        </a:p>
      </dgm:t>
    </dgm:pt>
    <dgm:pt modelId="{426838A7-BC52-1341-9E0F-A7599E40F048}" type="sibTrans" cxnId="{60B57359-ECEC-144C-BA84-335F7A71D108}">
      <dgm:prSet/>
      <dgm:spPr/>
      <dgm:t>
        <a:bodyPr/>
        <a:lstStyle/>
        <a:p>
          <a:endParaRPr lang="es-MX"/>
        </a:p>
      </dgm:t>
    </dgm:pt>
    <dgm:pt modelId="{98834E10-19DB-954E-8AD6-F09135204B38}" type="pres">
      <dgm:prSet presAssocID="{AACF672C-89BE-B749-B5FE-0071403FB802}" presName="Name0" presStyleCnt="0">
        <dgm:presLayoutVars>
          <dgm:dir/>
          <dgm:animLvl val="lvl"/>
          <dgm:resizeHandles val="exact"/>
        </dgm:presLayoutVars>
      </dgm:prSet>
      <dgm:spPr/>
    </dgm:pt>
    <dgm:pt modelId="{55D2304F-D6B0-9D41-9E92-4654D0F1CC84}" type="pres">
      <dgm:prSet presAssocID="{9AE456AF-C488-4E4F-87BD-159E3752D629}" presName="composite" presStyleCnt="0"/>
      <dgm:spPr/>
    </dgm:pt>
    <dgm:pt modelId="{1AD2E685-137C-664F-B236-FB65F0E8C968}" type="pres">
      <dgm:prSet presAssocID="{9AE456AF-C488-4E4F-87BD-159E3752D629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1299815E-C430-9B4D-AA6A-004E0BE93F9A}" type="pres">
      <dgm:prSet presAssocID="{9AE456AF-C488-4E4F-87BD-159E3752D629}" presName="desTx" presStyleLbl="alignAccFollowNode1" presStyleIdx="0" presStyleCnt="4">
        <dgm:presLayoutVars>
          <dgm:bulletEnabled val="1"/>
        </dgm:presLayoutVars>
      </dgm:prSet>
      <dgm:spPr/>
    </dgm:pt>
    <dgm:pt modelId="{3F84FED2-696A-5C43-8E10-3283E02002D5}" type="pres">
      <dgm:prSet presAssocID="{32AFB8D0-38F4-E94E-AFE4-33D566CD1ADF}" presName="space" presStyleCnt="0"/>
      <dgm:spPr/>
    </dgm:pt>
    <dgm:pt modelId="{89889A24-5B7E-F94D-81F4-B96696381CE0}" type="pres">
      <dgm:prSet presAssocID="{FD95D723-6008-7B4E-94A5-C904C4D414EC}" presName="composite" presStyleCnt="0"/>
      <dgm:spPr/>
    </dgm:pt>
    <dgm:pt modelId="{2FC50FE1-5779-2A48-9BD8-44D33D4E1B61}" type="pres">
      <dgm:prSet presAssocID="{FD95D723-6008-7B4E-94A5-C904C4D414EC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7639C241-5038-5846-90BD-19723E8E7FE3}" type="pres">
      <dgm:prSet presAssocID="{FD95D723-6008-7B4E-94A5-C904C4D414EC}" presName="desTx" presStyleLbl="alignAccFollowNode1" presStyleIdx="1" presStyleCnt="4">
        <dgm:presLayoutVars>
          <dgm:bulletEnabled val="1"/>
        </dgm:presLayoutVars>
      </dgm:prSet>
      <dgm:spPr/>
    </dgm:pt>
    <dgm:pt modelId="{638FF177-BA20-E346-8AA1-5EC33B51C13F}" type="pres">
      <dgm:prSet presAssocID="{9E490AA8-0A6C-6748-8459-3F17A429CED6}" presName="space" presStyleCnt="0"/>
      <dgm:spPr/>
    </dgm:pt>
    <dgm:pt modelId="{D6156A24-4749-F346-B27D-720FE14C8BA5}" type="pres">
      <dgm:prSet presAssocID="{899A04B1-550F-6345-B741-14962D6C2634}" presName="composite" presStyleCnt="0"/>
      <dgm:spPr/>
    </dgm:pt>
    <dgm:pt modelId="{385B0D52-14F2-F348-9E32-69AD94282FEA}" type="pres">
      <dgm:prSet presAssocID="{899A04B1-550F-6345-B741-14962D6C2634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39B9719D-DF2A-994E-A13D-9B227C413ABD}" type="pres">
      <dgm:prSet presAssocID="{899A04B1-550F-6345-B741-14962D6C2634}" presName="desTx" presStyleLbl="alignAccFollowNode1" presStyleIdx="2" presStyleCnt="4">
        <dgm:presLayoutVars>
          <dgm:bulletEnabled val="1"/>
        </dgm:presLayoutVars>
      </dgm:prSet>
      <dgm:spPr/>
    </dgm:pt>
    <dgm:pt modelId="{26657F98-A84B-6845-867D-B46FAFA8FC81}" type="pres">
      <dgm:prSet presAssocID="{A72D4A90-63E1-C145-8E89-D4EAB0EC3C4A}" presName="space" presStyleCnt="0"/>
      <dgm:spPr/>
    </dgm:pt>
    <dgm:pt modelId="{F266257E-6A14-1649-8BE6-D99CB90B810E}" type="pres">
      <dgm:prSet presAssocID="{E19F1CB8-BB11-2C4B-8586-2767630724CC}" presName="composite" presStyleCnt="0"/>
      <dgm:spPr/>
    </dgm:pt>
    <dgm:pt modelId="{20836B2B-4F99-4546-8A90-D6034180D7F2}" type="pres">
      <dgm:prSet presAssocID="{E19F1CB8-BB11-2C4B-8586-2767630724CC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F0AEB7A7-DDB9-614C-9C4E-91B83DC894A2}" type="pres">
      <dgm:prSet presAssocID="{E19F1CB8-BB11-2C4B-8586-2767630724CC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DF556601-A2B9-ED41-824F-F5E79494C267}" srcId="{AACF672C-89BE-B749-B5FE-0071403FB802}" destId="{899A04B1-550F-6345-B741-14962D6C2634}" srcOrd="2" destOrd="0" parTransId="{3D633DAD-807C-3944-B4FF-2A8310E88FF9}" sibTransId="{A72D4A90-63E1-C145-8E89-D4EAB0EC3C4A}"/>
    <dgm:cxn modelId="{E1AC8606-7630-9743-933A-6FC20444C20D}" type="presOf" srcId="{9AE456AF-C488-4E4F-87BD-159E3752D629}" destId="{1AD2E685-137C-664F-B236-FB65F0E8C968}" srcOrd="0" destOrd="0" presId="urn:microsoft.com/office/officeart/2005/8/layout/hList1"/>
    <dgm:cxn modelId="{D6BDE409-0B83-9448-A52E-48B40D126EFF}" type="presOf" srcId="{AACF672C-89BE-B749-B5FE-0071403FB802}" destId="{98834E10-19DB-954E-8AD6-F09135204B38}" srcOrd="0" destOrd="0" presId="urn:microsoft.com/office/officeart/2005/8/layout/hList1"/>
    <dgm:cxn modelId="{142EF60A-ED4B-7A43-B372-962C3E3F364D}" srcId="{899A04B1-550F-6345-B741-14962D6C2634}" destId="{6D15EDE7-C8CE-DC4F-BCE8-67B707ACD1B1}" srcOrd="0" destOrd="0" parTransId="{F74A5047-C6B3-7745-8B30-63A6AB43341F}" sibTransId="{03710860-6A3D-2842-9DF4-14E819583E76}"/>
    <dgm:cxn modelId="{337C0114-E977-E347-87BA-582A039A1D9E}" srcId="{AACF672C-89BE-B749-B5FE-0071403FB802}" destId="{9AE456AF-C488-4E4F-87BD-159E3752D629}" srcOrd="0" destOrd="0" parTransId="{8C8F890B-34FE-4B4A-8035-B4FD333DB044}" sibTransId="{32AFB8D0-38F4-E94E-AFE4-33D566CD1ADF}"/>
    <dgm:cxn modelId="{2E78B516-0E5E-334F-B206-213B2724187E}" type="presOf" srcId="{A992D6CE-A794-C94F-BFF8-C0446A86ABFA}" destId="{1299815E-C430-9B4D-AA6A-004E0BE93F9A}" srcOrd="0" destOrd="0" presId="urn:microsoft.com/office/officeart/2005/8/layout/hList1"/>
    <dgm:cxn modelId="{F0C2C966-51D3-0B4A-8D46-93463E70C7C4}" srcId="{9AE456AF-C488-4E4F-87BD-159E3752D629}" destId="{A992D6CE-A794-C94F-BFF8-C0446A86ABFA}" srcOrd="0" destOrd="0" parTransId="{33C1D123-6B58-D247-8B0F-5A636F6D064A}" sibTransId="{571E7C5B-B83A-5043-9762-AEA8B5DC29BC}"/>
    <dgm:cxn modelId="{1A2B8C68-D5AC-F840-8BB9-950FD19EAB08}" type="presOf" srcId="{E19F1CB8-BB11-2C4B-8586-2767630724CC}" destId="{20836B2B-4F99-4546-8A90-D6034180D7F2}" srcOrd="0" destOrd="0" presId="urn:microsoft.com/office/officeart/2005/8/layout/hList1"/>
    <dgm:cxn modelId="{5A49FD4A-2597-3A4E-88BD-D1E27F04722A}" srcId="{FD95D723-6008-7B4E-94A5-C904C4D414EC}" destId="{7D7DB95F-D6C4-454D-B056-0054F04FE60C}" srcOrd="0" destOrd="0" parTransId="{24BE767A-9263-D342-BC61-6F693F75DB18}" sibTransId="{A5773AD6-F36C-C546-8EAD-39730AB903AF}"/>
    <dgm:cxn modelId="{1530D96E-1B9E-004D-A405-730CC4C81137}" srcId="{AACF672C-89BE-B749-B5FE-0071403FB802}" destId="{E19F1CB8-BB11-2C4B-8586-2767630724CC}" srcOrd="3" destOrd="0" parTransId="{BB3BC258-B5AF-1E40-875B-76477DFE8178}" sibTransId="{E74F6E62-00B2-9144-AA33-91EE7705FE73}"/>
    <dgm:cxn modelId="{8ECCCC70-02E2-2E4C-8059-F56E5020C75C}" type="presOf" srcId="{9EC98923-50DA-CF49-911F-3AFEFA4590B7}" destId="{F0AEB7A7-DDB9-614C-9C4E-91B83DC894A2}" srcOrd="0" destOrd="0" presId="urn:microsoft.com/office/officeart/2005/8/layout/hList1"/>
    <dgm:cxn modelId="{64D4B853-3D88-2D48-B000-67E92BF9010C}" type="presOf" srcId="{7D7DB95F-D6C4-454D-B056-0054F04FE60C}" destId="{7639C241-5038-5846-90BD-19723E8E7FE3}" srcOrd="0" destOrd="0" presId="urn:microsoft.com/office/officeart/2005/8/layout/hList1"/>
    <dgm:cxn modelId="{60B57359-ECEC-144C-BA84-335F7A71D108}" srcId="{E19F1CB8-BB11-2C4B-8586-2767630724CC}" destId="{9EC98923-50DA-CF49-911F-3AFEFA4590B7}" srcOrd="0" destOrd="0" parTransId="{7974ECF7-60E4-6745-9A64-4F36EF286336}" sibTransId="{426838A7-BC52-1341-9E0F-A7599E40F048}"/>
    <dgm:cxn modelId="{7ACCE879-2AEE-9340-98BF-8FCAFA3EC0A5}" srcId="{AACF672C-89BE-B749-B5FE-0071403FB802}" destId="{FD95D723-6008-7B4E-94A5-C904C4D414EC}" srcOrd="1" destOrd="0" parTransId="{F0121C92-08F8-634D-B2B0-00BF3DBB377E}" sibTransId="{9E490AA8-0A6C-6748-8459-3F17A429CED6}"/>
    <dgm:cxn modelId="{C695D5B2-3B85-594B-84F3-5BD5B028B09D}" type="presOf" srcId="{6D15EDE7-C8CE-DC4F-BCE8-67B707ACD1B1}" destId="{39B9719D-DF2A-994E-A13D-9B227C413ABD}" srcOrd="0" destOrd="0" presId="urn:microsoft.com/office/officeart/2005/8/layout/hList1"/>
    <dgm:cxn modelId="{9EEC98C0-79F6-F945-B433-389E26EAE6D3}" type="presOf" srcId="{899A04B1-550F-6345-B741-14962D6C2634}" destId="{385B0D52-14F2-F348-9E32-69AD94282FEA}" srcOrd="0" destOrd="0" presId="urn:microsoft.com/office/officeart/2005/8/layout/hList1"/>
    <dgm:cxn modelId="{E194B4FC-1977-AF4B-83D3-499AE77515EF}" type="presOf" srcId="{FD95D723-6008-7B4E-94A5-C904C4D414EC}" destId="{2FC50FE1-5779-2A48-9BD8-44D33D4E1B61}" srcOrd="0" destOrd="0" presId="urn:microsoft.com/office/officeart/2005/8/layout/hList1"/>
    <dgm:cxn modelId="{4167D0BD-854B-C141-AF0B-8F7251317F6A}" type="presParOf" srcId="{98834E10-19DB-954E-8AD6-F09135204B38}" destId="{55D2304F-D6B0-9D41-9E92-4654D0F1CC84}" srcOrd="0" destOrd="0" presId="urn:microsoft.com/office/officeart/2005/8/layout/hList1"/>
    <dgm:cxn modelId="{A85CE79C-42FC-0948-9560-9DD7C89ED688}" type="presParOf" srcId="{55D2304F-D6B0-9D41-9E92-4654D0F1CC84}" destId="{1AD2E685-137C-664F-B236-FB65F0E8C968}" srcOrd="0" destOrd="0" presId="urn:microsoft.com/office/officeart/2005/8/layout/hList1"/>
    <dgm:cxn modelId="{A667B80C-AFC1-D24D-A1D0-5FDE49C4DE06}" type="presParOf" srcId="{55D2304F-D6B0-9D41-9E92-4654D0F1CC84}" destId="{1299815E-C430-9B4D-AA6A-004E0BE93F9A}" srcOrd="1" destOrd="0" presId="urn:microsoft.com/office/officeart/2005/8/layout/hList1"/>
    <dgm:cxn modelId="{01319C84-400E-224D-983B-F21F591E73E6}" type="presParOf" srcId="{98834E10-19DB-954E-8AD6-F09135204B38}" destId="{3F84FED2-696A-5C43-8E10-3283E02002D5}" srcOrd="1" destOrd="0" presId="urn:microsoft.com/office/officeart/2005/8/layout/hList1"/>
    <dgm:cxn modelId="{C6458CDC-E2AE-174D-B4F3-D80877FFDA05}" type="presParOf" srcId="{98834E10-19DB-954E-8AD6-F09135204B38}" destId="{89889A24-5B7E-F94D-81F4-B96696381CE0}" srcOrd="2" destOrd="0" presId="urn:microsoft.com/office/officeart/2005/8/layout/hList1"/>
    <dgm:cxn modelId="{EF84B5AC-3F58-BF42-BB22-B623A3E81138}" type="presParOf" srcId="{89889A24-5B7E-F94D-81F4-B96696381CE0}" destId="{2FC50FE1-5779-2A48-9BD8-44D33D4E1B61}" srcOrd="0" destOrd="0" presId="urn:microsoft.com/office/officeart/2005/8/layout/hList1"/>
    <dgm:cxn modelId="{1DCB6C48-70F5-9743-B119-E23265D2D90E}" type="presParOf" srcId="{89889A24-5B7E-F94D-81F4-B96696381CE0}" destId="{7639C241-5038-5846-90BD-19723E8E7FE3}" srcOrd="1" destOrd="0" presId="urn:microsoft.com/office/officeart/2005/8/layout/hList1"/>
    <dgm:cxn modelId="{C6E1CE9B-CE89-314C-81EF-37A26176D224}" type="presParOf" srcId="{98834E10-19DB-954E-8AD6-F09135204B38}" destId="{638FF177-BA20-E346-8AA1-5EC33B51C13F}" srcOrd="3" destOrd="0" presId="urn:microsoft.com/office/officeart/2005/8/layout/hList1"/>
    <dgm:cxn modelId="{FF376017-6EC6-3048-A34F-99DC54429BB4}" type="presParOf" srcId="{98834E10-19DB-954E-8AD6-F09135204B38}" destId="{D6156A24-4749-F346-B27D-720FE14C8BA5}" srcOrd="4" destOrd="0" presId="urn:microsoft.com/office/officeart/2005/8/layout/hList1"/>
    <dgm:cxn modelId="{FBEB64C1-F11F-1F46-A197-29C968E26984}" type="presParOf" srcId="{D6156A24-4749-F346-B27D-720FE14C8BA5}" destId="{385B0D52-14F2-F348-9E32-69AD94282FEA}" srcOrd="0" destOrd="0" presId="urn:microsoft.com/office/officeart/2005/8/layout/hList1"/>
    <dgm:cxn modelId="{DE83DF70-3B56-6840-99F5-805D7D9B5933}" type="presParOf" srcId="{D6156A24-4749-F346-B27D-720FE14C8BA5}" destId="{39B9719D-DF2A-994E-A13D-9B227C413ABD}" srcOrd="1" destOrd="0" presId="urn:microsoft.com/office/officeart/2005/8/layout/hList1"/>
    <dgm:cxn modelId="{6A76209F-DA3F-814A-861C-491476564F94}" type="presParOf" srcId="{98834E10-19DB-954E-8AD6-F09135204B38}" destId="{26657F98-A84B-6845-867D-B46FAFA8FC81}" srcOrd="5" destOrd="0" presId="urn:microsoft.com/office/officeart/2005/8/layout/hList1"/>
    <dgm:cxn modelId="{62F43553-B160-E24E-BB3C-B3E218FAC41F}" type="presParOf" srcId="{98834E10-19DB-954E-8AD6-F09135204B38}" destId="{F266257E-6A14-1649-8BE6-D99CB90B810E}" srcOrd="6" destOrd="0" presId="urn:microsoft.com/office/officeart/2005/8/layout/hList1"/>
    <dgm:cxn modelId="{DC34A465-4235-2349-AA43-005F46409353}" type="presParOf" srcId="{F266257E-6A14-1649-8BE6-D99CB90B810E}" destId="{20836B2B-4F99-4546-8A90-D6034180D7F2}" srcOrd="0" destOrd="0" presId="urn:microsoft.com/office/officeart/2005/8/layout/hList1"/>
    <dgm:cxn modelId="{F4E4DBBA-E180-E94F-9190-C3FEF8B57EB1}" type="presParOf" srcId="{F266257E-6A14-1649-8BE6-D99CB90B810E}" destId="{F0AEB7A7-DDB9-614C-9C4E-91B83DC894A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D2E685-137C-664F-B236-FB65F0E8C968}">
      <dsp:nvSpPr>
        <dsp:cNvPr id="0" name=""/>
        <dsp:cNvSpPr/>
      </dsp:nvSpPr>
      <dsp:spPr>
        <a:xfrm>
          <a:off x="3234" y="12280"/>
          <a:ext cx="1945170" cy="7644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b="1" i="0" kern="1200" dirty="0"/>
            <a:t>Murder Boards</a:t>
          </a:r>
          <a:endParaRPr lang="es-CO" sz="1600" kern="1200" dirty="0"/>
        </a:p>
      </dsp:txBody>
      <dsp:txXfrm>
        <a:off x="3234" y="12280"/>
        <a:ext cx="1945170" cy="764435"/>
      </dsp:txXfrm>
    </dsp:sp>
    <dsp:sp modelId="{1299815E-C430-9B4D-AA6A-004E0BE93F9A}">
      <dsp:nvSpPr>
        <dsp:cNvPr id="0" name=""/>
        <dsp:cNvSpPr/>
      </dsp:nvSpPr>
      <dsp:spPr>
        <a:xfrm>
          <a:off x="3234" y="776715"/>
          <a:ext cx="1945170" cy="192699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600" b="0" i="0" kern="1200" dirty="0"/>
            <a:t>A group of experts attempt to “murder” a project proposal by pointing out its flaws and weaknesses. </a:t>
          </a:r>
          <a:endParaRPr lang="es-CO" sz="1600" kern="1200" dirty="0"/>
        </a:p>
      </dsp:txBody>
      <dsp:txXfrm>
        <a:off x="3234" y="776715"/>
        <a:ext cx="1945170" cy="1926990"/>
      </dsp:txXfrm>
    </dsp:sp>
    <dsp:sp modelId="{2FC50FE1-5779-2A48-9BD8-44D33D4E1B61}">
      <dsp:nvSpPr>
        <dsp:cNvPr id="0" name=""/>
        <dsp:cNvSpPr/>
      </dsp:nvSpPr>
      <dsp:spPr>
        <a:xfrm>
          <a:off x="2220729" y="12280"/>
          <a:ext cx="1945170" cy="7644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b="1" i="0" kern="1200" dirty="0"/>
            <a:t>Qualitative Scoring Methods</a:t>
          </a:r>
          <a:endParaRPr lang="es-CO" sz="1600" kern="1200" dirty="0"/>
        </a:p>
      </dsp:txBody>
      <dsp:txXfrm>
        <a:off x="2220729" y="12280"/>
        <a:ext cx="1945170" cy="764435"/>
      </dsp:txXfrm>
    </dsp:sp>
    <dsp:sp modelId="{7639C241-5038-5846-90BD-19723E8E7FE3}">
      <dsp:nvSpPr>
        <dsp:cNvPr id="0" name=""/>
        <dsp:cNvSpPr/>
      </dsp:nvSpPr>
      <dsp:spPr>
        <a:xfrm>
          <a:off x="2220729" y="776715"/>
          <a:ext cx="1945170" cy="192699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600" b="0" i="0" kern="1200" dirty="0"/>
            <a:t>Scoring methods can take a variety of factors into account. </a:t>
          </a:r>
          <a:endParaRPr lang="es-CO" sz="1600" kern="1200" dirty="0"/>
        </a:p>
      </dsp:txBody>
      <dsp:txXfrm>
        <a:off x="2220729" y="776715"/>
        <a:ext cx="1945170" cy="1926990"/>
      </dsp:txXfrm>
    </dsp:sp>
    <dsp:sp modelId="{385B0D52-14F2-F348-9E32-69AD94282FEA}">
      <dsp:nvSpPr>
        <dsp:cNvPr id="0" name=""/>
        <dsp:cNvSpPr/>
      </dsp:nvSpPr>
      <dsp:spPr>
        <a:xfrm>
          <a:off x="4438223" y="12280"/>
          <a:ext cx="1945170" cy="7644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b="1" i="0" kern="1200" dirty="0"/>
            <a:t>Economic Scoring Methods</a:t>
          </a:r>
          <a:endParaRPr lang="es-CO" sz="1600" kern="1200" dirty="0"/>
        </a:p>
      </dsp:txBody>
      <dsp:txXfrm>
        <a:off x="4438223" y="12280"/>
        <a:ext cx="1945170" cy="764435"/>
      </dsp:txXfrm>
    </dsp:sp>
    <dsp:sp modelId="{39B9719D-DF2A-994E-A13D-9B227C413ABD}">
      <dsp:nvSpPr>
        <dsp:cNvPr id="0" name=""/>
        <dsp:cNvSpPr/>
      </dsp:nvSpPr>
      <dsp:spPr>
        <a:xfrm>
          <a:off x="4438223" y="776715"/>
          <a:ext cx="1945170" cy="192699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600" b="0" i="0" kern="1200" dirty="0"/>
            <a:t>These methods assess the ability of the project to help the bottom line, either by increasing profits or reducing costs. </a:t>
          </a:r>
          <a:endParaRPr lang="es-CO" sz="1600" kern="1200" dirty="0"/>
        </a:p>
      </dsp:txBody>
      <dsp:txXfrm>
        <a:off x="4438223" y="776715"/>
        <a:ext cx="1945170" cy="1926990"/>
      </dsp:txXfrm>
    </dsp:sp>
    <dsp:sp modelId="{20836B2B-4F99-4546-8A90-D6034180D7F2}">
      <dsp:nvSpPr>
        <dsp:cNvPr id="0" name=""/>
        <dsp:cNvSpPr/>
      </dsp:nvSpPr>
      <dsp:spPr>
        <a:xfrm>
          <a:off x="6655718" y="12280"/>
          <a:ext cx="1945170" cy="7644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b="1" i="0" kern="1200" dirty="0"/>
            <a:t>Constrained Optimization Methods</a:t>
          </a:r>
          <a:endParaRPr lang="es-CO" sz="1600" kern="1200" dirty="0"/>
        </a:p>
      </dsp:txBody>
      <dsp:txXfrm>
        <a:off x="6655718" y="12280"/>
        <a:ext cx="1945170" cy="764435"/>
      </dsp:txXfrm>
    </dsp:sp>
    <dsp:sp modelId="{F0AEB7A7-DDB9-614C-9C4E-91B83DC894A2}">
      <dsp:nvSpPr>
        <dsp:cNvPr id="0" name=""/>
        <dsp:cNvSpPr/>
      </dsp:nvSpPr>
      <dsp:spPr>
        <a:xfrm>
          <a:off x="6655718" y="776715"/>
          <a:ext cx="1945170" cy="192699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600" b="0" i="0" kern="1200" dirty="0"/>
            <a:t>Mathematically intensive means of analyzing a series of projects and are not easily generalized.</a:t>
          </a:r>
          <a:endParaRPr lang="es-CO" sz="1600" kern="1200" dirty="0"/>
        </a:p>
      </dsp:txBody>
      <dsp:txXfrm>
        <a:off x="6655718" y="776715"/>
        <a:ext cx="1945170" cy="19269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f7e537776e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f7e537776e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f7e537776e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f7e537776e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f7e537776e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f7e537776e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f59d1a237c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f59d1a237c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f59d1a237c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f59d1a237c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>
                <a:solidFill>
                  <a:schemeClr val="dk1"/>
                </a:solidFill>
                <a:highlight>
                  <a:schemeClr val="lt1"/>
                </a:highlight>
              </a:rPr>
              <a:t>There are three broad structures by which an organization can be organized:  </a:t>
            </a:r>
            <a:endParaRPr sz="1200" dirty="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●"/>
            </a:pPr>
            <a:r>
              <a:rPr lang="en" sz="1200" b="1" dirty="0">
                <a:solidFill>
                  <a:schemeClr val="dk1"/>
                </a:solidFill>
                <a:highlight>
                  <a:schemeClr val="lt1"/>
                </a:highlight>
              </a:rPr>
              <a:t>Functional</a:t>
            </a:r>
            <a:endParaRPr sz="1200" b="1" dirty="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●"/>
            </a:pPr>
            <a:r>
              <a:rPr lang="en" sz="1200" b="1" dirty="0">
                <a:solidFill>
                  <a:schemeClr val="dk1"/>
                </a:solidFill>
                <a:highlight>
                  <a:schemeClr val="lt1"/>
                </a:highlight>
              </a:rPr>
              <a:t>Projectized</a:t>
            </a:r>
            <a:endParaRPr sz="1200" b="1" dirty="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●"/>
            </a:pPr>
            <a:r>
              <a:rPr lang="en" sz="1200" b="1" dirty="0">
                <a:solidFill>
                  <a:schemeClr val="dk1"/>
                </a:solidFill>
                <a:highlight>
                  <a:schemeClr val="lt1"/>
                </a:highlight>
              </a:rPr>
              <a:t>Matrix</a:t>
            </a:r>
            <a:endParaRPr sz="1200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/>
              <a:t>Organizations may change their structure to increase success on a project.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They can also create a dedicated project terma which gives the same benefits without the cost, and risk.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f164051e24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f164051e24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373D3F"/>
                </a:solidFill>
                <a:highlight>
                  <a:srgbClr val="FFFFFF"/>
                </a:highlight>
              </a:rPr>
              <a:t>Large organizations are traditionally organized by function into various departments, with staff in each department reporting to a departmental manager or head of department. </a:t>
            </a:r>
            <a:endParaRPr sz="15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f7e537776e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f7e537776e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f164051e24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f164051e24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f164051e24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f164051e24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73D3F"/>
                </a:solidFill>
                <a:highlight>
                  <a:srgbClr val="FFFFFF"/>
                </a:highlight>
              </a:rPr>
              <a:t>When working with internal and external customers on a project, it is essential to pay close attention to relationships, context, history, and the corporate culture. </a:t>
            </a:r>
            <a:endParaRPr sz="1200">
              <a:solidFill>
                <a:srgbClr val="373D3F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373D3F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73D3F"/>
                </a:solidFill>
                <a:highlight>
                  <a:schemeClr val="lt1"/>
                </a:highlight>
              </a:rPr>
              <a:t>Corporate culture sets one organization apart from another, and dictates how members of the organization will see you, interact with you, and sometimes judge you.</a:t>
            </a:r>
            <a:endParaRPr sz="1200">
              <a:solidFill>
                <a:srgbClr val="373D3F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f7e537776e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f7e537776e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rgbClr val="373D3F"/>
                </a:solidFill>
                <a:highlight>
                  <a:schemeClr val="lt1"/>
                </a:highlight>
              </a:rPr>
              <a:t>The essence of strategy is that you must set limits on what you’re trying to accomplish. The company without a strategy is willing to try anything. </a:t>
            </a:r>
            <a:r>
              <a:rPr lang="en" sz="1500">
                <a:solidFill>
                  <a:srgbClr val="373D3F"/>
                </a:solidFill>
              </a:rPr>
              <a:t>(Hammonds, 2001)</a:t>
            </a:r>
            <a:endParaRPr sz="1500">
              <a:solidFill>
                <a:srgbClr val="373D3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700">
              <a:solidFill>
                <a:srgbClr val="373D3F"/>
              </a:solidFill>
              <a:highlight>
                <a:schemeClr val="lt1"/>
              </a:highlight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f7e537776e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f7e537776e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373D3F"/>
                </a:solidFill>
                <a:highlight>
                  <a:srgbClr val="FFFFFF"/>
                </a:highlight>
              </a:rPr>
              <a:t>An organization’s project selection process is also influenced by the nature of the organization.</a:t>
            </a:r>
            <a:endParaRPr sz="15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oogle Shape;65;p1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66" name="Google Shape;66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11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" name="Google Shape;71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2" name="Google Shape;72;p11"/>
          <p:cNvSpPr txBox="1">
            <a:spLocks noGrp="1"/>
          </p:cNvSpPr>
          <p:nvPr>
            <p:ph type="body" idx="1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" name="Google Shape;32;p4"/>
          <p:cNvSpPr/>
          <p:nvPr/>
        </p:nvSpPr>
        <p:spPr>
          <a:xfrm>
            <a:off x="0" y="4651205"/>
            <a:ext cx="9144000" cy="492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1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oogle Shape;46;p8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47" name="Google Shape;47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8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6" name="Google Shape;56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7" name="Google Shape;57;p9"/>
          <p:cNvSpPr txBox="1">
            <a:spLocks noGrp="1"/>
          </p:cNvSpPr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eometr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nc-sa/4.0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creativecommons.org/licenses/by-sa/3.0/" TargetMode="External"/><Relationship Id="rId5" Type="http://schemas.openxmlformats.org/officeDocument/2006/relationships/hyperlink" Target="http://www.nyphotographic.com/" TargetMode="External"/><Relationship Id="rId4" Type="http://schemas.openxmlformats.org/officeDocument/2006/relationships/hyperlink" Target="https://www.thebluediamondgallery.com/wooden-tile/s/strategy.html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pixabay.com/service/license-summary/" TargetMode="External"/><Relationship Id="rId5" Type="http://schemas.openxmlformats.org/officeDocument/2006/relationships/hyperlink" Target="https://pixabay.com/users/startupstockphotos-690514/?utm_source=link-attribution&amp;utm_medium=referral&amp;utm_campaign=image&amp;utm_content=594090" TargetMode="External"/><Relationship Id="rId4" Type="http://schemas.openxmlformats.org/officeDocument/2006/relationships/hyperlink" Target="https://pixabay.com/photos/startup-meeting-brainstorming-594090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://www.nyphotographic.com/" TargetMode="External"/><Relationship Id="rId4" Type="http://schemas.openxmlformats.org/officeDocument/2006/relationships/hyperlink" Target="https://www.thebluediamondgallery.com/wooden-tile/c/culture.html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3"/>
          <p:cNvSpPr txBox="1">
            <a:spLocks noGrp="1"/>
          </p:cNvSpPr>
          <p:nvPr>
            <p:ph type="ctrTitle"/>
          </p:nvPr>
        </p:nvSpPr>
        <p:spPr>
          <a:xfrm>
            <a:off x="192652" y="1775225"/>
            <a:ext cx="8192069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3000" b="1" dirty="0">
                <a:latin typeface="+mj-lt"/>
                <a:ea typeface="Tahoma"/>
                <a:cs typeface="Tahoma"/>
                <a:sym typeface="Tahoma"/>
              </a:rPr>
              <a:t>Strategic Project Management: A Practical Introduction for HR Professionals</a:t>
            </a:r>
            <a:endParaRPr lang="en-CA" sz="3000" b="1" u="sng" dirty="0"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13"/>
          <p:cNvSpPr txBox="1">
            <a:spLocks noGrp="1"/>
          </p:cNvSpPr>
          <p:nvPr>
            <p:ph type="subTitle" idx="1"/>
          </p:nvPr>
        </p:nvSpPr>
        <p:spPr>
          <a:xfrm>
            <a:off x="192651" y="2692750"/>
            <a:ext cx="88548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n" sz="2500" dirty="0">
                <a:latin typeface="Arial"/>
                <a:ea typeface="Arial"/>
                <a:cs typeface="Arial"/>
                <a:sym typeface="Arial"/>
              </a:rPr>
              <a:t>Chapter 2: Culture and Structures of Organizations</a:t>
            </a:r>
            <a:endParaRPr sz="2500" dirty="0"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4" name="Group 3" descr="Unless otherwise noted, this work is licensed under a Creative Commons Attribution-NonCommercial-ShareAlike 4.0 International (CC BY-NC-SA 4.0) license. Feel free to use, modify, reuse or redistribute any portion of this presentation.">
            <a:extLst>
              <a:ext uri="{FF2B5EF4-FFF2-40B4-BE49-F238E27FC236}">
                <a16:creationId xmlns:a16="http://schemas.microsoft.com/office/drawing/2014/main" id="{6062C8D7-224B-43F0-961A-744AB9D4AED9}"/>
              </a:ext>
            </a:extLst>
          </p:cNvPr>
          <p:cNvGrpSpPr/>
          <p:nvPr/>
        </p:nvGrpSpPr>
        <p:grpSpPr>
          <a:xfrm>
            <a:off x="374804" y="4380317"/>
            <a:ext cx="7947824" cy="444502"/>
            <a:chOff x="598088" y="4514272"/>
            <a:chExt cx="7947824" cy="444502"/>
          </a:xfrm>
        </p:grpSpPr>
        <p:pic>
          <p:nvPicPr>
            <p:cNvPr id="5" name="Google Shape;92;p23" descr="CC BY-NC-SA 4.0 License Logo">
              <a:extLst>
                <a:ext uri="{FF2B5EF4-FFF2-40B4-BE49-F238E27FC236}">
                  <a16:creationId xmlns:a16="http://schemas.microsoft.com/office/drawing/2014/main" id="{9C8C8945-068C-4988-8061-8FBB6A5A32A0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98088" y="4570826"/>
              <a:ext cx="947180" cy="33139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Google Shape;91;p23">
              <a:extLst>
                <a:ext uri="{FF2B5EF4-FFF2-40B4-BE49-F238E27FC236}">
                  <a16:creationId xmlns:a16="http://schemas.microsoft.com/office/drawing/2014/main" id="{3923A46C-86D9-4438-8E0E-372FAB5045D4}"/>
                </a:ext>
              </a:extLst>
            </p:cNvPr>
            <p:cNvSpPr/>
            <p:nvPr/>
          </p:nvSpPr>
          <p:spPr>
            <a:xfrm>
              <a:off x="1686732" y="4514272"/>
              <a:ext cx="6859180" cy="4445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0" i="0" u="none" strike="noStrike" cap="none" dirty="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Unless otherwise noted, this work is licensed under a </a:t>
              </a:r>
              <a:r>
                <a:rPr lang="en" sz="1100" b="0" i="0" u="none" strike="noStrike" cap="none" dirty="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Creative </a:t>
              </a:r>
              <a:r>
                <a:rPr lang="en" sz="1100" dirty="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C</a:t>
              </a:r>
              <a:r>
                <a:rPr lang="en" sz="1100" b="0" i="0" u="none" strike="noStrike" cap="none" dirty="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ommons </a:t>
              </a:r>
              <a:r>
                <a:rPr lang="en-US" sz="1100" b="0" i="0" u="none" strike="noStrike" cap="none" dirty="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Attribution-</a:t>
              </a:r>
              <a:r>
                <a:rPr lang="en-US" sz="1100" b="0" i="0" u="none" strike="noStrike" cap="none" dirty="0" err="1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NonCommercial</a:t>
              </a:r>
              <a:r>
                <a:rPr lang="en-US" sz="1100" b="0" i="0" u="none" strike="noStrike" cap="none" dirty="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-</a:t>
              </a:r>
              <a:r>
                <a:rPr lang="en-US" sz="1100" b="0" i="0" u="none" strike="noStrike" cap="none" dirty="0" err="1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ShareAlike</a:t>
              </a:r>
              <a:r>
                <a:rPr lang="en-US" sz="1100" b="0" i="0" u="none" strike="noStrike" cap="none" dirty="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4.0 International (CC BY-NC-SA 4.0)</a:t>
              </a:r>
              <a:r>
                <a:rPr lang="en-US" sz="1100" b="0" i="0" u="none" strike="noStrike" cap="none" dirty="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 license</a:t>
              </a:r>
              <a:r>
                <a:rPr lang="en" sz="1100" b="0" i="0" u="none" strike="noStrike" cap="none" dirty="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. Feel free to use, modify, reuse or redistribute </a:t>
              </a:r>
              <a:r>
                <a:rPr lang="en" sz="1100" dirty="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any portion of </a:t>
              </a:r>
              <a:r>
                <a:rPr lang="en" sz="1100" b="0" i="0" u="none" strike="noStrike" cap="none" dirty="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this presentation.</a:t>
              </a:r>
              <a:endParaRPr sz="11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2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7822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b="1" dirty="0">
                <a:latin typeface="Arial"/>
                <a:ea typeface="Arial"/>
                <a:cs typeface="Arial"/>
                <a:sym typeface="Arial"/>
              </a:rPr>
              <a:t>2.4 Strategy and Effective Project Management </a:t>
            </a:r>
            <a:endParaRPr b="1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5999A4F-EDB9-6F47-D0E4-0F0E4F5B38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78304" y="1273628"/>
            <a:ext cx="3388177" cy="2258785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D9862FF3-511B-45EB-6EC1-2BE2DFC97B54}"/>
              </a:ext>
            </a:extLst>
          </p:cNvPr>
          <p:cNvSpPr txBox="1"/>
          <p:nvPr/>
        </p:nvSpPr>
        <p:spPr>
          <a:xfrm>
            <a:off x="653143" y="3692776"/>
            <a:ext cx="3313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00" i="1" dirty="0">
                <a:latin typeface="+mn-lt"/>
                <a:hlinkClick r:id="rId4" tooltip="https://www.thebluediamondgallery.com/wooden-tile/s/strategy.html"/>
              </a:rPr>
              <a:t>“Strategy”</a:t>
            </a:r>
            <a:r>
              <a:rPr lang="en-CA" sz="1000" i="1" dirty="0">
                <a:latin typeface="+mn-lt"/>
              </a:rPr>
              <a:t> </a:t>
            </a:r>
            <a:r>
              <a:rPr lang="en-CA" sz="1000" b="0" i="1" dirty="0">
                <a:solidFill>
                  <a:schemeClr val="bg2"/>
                </a:solidFill>
                <a:effectLst/>
                <a:latin typeface="+mn-lt"/>
              </a:rPr>
              <a:t>by</a:t>
            </a:r>
            <a:r>
              <a:rPr lang="en-CA" sz="1000" b="0" i="1" dirty="0">
                <a:solidFill>
                  <a:srgbClr val="959595"/>
                </a:solidFill>
                <a:effectLst/>
                <a:latin typeface="+mn-lt"/>
              </a:rPr>
              <a:t> </a:t>
            </a:r>
            <a:r>
              <a:rPr lang="en-CA" sz="1000" b="0" i="1" u="none" strike="noStrike" dirty="0">
                <a:solidFill>
                  <a:srgbClr val="337AB7"/>
                </a:solidFill>
                <a:effectLst/>
                <a:latin typeface="+mn-lt"/>
                <a:hlinkClick r:id="rId5"/>
              </a:rPr>
              <a:t>Nick Youngson</a:t>
            </a:r>
            <a:r>
              <a:rPr lang="en-CA" sz="1000" b="0" i="1" dirty="0">
                <a:solidFill>
                  <a:srgbClr val="959595"/>
                </a:solidFill>
                <a:effectLst/>
                <a:latin typeface="+mn-lt"/>
              </a:rPr>
              <a:t> </a:t>
            </a:r>
            <a:r>
              <a:rPr lang="en-CA" sz="1000" i="1" dirty="0">
                <a:solidFill>
                  <a:schemeClr val="bg2"/>
                </a:solidFill>
                <a:latin typeface="+mn-lt"/>
              </a:rPr>
              <a:t>is licensed under </a:t>
            </a:r>
            <a:r>
              <a:rPr lang="en-CA" sz="1000" b="0" i="1" u="none" strike="noStrike" dirty="0">
                <a:solidFill>
                  <a:srgbClr val="337AB7"/>
                </a:solidFill>
                <a:effectLst/>
                <a:latin typeface="+mn-lt"/>
                <a:hlinkClick r:id="rId6"/>
              </a:rPr>
              <a:t>CC BY-SA 3.0</a:t>
            </a:r>
            <a:endParaRPr lang="en-CA" sz="1000" i="1" dirty="0">
              <a:latin typeface="+mn-lt"/>
            </a:endParaRPr>
          </a:p>
        </p:txBody>
      </p:sp>
      <p:sp>
        <p:nvSpPr>
          <p:cNvPr id="135" name="Google Shape;135;p22"/>
          <p:cNvSpPr txBox="1">
            <a:spLocks noGrp="1"/>
          </p:cNvSpPr>
          <p:nvPr>
            <p:ph type="body" idx="1"/>
          </p:nvPr>
        </p:nvSpPr>
        <p:spPr>
          <a:xfrm>
            <a:off x="4148182" y="1119414"/>
            <a:ext cx="4216800" cy="361408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373D3F"/>
              </a:buClr>
              <a:buSzPts val="1700"/>
              <a:buFont typeface="Arial" panose="020B0604020202020204" pitchFamily="34" charset="0"/>
              <a:buChar char="•"/>
            </a:pPr>
            <a:r>
              <a:rPr lang="en-CA" sz="1600" dirty="0">
                <a:solidFill>
                  <a:srgbClr val="000000"/>
                </a:solidFill>
                <a:highlight>
                  <a:srgbClr val="FFFFFF"/>
                </a:highlight>
                <a:latin typeface="+mn-lt"/>
                <a:ea typeface="Arial"/>
                <a:cs typeface="Arial"/>
                <a:sym typeface="Arial"/>
              </a:rPr>
              <a:t>Choose the right projects</a:t>
            </a:r>
            <a:endParaRPr sz="1600" dirty="0">
              <a:solidFill>
                <a:srgbClr val="000000"/>
              </a:solidFill>
              <a:highlight>
                <a:srgbClr val="FFFFFF"/>
              </a:highlight>
              <a:latin typeface="+mn-lt"/>
              <a:ea typeface="Arial"/>
              <a:cs typeface="Arial"/>
              <a:sym typeface="Arial"/>
            </a:endParaRPr>
          </a:p>
          <a:p>
            <a:pPr marL="457200" lvl="0" indent="-339725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750"/>
              <a:buFont typeface="Arial" panose="020B0604020202020204" pitchFamily="34" charset="0"/>
              <a:buChar char="•"/>
            </a:pPr>
            <a:r>
              <a:rPr lang="en" sz="1600" dirty="0">
                <a:solidFill>
                  <a:srgbClr val="000000"/>
                </a:solidFill>
                <a:highlight>
                  <a:srgbClr val="FFFFFF"/>
                </a:highlight>
                <a:latin typeface="+mn-lt"/>
                <a:ea typeface="Arial"/>
                <a:cs typeface="Arial"/>
                <a:sym typeface="Arial"/>
              </a:rPr>
              <a:t>Strategy is an expression of its mission and overall culture. </a:t>
            </a:r>
            <a:endParaRPr sz="1600" dirty="0">
              <a:solidFill>
                <a:srgbClr val="000000"/>
              </a:solidFill>
              <a:highlight>
                <a:srgbClr val="FFFFFF"/>
              </a:highlight>
              <a:latin typeface="+mn-lt"/>
              <a:ea typeface="Lora"/>
              <a:cs typeface="Lora"/>
              <a:sym typeface="Lora"/>
            </a:endParaRPr>
          </a:p>
          <a:p>
            <a:pPr marL="457200" lvl="0" indent="-346075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50"/>
              <a:buFont typeface="Arial" panose="020B0604020202020204" pitchFamily="34" charset="0"/>
              <a:buChar char="•"/>
            </a:pPr>
            <a:r>
              <a:rPr lang="en" sz="1600" dirty="0">
                <a:solidFill>
                  <a:srgbClr val="000000"/>
                </a:solidFill>
                <a:highlight>
                  <a:srgbClr val="FFFFFF"/>
                </a:highlight>
                <a:latin typeface="+mn-lt"/>
                <a:ea typeface="Arial"/>
                <a:cs typeface="Arial"/>
                <a:sym typeface="Arial"/>
              </a:rPr>
              <a:t>Be competitive</a:t>
            </a:r>
          </a:p>
          <a:p>
            <a:pPr marL="457200" lvl="0" indent="-346075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50"/>
              <a:buFont typeface="Arial" panose="020B0604020202020204" pitchFamily="34" charset="0"/>
              <a:buChar char="•"/>
            </a:pPr>
            <a:r>
              <a:rPr lang="en" sz="1600" dirty="0">
                <a:solidFill>
                  <a:srgbClr val="000000"/>
                </a:solidFill>
                <a:highlight>
                  <a:srgbClr val="FFFFFF"/>
                </a:highlight>
                <a:latin typeface="+mn-lt"/>
                <a:ea typeface="Arial"/>
                <a:cs typeface="Arial"/>
                <a:sym typeface="Arial"/>
              </a:rPr>
              <a:t>HR must align with strategy and develop complementary goals through recruitment and selection, training, compensation, succession plan</a:t>
            </a:r>
          </a:p>
          <a:p>
            <a:pPr marL="457200" lvl="0" indent="-346075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50"/>
              <a:buFont typeface="Arial" panose="020B0604020202020204" pitchFamily="34" charset="0"/>
              <a:buChar char="•"/>
            </a:pPr>
            <a:r>
              <a:rPr lang="en" sz="1600" dirty="0">
                <a:solidFill>
                  <a:srgbClr val="000000"/>
                </a:solidFill>
                <a:highlight>
                  <a:srgbClr val="FFFFFF"/>
                </a:highlight>
                <a:latin typeface="+mn-lt"/>
                <a:ea typeface="Arial"/>
                <a:cs typeface="Arial"/>
                <a:sym typeface="Arial"/>
              </a:rPr>
              <a:t>Hire the right people! Pay them well! Training them well! O</a:t>
            </a:r>
            <a:r>
              <a:rPr lang="en-CA" sz="1600" dirty="0">
                <a:solidFill>
                  <a:srgbClr val="000000"/>
                </a:solidFill>
                <a:highlight>
                  <a:srgbClr val="FFFFFF"/>
                </a:highlight>
                <a:latin typeface="+mn-lt"/>
                <a:ea typeface="Arial"/>
                <a:cs typeface="Arial"/>
                <a:sym typeface="Arial"/>
              </a:rPr>
              <a:t>f</a:t>
            </a:r>
            <a:r>
              <a:rPr lang="en" sz="1600" dirty="0">
                <a:solidFill>
                  <a:srgbClr val="000000"/>
                </a:solidFill>
                <a:highlight>
                  <a:srgbClr val="FFFFFF"/>
                </a:highlight>
                <a:latin typeface="+mn-lt"/>
                <a:ea typeface="Arial"/>
                <a:cs typeface="Arial"/>
                <a:sym typeface="Arial"/>
              </a:rPr>
              <a:t>fer them security! Be transparent with communication!</a:t>
            </a:r>
            <a:endParaRPr sz="1600" dirty="0">
              <a:solidFill>
                <a:srgbClr val="000000"/>
              </a:solidFill>
              <a:highlight>
                <a:srgbClr val="FFFFFF"/>
              </a:highlight>
              <a:latin typeface="+mn-lt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b="1" dirty="0">
                <a:latin typeface="Arial"/>
                <a:ea typeface="Arial"/>
                <a:cs typeface="Arial"/>
                <a:sym typeface="Arial"/>
              </a:rPr>
              <a:t>2.5 Project Selection </a:t>
            </a:r>
            <a:endParaRPr b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23"/>
          <p:cNvSpPr txBox="1">
            <a:spLocks noGrp="1"/>
          </p:cNvSpPr>
          <p:nvPr>
            <p:ph type="body" idx="1"/>
          </p:nvPr>
        </p:nvSpPr>
        <p:spPr>
          <a:xfrm>
            <a:off x="389486" y="1212918"/>
            <a:ext cx="8442814" cy="306751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85000" lnSpcReduction="20000"/>
          </a:bodyPr>
          <a:lstStyle/>
          <a:p>
            <a:pPr marL="0" lvl="0" indent="0" algn="l" rtl="0">
              <a:lnSpc>
                <a:spcPct val="120000"/>
              </a:lnSpc>
              <a:spcAft>
                <a:spcPts val="0"/>
              </a:spcAft>
              <a:buNone/>
            </a:pPr>
            <a:r>
              <a:rPr lang="en-CA" sz="20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Factors that Affect Project Selection</a:t>
            </a:r>
          </a:p>
          <a:p>
            <a:pPr marL="457994" lvl="0" algn="l" rtl="0">
              <a:lnSpc>
                <a:spcPct val="120000"/>
              </a:lnSpc>
              <a:spcBef>
                <a:spcPts val="3600"/>
              </a:spcBef>
              <a:spcAft>
                <a:spcPts val="0"/>
              </a:spcAft>
              <a:buClr>
                <a:srgbClr val="373D3F"/>
              </a:buClr>
              <a:buSzPct val="100000"/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Project selection is influenced by the available resources. </a:t>
            </a:r>
          </a:p>
          <a:p>
            <a:pPr marL="457994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73D3F"/>
              </a:buClr>
              <a:buSzPct val="100000"/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When money is short, organizations often terminate existing projects and postpone investing in new ones.</a:t>
            </a:r>
          </a:p>
          <a:p>
            <a:pPr marL="457994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73D3F"/>
              </a:buClr>
              <a:buSzPct val="100000"/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An organization’s project selection process is also influenced by the nature of the organization.</a:t>
            </a:r>
          </a:p>
          <a:p>
            <a:pPr marL="457994">
              <a:lnSpc>
                <a:spcPct val="120000"/>
              </a:lnSpc>
              <a:buClr>
                <a:srgbClr val="373D3F"/>
              </a:buClr>
              <a:buSzPct val="100000"/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Size is a major influence on an organization’s project selection process.</a:t>
            </a:r>
          </a:p>
          <a:p>
            <a:pPr marL="457994">
              <a:lnSpc>
                <a:spcPct val="120000"/>
              </a:lnSpc>
              <a:buClr>
                <a:srgbClr val="373D3F"/>
              </a:buClr>
              <a:buSzPct val="100000"/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Human Resources plays a vital role in making sure organizations articulate their purpose and values for the organization and projects.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4"/>
          <p:cNvSpPr txBox="1">
            <a:spLocks noGrp="1"/>
          </p:cNvSpPr>
          <p:nvPr>
            <p:ph type="title"/>
          </p:nvPr>
        </p:nvSpPr>
        <p:spPr>
          <a:xfrm>
            <a:off x="103878" y="-88595"/>
            <a:ext cx="8646662" cy="109427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3600"/>
              </a:spcBef>
              <a:spcAft>
                <a:spcPts val="0"/>
              </a:spcAft>
              <a:buSzPts val="990"/>
              <a:buNone/>
            </a:pPr>
            <a:r>
              <a:rPr lang="en" sz="3030" b="1" dirty="0">
                <a:latin typeface="Arial"/>
                <a:ea typeface="Arial"/>
                <a:cs typeface="Arial"/>
                <a:sym typeface="Arial"/>
              </a:rPr>
              <a:t>2.5 The Project Selection Process I</a:t>
            </a:r>
            <a:endParaRPr sz="3030" b="1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2400"/>
              </a:spcBef>
              <a:spcAft>
                <a:spcPts val="0"/>
              </a:spcAft>
              <a:buSzPts val="990"/>
              <a:buNone/>
            </a:pPr>
            <a:endParaRPr sz="2700" dirty="0"/>
          </a:p>
        </p:txBody>
      </p:sp>
      <p:pic>
        <p:nvPicPr>
          <p:cNvPr id="4" name="Google Shape;143;p23" descr="Students working together." title="Decorative">
            <a:extLst>
              <a:ext uri="{FF2B5EF4-FFF2-40B4-BE49-F238E27FC236}">
                <a16:creationId xmlns:a16="http://schemas.microsoft.com/office/drawing/2014/main" id="{8C849656-315F-42FF-A5E4-30C6B8BB8065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000" y="1422042"/>
            <a:ext cx="3536674" cy="24219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44;p23">
            <a:extLst>
              <a:ext uri="{FF2B5EF4-FFF2-40B4-BE49-F238E27FC236}">
                <a16:creationId xmlns:a16="http://schemas.microsoft.com/office/drawing/2014/main" id="{2E6A04B9-11D2-40D8-AA00-594161F02410}"/>
              </a:ext>
            </a:extLst>
          </p:cNvPr>
          <p:cNvSpPr txBox="1"/>
          <p:nvPr/>
        </p:nvSpPr>
        <p:spPr>
          <a:xfrm>
            <a:off x="239535" y="3986850"/>
            <a:ext cx="33399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" sz="1100" i="1" dirty="0">
                <a:solidFill>
                  <a:srgbClr val="191B26"/>
                </a:solidFill>
                <a:hlinkClick r:id="rId4"/>
              </a:rPr>
              <a:t>Image</a:t>
            </a:r>
            <a:r>
              <a:rPr lang="en" sz="1100" i="1" dirty="0">
                <a:solidFill>
                  <a:srgbClr val="191B26"/>
                </a:solidFill>
              </a:rPr>
              <a:t> by </a:t>
            </a:r>
            <a:r>
              <a:rPr lang="en" sz="1100" i="1" u="sng" dirty="0">
                <a:solidFill>
                  <a:schemeClr val="accent5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StartupStockPhotos</a:t>
            </a:r>
            <a:r>
              <a:rPr lang="en" sz="1100" i="1" dirty="0">
                <a:solidFill>
                  <a:srgbClr val="191B26"/>
                </a:solidFill>
              </a:rPr>
              <a:t>, </a:t>
            </a:r>
            <a:r>
              <a:rPr lang="en" sz="1100" i="1" u="sng" dirty="0">
                <a:solidFill>
                  <a:schemeClr val="accent5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Pixabay</a:t>
            </a:r>
            <a:r>
              <a:rPr lang="en" sz="1100" i="1" u="sng" dirty="0">
                <a:solidFill>
                  <a:schemeClr val="accent5"/>
                </a:solidFill>
              </a:rPr>
              <a:t> License</a:t>
            </a:r>
            <a:r>
              <a:rPr lang="en" sz="1100" i="1" dirty="0">
                <a:solidFill>
                  <a:srgbClr val="191B26"/>
                </a:solidFill>
                <a:highlight>
                  <a:srgbClr val="FFFFFF"/>
                </a:highlight>
              </a:rPr>
              <a:t> </a:t>
            </a:r>
            <a:endParaRPr i="1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0" name="Google Shape;150;p24"/>
          <p:cNvSpPr txBox="1">
            <a:spLocks noGrp="1"/>
          </p:cNvSpPr>
          <p:nvPr>
            <p:ph type="body" idx="1"/>
          </p:nvPr>
        </p:nvSpPr>
        <p:spPr>
          <a:xfrm>
            <a:off x="3848374" y="1330467"/>
            <a:ext cx="4902166" cy="306191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10000"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Arial" panose="020B0604020202020204" pitchFamily="34" charset="0"/>
              <a:buChar char="•"/>
            </a:pPr>
            <a:r>
              <a:rPr lang="en" sz="2000" b="1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Staged Learning:  </a:t>
            </a:r>
            <a:r>
              <a:rPr lang="en" sz="2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 process where the project goes through several screening steps and phases for approval. During each phase, the project is refined, and decisions are made about moving forward or termination</a:t>
            </a: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Arial" panose="020B0604020202020204" pitchFamily="34" charset="0"/>
              <a:buChar char="•"/>
            </a:pPr>
            <a:endParaRPr lang="en" sz="2000" dirty="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Arial" panose="020B0604020202020204" pitchFamily="34" charset="0"/>
              <a:buChar char="•"/>
            </a:pPr>
            <a:r>
              <a:rPr lang="en" sz="2000" b="1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Set-based Concurrent Engineering:  </a:t>
            </a:r>
            <a:r>
              <a:rPr lang="en" sz="2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Develops multiple solutions along the way of development until the final selection. </a:t>
            </a:r>
            <a:endParaRPr sz="2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49;p24">
            <a:extLst>
              <a:ext uri="{FF2B5EF4-FFF2-40B4-BE49-F238E27FC236}">
                <a16:creationId xmlns:a16="http://schemas.microsoft.com/office/drawing/2014/main" id="{3DA0668F-965A-2547-DA01-2D29D85A927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0" y="88900"/>
            <a:ext cx="4572000" cy="63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Aft>
                <a:spcPts val="0"/>
              </a:spcAft>
              <a:buSzPts val="990"/>
              <a:buNone/>
            </a:pPr>
            <a:r>
              <a:rPr lang="en" sz="2000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2.5 The Project Selection Process II</a:t>
            </a:r>
            <a:endParaRPr sz="2000" b="1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2400"/>
              </a:spcBef>
              <a:spcAft>
                <a:spcPts val="0"/>
              </a:spcAft>
              <a:buSzPts val="990"/>
              <a:buNone/>
            </a:pPr>
            <a:endParaRPr sz="2700" dirty="0"/>
          </a:p>
        </p:txBody>
      </p:sp>
      <p:pic>
        <p:nvPicPr>
          <p:cNvPr id="157" name="Google Shape;157;p25" descr="The project selection process." title="Graphic 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033" y="279133"/>
            <a:ext cx="3844013" cy="454312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639DE9A5-FA7A-6DA1-9F23-859A83B45065}"/>
              </a:ext>
            </a:extLst>
          </p:cNvPr>
          <p:cNvSpPr txBox="1"/>
          <p:nvPr/>
        </p:nvSpPr>
        <p:spPr>
          <a:xfrm>
            <a:off x="120074" y="4848726"/>
            <a:ext cx="43652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000" b="0" i="1" dirty="0">
                <a:solidFill>
                  <a:srgbClr val="003180"/>
                </a:solidFill>
                <a:effectLst/>
                <a:latin typeface="+mn-lt"/>
              </a:rPr>
              <a:t>Figure 2‑9: A project selection process can be seen as a series of screens</a:t>
            </a:r>
            <a:endParaRPr lang="en-CA" sz="1000" dirty="0">
              <a:latin typeface="+mn-lt"/>
            </a:endParaRP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8668B9D8-D3AD-7580-A296-2D5BD4ACAC38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CA" dirty="0"/>
              <a:t>Project selection process as a series of screens that reduce a plethora of ideas, opportunities, and needs to a few approved projects. </a:t>
            </a:r>
          </a:p>
          <a:p>
            <a:endParaRPr lang="en-CA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6"/>
          <p:cNvSpPr txBox="1">
            <a:spLocks noGrp="1"/>
          </p:cNvSpPr>
          <p:nvPr>
            <p:ph type="title"/>
          </p:nvPr>
        </p:nvSpPr>
        <p:spPr>
          <a:xfrm>
            <a:off x="235075" y="200575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33" b="1" dirty="0">
                <a:latin typeface="Arial"/>
                <a:ea typeface="Arial"/>
                <a:cs typeface="Arial"/>
                <a:sym typeface="Arial"/>
              </a:rPr>
              <a:t>2.5 Project Selection Methods</a:t>
            </a:r>
            <a:r>
              <a:rPr lang="en" dirty="0"/>
              <a:t> </a:t>
            </a:r>
            <a:endParaRPr dirty="0"/>
          </a:p>
        </p:txBody>
      </p:sp>
      <p:graphicFrame>
        <p:nvGraphicFramePr>
          <p:cNvPr id="2" name="Diagrama 1" descr="•Murder Boards: A group of experts attempt to “murder” a project proposal by pointing out its flaws and weaknesses. &#10;•Qualitative Scoring Methods: Scoring methods can take a variety of factors into account. &#10;•Economic Scoring Methods: These methods assess the ability of the project to help the bottom line, either by increasing profits or reducing costs. &#10;•Constrained Optimization Methods: Mathematically intensive means of analyzing a series of projects and are not easily generalized.&#10;">
            <a:extLst>
              <a:ext uri="{FF2B5EF4-FFF2-40B4-BE49-F238E27FC236}">
                <a16:creationId xmlns:a16="http://schemas.microsoft.com/office/drawing/2014/main" id="{7F6AD514-D468-FF23-3414-6215853661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78954594"/>
              </p:ext>
            </p:extLst>
          </p:nvPr>
        </p:nvGraphicFramePr>
        <p:xfrm>
          <a:off x="235075" y="1213757"/>
          <a:ext cx="8604124" cy="27159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>
            <a:spLocks noGrp="1"/>
          </p:cNvSpPr>
          <p:nvPr>
            <p:ph type="title"/>
          </p:nvPr>
        </p:nvSpPr>
        <p:spPr>
          <a:xfrm>
            <a:off x="161750" y="108450"/>
            <a:ext cx="8763600" cy="70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b="1" dirty="0">
                <a:latin typeface="Arial"/>
                <a:ea typeface="Arial"/>
                <a:cs typeface="Arial"/>
                <a:sym typeface="Arial"/>
              </a:rPr>
              <a:t>2.1 Learning Outcomes</a:t>
            </a:r>
            <a:endParaRPr b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4"/>
          <p:cNvSpPr txBox="1">
            <a:spLocks noGrp="1"/>
          </p:cNvSpPr>
          <p:nvPr>
            <p:ph type="body" idx="1"/>
          </p:nvPr>
        </p:nvSpPr>
        <p:spPr>
          <a:xfrm>
            <a:off x="218613" y="647150"/>
            <a:ext cx="8706900" cy="383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By the end of this chapter you should be able to: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b="1" dirty="0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  <a:p>
            <a:pPr>
              <a:buFont typeface="+mj-lt"/>
              <a:buAutoNum type="arabicPeriod"/>
            </a:pPr>
            <a:r>
              <a:rPr lang="en-CA" dirty="0">
                <a:solidFill>
                  <a:srgbClr val="000000"/>
                </a:solidFill>
                <a:latin typeface="+mn-lt"/>
              </a:rPr>
              <a:t>Describe the different types of organizational structures</a:t>
            </a:r>
          </a:p>
          <a:p>
            <a:pPr>
              <a:buFont typeface="+mj-lt"/>
              <a:buAutoNum type="arabicPeriod"/>
            </a:pPr>
            <a:r>
              <a:rPr lang="en-CA" dirty="0">
                <a:solidFill>
                  <a:srgbClr val="000000"/>
                </a:solidFill>
                <a:latin typeface="+mn-lt"/>
              </a:rPr>
              <a:t>Explain the relative advantages and disadvantages of each structure as it relates to project management</a:t>
            </a:r>
          </a:p>
          <a:p>
            <a:pPr>
              <a:buFont typeface="+mj-lt"/>
              <a:buAutoNum type="arabicPeriod"/>
            </a:pPr>
            <a:r>
              <a:rPr lang="en-CA" dirty="0">
                <a:solidFill>
                  <a:srgbClr val="000000"/>
                </a:solidFill>
                <a:latin typeface="+mn-lt"/>
              </a:rPr>
              <a:t>Define terms related to business and HR strategy and portfolios</a:t>
            </a:r>
          </a:p>
          <a:p>
            <a:pPr>
              <a:buFont typeface="+mj-lt"/>
              <a:buAutoNum type="arabicPeriod"/>
            </a:pPr>
            <a:r>
              <a:rPr lang="en-CA" dirty="0">
                <a:solidFill>
                  <a:srgbClr val="000000"/>
                </a:solidFill>
                <a:latin typeface="+mn-lt"/>
              </a:rPr>
              <a:t>Discuss basic concepts related to strategy</a:t>
            </a:r>
          </a:p>
          <a:p>
            <a:pPr>
              <a:buFont typeface="+mj-lt"/>
              <a:buAutoNum type="arabicPeriod"/>
            </a:pPr>
            <a:r>
              <a:rPr lang="en-CA" dirty="0">
                <a:solidFill>
                  <a:srgbClr val="000000"/>
                </a:solidFill>
                <a:latin typeface="+mn-lt"/>
              </a:rPr>
              <a:t>Distinguish between strategy and operational effectiveness</a:t>
            </a:r>
          </a:p>
          <a:p>
            <a:pPr>
              <a:buFont typeface="+mj-lt"/>
              <a:buAutoNum type="arabicPeriod"/>
            </a:pPr>
            <a:r>
              <a:rPr lang="en-CA" dirty="0">
                <a:solidFill>
                  <a:srgbClr val="000000"/>
                </a:solidFill>
                <a:latin typeface="+mn-lt"/>
              </a:rPr>
              <a:t>Discuss issues related to aligning projects with strategy</a:t>
            </a:r>
          </a:p>
          <a:p>
            <a:pPr>
              <a:buFont typeface="+mj-lt"/>
              <a:buAutoNum type="arabicPeriod"/>
            </a:pPr>
            <a:r>
              <a:rPr lang="en-CA" dirty="0">
                <a:solidFill>
                  <a:srgbClr val="000000"/>
                </a:solidFill>
                <a:latin typeface="+mn-lt"/>
              </a:rPr>
              <a:t>Explain the three broad categories of projects</a:t>
            </a:r>
          </a:p>
          <a:p>
            <a:pPr>
              <a:buFont typeface="+mj-lt"/>
              <a:buAutoNum type="arabicPeriod"/>
            </a:pPr>
            <a:r>
              <a:rPr lang="en-CA" dirty="0">
                <a:solidFill>
                  <a:srgbClr val="000000"/>
                </a:solidFill>
                <a:latin typeface="+mn-lt"/>
              </a:rPr>
              <a:t>Identify project selection methods.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5000"/>
              </a:lnSpc>
              <a:spcBef>
                <a:spcPts val="1000"/>
              </a:spcBef>
              <a:spcAft>
                <a:spcPts val="1200"/>
              </a:spcAft>
              <a:buSzPts val="523"/>
              <a:buNone/>
            </a:pPr>
            <a:endParaRPr sz="1500" dirty="0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72" b="1" dirty="0">
                <a:latin typeface="Arial"/>
                <a:ea typeface="Arial"/>
                <a:cs typeface="Arial"/>
                <a:sym typeface="Arial"/>
              </a:rPr>
              <a:t>2.2 Structures</a:t>
            </a:r>
            <a:endParaRPr sz="3372" b="1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93" name="Google Shape;93;p15" descr="Descriptive Graph&#10;&#10;The graph is of three broad structures of an organization:&#10;Functional&#10;Projectized&#10;Matrix" title="Descriptive Graph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8650" y="1338976"/>
            <a:ext cx="7690757" cy="25717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A14C3C26-C14E-9D45-5FF5-03B941844BE9}"/>
              </a:ext>
            </a:extLst>
          </p:cNvPr>
          <p:cNvSpPr txBox="1"/>
          <p:nvPr/>
        </p:nvSpPr>
        <p:spPr>
          <a:xfrm>
            <a:off x="2754034" y="3985706"/>
            <a:ext cx="36359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000" b="0" i="1">
                <a:solidFill>
                  <a:srgbClr val="003180"/>
                </a:solidFill>
                <a:effectLst/>
                <a:latin typeface="+mn-lt"/>
              </a:rPr>
              <a:t>Figure 2‑1: Project Manager Authority and Organization Type</a:t>
            </a:r>
            <a:endParaRPr lang="en-CA" sz="1000">
              <a:latin typeface="+mn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b="1" dirty="0">
                <a:latin typeface="Arial"/>
                <a:ea typeface="Arial"/>
                <a:cs typeface="Arial"/>
                <a:sym typeface="Arial"/>
              </a:rPr>
              <a:t>2.2 Functional Organizations  </a:t>
            </a:r>
            <a:endParaRPr b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1329898-6C05-9442-9289-C474BFF072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7969" y="1044831"/>
            <a:ext cx="3999900" cy="3339000"/>
          </a:xfrm>
        </p:spPr>
        <p:txBody>
          <a:bodyPr>
            <a:noAutofit/>
          </a:bodyPr>
          <a:lstStyle/>
          <a:p>
            <a:pPr marL="0" lvl="0" indent="0">
              <a:lnSpc>
                <a:spcPct val="150000"/>
              </a:lnSpc>
              <a:spcBef>
                <a:spcPts val="2000"/>
              </a:spcBef>
              <a:buNone/>
            </a:pPr>
            <a:r>
              <a:rPr lang="en-CA" sz="1600" b="1" dirty="0">
                <a:solidFill>
                  <a:srgbClr val="000000"/>
                </a:solidFill>
                <a:highlight>
                  <a:srgbClr val="FFFFFF"/>
                </a:highlight>
                <a:latin typeface="+mn-lt"/>
                <a:ea typeface="Arial"/>
                <a:cs typeface="Arial"/>
                <a:sym typeface="Arial"/>
              </a:rPr>
              <a:t>Traditional functional departments might include:</a:t>
            </a:r>
          </a:p>
          <a:p>
            <a:pPr marL="596900" lvl="0" indent="-338011">
              <a:lnSpc>
                <a:spcPct val="150000"/>
              </a:lnSpc>
              <a:buClr>
                <a:srgbClr val="222222"/>
              </a:buClr>
              <a:buSzPct val="100000"/>
              <a:buFont typeface="Arial" panose="020B0604020202020204" pitchFamily="34" charset="0"/>
              <a:buChar char="•"/>
            </a:pPr>
            <a:r>
              <a:rPr lang="en-CA" sz="1600" dirty="0">
                <a:solidFill>
                  <a:srgbClr val="000000"/>
                </a:solidFill>
                <a:highlight>
                  <a:srgbClr val="FFFFFF"/>
                </a:highlight>
                <a:latin typeface="+mn-lt"/>
                <a:ea typeface="Arial"/>
                <a:cs typeface="Arial"/>
                <a:sym typeface="Arial"/>
              </a:rPr>
              <a:t>Human resources</a:t>
            </a:r>
          </a:p>
          <a:p>
            <a:pPr marL="596900" lvl="0" indent="-338011">
              <a:lnSpc>
                <a:spcPct val="150000"/>
              </a:lnSpc>
              <a:buClr>
                <a:srgbClr val="222222"/>
              </a:buClr>
              <a:buSzPct val="100000"/>
              <a:buFont typeface="Arial" panose="020B0604020202020204" pitchFamily="34" charset="0"/>
              <a:buChar char="•"/>
            </a:pPr>
            <a:r>
              <a:rPr lang="en-CA" sz="1600" dirty="0">
                <a:solidFill>
                  <a:srgbClr val="000000"/>
                </a:solidFill>
                <a:highlight>
                  <a:srgbClr val="FFFFFF"/>
                </a:highlight>
                <a:latin typeface="+mn-lt"/>
                <a:ea typeface="Arial"/>
                <a:cs typeface="Arial"/>
                <a:sym typeface="Arial"/>
              </a:rPr>
              <a:t>Accounting</a:t>
            </a:r>
          </a:p>
          <a:p>
            <a:pPr marL="596900" lvl="0" indent="-338011">
              <a:lnSpc>
                <a:spcPct val="150000"/>
              </a:lnSpc>
              <a:buClr>
                <a:srgbClr val="222222"/>
              </a:buClr>
              <a:buSzPct val="100000"/>
              <a:buFont typeface="Arial" panose="020B0604020202020204" pitchFamily="34" charset="0"/>
              <a:buChar char="•"/>
            </a:pPr>
            <a:r>
              <a:rPr lang="en-CA" sz="1600" dirty="0">
                <a:solidFill>
                  <a:srgbClr val="000000"/>
                </a:solidFill>
                <a:highlight>
                  <a:srgbClr val="FFFFFF"/>
                </a:highlight>
                <a:latin typeface="+mn-lt"/>
                <a:ea typeface="Arial"/>
                <a:cs typeface="Arial"/>
                <a:sym typeface="Arial"/>
              </a:rPr>
              <a:t>Procurement</a:t>
            </a:r>
          </a:p>
          <a:p>
            <a:pPr marL="596900" lvl="0" indent="-338011">
              <a:lnSpc>
                <a:spcPct val="150000"/>
              </a:lnSpc>
              <a:buClr>
                <a:srgbClr val="222222"/>
              </a:buClr>
              <a:buSzPct val="100000"/>
              <a:buFont typeface="Arial" panose="020B0604020202020204" pitchFamily="34" charset="0"/>
              <a:buChar char="•"/>
            </a:pPr>
            <a:r>
              <a:rPr lang="en-CA" sz="1600" dirty="0">
                <a:solidFill>
                  <a:srgbClr val="000000"/>
                </a:solidFill>
                <a:highlight>
                  <a:srgbClr val="FFFFFF"/>
                </a:highlight>
                <a:latin typeface="+mn-lt"/>
                <a:ea typeface="Arial"/>
                <a:cs typeface="Arial"/>
                <a:sym typeface="Arial"/>
              </a:rPr>
              <a:t>Marketing</a:t>
            </a:r>
          </a:p>
          <a:p>
            <a:pPr marL="596900" lvl="0" indent="-338011">
              <a:lnSpc>
                <a:spcPct val="150000"/>
              </a:lnSpc>
              <a:buClr>
                <a:srgbClr val="222222"/>
              </a:buClr>
              <a:buSzPct val="100000"/>
              <a:buFont typeface="Arial" panose="020B0604020202020204" pitchFamily="34" charset="0"/>
              <a:buChar char="•"/>
            </a:pPr>
            <a:r>
              <a:rPr lang="en-CA" sz="1600" dirty="0">
                <a:solidFill>
                  <a:srgbClr val="000000"/>
                </a:solidFill>
                <a:highlight>
                  <a:srgbClr val="FFFFFF"/>
                </a:highlight>
                <a:latin typeface="+mn-lt"/>
                <a:ea typeface="Arial"/>
                <a:cs typeface="Arial"/>
                <a:sym typeface="Arial"/>
              </a:rPr>
              <a:t>Sales</a:t>
            </a:r>
          </a:p>
          <a:p>
            <a:pPr marL="596900" lvl="0" indent="-338011">
              <a:lnSpc>
                <a:spcPct val="150000"/>
              </a:lnSpc>
              <a:buClr>
                <a:srgbClr val="222222"/>
              </a:buClr>
              <a:buSzPct val="100000"/>
              <a:buFont typeface="Arial" panose="020B0604020202020204" pitchFamily="34" charset="0"/>
              <a:buChar char="•"/>
            </a:pPr>
            <a:r>
              <a:rPr lang="en-CA" sz="1600" dirty="0">
                <a:solidFill>
                  <a:srgbClr val="000000"/>
                </a:solidFill>
                <a:highlight>
                  <a:srgbClr val="FFFFFF"/>
                </a:highlight>
                <a:latin typeface="+mn-lt"/>
                <a:ea typeface="Arial"/>
                <a:cs typeface="Arial"/>
                <a:sym typeface="Arial"/>
              </a:rPr>
              <a:t>Shipping</a:t>
            </a:r>
          </a:p>
          <a:p>
            <a:endParaRPr lang="en-US" sz="16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105" name="Google Shape;105;p17" descr="Heirarchy of functional organizations." title="Functional Organization Graph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59862" y="940974"/>
            <a:ext cx="4086169" cy="379252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64B3A5BF-4A65-8370-3C65-F87599B2140F}"/>
              </a:ext>
            </a:extLst>
          </p:cNvPr>
          <p:cNvSpPr txBox="1"/>
          <p:nvPr/>
        </p:nvSpPr>
        <p:spPr>
          <a:xfrm>
            <a:off x="5486399" y="4803007"/>
            <a:ext cx="27366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000" b="0" i="1">
                <a:solidFill>
                  <a:srgbClr val="003180"/>
                </a:solidFill>
                <a:effectLst/>
                <a:latin typeface="+mn-lt"/>
              </a:rPr>
              <a:t>Figure 2‑2: Functional Organization Structure</a:t>
            </a:r>
            <a:endParaRPr lang="en-CA" sz="1000">
              <a:latin typeface="+mn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33" b="1" dirty="0">
                <a:latin typeface="Arial"/>
                <a:ea typeface="Arial"/>
                <a:cs typeface="Arial"/>
                <a:sym typeface="Arial"/>
              </a:rPr>
              <a:t>2.2 Projectized Organization</a:t>
            </a:r>
            <a:endParaRPr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9FC0953-F95E-A84E-99C9-A7275040EE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229975"/>
            <a:ext cx="3843921" cy="3339000"/>
          </a:xfrm>
        </p:spPr>
        <p:txBody>
          <a:bodyPr>
            <a:noAutofit/>
          </a:bodyPr>
          <a:lstStyle/>
          <a:p>
            <a:pPr marL="139700" indent="0">
              <a:buNone/>
            </a:pPr>
            <a:r>
              <a:rPr lang="en-US" sz="1500" b="1" dirty="0">
                <a:solidFill>
                  <a:srgbClr val="000000"/>
                </a:solidFill>
                <a:latin typeface="+mn-lt"/>
              </a:rPr>
              <a:t>Projectized Organization may include:</a:t>
            </a:r>
          </a:p>
          <a:p>
            <a:endParaRPr lang="en-US" sz="1500" dirty="0">
              <a:solidFill>
                <a:srgbClr val="000000"/>
              </a:solidFill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00000"/>
                </a:solidFill>
                <a:latin typeface="+mn-lt"/>
              </a:rPr>
              <a:t>Most of energy and resources are focused on projects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00000"/>
                </a:solidFill>
                <a:latin typeface="+mn-lt"/>
              </a:rPr>
              <a:t>Project Manager has authority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00000"/>
                </a:solidFill>
                <a:latin typeface="+mn-lt"/>
              </a:rPr>
              <a:t>There are units, departments who report to the Project Manager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00000"/>
                </a:solidFill>
                <a:latin typeface="+mn-lt"/>
              </a:rPr>
              <a:t>Employees are assigned to specific projects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00000"/>
                </a:solidFill>
                <a:latin typeface="+mn-lt"/>
              </a:rPr>
              <a:t>Loyalty and focus in on the project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00000"/>
                </a:solidFill>
                <a:latin typeface="+mn-lt"/>
              </a:rPr>
              <a:t>Employees need to be adaptable (to leadership differences and skills)</a:t>
            </a:r>
          </a:p>
        </p:txBody>
      </p:sp>
      <p:pic>
        <p:nvPicPr>
          <p:cNvPr id="111" name="Google Shape;111;p18" title="Graph of Projectized Organizatio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88381" y="908374"/>
            <a:ext cx="3938725" cy="382512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60CFFAF0-C3B5-27E9-4988-5D122EE010B8}"/>
              </a:ext>
            </a:extLst>
          </p:cNvPr>
          <p:cNvSpPr txBox="1"/>
          <p:nvPr/>
        </p:nvSpPr>
        <p:spPr>
          <a:xfrm>
            <a:off x="5958036" y="4800876"/>
            <a:ext cx="22910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000" b="0" i="1" dirty="0">
                <a:solidFill>
                  <a:srgbClr val="003180"/>
                </a:solidFill>
                <a:effectLst/>
                <a:latin typeface="+mn-lt"/>
              </a:rPr>
              <a:t>Figure 2‑4: Projectized Organizations</a:t>
            </a:r>
            <a:endParaRPr lang="en-CA" sz="1000" dirty="0">
              <a:latin typeface="+mn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b="1" dirty="0">
                <a:latin typeface="Arial"/>
                <a:ea typeface="Arial"/>
                <a:cs typeface="Arial"/>
                <a:sym typeface="Arial"/>
              </a:rPr>
              <a:t>2.2 Matrix Organizations </a:t>
            </a:r>
            <a:endParaRPr b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20"/>
          <p:cNvSpPr txBox="1">
            <a:spLocks noGrp="1"/>
          </p:cNvSpPr>
          <p:nvPr>
            <p:ph type="body" idx="1"/>
          </p:nvPr>
        </p:nvSpPr>
        <p:spPr>
          <a:xfrm>
            <a:off x="342350" y="1242875"/>
            <a:ext cx="3638261" cy="330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 matrix structure tries to combine the strengths a functional organization provides for operations management with the strengths a projectized organization provides for project management.</a:t>
            </a:r>
            <a:endParaRPr sz="2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 title="Matrix Organization Graphic">
            <a:extLst>
              <a:ext uri="{FF2B5EF4-FFF2-40B4-BE49-F238E27FC236}">
                <a16:creationId xmlns:a16="http://schemas.microsoft.com/office/drawing/2014/main" id="{B5755494-E710-4901-A378-8A3F2D3BB1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8847" y="1476860"/>
            <a:ext cx="3837667" cy="1978644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D899E804-174C-4319-8B61-DA50263A4DF6}"/>
              </a:ext>
            </a:extLst>
          </p:cNvPr>
          <p:cNvSpPr txBox="1"/>
          <p:nvPr/>
        </p:nvSpPr>
        <p:spPr>
          <a:xfrm>
            <a:off x="5685298" y="3581716"/>
            <a:ext cx="19447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000" b="0" i="1" dirty="0">
                <a:solidFill>
                  <a:srgbClr val="003180"/>
                </a:solidFill>
                <a:effectLst/>
                <a:latin typeface="+mn-lt"/>
              </a:rPr>
              <a:t>Figure 2‑5: Matrix </a:t>
            </a:r>
            <a:r>
              <a:rPr lang="es-CO" sz="1000" b="0" i="1" dirty="0" err="1">
                <a:solidFill>
                  <a:srgbClr val="003180"/>
                </a:solidFill>
                <a:effectLst/>
                <a:latin typeface="+mn-lt"/>
              </a:rPr>
              <a:t>Organization</a:t>
            </a:r>
            <a:endParaRPr lang="en-CA" sz="1000" dirty="0">
              <a:latin typeface="+mn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C34D6-C983-4F6C-BC55-E29FBC2DA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b="1" dirty="0">
                <a:latin typeface="+mj-lt"/>
              </a:rPr>
              <a:t>2.2 Dedicated Project Team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EA2BFD-D65B-B54F-A9C4-1FAB4ECFEB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699" y="1229974"/>
            <a:ext cx="3798287" cy="3571237"/>
          </a:xfrm>
        </p:spPr>
        <p:txBody>
          <a:bodyPr>
            <a:noAutofit/>
          </a:bodyPr>
          <a:lstStyle/>
          <a:p>
            <a:pPr marL="139700" indent="0">
              <a:buNone/>
            </a:pPr>
            <a:r>
              <a:rPr lang="en-US" sz="1600" b="1" dirty="0">
                <a:solidFill>
                  <a:srgbClr val="000000"/>
                </a:solidFill>
                <a:latin typeface="+mn-lt"/>
              </a:rPr>
              <a:t>Dedicated teams may include:</a:t>
            </a:r>
          </a:p>
          <a:p>
            <a:endParaRPr lang="en-US" sz="1600" dirty="0">
              <a:solidFill>
                <a:srgbClr val="000000"/>
              </a:solidFill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+mn-lt"/>
              </a:rPr>
              <a:t>Projects are carried out, however, the company does not want to change its structure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+mn-lt"/>
              </a:rPr>
              <a:t>Project Manager has authority over the assigned team and a particular project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+mn-lt"/>
              </a:rPr>
              <a:t>May be located in separate space/office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+mn-lt"/>
              </a:rPr>
              <a:t>Project Manager reports to the CEO</a:t>
            </a:r>
          </a:p>
        </p:txBody>
      </p:sp>
      <p:pic>
        <p:nvPicPr>
          <p:cNvPr id="6" name="Picture 4" descr="Is a heirarchial structure that includes CEO at the top then Funtional Manager with team members below. Then another area with the Project Manager and then the team members below." title="Graphic of Dedicated Project Team ">
            <a:extLst>
              <a:ext uri="{FF2B5EF4-FFF2-40B4-BE49-F238E27FC236}">
                <a16:creationId xmlns:a16="http://schemas.microsoft.com/office/drawing/2014/main" id="{230B7068-91BF-C383-16E4-D648ACB70B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7506" y="1085512"/>
            <a:ext cx="4444793" cy="3647988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44B2652-46D5-25AB-74F0-79F64F4782FB}"/>
              </a:ext>
            </a:extLst>
          </p:cNvPr>
          <p:cNvSpPr txBox="1"/>
          <p:nvPr/>
        </p:nvSpPr>
        <p:spPr>
          <a:xfrm>
            <a:off x="5506875" y="4801212"/>
            <a:ext cx="22060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000" b="0" i="1">
                <a:solidFill>
                  <a:srgbClr val="003180"/>
                </a:solidFill>
                <a:effectLst/>
                <a:latin typeface="+mn-lt"/>
              </a:rPr>
              <a:t>Figure 2‑6: Dedicated Project Team</a:t>
            </a:r>
            <a:endParaRPr lang="en-CA" sz="10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27007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b="1" dirty="0">
                <a:latin typeface="Arial"/>
                <a:ea typeface="Arial"/>
                <a:cs typeface="Arial"/>
                <a:sym typeface="Arial"/>
              </a:rPr>
              <a:t>2.3 What is Organizational Culture?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21"/>
          <p:cNvSpPr txBox="1">
            <a:spLocks noGrp="1"/>
          </p:cNvSpPr>
          <p:nvPr>
            <p:ph type="body" idx="1"/>
          </p:nvPr>
        </p:nvSpPr>
        <p:spPr>
          <a:xfrm>
            <a:off x="311700" y="1285874"/>
            <a:ext cx="3892907" cy="30709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10000"/>
          </a:bodyPr>
          <a:lstStyle/>
          <a:p>
            <a:pPr marL="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" sz="2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Corporate (organizational) culture refers to the </a:t>
            </a:r>
            <a:r>
              <a:rPr lang="en" sz="2000" b="1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beliefs</a:t>
            </a:r>
            <a:r>
              <a:rPr lang="en" sz="2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" sz="2000" b="1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attitudes</a:t>
            </a:r>
            <a:r>
              <a:rPr lang="en" sz="2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, and </a:t>
            </a:r>
            <a:r>
              <a:rPr lang="en" sz="2000" b="1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values</a:t>
            </a:r>
            <a:r>
              <a:rPr lang="en" sz="2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that the organization’s members share and the behaviors consistent with them. </a:t>
            </a:r>
          </a:p>
          <a:p>
            <a:pPr marL="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" sz="2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It sets one organization apart from another (how the people interact, judge; and how the members of the organization view the company.</a:t>
            </a:r>
            <a:endParaRPr sz="2000" dirty="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342900" lvl="0" algn="l" rtl="0">
              <a:lnSpc>
                <a:spcPct val="120000"/>
              </a:lnSpc>
              <a:spcBef>
                <a:spcPts val="3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lvl="0" indent="-285750" algn="l" rtl="0">
              <a:spcBef>
                <a:spcPts val="24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dirty="0">
              <a:solidFill>
                <a:srgbClr val="000000"/>
              </a:solidFill>
            </a:endParaRPr>
          </a:p>
        </p:txBody>
      </p:sp>
      <p:pic>
        <p:nvPicPr>
          <p:cNvPr id="1026" name="Picture 2" descr="Culture spelled out with scrabble letters">
            <a:extLst>
              <a:ext uri="{FF2B5EF4-FFF2-40B4-BE49-F238E27FC236}">
                <a16:creationId xmlns:a16="http://schemas.microsoft.com/office/drawing/2014/main" id="{CD1AB966-024C-FB5B-92BA-A0461485E7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299" y="1285875"/>
            <a:ext cx="3857625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23CA9DE-229A-66B5-1825-EF06DD59A3AF}"/>
              </a:ext>
            </a:extLst>
          </p:cNvPr>
          <p:cNvSpPr/>
          <p:nvPr/>
        </p:nvSpPr>
        <p:spPr>
          <a:xfrm>
            <a:off x="4686298" y="3925645"/>
            <a:ext cx="389290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000" i="1" dirty="0">
                <a:solidFill>
                  <a:schemeClr val="accent5"/>
                </a:solidFill>
              </a:rPr>
              <a:t>"</a:t>
            </a:r>
            <a:r>
              <a:rPr lang="en-CA" sz="1000" i="1" dirty="0">
                <a:solidFill>
                  <a:schemeClr val="accent5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Culture</a:t>
            </a:r>
            <a:r>
              <a:rPr lang="en-CA" sz="1000" i="1" dirty="0">
                <a:solidFill>
                  <a:schemeClr val="accent5"/>
                </a:solidFill>
              </a:rPr>
              <a:t>” </a:t>
            </a:r>
            <a:r>
              <a:rPr lang="en-CA" sz="1000" i="1" dirty="0">
                <a:solidFill>
                  <a:schemeClr val="bg2"/>
                </a:solidFill>
              </a:rPr>
              <a:t>by </a:t>
            </a:r>
            <a:r>
              <a:rPr lang="en-CA" sz="1000" i="1" dirty="0">
                <a:solidFill>
                  <a:schemeClr val="accent5"/>
                </a:solidFill>
                <a:hlinkClick r:id="rId5"/>
              </a:rPr>
              <a:t>Nick Youngson </a:t>
            </a:r>
            <a:r>
              <a:rPr lang="en-CA" sz="1000" i="1" dirty="0">
                <a:solidFill>
                  <a:schemeClr val="bg2"/>
                </a:solidFill>
              </a:rPr>
              <a:t>is licensed under </a:t>
            </a:r>
            <a:r>
              <a:rPr lang="en-CA" sz="1000" i="1" dirty="0">
                <a:solidFill>
                  <a:schemeClr val="accent5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 3.0</a:t>
            </a:r>
            <a:endParaRPr lang="en-US" sz="1000" i="1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03D74-7137-322C-78BC-E93A1E028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>
                <a:latin typeface="+mn-lt"/>
              </a:rPr>
              <a:t>2.3 Human Resources and Culture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136734-62B7-5D95-28D8-97D9FF69CE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+mn-lt"/>
              </a:rPr>
              <a:t>HR is strongly connected to the culture of an organization and helps to develop the culture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+mn-lt"/>
              </a:rPr>
              <a:t>HR facilitates the changing environment of organizations, and in turn, the changing culture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+mn-lt"/>
              </a:rPr>
              <a:t>Examples:  performance of employees, knowledge sharing, building trust, creating learning opportunities, aligning employee and management vision and mission, recruitment of specific people whose values/beliefs align with the organization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+mn-lt"/>
              </a:rPr>
              <a:t>All these examples result in a strong culture</a:t>
            </a:r>
          </a:p>
        </p:txBody>
      </p:sp>
    </p:spTree>
    <p:extLst>
      <p:ext uri="{BB962C8B-B14F-4D97-AF65-F5344CB8AC3E}">
        <p14:creationId xmlns:p14="http://schemas.microsoft.com/office/powerpoint/2010/main" val="3309139565"/>
      </p:ext>
    </p:extLst>
  </p:cSld>
  <p:clrMapOvr>
    <a:masterClrMapping/>
  </p:clrMapOvr>
</p:sld>
</file>

<file path=ppt/theme/theme1.xml><?xml version="1.0" encoding="utf-8"?>
<a:theme xmlns:a="http://schemas.openxmlformats.org/drawingml/2006/main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496</TotalTime>
  <Words>1007</Words>
  <Application>Microsoft Office PowerPoint</Application>
  <PresentationFormat>On-screen Show (16:9)</PresentationFormat>
  <Paragraphs>98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Roboto</vt:lpstr>
      <vt:lpstr>Tahoma</vt:lpstr>
      <vt:lpstr>Geometric</vt:lpstr>
      <vt:lpstr>Strategic Project Management: A Practical Introduction for HR Professionals</vt:lpstr>
      <vt:lpstr>2.1 Learning Outcomes</vt:lpstr>
      <vt:lpstr>2.2 Structures </vt:lpstr>
      <vt:lpstr>2.2 Functional Organizations  </vt:lpstr>
      <vt:lpstr>2.2 Projectized Organization</vt:lpstr>
      <vt:lpstr>2.2 Matrix Organizations </vt:lpstr>
      <vt:lpstr>2.2 Dedicated Project Team </vt:lpstr>
      <vt:lpstr>2.3 What is Organizational Culture?</vt:lpstr>
      <vt:lpstr>2.3 Human Resources and Culture</vt:lpstr>
      <vt:lpstr>2.4 Strategy and Effective Project Management </vt:lpstr>
      <vt:lpstr>2.5 Project Selection </vt:lpstr>
      <vt:lpstr>2.5 The Project Selection Process I </vt:lpstr>
      <vt:lpstr>2.5 The Project Selection Process II </vt:lpstr>
      <vt:lpstr>2.5 Project Selection Methods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Essentials of Project Management Chapter 2</dc:title>
  <dc:creator>Steeves, Catherine</dc:creator>
  <cp:lastModifiedBy>Steeves, Catherine</cp:lastModifiedBy>
  <cp:revision>22</cp:revision>
  <dcterms:modified xsi:type="dcterms:W3CDTF">2024-02-07T13:19:40Z</dcterms:modified>
</cp:coreProperties>
</file>