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70" r:id="rId6"/>
    <p:sldId id="260" r:id="rId7"/>
    <p:sldId id="261" r:id="rId8"/>
    <p:sldId id="262" r:id="rId9"/>
    <p:sldId id="272" r:id="rId10"/>
    <p:sldId id="273" r:id="rId11"/>
    <p:sldId id="274" r:id="rId12"/>
    <p:sldId id="275" r:id="rId13"/>
    <p:sldId id="276" r:id="rId14"/>
    <p:sldId id="277" r:id="rId15"/>
    <p:sldId id="278" r:id="rId16"/>
    <p:sldId id="263" r:id="rId17"/>
  </p:sldIdLst>
  <p:sldSz cx="9144000" cy="5143500" type="screen16x9"/>
  <p:notesSz cx="6858000" cy="9144000"/>
  <p:embeddedFontLst>
    <p:embeddedFont>
      <p:font typeface="Roboto" panose="02000000000000000000" pitchFamily="2" charset="0"/>
      <p:regular r:id="rId19"/>
      <p:bold r:id="rId20"/>
      <p:italic r:id="rId21"/>
      <p:boldItalic r:id="rId22"/>
    </p:embeddedFont>
    <p:embeddedFont>
      <p:font typeface="Tahoma" panose="020B060403050404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83"/>
    <p:restoredTop sz="94687"/>
  </p:normalViewPr>
  <p:slideViewPr>
    <p:cSldViewPr snapToGrid="0">
      <p:cViewPr varScale="1">
        <p:scale>
          <a:sx n="80" d="100"/>
          <a:sy n="80" d="100"/>
        </p:scale>
        <p:origin x="114" y="8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A6AB4C-80CF-F54B-9386-D3708AD3839A}"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MX"/>
        </a:p>
      </dgm:t>
    </dgm:pt>
    <dgm:pt modelId="{A095085A-64C5-154E-8238-5C0B49910E21}">
      <dgm:prSet/>
      <dgm:spPr/>
      <dgm:t>
        <a:bodyPr/>
        <a:lstStyle/>
        <a:p>
          <a:r>
            <a:rPr lang="en-US" b="1" i="0" dirty="0"/>
            <a:t>Agile Scrum</a:t>
          </a:r>
          <a:endParaRPr lang="es-CO" dirty="0"/>
        </a:p>
      </dgm:t>
    </dgm:pt>
    <dgm:pt modelId="{2781D6B6-CAB7-7D4A-8769-9B4B6317EB0D}" type="parTrans" cxnId="{DB565A39-C76D-8C44-8E87-044E9AACBEDE}">
      <dgm:prSet/>
      <dgm:spPr/>
      <dgm:t>
        <a:bodyPr/>
        <a:lstStyle/>
        <a:p>
          <a:endParaRPr lang="es-MX"/>
        </a:p>
      </dgm:t>
    </dgm:pt>
    <dgm:pt modelId="{C4143B97-3CDA-A04C-AFCF-6F38980BAD65}" type="sibTrans" cxnId="{DB565A39-C76D-8C44-8E87-044E9AACBEDE}">
      <dgm:prSet/>
      <dgm:spPr/>
      <dgm:t>
        <a:bodyPr/>
        <a:lstStyle/>
        <a:p>
          <a:endParaRPr lang="es-MX"/>
        </a:p>
      </dgm:t>
    </dgm:pt>
    <dgm:pt modelId="{A6FFF51A-E9D9-9940-B91F-E4FDEFAEC7BC}">
      <dgm:prSet/>
      <dgm:spPr/>
      <dgm:t>
        <a:bodyPr/>
        <a:lstStyle/>
        <a:p>
          <a:r>
            <a:rPr lang="en-US" b="1" i="0" dirty="0"/>
            <a:t>Extreme Programming</a:t>
          </a:r>
          <a:endParaRPr lang="es-CO" dirty="0"/>
        </a:p>
      </dgm:t>
    </dgm:pt>
    <dgm:pt modelId="{592D62D8-75BD-DB4A-8CF2-08111413A439}" type="parTrans" cxnId="{D3A05369-7126-F744-BD2D-386D649E66E4}">
      <dgm:prSet/>
      <dgm:spPr/>
      <dgm:t>
        <a:bodyPr/>
        <a:lstStyle/>
        <a:p>
          <a:endParaRPr lang="es-MX"/>
        </a:p>
      </dgm:t>
    </dgm:pt>
    <dgm:pt modelId="{AA983BD2-6596-B344-A8A3-DCCF58AE66CA}" type="sibTrans" cxnId="{D3A05369-7126-F744-BD2D-386D649E66E4}">
      <dgm:prSet/>
      <dgm:spPr/>
      <dgm:t>
        <a:bodyPr/>
        <a:lstStyle/>
        <a:p>
          <a:endParaRPr lang="es-MX"/>
        </a:p>
      </dgm:t>
    </dgm:pt>
    <dgm:pt modelId="{3BC1A67C-BEEB-B646-82FD-CDC1A6403A31}">
      <dgm:prSet/>
      <dgm:spPr/>
      <dgm:t>
        <a:bodyPr/>
        <a:lstStyle/>
        <a:p>
          <a:r>
            <a:rPr lang="en-US" b="1" i="0" dirty="0"/>
            <a:t>Rapid Product Development</a:t>
          </a:r>
          <a:endParaRPr lang="es-CO" dirty="0"/>
        </a:p>
      </dgm:t>
    </dgm:pt>
    <dgm:pt modelId="{5C47D38E-B0BB-EF46-92C4-3003F0F546F3}" type="parTrans" cxnId="{994A7B93-7C0F-0E40-8C0B-00D0F3150B8F}">
      <dgm:prSet/>
      <dgm:spPr/>
      <dgm:t>
        <a:bodyPr/>
        <a:lstStyle/>
        <a:p>
          <a:endParaRPr lang="es-MX"/>
        </a:p>
      </dgm:t>
    </dgm:pt>
    <dgm:pt modelId="{E870F2C5-CF83-9448-A377-E50DF2D93CAD}" type="sibTrans" cxnId="{994A7B93-7C0F-0E40-8C0B-00D0F3150B8F}">
      <dgm:prSet/>
      <dgm:spPr/>
      <dgm:t>
        <a:bodyPr/>
        <a:lstStyle/>
        <a:p>
          <a:endParaRPr lang="es-MX"/>
        </a:p>
      </dgm:t>
    </dgm:pt>
    <dgm:pt modelId="{8E5D3445-B16D-CF46-8AB0-1A70D7901D7F}">
      <dgm:prSet/>
      <dgm:spPr/>
      <dgm:t>
        <a:bodyPr/>
        <a:lstStyle/>
        <a:p>
          <a:r>
            <a:rPr lang="en-US" b="0" i="0" dirty="0"/>
            <a:t>Designed for completing complex projects</a:t>
          </a:r>
          <a:endParaRPr lang="es-CO" dirty="0"/>
        </a:p>
      </dgm:t>
    </dgm:pt>
    <dgm:pt modelId="{B7B8C4ED-59FB-2443-83B9-CF94479D6874}" type="parTrans" cxnId="{22734CBC-F1CF-C647-ABC4-AA92C5600635}">
      <dgm:prSet/>
      <dgm:spPr/>
      <dgm:t>
        <a:bodyPr/>
        <a:lstStyle/>
        <a:p>
          <a:endParaRPr lang="es-MX"/>
        </a:p>
      </dgm:t>
    </dgm:pt>
    <dgm:pt modelId="{620C21D7-A7A1-0E4E-BB39-F50E861EDF09}" type="sibTrans" cxnId="{22734CBC-F1CF-C647-ABC4-AA92C5600635}">
      <dgm:prSet/>
      <dgm:spPr/>
      <dgm:t>
        <a:bodyPr/>
        <a:lstStyle/>
        <a:p>
          <a:endParaRPr lang="es-MX"/>
        </a:p>
      </dgm:t>
    </dgm:pt>
    <dgm:pt modelId="{DF51979B-3CC7-D140-B8E1-2BA1019003C8}">
      <dgm:prSet/>
      <dgm:spPr/>
      <dgm:t>
        <a:bodyPr/>
        <a:lstStyle/>
        <a:p>
          <a:r>
            <a:rPr lang="en-US" b="0" i="0" dirty="0"/>
            <a:t>Emphasizes short development cycles with frequent releases of software for evaluation</a:t>
          </a:r>
          <a:endParaRPr lang="es-CO" dirty="0"/>
        </a:p>
      </dgm:t>
    </dgm:pt>
    <dgm:pt modelId="{9A123FD0-3BD3-4442-B2C8-8B2FF7B9FB68}" type="parTrans" cxnId="{A5A7090D-78C0-6844-9BD6-FDF331312B6C}">
      <dgm:prSet/>
      <dgm:spPr/>
      <dgm:t>
        <a:bodyPr/>
        <a:lstStyle/>
        <a:p>
          <a:endParaRPr lang="es-MX"/>
        </a:p>
      </dgm:t>
    </dgm:pt>
    <dgm:pt modelId="{69A2D812-7C1E-1B47-AD8E-7FA88DCD7BED}" type="sibTrans" cxnId="{A5A7090D-78C0-6844-9BD6-FDF331312B6C}">
      <dgm:prSet/>
      <dgm:spPr/>
      <dgm:t>
        <a:bodyPr/>
        <a:lstStyle/>
        <a:p>
          <a:endParaRPr lang="es-MX"/>
        </a:p>
      </dgm:t>
    </dgm:pt>
    <dgm:pt modelId="{AD177B91-90B4-8D4C-BD9A-DBAB81EFAEAB}">
      <dgm:prSet/>
      <dgm:spPr/>
      <dgm:t>
        <a:bodyPr/>
        <a:lstStyle/>
        <a:p>
          <a:r>
            <a:rPr lang="en-US" b="0" i="0" dirty="0"/>
            <a:t>Emphasizes “simultaneous, coordinated activities by multi-functional teams, striving for smooth transitions between phases for the most rapid time-to-market” (ORC International: Expert Advisory Services)</a:t>
          </a:r>
          <a:endParaRPr lang="es-CO" dirty="0"/>
        </a:p>
      </dgm:t>
    </dgm:pt>
    <dgm:pt modelId="{2C6F4D1B-4057-1F46-9B1C-3433EF3092E7}" type="parTrans" cxnId="{F6F6EA6C-25A3-B34C-8D44-59CF158A3587}">
      <dgm:prSet/>
      <dgm:spPr/>
      <dgm:t>
        <a:bodyPr/>
        <a:lstStyle/>
        <a:p>
          <a:endParaRPr lang="es-MX"/>
        </a:p>
      </dgm:t>
    </dgm:pt>
    <dgm:pt modelId="{6D520EE9-241E-AF47-9FB2-FE5C2593D0E6}" type="sibTrans" cxnId="{F6F6EA6C-25A3-B34C-8D44-59CF158A3587}">
      <dgm:prSet/>
      <dgm:spPr/>
      <dgm:t>
        <a:bodyPr/>
        <a:lstStyle/>
        <a:p>
          <a:endParaRPr lang="es-MX"/>
        </a:p>
      </dgm:t>
    </dgm:pt>
    <dgm:pt modelId="{254A5C4F-1842-844A-95F8-18656DD26B87}" type="pres">
      <dgm:prSet presAssocID="{BEA6AB4C-80CF-F54B-9386-D3708AD3839A}" presName="linear" presStyleCnt="0">
        <dgm:presLayoutVars>
          <dgm:dir/>
          <dgm:animLvl val="lvl"/>
          <dgm:resizeHandles val="exact"/>
        </dgm:presLayoutVars>
      </dgm:prSet>
      <dgm:spPr/>
    </dgm:pt>
    <dgm:pt modelId="{C66F4292-6A41-A64F-B669-B0EDBF7C9C14}" type="pres">
      <dgm:prSet presAssocID="{A095085A-64C5-154E-8238-5C0B49910E21}" presName="parentLin" presStyleCnt="0"/>
      <dgm:spPr/>
    </dgm:pt>
    <dgm:pt modelId="{3417054D-38B2-9B4B-BA5B-3AF946FE0B08}" type="pres">
      <dgm:prSet presAssocID="{A095085A-64C5-154E-8238-5C0B49910E21}" presName="parentLeftMargin" presStyleLbl="node1" presStyleIdx="0" presStyleCnt="3"/>
      <dgm:spPr/>
    </dgm:pt>
    <dgm:pt modelId="{20D21886-1F3C-054D-8DEB-834BEEDA5907}" type="pres">
      <dgm:prSet presAssocID="{A095085A-64C5-154E-8238-5C0B49910E21}" presName="parentText" presStyleLbl="node1" presStyleIdx="0" presStyleCnt="3">
        <dgm:presLayoutVars>
          <dgm:chMax val="0"/>
          <dgm:bulletEnabled val="1"/>
        </dgm:presLayoutVars>
      </dgm:prSet>
      <dgm:spPr/>
    </dgm:pt>
    <dgm:pt modelId="{047F136D-CEE0-1D48-9711-D8060AE8DA2D}" type="pres">
      <dgm:prSet presAssocID="{A095085A-64C5-154E-8238-5C0B49910E21}" presName="negativeSpace" presStyleCnt="0"/>
      <dgm:spPr/>
    </dgm:pt>
    <dgm:pt modelId="{6DB6F0C3-4333-C942-8F72-64BAFBAE7941}" type="pres">
      <dgm:prSet presAssocID="{A095085A-64C5-154E-8238-5C0B49910E21}" presName="childText" presStyleLbl="conFgAcc1" presStyleIdx="0" presStyleCnt="3">
        <dgm:presLayoutVars>
          <dgm:bulletEnabled val="1"/>
        </dgm:presLayoutVars>
      </dgm:prSet>
      <dgm:spPr/>
    </dgm:pt>
    <dgm:pt modelId="{C59025D0-7F5F-3F4A-A490-48E06B506864}" type="pres">
      <dgm:prSet presAssocID="{C4143B97-3CDA-A04C-AFCF-6F38980BAD65}" presName="spaceBetweenRectangles" presStyleCnt="0"/>
      <dgm:spPr/>
    </dgm:pt>
    <dgm:pt modelId="{15EE633B-D8A2-EE44-9B75-86334C6E4265}" type="pres">
      <dgm:prSet presAssocID="{A6FFF51A-E9D9-9940-B91F-E4FDEFAEC7BC}" presName="parentLin" presStyleCnt="0"/>
      <dgm:spPr/>
    </dgm:pt>
    <dgm:pt modelId="{CD425F7F-071C-BE44-916E-4308700F87D9}" type="pres">
      <dgm:prSet presAssocID="{A6FFF51A-E9D9-9940-B91F-E4FDEFAEC7BC}" presName="parentLeftMargin" presStyleLbl="node1" presStyleIdx="0" presStyleCnt="3"/>
      <dgm:spPr/>
    </dgm:pt>
    <dgm:pt modelId="{67C7AF23-F339-C045-AE48-D5AD29A74E8B}" type="pres">
      <dgm:prSet presAssocID="{A6FFF51A-E9D9-9940-B91F-E4FDEFAEC7BC}" presName="parentText" presStyleLbl="node1" presStyleIdx="1" presStyleCnt="3">
        <dgm:presLayoutVars>
          <dgm:chMax val="0"/>
          <dgm:bulletEnabled val="1"/>
        </dgm:presLayoutVars>
      </dgm:prSet>
      <dgm:spPr/>
    </dgm:pt>
    <dgm:pt modelId="{36B40B52-3A0F-714A-BF17-EEDF4B207CC0}" type="pres">
      <dgm:prSet presAssocID="{A6FFF51A-E9D9-9940-B91F-E4FDEFAEC7BC}" presName="negativeSpace" presStyleCnt="0"/>
      <dgm:spPr/>
    </dgm:pt>
    <dgm:pt modelId="{B0E910A3-A7FB-F143-9E00-BA2A99F26582}" type="pres">
      <dgm:prSet presAssocID="{A6FFF51A-E9D9-9940-B91F-E4FDEFAEC7BC}" presName="childText" presStyleLbl="conFgAcc1" presStyleIdx="1" presStyleCnt="3">
        <dgm:presLayoutVars>
          <dgm:bulletEnabled val="1"/>
        </dgm:presLayoutVars>
      </dgm:prSet>
      <dgm:spPr/>
    </dgm:pt>
    <dgm:pt modelId="{DDE92502-3DA3-6049-B0B6-8AB8C9B10EC4}" type="pres">
      <dgm:prSet presAssocID="{AA983BD2-6596-B344-A8A3-DCCF58AE66CA}" presName="spaceBetweenRectangles" presStyleCnt="0"/>
      <dgm:spPr/>
    </dgm:pt>
    <dgm:pt modelId="{9C8ED16D-5466-6147-84B8-5B8F914F84E2}" type="pres">
      <dgm:prSet presAssocID="{3BC1A67C-BEEB-B646-82FD-CDC1A6403A31}" presName="parentLin" presStyleCnt="0"/>
      <dgm:spPr/>
    </dgm:pt>
    <dgm:pt modelId="{6388AB21-610F-3149-9202-65DE1FBB6E1A}" type="pres">
      <dgm:prSet presAssocID="{3BC1A67C-BEEB-B646-82FD-CDC1A6403A31}" presName="parentLeftMargin" presStyleLbl="node1" presStyleIdx="1" presStyleCnt="3"/>
      <dgm:spPr/>
    </dgm:pt>
    <dgm:pt modelId="{34FAB987-4AD8-BE4E-AEBB-4F1EF9DA5347}" type="pres">
      <dgm:prSet presAssocID="{3BC1A67C-BEEB-B646-82FD-CDC1A6403A31}" presName="parentText" presStyleLbl="node1" presStyleIdx="2" presStyleCnt="3">
        <dgm:presLayoutVars>
          <dgm:chMax val="0"/>
          <dgm:bulletEnabled val="1"/>
        </dgm:presLayoutVars>
      </dgm:prSet>
      <dgm:spPr/>
    </dgm:pt>
    <dgm:pt modelId="{8C93340C-609B-2946-B138-0345676BE17F}" type="pres">
      <dgm:prSet presAssocID="{3BC1A67C-BEEB-B646-82FD-CDC1A6403A31}" presName="negativeSpace" presStyleCnt="0"/>
      <dgm:spPr/>
    </dgm:pt>
    <dgm:pt modelId="{D8543169-E1BB-8140-AB5D-131AEF8280CE}" type="pres">
      <dgm:prSet presAssocID="{3BC1A67C-BEEB-B646-82FD-CDC1A6403A31}" presName="childText" presStyleLbl="conFgAcc1" presStyleIdx="2" presStyleCnt="3">
        <dgm:presLayoutVars>
          <dgm:bulletEnabled val="1"/>
        </dgm:presLayoutVars>
      </dgm:prSet>
      <dgm:spPr/>
    </dgm:pt>
  </dgm:ptLst>
  <dgm:cxnLst>
    <dgm:cxn modelId="{BD776001-7323-9941-9916-9EC4EB937E20}" type="presOf" srcId="{A095085A-64C5-154E-8238-5C0B49910E21}" destId="{20D21886-1F3C-054D-8DEB-834BEEDA5907}" srcOrd="1" destOrd="0" presId="urn:microsoft.com/office/officeart/2005/8/layout/list1"/>
    <dgm:cxn modelId="{E3F4E303-7F36-094F-9FE1-6997BDB91981}" type="presOf" srcId="{A6FFF51A-E9D9-9940-B91F-E4FDEFAEC7BC}" destId="{CD425F7F-071C-BE44-916E-4308700F87D9}" srcOrd="0" destOrd="0" presId="urn:microsoft.com/office/officeart/2005/8/layout/list1"/>
    <dgm:cxn modelId="{E6087105-AFF7-F948-A1D4-2B9E8DB274CB}" type="presOf" srcId="{BEA6AB4C-80CF-F54B-9386-D3708AD3839A}" destId="{254A5C4F-1842-844A-95F8-18656DD26B87}" srcOrd="0" destOrd="0" presId="urn:microsoft.com/office/officeart/2005/8/layout/list1"/>
    <dgm:cxn modelId="{A5A7090D-78C0-6844-9BD6-FDF331312B6C}" srcId="{A6FFF51A-E9D9-9940-B91F-E4FDEFAEC7BC}" destId="{DF51979B-3CC7-D140-B8E1-2BA1019003C8}" srcOrd="0" destOrd="0" parTransId="{9A123FD0-3BD3-4442-B2C8-8B2FF7B9FB68}" sibTransId="{69A2D812-7C1E-1B47-AD8E-7FA88DCD7BED}"/>
    <dgm:cxn modelId="{78A10E11-A0C4-9E45-96F1-D48476A849FD}" type="presOf" srcId="{3BC1A67C-BEEB-B646-82FD-CDC1A6403A31}" destId="{34FAB987-4AD8-BE4E-AEBB-4F1EF9DA5347}" srcOrd="1" destOrd="0" presId="urn:microsoft.com/office/officeart/2005/8/layout/list1"/>
    <dgm:cxn modelId="{D05CF127-813E-2F44-B8CC-BDE3017828BD}" type="presOf" srcId="{3BC1A67C-BEEB-B646-82FD-CDC1A6403A31}" destId="{6388AB21-610F-3149-9202-65DE1FBB6E1A}" srcOrd="0" destOrd="0" presId="urn:microsoft.com/office/officeart/2005/8/layout/list1"/>
    <dgm:cxn modelId="{63EF1F33-6FED-934C-8862-F1F1539DD241}" type="presOf" srcId="{AD177B91-90B4-8D4C-BD9A-DBAB81EFAEAB}" destId="{D8543169-E1BB-8140-AB5D-131AEF8280CE}" srcOrd="0" destOrd="0" presId="urn:microsoft.com/office/officeart/2005/8/layout/list1"/>
    <dgm:cxn modelId="{DB565A39-C76D-8C44-8E87-044E9AACBEDE}" srcId="{BEA6AB4C-80CF-F54B-9386-D3708AD3839A}" destId="{A095085A-64C5-154E-8238-5C0B49910E21}" srcOrd="0" destOrd="0" parTransId="{2781D6B6-CAB7-7D4A-8769-9B4B6317EB0D}" sibTransId="{C4143B97-3CDA-A04C-AFCF-6F38980BAD65}"/>
    <dgm:cxn modelId="{A3983060-6CCD-C441-B9E5-2A5A81B1E51F}" type="presOf" srcId="{8E5D3445-B16D-CF46-8AB0-1A70D7901D7F}" destId="{6DB6F0C3-4333-C942-8F72-64BAFBAE7941}" srcOrd="0" destOrd="0" presId="urn:microsoft.com/office/officeart/2005/8/layout/list1"/>
    <dgm:cxn modelId="{D3A05369-7126-F744-BD2D-386D649E66E4}" srcId="{BEA6AB4C-80CF-F54B-9386-D3708AD3839A}" destId="{A6FFF51A-E9D9-9940-B91F-E4FDEFAEC7BC}" srcOrd="1" destOrd="0" parTransId="{592D62D8-75BD-DB4A-8CF2-08111413A439}" sibTransId="{AA983BD2-6596-B344-A8A3-DCCF58AE66CA}"/>
    <dgm:cxn modelId="{F6F6EA6C-25A3-B34C-8D44-59CF158A3587}" srcId="{3BC1A67C-BEEB-B646-82FD-CDC1A6403A31}" destId="{AD177B91-90B4-8D4C-BD9A-DBAB81EFAEAB}" srcOrd="0" destOrd="0" parTransId="{2C6F4D1B-4057-1F46-9B1C-3433EF3092E7}" sibTransId="{6D520EE9-241E-AF47-9FB2-FE5C2593D0E6}"/>
    <dgm:cxn modelId="{E3669671-1556-2F4D-8B75-612C6C2CD860}" type="presOf" srcId="{A095085A-64C5-154E-8238-5C0B49910E21}" destId="{3417054D-38B2-9B4B-BA5B-3AF946FE0B08}" srcOrd="0" destOrd="0" presId="urn:microsoft.com/office/officeart/2005/8/layout/list1"/>
    <dgm:cxn modelId="{994A7B93-7C0F-0E40-8C0B-00D0F3150B8F}" srcId="{BEA6AB4C-80CF-F54B-9386-D3708AD3839A}" destId="{3BC1A67C-BEEB-B646-82FD-CDC1A6403A31}" srcOrd="2" destOrd="0" parTransId="{5C47D38E-B0BB-EF46-92C4-3003F0F546F3}" sibTransId="{E870F2C5-CF83-9448-A377-E50DF2D93CAD}"/>
    <dgm:cxn modelId="{0D962194-72DB-3C46-B3B9-A97D58D5904E}" type="presOf" srcId="{A6FFF51A-E9D9-9940-B91F-E4FDEFAEC7BC}" destId="{67C7AF23-F339-C045-AE48-D5AD29A74E8B}" srcOrd="1" destOrd="0" presId="urn:microsoft.com/office/officeart/2005/8/layout/list1"/>
    <dgm:cxn modelId="{C298B2A8-3CE0-7642-9730-7DD0E56E8AAA}" type="presOf" srcId="{DF51979B-3CC7-D140-B8E1-2BA1019003C8}" destId="{B0E910A3-A7FB-F143-9E00-BA2A99F26582}" srcOrd="0" destOrd="0" presId="urn:microsoft.com/office/officeart/2005/8/layout/list1"/>
    <dgm:cxn modelId="{22734CBC-F1CF-C647-ABC4-AA92C5600635}" srcId="{A095085A-64C5-154E-8238-5C0B49910E21}" destId="{8E5D3445-B16D-CF46-8AB0-1A70D7901D7F}" srcOrd="0" destOrd="0" parTransId="{B7B8C4ED-59FB-2443-83B9-CF94479D6874}" sibTransId="{620C21D7-A7A1-0E4E-BB39-F50E861EDF09}"/>
    <dgm:cxn modelId="{90E65072-EF7C-ED43-A1F0-2AE3092EA6FE}" type="presParOf" srcId="{254A5C4F-1842-844A-95F8-18656DD26B87}" destId="{C66F4292-6A41-A64F-B669-B0EDBF7C9C14}" srcOrd="0" destOrd="0" presId="urn:microsoft.com/office/officeart/2005/8/layout/list1"/>
    <dgm:cxn modelId="{9C780FB3-A08C-BF4D-B78C-E152CF09BC2D}" type="presParOf" srcId="{C66F4292-6A41-A64F-B669-B0EDBF7C9C14}" destId="{3417054D-38B2-9B4B-BA5B-3AF946FE0B08}" srcOrd="0" destOrd="0" presId="urn:microsoft.com/office/officeart/2005/8/layout/list1"/>
    <dgm:cxn modelId="{1B674188-ABD8-0A4F-A100-50AEDD690664}" type="presParOf" srcId="{C66F4292-6A41-A64F-B669-B0EDBF7C9C14}" destId="{20D21886-1F3C-054D-8DEB-834BEEDA5907}" srcOrd="1" destOrd="0" presId="urn:microsoft.com/office/officeart/2005/8/layout/list1"/>
    <dgm:cxn modelId="{C0DCA4B9-803C-684A-A2F1-A1BDF2B83DF0}" type="presParOf" srcId="{254A5C4F-1842-844A-95F8-18656DD26B87}" destId="{047F136D-CEE0-1D48-9711-D8060AE8DA2D}" srcOrd="1" destOrd="0" presId="urn:microsoft.com/office/officeart/2005/8/layout/list1"/>
    <dgm:cxn modelId="{F436FC33-4D06-9F4A-A27E-C4D822621F3D}" type="presParOf" srcId="{254A5C4F-1842-844A-95F8-18656DD26B87}" destId="{6DB6F0C3-4333-C942-8F72-64BAFBAE7941}" srcOrd="2" destOrd="0" presId="urn:microsoft.com/office/officeart/2005/8/layout/list1"/>
    <dgm:cxn modelId="{BE858F71-69CA-F548-A62B-31456CD96946}" type="presParOf" srcId="{254A5C4F-1842-844A-95F8-18656DD26B87}" destId="{C59025D0-7F5F-3F4A-A490-48E06B506864}" srcOrd="3" destOrd="0" presId="urn:microsoft.com/office/officeart/2005/8/layout/list1"/>
    <dgm:cxn modelId="{0D97C221-5A75-F54B-8CF3-F62BA53F2F6D}" type="presParOf" srcId="{254A5C4F-1842-844A-95F8-18656DD26B87}" destId="{15EE633B-D8A2-EE44-9B75-86334C6E4265}" srcOrd="4" destOrd="0" presId="urn:microsoft.com/office/officeart/2005/8/layout/list1"/>
    <dgm:cxn modelId="{48E74BE8-B667-7340-A213-4CBE3D8AEBAF}" type="presParOf" srcId="{15EE633B-D8A2-EE44-9B75-86334C6E4265}" destId="{CD425F7F-071C-BE44-916E-4308700F87D9}" srcOrd="0" destOrd="0" presId="urn:microsoft.com/office/officeart/2005/8/layout/list1"/>
    <dgm:cxn modelId="{38501D33-E15E-4E4C-AD89-23AACCEB2868}" type="presParOf" srcId="{15EE633B-D8A2-EE44-9B75-86334C6E4265}" destId="{67C7AF23-F339-C045-AE48-D5AD29A74E8B}" srcOrd="1" destOrd="0" presId="urn:microsoft.com/office/officeart/2005/8/layout/list1"/>
    <dgm:cxn modelId="{8D748C82-9728-4E4D-B068-49600B0DB911}" type="presParOf" srcId="{254A5C4F-1842-844A-95F8-18656DD26B87}" destId="{36B40B52-3A0F-714A-BF17-EEDF4B207CC0}" srcOrd="5" destOrd="0" presId="urn:microsoft.com/office/officeart/2005/8/layout/list1"/>
    <dgm:cxn modelId="{73C47B97-8498-CA4B-B46E-636CCA1F3A01}" type="presParOf" srcId="{254A5C4F-1842-844A-95F8-18656DD26B87}" destId="{B0E910A3-A7FB-F143-9E00-BA2A99F26582}" srcOrd="6" destOrd="0" presId="urn:microsoft.com/office/officeart/2005/8/layout/list1"/>
    <dgm:cxn modelId="{5C297211-D02D-F249-9E6F-AF585ED33DC9}" type="presParOf" srcId="{254A5C4F-1842-844A-95F8-18656DD26B87}" destId="{DDE92502-3DA3-6049-B0B6-8AB8C9B10EC4}" srcOrd="7" destOrd="0" presId="urn:microsoft.com/office/officeart/2005/8/layout/list1"/>
    <dgm:cxn modelId="{5CE0E71D-E349-1644-B2DA-647342B94CD6}" type="presParOf" srcId="{254A5C4F-1842-844A-95F8-18656DD26B87}" destId="{9C8ED16D-5466-6147-84B8-5B8F914F84E2}" srcOrd="8" destOrd="0" presId="urn:microsoft.com/office/officeart/2005/8/layout/list1"/>
    <dgm:cxn modelId="{EE5A4359-8AD2-0B4C-ABCB-3A9E8877CF0E}" type="presParOf" srcId="{9C8ED16D-5466-6147-84B8-5B8F914F84E2}" destId="{6388AB21-610F-3149-9202-65DE1FBB6E1A}" srcOrd="0" destOrd="0" presId="urn:microsoft.com/office/officeart/2005/8/layout/list1"/>
    <dgm:cxn modelId="{A858881E-D8CA-D148-BAB6-89DE29B9C652}" type="presParOf" srcId="{9C8ED16D-5466-6147-84B8-5B8F914F84E2}" destId="{34FAB987-4AD8-BE4E-AEBB-4F1EF9DA5347}" srcOrd="1" destOrd="0" presId="urn:microsoft.com/office/officeart/2005/8/layout/list1"/>
    <dgm:cxn modelId="{609DB4EF-36E8-0F4C-85FB-2E04A039C13C}" type="presParOf" srcId="{254A5C4F-1842-844A-95F8-18656DD26B87}" destId="{8C93340C-609B-2946-B138-0345676BE17F}" srcOrd="9" destOrd="0" presId="urn:microsoft.com/office/officeart/2005/8/layout/list1"/>
    <dgm:cxn modelId="{50F7AA0D-39C2-E84F-8CFE-107D52EBDF55}" type="presParOf" srcId="{254A5C4F-1842-844A-95F8-18656DD26B87}" destId="{D8543169-E1BB-8140-AB5D-131AEF8280C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37E4B4-393B-714C-9981-C592E87725F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MX"/>
        </a:p>
      </dgm:t>
    </dgm:pt>
    <dgm:pt modelId="{AD88A426-997C-C141-8512-5CE52236FF73}">
      <dgm:prSet custT="1"/>
      <dgm:spPr/>
      <dgm:t>
        <a:bodyPr/>
        <a:lstStyle/>
        <a:p>
          <a:pPr>
            <a:lnSpc>
              <a:spcPct val="100000"/>
            </a:lnSpc>
          </a:pPr>
          <a:r>
            <a:rPr lang="en-US" sz="1400" b="1" i="0" dirty="0"/>
            <a:t>Release Meeting</a:t>
          </a:r>
          <a:endParaRPr lang="es-CO" sz="1400" dirty="0"/>
        </a:p>
      </dgm:t>
    </dgm:pt>
    <dgm:pt modelId="{B0AB06B9-A104-D14F-AFA7-65D63873A362}" type="parTrans" cxnId="{BBA35A33-6A0B-5747-921C-CD3C1E4D0034}">
      <dgm:prSet/>
      <dgm:spPr/>
      <dgm:t>
        <a:bodyPr/>
        <a:lstStyle/>
        <a:p>
          <a:pPr>
            <a:lnSpc>
              <a:spcPct val="100000"/>
            </a:lnSpc>
          </a:pPr>
          <a:endParaRPr lang="es-MX" sz="1400"/>
        </a:p>
      </dgm:t>
    </dgm:pt>
    <dgm:pt modelId="{5A291A8E-1EF5-B34A-A803-7DDBEFEAAE02}" type="sibTrans" cxnId="{BBA35A33-6A0B-5747-921C-CD3C1E4D0034}">
      <dgm:prSet/>
      <dgm:spPr/>
      <dgm:t>
        <a:bodyPr/>
        <a:lstStyle/>
        <a:p>
          <a:pPr>
            <a:lnSpc>
              <a:spcPct val="100000"/>
            </a:lnSpc>
          </a:pPr>
          <a:endParaRPr lang="es-MX" sz="1400"/>
        </a:p>
      </dgm:t>
    </dgm:pt>
    <dgm:pt modelId="{D42EDC69-C240-D142-9E42-D6A32578BA01}">
      <dgm:prSet custT="1"/>
      <dgm:spPr/>
      <dgm:t>
        <a:bodyPr/>
        <a:lstStyle/>
        <a:p>
          <a:pPr>
            <a:lnSpc>
              <a:spcPct val="100000"/>
            </a:lnSpc>
          </a:pPr>
          <a:r>
            <a:rPr lang="en-US" sz="1400" b="1" i="0" dirty="0"/>
            <a:t>Sprint Planning</a:t>
          </a:r>
          <a:endParaRPr lang="es-CO" sz="1400" dirty="0"/>
        </a:p>
      </dgm:t>
    </dgm:pt>
    <dgm:pt modelId="{09A077ED-ED1D-B444-9CE6-C785253BBF28}" type="parTrans" cxnId="{7536A24B-EF66-CB40-A14B-5A0B1070A465}">
      <dgm:prSet/>
      <dgm:spPr/>
      <dgm:t>
        <a:bodyPr/>
        <a:lstStyle/>
        <a:p>
          <a:pPr>
            <a:lnSpc>
              <a:spcPct val="100000"/>
            </a:lnSpc>
          </a:pPr>
          <a:endParaRPr lang="es-MX" sz="1400"/>
        </a:p>
      </dgm:t>
    </dgm:pt>
    <dgm:pt modelId="{ACAE7BB9-34C1-8245-900D-7EEB860E2593}" type="sibTrans" cxnId="{7536A24B-EF66-CB40-A14B-5A0B1070A465}">
      <dgm:prSet/>
      <dgm:spPr/>
      <dgm:t>
        <a:bodyPr/>
        <a:lstStyle/>
        <a:p>
          <a:pPr>
            <a:lnSpc>
              <a:spcPct val="100000"/>
            </a:lnSpc>
          </a:pPr>
          <a:endParaRPr lang="es-MX" sz="1400"/>
        </a:p>
      </dgm:t>
    </dgm:pt>
    <dgm:pt modelId="{3B16D36F-D378-3843-A358-6B683C8D3B7A}">
      <dgm:prSet custT="1"/>
      <dgm:spPr/>
      <dgm:t>
        <a:bodyPr/>
        <a:lstStyle/>
        <a:p>
          <a:pPr>
            <a:lnSpc>
              <a:spcPct val="100000"/>
            </a:lnSpc>
          </a:pPr>
          <a:r>
            <a:rPr lang="en-US" sz="1400" b="1" i="0" dirty="0"/>
            <a:t>Daily Scrum</a:t>
          </a:r>
          <a:endParaRPr lang="es-CO" sz="1400" dirty="0"/>
        </a:p>
      </dgm:t>
    </dgm:pt>
    <dgm:pt modelId="{C44C720E-D349-2449-A71F-13F824EEA50C}" type="parTrans" cxnId="{CC3C72D6-F365-D54C-A894-F359165D37E6}">
      <dgm:prSet/>
      <dgm:spPr/>
      <dgm:t>
        <a:bodyPr/>
        <a:lstStyle/>
        <a:p>
          <a:pPr>
            <a:lnSpc>
              <a:spcPct val="100000"/>
            </a:lnSpc>
          </a:pPr>
          <a:endParaRPr lang="es-MX" sz="1400"/>
        </a:p>
      </dgm:t>
    </dgm:pt>
    <dgm:pt modelId="{7D1135EA-57BA-704A-8FD7-B1BAC970CD8E}" type="sibTrans" cxnId="{CC3C72D6-F365-D54C-A894-F359165D37E6}">
      <dgm:prSet/>
      <dgm:spPr/>
      <dgm:t>
        <a:bodyPr/>
        <a:lstStyle/>
        <a:p>
          <a:pPr>
            <a:lnSpc>
              <a:spcPct val="100000"/>
            </a:lnSpc>
          </a:pPr>
          <a:endParaRPr lang="es-MX" sz="1400"/>
        </a:p>
      </dgm:t>
    </dgm:pt>
    <dgm:pt modelId="{00BBB1A3-1452-D44E-956D-E2AF4F22C6F4}">
      <dgm:prSet custT="1"/>
      <dgm:spPr/>
      <dgm:t>
        <a:bodyPr/>
        <a:lstStyle/>
        <a:p>
          <a:pPr>
            <a:lnSpc>
              <a:spcPct val="100000"/>
            </a:lnSpc>
          </a:pPr>
          <a:r>
            <a:rPr lang="en-US" sz="1400" b="1" i="0" dirty="0"/>
            <a:t>Sprint Review</a:t>
          </a:r>
          <a:endParaRPr lang="es-CO" sz="1400" dirty="0"/>
        </a:p>
      </dgm:t>
    </dgm:pt>
    <dgm:pt modelId="{8FF4847F-F854-0B44-AD91-8056DF0A69A8}" type="parTrans" cxnId="{9692DEB4-BB9A-CE4A-AD4E-338EB5F3C089}">
      <dgm:prSet/>
      <dgm:spPr/>
      <dgm:t>
        <a:bodyPr/>
        <a:lstStyle/>
        <a:p>
          <a:pPr>
            <a:lnSpc>
              <a:spcPct val="100000"/>
            </a:lnSpc>
          </a:pPr>
          <a:endParaRPr lang="es-MX" sz="1400"/>
        </a:p>
      </dgm:t>
    </dgm:pt>
    <dgm:pt modelId="{0DBB181B-A805-8943-9ED9-633C694BB8A9}" type="sibTrans" cxnId="{9692DEB4-BB9A-CE4A-AD4E-338EB5F3C089}">
      <dgm:prSet/>
      <dgm:spPr/>
      <dgm:t>
        <a:bodyPr/>
        <a:lstStyle/>
        <a:p>
          <a:pPr>
            <a:lnSpc>
              <a:spcPct val="100000"/>
            </a:lnSpc>
          </a:pPr>
          <a:endParaRPr lang="es-MX" sz="1400"/>
        </a:p>
      </dgm:t>
    </dgm:pt>
    <dgm:pt modelId="{53D3DE77-2BEB-ED4A-A495-395FEAB5C94D}">
      <dgm:prSet custT="1"/>
      <dgm:spPr/>
      <dgm:t>
        <a:bodyPr/>
        <a:lstStyle/>
        <a:p>
          <a:pPr>
            <a:lnSpc>
              <a:spcPct val="100000"/>
            </a:lnSpc>
          </a:pPr>
          <a:r>
            <a:rPr lang="en-US" sz="1400" b="1" i="0" dirty="0"/>
            <a:t>Sprint Retrospective</a:t>
          </a:r>
          <a:endParaRPr lang="es-CO" sz="1400" dirty="0"/>
        </a:p>
      </dgm:t>
    </dgm:pt>
    <dgm:pt modelId="{83D2152A-2B72-1041-9FF4-E765CB65A0B9}" type="parTrans" cxnId="{03F9471B-F8E1-664C-8F16-6381A073E244}">
      <dgm:prSet/>
      <dgm:spPr/>
      <dgm:t>
        <a:bodyPr/>
        <a:lstStyle/>
        <a:p>
          <a:pPr>
            <a:lnSpc>
              <a:spcPct val="100000"/>
            </a:lnSpc>
          </a:pPr>
          <a:endParaRPr lang="es-MX" sz="1400"/>
        </a:p>
      </dgm:t>
    </dgm:pt>
    <dgm:pt modelId="{D6C13A02-711A-0F4D-902D-FF7DF837A0BB}" type="sibTrans" cxnId="{03F9471B-F8E1-664C-8F16-6381A073E244}">
      <dgm:prSet/>
      <dgm:spPr/>
      <dgm:t>
        <a:bodyPr/>
        <a:lstStyle/>
        <a:p>
          <a:pPr>
            <a:lnSpc>
              <a:spcPct val="100000"/>
            </a:lnSpc>
          </a:pPr>
          <a:endParaRPr lang="es-MX" sz="1400"/>
        </a:p>
      </dgm:t>
    </dgm:pt>
    <dgm:pt modelId="{CBB54B99-E595-0144-B8A6-0439D3E4AB4F}">
      <dgm:prSet custT="1"/>
      <dgm:spPr/>
      <dgm:t>
        <a:bodyPr/>
        <a:lstStyle/>
        <a:p>
          <a:pPr>
            <a:lnSpc>
              <a:spcPct val="100000"/>
            </a:lnSpc>
          </a:pPr>
          <a:r>
            <a:rPr lang="en-US" sz="1400" b="0" i="0" dirty="0"/>
            <a:t>Establish goals, expectations, risks, features to be developed, develop a “backlog” (a list of everything that needs completed)</a:t>
          </a:r>
          <a:endParaRPr lang="es-CO" sz="1400" dirty="0"/>
        </a:p>
      </dgm:t>
    </dgm:pt>
    <dgm:pt modelId="{4CACB08C-93D3-4141-A5EE-4267D32B1718}" type="parTrans" cxnId="{C4F603B5-EB68-2C4C-9D9A-5F0AEF376D3F}">
      <dgm:prSet/>
      <dgm:spPr/>
      <dgm:t>
        <a:bodyPr/>
        <a:lstStyle/>
        <a:p>
          <a:pPr>
            <a:lnSpc>
              <a:spcPct val="100000"/>
            </a:lnSpc>
          </a:pPr>
          <a:endParaRPr lang="es-MX" sz="1400"/>
        </a:p>
      </dgm:t>
    </dgm:pt>
    <dgm:pt modelId="{18B652A9-3C39-A84D-9C20-BA118CE9F271}" type="sibTrans" cxnId="{C4F603B5-EB68-2C4C-9D9A-5F0AEF376D3F}">
      <dgm:prSet/>
      <dgm:spPr/>
      <dgm:t>
        <a:bodyPr/>
        <a:lstStyle/>
        <a:p>
          <a:pPr>
            <a:lnSpc>
              <a:spcPct val="100000"/>
            </a:lnSpc>
          </a:pPr>
          <a:endParaRPr lang="es-MX" sz="1400"/>
        </a:p>
      </dgm:t>
    </dgm:pt>
    <dgm:pt modelId="{972043CD-7DDC-334F-BAF9-924A1CEABC4A}">
      <dgm:prSet custT="1"/>
      <dgm:spPr/>
      <dgm:t>
        <a:bodyPr/>
        <a:lstStyle/>
        <a:p>
          <a:pPr>
            <a:lnSpc>
              <a:spcPct val="100000"/>
            </a:lnSpc>
          </a:pPr>
          <a:r>
            <a:rPr lang="en-US" sz="1400" b="1" i="0" dirty="0"/>
            <a:t> </a:t>
          </a:r>
          <a:r>
            <a:rPr lang="en-US" sz="1400" b="0" i="0" dirty="0"/>
            <a:t>Negotiate where to start, what features are most important, who is responsible, timing to complete the feature, break down the pieces of the project, everything is recorded, goals cannot be changed until the next Sprint</a:t>
          </a:r>
          <a:endParaRPr lang="es-CO" sz="1400" dirty="0"/>
        </a:p>
      </dgm:t>
    </dgm:pt>
    <dgm:pt modelId="{16C2C1E1-0530-144C-955F-56BDED07B85A}" type="parTrans" cxnId="{243C2C8F-06BD-F84A-B9CC-C416939E2814}">
      <dgm:prSet/>
      <dgm:spPr/>
      <dgm:t>
        <a:bodyPr/>
        <a:lstStyle/>
        <a:p>
          <a:pPr>
            <a:lnSpc>
              <a:spcPct val="100000"/>
            </a:lnSpc>
          </a:pPr>
          <a:endParaRPr lang="es-MX" sz="1400"/>
        </a:p>
      </dgm:t>
    </dgm:pt>
    <dgm:pt modelId="{2FA2F40E-A508-E74E-848C-0F16F0DA1546}" type="sibTrans" cxnId="{243C2C8F-06BD-F84A-B9CC-C416939E2814}">
      <dgm:prSet/>
      <dgm:spPr/>
      <dgm:t>
        <a:bodyPr/>
        <a:lstStyle/>
        <a:p>
          <a:pPr>
            <a:lnSpc>
              <a:spcPct val="100000"/>
            </a:lnSpc>
          </a:pPr>
          <a:endParaRPr lang="es-MX" sz="1400"/>
        </a:p>
      </dgm:t>
    </dgm:pt>
    <dgm:pt modelId="{E8E6EC3B-164D-DD40-8D47-1DBEF6F49B05}">
      <dgm:prSet custT="1"/>
      <dgm:spPr/>
      <dgm:t>
        <a:bodyPr/>
        <a:lstStyle/>
        <a:p>
          <a:pPr>
            <a:lnSpc>
              <a:spcPct val="100000"/>
            </a:lnSpc>
          </a:pPr>
          <a:r>
            <a:rPr lang="en-US" sz="1400" b="0" i="0" dirty="0"/>
            <a:t>The core of Agile project management, daily meetings</a:t>
          </a:r>
          <a:endParaRPr lang="es-CO" sz="1400" dirty="0"/>
        </a:p>
      </dgm:t>
    </dgm:pt>
    <dgm:pt modelId="{68B07781-A37C-A347-9A77-7BC6CB888967}" type="parTrans" cxnId="{BF5A91C3-D54A-774E-8B81-8C33D14D9403}">
      <dgm:prSet/>
      <dgm:spPr/>
      <dgm:t>
        <a:bodyPr/>
        <a:lstStyle/>
        <a:p>
          <a:pPr>
            <a:lnSpc>
              <a:spcPct val="100000"/>
            </a:lnSpc>
          </a:pPr>
          <a:endParaRPr lang="es-MX" sz="1400"/>
        </a:p>
      </dgm:t>
    </dgm:pt>
    <dgm:pt modelId="{11DDE47A-EBC5-5044-9215-68B4CDF4F74C}" type="sibTrans" cxnId="{BF5A91C3-D54A-774E-8B81-8C33D14D9403}">
      <dgm:prSet/>
      <dgm:spPr/>
      <dgm:t>
        <a:bodyPr/>
        <a:lstStyle/>
        <a:p>
          <a:pPr>
            <a:lnSpc>
              <a:spcPct val="100000"/>
            </a:lnSpc>
          </a:pPr>
          <a:endParaRPr lang="es-MX" sz="1400"/>
        </a:p>
      </dgm:t>
    </dgm:pt>
    <dgm:pt modelId="{8A099C76-91F2-A14A-9A84-22F9F0E6EFCB}">
      <dgm:prSet custT="1"/>
      <dgm:spPr/>
      <dgm:t>
        <a:bodyPr/>
        <a:lstStyle/>
        <a:p>
          <a:pPr>
            <a:lnSpc>
              <a:spcPct val="100000"/>
            </a:lnSpc>
          </a:pPr>
          <a:r>
            <a:rPr lang="en-US" sz="1400" b="0" i="0" dirty="0"/>
            <a:t>“Show and tell” specific work completed</a:t>
          </a:r>
          <a:endParaRPr lang="es-CO" sz="1400" dirty="0"/>
        </a:p>
      </dgm:t>
    </dgm:pt>
    <dgm:pt modelId="{271C515A-6078-FE4B-A46C-B39900904382}" type="parTrans" cxnId="{75A4170C-CCF7-964B-833E-38FEA5781C55}">
      <dgm:prSet/>
      <dgm:spPr/>
      <dgm:t>
        <a:bodyPr/>
        <a:lstStyle/>
        <a:p>
          <a:pPr>
            <a:lnSpc>
              <a:spcPct val="100000"/>
            </a:lnSpc>
          </a:pPr>
          <a:endParaRPr lang="es-MX" sz="1400"/>
        </a:p>
      </dgm:t>
    </dgm:pt>
    <dgm:pt modelId="{0F7E9FBD-D1C8-204F-B919-2ACDFBF7D6EB}" type="sibTrans" cxnId="{75A4170C-CCF7-964B-833E-38FEA5781C55}">
      <dgm:prSet/>
      <dgm:spPr/>
      <dgm:t>
        <a:bodyPr/>
        <a:lstStyle/>
        <a:p>
          <a:pPr>
            <a:lnSpc>
              <a:spcPct val="100000"/>
            </a:lnSpc>
          </a:pPr>
          <a:endParaRPr lang="es-MX" sz="1400"/>
        </a:p>
      </dgm:t>
    </dgm:pt>
    <dgm:pt modelId="{7696BE6E-7959-9948-89F6-B1D707ED6D24}">
      <dgm:prSet custT="1"/>
      <dgm:spPr/>
      <dgm:t>
        <a:bodyPr/>
        <a:lstStyle/>
        <a:p>
          <a:pPr>
            <a:lnSpc>
              <a:spcPct val="100000"/>
            </a:lnSpc>
          </a:pPr>
          <a:r>
            <a:rPr lang="en-US" sz="1400" b="0" i="0" dirty="0"/>
            <a:t>Reflection on how well the team think the sprint went, set up an action plan to improve</a:t>
          </a:r>
          <a:endParaRPr lang="es-CO" sz="1400" dirty="0"/>
        </a:p>
      </dgm:t>
    </dgm:pt>
    <dgm:pt modelId="{7BA1A381-7994-EF47-8111-059EE8A83F15}" type="parTrans" cxnId="{23ACDF0F-A175-3C42-BAFF-E76F500D06DE}">
      <dgm:prSet/>
      <dgm:spPr/>
      <dgm:t>
        <a:bodyPr/>
        <a:lstStyle/>
        <a:p>
          <a:pPr>
            <a:lnSpc>
              <a:spcPct val="100000"/>
            </a:lnSpc>
          </a:pPr>
          <a:endParaRPr lang="es-MX" sz="1400"/>
        </a:p>
      </dgm:t>
    </dgm:pt>
    <dgm:pt modelId="{066887B9-AD55-1647-B121-6E38950B395D}" type="sibTrans" cxnId="{23ACDF0F-A175-3C42-BAFF-E76F500D06DE}">
      <dgm:prSet/>
      <dgm:spPr/>
      <dgm:t>
        <a:bodyPr/>
        <a:lstStyle/>
        <a:p>
          <a:pPr>
            <a:lnSpc>
              <a:spcPct val="100000"/>
            </a:lnSpc>
          </a:pPr>
          <a:endParaRPr lang="es-MX" sz="1400"/>
        </a:p>
      </dgm:t>
    </dgm:pt>
    <dgm:pt modelId="{AE7228D0-A725-1B48-B48B-3A363E7235CE}" type="pres">
      <dgm:prSet presAssocID="{1637E4B4-393B-714C-9981-C592E87725F1}" presName="linear" presStyleCnt="0">
        <dgm:presLayoutVars>
          <dgm:animLvl val="lvl"/>
          <dgm:resizeHandles val="exact"/>
        </dgm:presLayoutVars>
      </dgm:prSet>
      <dgm:spPr/>
    </dgm:pt>
    <dgm:pt modelId="{5326324B-9746-5B4C-B42B-C984A2318193}" type="pres">
      <dgm:prSet presAssocID="{AD88A426-997C-C141-8512-5CE52236FF73}" presName="parentText" presStyleLbl="node1" presStyleIdx="0" presStyleCnt="5">
        <dgm:presLayoutVars>
          <dgm:chMax val="0"/>
          <dgm:bulletEnabled val="1"/>
        </dgm:presLayoutVars>
      </dgm:prSet>
      <dgm:spPr/>
    </dgm:pt>
    <dgm:pt modelId="{B7CF025E-A9BE-AC4B-93AF-653E9458DF0B}" type="pres">
      <dgm:prSet presAssocID="{AD88A426-997C-C141-8512-5CE52236FF73}" presName="childText" presStyleLbl="revTx" presStyleIdx="0" presStyleCnt="5">
        <dgm:presLayoutVars>
          <dgm:bulletEnabled val="1"/>
        </dgm:presLayoutVars>
      </dgm:prSet>
      <dgm:spPr/>
    </dgm:pt>
    <dgm:pt modelId="{E08A259C-9321-D540-A4BC-9DA47093DB9D}" type="pres">
      <dgm:prSet presAssocID="{D42EDC69-C240-D142-9E42-D6A32578BA01}" presName="parentText" presStyleLbl="node1" presStyleIdx="1" presStyleCnt="5">
        <dgm:presLayoutVars>
          <dgm:chMax val="0"/>
          <dgm:bulletEnabled val="1"/>
        </dgm:presLayoutVars>
      </dgm:prSet>
      <dgm:spPr/>
    </dgm:pt>
    <dgm:pt modelId="{537DFBC1-D59F-7E45-AAB1-7E9BAB671A15}" type="pres">
      <dgm:prSet presAssocID="{D42EDC69-C240-D142-9E42-D6A32578BA01}" presName="childText" presStyleLbl="revTx" presStyleIdx="1" presStyleCnt="5">
        <dgm:presLayoutVars>
          <dgm:bulletEnabled val="1"/>
        </dgm:presLayoutVars>
      </dgm:prSet>
      <dgm:spPr/>
    </dgm:pt>
    <dgm:pt modelId="{6D171810-954A-4945-902B-A99CFB643AF7}" type="pres">
      <dgm:prSet presAssocID="{3B16D36F-D378-3843-A358-6B683C8D3B7A}" presName="parentText" presStyleLbl="node1" presStyleIdx="2" presStyleCnt="5">
        <dgm:presLayoutVars>
          <dgm:chMax val="0"/>
          <dgm:bulletEnabled val="1"/>
        </dgm:presLayoutVars>
      </dgm:prSet>
      <dgm:spPr/>
    </dgm:pt>
    <dgm:pt modelId="{EAB3B5F9-D1CF-8240-96A9-607F2AF881B7}" type="pres">
      <dgm:prSet presAssocID="{3B16D36F-D378-3843-A358-6B683C8D3B7A}" presName="childText" presStyleLbl="revTx" presStyleIdx="2" presStyleCnt="5">
        <dgm:presLayoutVars>
          <dgm:bulletEnabled val="1"/>
        </dgm:presLayoutVars>
      </dgm:prSet>
      <dgm:spPr/>
    </dgm:pt>
    <dgm:pt modelId="{40BDCE19-DD1E-4249-AF36-DBF6211CCA2C}" type="pres">
      <dgm:prSet presAssocID="{00BBB1A3-1452-D44E-956D-E2AF4F22C6F4}" presName="parentText" presStyleLbl="node1" presStyleIdx="3" presStyleCnt="5">
        <dgm:presLayoutVars>
          <dgm:chMax val="0"/>
          <dgm:bulletEnabled val="1"/>
        </dgm:presLayoutVars>
      </dgm:prSet>
      <dgm:spPr/>
    </dgm:pt>
    <dgm:pt modelId="{E0DC22E0-48FE-BE4F-BD45-F960F51162AE}" type="pres">
      <dgm:prSet presAssocID="{00BBB1A3-1452-D44E-956D-E2AF4F22C6F4}" presName="childText" presStyleLbl="revTx" presStyleIdx="3" presStyleCnt="5">
        <dgm:presLayoutVars>
          <dgm:bulletEnabled val="1"/>
        </dgm:presLayoutVars>
      </dgm:prSet>
      <dgm:spPr/>
    </dgm:pt>
    <dgm:pt modelId="{BABE78DF-CB76-7949-9D9D-AE91FB9FF499}" type="pres">
      <dgm:prSet presAssocID="{53D3DE77-2BEB-ED4A-A495-395FEAB5C94D}" presName="parentText" presStyleLbl="node1" presStyleIdx="4" presStyleCnt="5">
        <dgm:presLayoutVars>
          <dgm:chMax val="0"/>
          <dgm:bulletEnabled val="1"/>
        </dgm:presLayoutVars>
      </dgm:prSet>
      <dgm:spPr/>
    </dgm:pt>
    <dgm:pt modelId="{B60CB0DB-CEAC-2D41-8125-F90586EC15DD}" type="pres">
      <dgm:prSet presAssocID="{53D3DE77-2BEB-ED4A-A495-395FEAB5C94D}" presName="childText" presStyleLbl="revTx" presStyleIdx="4" presStyleCnt="5">
        <dgm:presLayoutVars>
          <dgm:bulletEnabled val="1"/>
        </dgm:presLayoutVars>
      </dgm:prSet>
      <dgm:spPr/>
    </dgm:pt>
  </dgm:ptLst>
  <dgm:cxnLst>
    <dgm:cxn modelId="{DD254208-6858-DC40-BB83-81EB43F80F0C}" type="presOf" srcId="{1637E4B4-393B-714C-9981-C592E87725F1}" destId="{AE7228D0-A725-1B48-B48B-3A363E7235CE}" srcOrd="0" destOrd="0" presId="urn:microsoft.com/office/officeart/2005/8/layout/vList2"/>
    <dgm:cxn modelId="{75A4170C-CCF7-964B-833E-38FEA5781C55}" srcId="{00BBB1A3-1452-D44E-956D-E2AF4F22C6F4}" destId="{8A099C76-91F2-A14A-9A84-22F9F0E6EFCB}" srcOrd="0" destOrd="0" parTransId="{271C515A-6078-FE4B-A46C-B39900904382}" sibTransId="{0F7E9FBD-D1C8-204F-B919-2ACDFBF7D6EB}"/>
    <dgm:cxn modelId="{23ACDF0F-A175-3C42-BAFF-E76F500D06DE}" srcId="{53D3DE77-2BEB-ED4A-A495-395FEAB5C94D}" destId="{7696BE6E-7959-9948-89F6-B1D707ED6D24}" srcOrd="0" destOrd="0" parTransId="{7BA1A381-7994-EF47-8111-059EE8A83F15}" sibTransId="{066887B9-AD55-1647-B121-6E38950B395D}"/>
    <dgm:cxn modelId="{03F9471B-F8E1-664C-8F16-6381A073E244}" srcId="{1637E4B4-393B-714C-9981-C592E87725F1}" destId="{53D3DE77-2BEB-ED4A-A495-395FEAB5C94D}" srcOrd="4" destOrd="0" parTransId="{83D2152A-2B72-1041-9FF4-E765CB65A0B9}" sibTransId="{D6C13A02-711A-0F4D-902D-FF7DF837A0BB}"/>
    <dgm:cxn modelId="{BBA35A33-6A0B-5747-921C-CD3C1E4D0034}" srcId="{1637E4B4-393B-714C-9981-C592E87725F1}" destId="{AD88A426-997C-C141-8512-5CE52236FF73}" srcOrd="0" destOrd="0" parTransId="{B0AB06B9-A104-D14F-AFA7-65D63873A362}" sibTransId="{5A291A8E-1EF5-B34A-A803-7DDBEFEAAE02}"/>
    <dgm:cxn modelId="{DD72AC3C-2CC1-B740-9860-5A1E39D42BF9}" type="presOf" srcId="{972043CD-7DDC-334F-BAF9-924A1CEABC4A}" destId="{537DFBC1-D59F-7E45-AAB1-7E9BAB671A15}" srcOrd="0" destOrd="0" presId="urn:microsoft.com/office/officeart/2005/8/layout/vList2"/>
    <dgm:cxn modelId="{BAC51C41-5851-814C-AAAF-05B7530FB4AB}" type="presOf" srcId="{D42EDC69-C240-D142-9E42-D6A32578BA01}" destId="{E08A259C-9321-D540-A4BC-9DA47093DB9D}" srcOrd="0" destOrd="0" presId="urn:microsoft.com/office/officeart/2005/8/layout/vList2"/>
    <dgm:cxn modelId="{7536A24B-EF66-CB40-A14B-5A0B1070A465}" srcId="{1637E4B4-393B-714C-9981-C592E87725F1}" destId="{D42EDC69-C240-D142-9E42-D6A32578BA01}" srcOrd="1" destOrd="0" parTransId="{09A077ED-ED1D-B444-9CE6-C785253BBF28}" sibTransId="{ACAE7BB9-34C1-8245-900D-7EEB860E2593}"/>
    <dgm:cxn modelId="{C713384E-1530-7440-9E3B-9AD746CD37FB}" type="presOf" srcId="{AD88A426-997C-C141-8512-5CE52236FF73}" destId="{5326324B-9746-5B4C-B42B-C984A2318193}" srcOrd="0" destOrd="0" presId="urn:microsoft.com/office/officeart/2005/8/layout/vList2"/>
    <dgm:cxn modelId="{0D07FF87-3006-1E4A-AFA1-CD93E395D53E}" type="presOf" srcId="{CBB54B99-E595-0144-B8A6-0439D3E4AB4F}" destId="{B7CF025E-A9BE-AC4B-93AF-653E9458DF0B}" srcOrd="0" destOrd="0" presId="urn:microsoft.com/office/officeart/2005/8/layout/vList2"/>
    <dgm:cxn modelId="{243C2C8F-06BD-F84A-B9CC-C416939E2814}" srcId="{D42EDC69-C240-D142-9E42-D6A32578BA01}" destId="{972043CD-7DDC-334F-BAF9-924A1CEABC4A}" srcOrd="0" destOrd="0" parTransId="{16C2C1E1-0530-144C-955F-56BDED07B85A}" sibTransId="{2FA2F40E-A508-E74E-848C-0F16F0DA1546}"/>
    <dgm:cxn modelId="{9629519F-A293-0144-89E3-38F46E01F916}" type="presOf" srcId="{7696BE6E-7959-9948-89F6-B1D707ED6D24}" destId="{B60CB0DB-CEAC-2D41-8125-F90586EC15DD}" srcOrd="0" destOrd="0" presId="urn:microsoft.com/office/officeart/2005/8/layout/vList2"/>
    <dgm:cxn modelId="{81C5C4AC-694A-9849-AF90-9914DA8C4FEC}" type="presOf" srcId="{00BBB1A3-1452-D44E-956D-E2AF4F22C6F4}" destId="{40BDCE19-DD1E-4249-AF36-DBF6211CCA2C}" srcOrd="0" destOrd="0" presId="urn:microsoft.com/office/officeart/2005/8/layout/vList2"/>
    <dgm:cxn modelId="{3E4C8FAD-0EF6-7047-ABA2-9A321223F63B}" type="presOf" srcId="{3B16D36F-D378-3843-A358-6B683C8D3B7A}" destId="{6D171810-954A-4945-902B-A99CFB643AF7}" srcOrd="0" destOrd="0" presId="urn:microsoft.com/office/officeart/2005/8/layout/vList2"/>
    <dgm:cxn modelId="{9692DEB4-BB9A-CE4A-AD4E-338EB5F3C089}" srcId="{1637E4B4-393B-714C-9981-C592E87725F1}" destId="{00BBB1A3-1452-D44E-956D-E2AF4F22C6F4}" srcOrd="3" destOrd="0" parTransId="{8FF4847F-F854-0B44-AD91-8056DF0A69A8}" sibTransId="{0DBB181B-A805-8943-9ED9-633C694BB8A9}"/>
    <dgm:cxn modelId="{C4F603B5-EB68-2C4C-9D9A-5F0AEF376D3F}" srcId="{AD88A426-997C-C141-8512-5CE52236FF73}" destId="{CBB54B99-E595-0144-B8A6-0439D3E4AB4F}" srcOrd="0" destOrd="0" parTransId="{4CACB08C-93D3-4141-A5EE-4267D32B1718}" sibTransId="{18B652A9-3C39-A84D-9C20-BA118CE9F271}"/>
    <dgm:cxn modelId="{EB5F51B6-9EE0-764D-B66F-CF53C2EC920C}" type="presOf" srcId="{E8E6EC3B-164D-DD40-8D47-1DBEF6F49B05}" destId="{EAB3B5F9-D1CF-8240-96A9-607F2AF881B7}" srcOrd="0" destOrd="0" presId="urn:microsoft.com/office/officeart/2005/8/layout/vList2"/>
    <dgm:cxn modelId="{BF5A91C3-D54A-774E-8B81-8C33D14D9403}" srcId="{3B16D36F-D378-3843-A358-6B683C8D3B7A}" destId="{E8E6EC3B-164D-DD40-8D47-1DBEF6F49B05}" srcOrd="0" destOrd="0" parTransId="{68B07781-A37C-A347-9A77-7BC6CB888967}" sibTransId="{11DDE47A-EBC5-5044-9215-68B4CDF4F74C}"/>
    <dgm:cxn modelId="{CC3C72D6-F365-D54C-A894-F359165D37E6}" srcId="{1637E4B4-393B-714C-9981-C592E87725F1}" destId="{3B16D36F-D378-3843-A358-6B683C8D3B7A}" srcOrd="2" destOrd="0" parTransId="{C44C720E-D349-2449-A71F-13F824EEA50C}" sibTransId="{7D1135EA-57BA-704A-8FD7-B1BAC970CD8E}"/>
    <dgm:cxn modelId="{56ECAAF0-9FFA-E341-9DDA-EAE36DF863A7}" type="presOf" srcId="{53D3DE77-2BEB-ED4A-A495-395FEAB5C94D}" destId="{BABE78DF-CB76-7949-9D9D-AE91FB9FF499}" srcOrd="0" destOrd="0" presId="urn:microsoft.com/office/officeart/2005/8/layout/vList2"/>
    <dgm:cxn modelId="{B01490FC-747F-2643-925B-5458E9B42F57}" type="presOf" srcId="{8A099C76-91F2-A14A-9A84-22F9F0E6EFCB}" destId="{E0DC22E0-48FE-BE4F-BD45-F960F51162AE}" srcOrd="0" destOrd="0" presId="urn:microsoft.com/office/officeart/2005/8/layout/vList2"/>
    <dgm:cxn modelId="{5D68E7A6-1922-1B48-8677-905E26CCE30B}" type="presParOf" srcId="{AE7228D0-A725-1B48-B48B-3A363E7235CE}" destId="{5326324B-9746-5B4C-B42B-C984A2318193}" srcOrd="0" destOrd="0" presId="urn:microsoft.com/office/officeart/2005/8/layout/vList2"/>
    <dgm:cxn modelId="{83F19C1A-4139-224A-8575-D0540C7BFAD1}" type="presParOf" srcId="{AE7228D0-A725-1B48-B48B-3A363E7235CE}" destId="{B7CF025E-A9BE-AC4B-93AF-653E9458DF0B}" srcOrd="1" destOrd="0" presId="urn:microsoft.com/office/officeart/2005/8/layout/vList2"/>
    <dgm:cxn modelId="{4153FCF0-CE6A-7F4D-BE24-0211819FBB88}" type="presParOf" srcId="{AE7228D0-A725-1B48-B48B-3A363E7235CE}" destId="{E08A259C-9321-D540-A4BC-9DA47093DB9D}" srcOrd="2" destOrd="0" presId="urn:microsoft.com/office/officeart/2005/8/layout/vList2"/>
    <dgm:cxn modelId="{7E7F66AB-32B7-B345-9485-9FC5A5D4720E}" type="presParOf" srcId="{AE7228D0-A725-1B48-B48B-3A363E7235CE}" destId="{537DFBC1-D59F-7E45-AAB1-7E9BAB671A15}" srcOrd="3" destOrd="0" presId="urn:microsoft.com/office/officeart/2005/8/layout/vList2"/>
    <dgm:cxn modelId="{2DB18640-4295-D84C-8577-D54FFA84284A}" type="presParOf" srcId="{AE7228D0-A725-1B48-B48B-3A363E7235CE}" destId="{6D171810-954A-4945-902B-A99CFB643AF7}" srcOrd="4" destOrd="0" presId="urn:microsoft.com/office/officeart/2005/8/layout/vList2"/>
    <dgm:cxn modelId="{408FFF09-674E-B949-8316-B6F5B24A2227}" type="presParOf" srcId="{AE7228D0-A725-1B48-B48B-3A363E7235CE}" destId="{EAB3B5F9-D1CF-8240-96A9-607F2AF881B7}" srcOrd="5" destOrd="0" presId="urn:microsoft.com/office/officeart/2005/8/layout/vList2"/>
    <dgm:cxn modelId="{8630D32A-C124-B04F-8A87-FD0C719A1540}" type="presParOf" srcId="{AE7228D0-A725-1B48-B48B-3A363E7235CE}" destId="{40BDCE19-DD1E-4249-AF36-DBF6211CCA2C}" srcOrd="6" destOrd="0" presId="urn:microsoft.com/office/officeart/2005/8/layout/vList2"/>
    <dgm:cxn modelId="{F4DE7704-7A6F-C443-988F-C5B3D353AAEC}" type="presParOf" srcId="{AE7228D0-A725-1B48-B48B-3A363E7235CE}" destId="{E0DC22E0-48FE-BE4F-BD45-F960F51162AE}" srcOrd="7" destOrd="0" presId="urn:microsoft.com/office/officeart/2005/8/layout/vList2"/>
    <dgm:cxn modelId="{EF355B18-8273-4342-B235-67A4BD4C810D}" type="presParOf" srcId="{AE7228D0-A725-1B48-B48B-3A363E7235CE}" destId="{BABE78DF-CB76-7949-9D9D-AE91FB9FF499}" srcOrd="8" destOrd="0" presId="urn:microsoft.com/office/officeart/2005/8/layout/vList2"/>
    <dgm:cxn modelId="{BABE3742-CD3C-7146-87D5-54B1DD11046C}" type="presParOf" srcId="{AE7228D0-A725-1B48-B48B-3A363E7235CE}" destId="{B60CB0DB-CEAC-2D41-8125-F90586EC15DD}"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6F0C3-4333-C942-8F72-64BAFBAE7941}">
      <dsp:nvSpPr>
        <dsp:cNvPr id="0" name=""/>
        <dsp:cNvSpPr/>
      </dsp:nvSpPr>
      <dsp:spPr>
        <a:xfrm>
          <a:off x="0" y="284753"/>
          <a:ext cx="8279166" cy="626062"/>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2555" tIns="312420" rIns="642555" bIns="106680"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Designed for completing complex projects</a:t>
          </a:r>
          <a:endParaRPr lang="es-CO" sz="1500" kern="1200" dirty="0"/>
        </a:p>
      </dsp:txBody>
      <dsp:txXfrm>
        <a:off x="0" y="284753"/>
        <a:ext cx="8279166" cy="626062"/>
      </dsp:txXfrm>
    </dsp:sp>
    <dsp:sp modelId="{20D21886-1F3C-054D-8DEB-834BEEDA5907}">
      <dsp:nvSpPr>
        <dsp:cNvPr id="0" name=""/>
        <dsp:cNvSpPr/>
      </dsp:nvSpPr>
      <dsp:spPr>
        <a:xfrm>
          <a:off x="413958" y="63353"/>
          <a:ext cx="5795416" cy="442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53" tIns="0" rIns="219053" bIns="0" numCol="1" spcCol="1270" anchor="ctr" anchorCtr="0">
          <a:noAutofit/>
        </a:bodyPr>
        <a:lstStyle/>
        <a:p>
          <a:pPr marL="0" lvl="0" indent="0" algn="l" defTabSz="666750">
            <a:lnSpc>
              <a:spcPct val="90000"/>
            </a:lnSpc>
            <a:spcBef>
              <a:spcPct val="0"/>
            </a:spcBef>
            <a:spcAft>
              <a:spcPct val="35000"/>
            </a:spcAft>
            <a:buNone/>
          </a:pPr>
          <a:r>
            <a:rPr lang="en-US" sz="1500" b="1" i="0" kern="1200" dirty="0"/>
            <a:t>Agile Scrum</a:t>
          </a:r>
          <a:endParaRPr lang="es-CO" sz="1500" kern="1200" dirty="0"/>
        </a:p>
      </dsp:txBody>
      <dsp:txXfrm>
        <a:off x="435574" y="84969"/>
        <a:ext cx="5752184" cy="399568"/>
      </dsp:txXfrm>
    </dsp:sp>
    <dsp:sp modelId="{B0E910A3-A7FB-F143-9E00-BA2A99F26582}">
      <dsp:nvSpPr>
        <dsp:cNvPr id="0" name=""/>
        <dsp:cNvSpPr/>
      </dsp:nvSpPr>
      <dsp:spPr>
        <a:xfrm>
          <a:off x="0" y="1213215"/>
          <a:ext cx="8279166" cy="826875"/>
        </a:xfrm>
        <a:prstGeom prst="rect">
          <a:avLst/>
        </a:prstGeom>
        <a:solidFill>
          <a:schemeClr val="lt1">
            <a:alpha val="90000"/>
            <a:hueOff val="0"/>
            <a:satOff val="0"/>
            <a:lumOff val="0"/>
            <a:alphaOff val="0"/>
          </a:schemeClr>
        </a:solidFill>
        <a:ln w="25400" cap="flat" cmpd="sng" algn="ctr">
          <a:solidFill>
            <a:schemeClr val="accent2">
              <a:hueOff val="3247601"/>
              <a:satOff val="5830"/>
              <a:lumOff val="-34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2555" tIns="312420" rIns="642555" bIns="106680"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Emphasizes short development cycles with frequent releases of software for evaluation</a:t>
          </a:r>
          <a:endParaRPr lang="es-CO" sz="1500" kern="1200" dirty="0"/>
        </a:p>
      </dsp:txBody>
      <dsp:txXfrm>
        <a:off x="0" y="1213215"/>
        <a:ext cx="8279166" cy="826875"/>
      </dsp:txXfrm>
    </dsp:sp>
    <dsp:sp modelId="{67C7AF23-F339-C045-AE48-D5AD29A74E8B}">
      <dsp:nvSpPr>
        <dsp:cNvPr id="0" name=""/>
        <dsp:cNvSpPr/>
      </dsp:nvSpPr>
      <dsp:spPr>
        <a:xfrm>
          <a:off x="413958" y="991815"/>
          <a:ext cx="5795416" cy="442800"/>
        </a:xfrm>
        <a:prstGeom prst="roundRect">
          <a:avLst/>
        </a:prstGeom>
        <a:solidFill>
          <a:schemeClr val="accent2">
            <a:hueOff val="3247601"/>
            <a:satOff val="5830"/>
            <a:lumOff val="-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53" tIns="0" rIns="219053" bIns="0" numCol="1" spcCol="1270" anchor="ctr" anchorCtr="0">
          <a:noAutofit/>
        </a:bodyPr>
        <a:lstStyle/>
        <a:p>
          <a:pPr marL="0" lvl="0" indent="0" algn="l" defTabSz="666750">
            <a:lnSpc>
              <a:spcPct val="90000"/>
            </a:lnSpc>
            <a:spcBef>
              <a:spcPct val="0"/>
            </a:spcBef>
            <a:spcAft>
              <a:spcPct val="35000"/>
            </a:spcAft>
            <a:buNone/>
          </a:pPr>
          <a:r>
            <a:rPr lang="en-US" sz="1500" b="1" i="0" kern="1200" dirty="0"/>
            <a:t>Extreme Programming</a:t>
          </a:r>
          <a:endParaRPr lang="es-CO" sz="1500" kern="1200" dirty="0"/>
        </a:p>
      </dsp:txBody>
      <dsp:txXfrm>
        <a:off x="435574" y="1013431"/>
        <a:ext cx="5752184" cy="399568"/>
      </dsp:txXfrm>
    </dsp:sp>
    <dsp:sp modelId="{D8543169-E1BB-8140-AB5D-131AEF8280CE}">
      <dsp:nvSpPr>
        <dsp:cNvPr id="0" name=""/>
        <dsp:cNvSpPr/>
      </dsp:nvSpPr>
      <dsp:spPr>
        <a:xfrm>
          <a:off x="0" y="2342490"/>
          <a:ext cx="8279166" cy="1015875"/>
        </a:xfrm>
        <a:prstGeom prst="rect">
          <a:avLst/>
        </a:prstGeom>
        <a:solidFill>
          <a:schemeClr val="lt1">
            <a:alpha val="90000"/>
            <a:hueOff val="0"/>
            <a:satOff val="0"/>
            <a:lumOff val="0"/>
            <a:alphaOff val="0"/>
          </a:schemeClr>
        </a:solidFill>
        <a:ln w="25400" cap="flat" cmpd="sng" algn="ctr">
          <a:solidFill>
            <a:schemeClr val="accent2">
              <a:hueOff val="6495201"/>
              <a:satOff val="11660"/>
              <a:lumOff val="-68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2555" tIns="312420" rIns="642555" bIns="106680"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Emphasizes “simultaneous, coordinated activities by multi-functional teams, striving for smooth transitions between phases for the most rapid time-to-market” (ORC International: Expert Advisory Services)</a:t>
          </a:r>
          <a:endParaRPr lang="es-CO" sz="1500" kern="1200" dirty="0"/>
        </a:p>
      </dsp:txBody>
      <dsp:txXfrm>
        <a:off x="0" y="2342490"/>
        <a:ext cx="8279166" cy="1015875"/>
      </dsp:txXfrm>
    </dsp:sp>
    <dsp:sp modelId="{34FAB987-4AD8-BE4E-AEBB-4F1EF9DA5347}">
      <dsp:nvSpPr>
        <dsp:cNvPr id="0" name=""/>
        <dsp:cNvSpPr/>
      </dsp:nvSpPr>
      <dsp:spPr>
        <a:xfrm>
          <a:off x="413958" y="2121090"/>
          <a:ext cx="5795416" cy="442800"/>
        </a:xfrm>
        <a:prstGeom prst="roundRect">
          <a:avLst/>
        </a:prstGeom>
        <a:solidFill>
          <a:schemeClr val="accent2">
            <a:hueOff val="6495201"/>
            <a:satOff val="11660"/>
            <a:lumOff val="-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53" tIns="0" rIns="219053" bIns="0" numCol="1" spcCol="1270" anchor="ctr" anchorCtr="0">
          <a:noAutofit/>
        </a:bodyPr>
        <a:lstStyle/>
        <a:p>
          <a:pPr marL="0" lvl="0" indent="0" algn="l" defTabSz="666750">
            <a:lnSpc>
              <a:spcPct val="90000"/>
            </a:lnSpc>
            <a:spcBef>
              <a:spcPct val="0"/>
            </a:spcBef>
            <a:spcAft>
              <a:spcPct val="35000"/>
            </a:spcAft>
            <a:buNone/>
          </a:pPr>
          <a:r>
            <a:rPr lang="en-US" sz="1500" b="1" i="0" kern="1200" dirty="0"/>
            <a:t>Rapid Product Development</a:t>
          </a:r>
          <a:endParaRPr lang="es-CO" sz="1500" kern="1200" dirty="0"/>
        </a:p>
      </dsp:txBody>
      <dsp:txXfrm>
        <a:off x="435574" y="2142706"/>
        <a:ext cx="5752184"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6324B-9746-5B4C-B42B-C984A2318193}">
      <dsp:nvSpPr>
        <dsp:cNvPr id="0" name=""/>
        <dsp:cNvSpPr/>
      </dsp:nvSpPr>
      <dsp:spPr>
        <a:xfrm>
          <a:off x="0" y="14363"/>
          <a:ext cx="8520600" cy="351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en-US" sz="1400" b="1" i="0" kern="1200" dirty="0"/>
            <a:t>Release Meeting</a:t>
          </a:r>
          <a:endParaRPr lang="es-CO" sz="1400" kern="1200" dirty="0"/>
        </a:p>
      </dsp:txBody>
      <dsp:txXfrm>
        <a:off x="17134" y="31497"/>
        <a:ext cx="8486332" cy="316732"/>
      </dsp:txXfrm>
    </dsp:sp>
    <dsp:sp modelId="{B7CF025E-A9BE-AC4B-93AF-653E9458DF0B}">
      <dsp:nvSpPr>
        <dsp:cNvPr id="0" name=""/>
        <dsp:cNvSpPr/>
      </dsp:nvSpPr>
      <dsp:spPr>
        <a:xfrm>
          <a:off x="0" y="365363"/>
          <a:ext cx="8520600" cy="450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529" tIns="17780" rIns="99568" bIns="17780" numCol="1" spcCol="1270" anchor="t" anchorCtr="0">
          <a:noAutofit/>
        </a:bodyPr>
        <a:lstStyle/>
        <a:p>
          <a:pPr marL="114300" lvl="1" indent="-114300" algn="l" defTabSz="622300">
            <a:lnSpc>
              <a:spcPct val="100000"/>
            </a:lnSpc>
            <a:spcBef>
              <a:spcPct val="0"/>
            </a:spcBef>
            <a:spcAft>
              <a:spcPct val="20000"/>
            </a:spcAft>
            <a:buChar char="•"/>
          </a:pPr>
          <a:r>
            <a:rPr lang="en-US" sz="1400" b="0" i="0" kern="1200" dirty="0"/>
            <a:t>Establish goals, expectations, risks, features to be developed, develop a “backlog” (a list of everything that needs completed)</a:t>
          </a:r>
          <a:endParaRPr lang="es-CO" sz="1400" kern="1200" dirty="0"/>
        </a:p>
      </dsp:txBody>
      <dsp:txXfrm>
        <a:off x="0" y="365363"/>
        <a:ext cx="8520600" cy="450225"/>
      </dsp:txXfrm>
    </dsp:sp>
    <dsp:sp modelId="{E08A259C-9321-D540-A4BC-9DA47093DB9D}">
      <dsp:nvSpPr>
        <dsp:cNvPr id="0" name=""/>
        <dsp:cNvSpPr/>
      </dsp:nvSpPr>
      <dsp:spPr>
        <a:xfrm>
          <a:off x="0" y="815588"/>
          <a:ext cx="8520600" cy="351000"/>
        </a:xfrm>
        <a:prstGeom prst="roundRect">
          <a:avLst/>
        </a:prstGeom>
        <a:solidFill>
          <a:schemeClr val="accent2">
            <a:hueOff val="1623800"/>
            <a:satOff val="2915"/>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en-US" sz="1400" b="1" i="0" kern="1200" dirty="0"/>
            <a:t>Sprint Planning</a:t>
          </a:r>
          <a:endParaRPr lang="es-CO" sz="1400" kern="1200" dirty="0"/>
        </a:p>
      </dsp:txBody>
      <dsp:txXfrm>
        <a:off x="17134" y="832722"/>
        <a:ext cx="8486332" cy="316732"/>
      </dsp:txXfrm>
    </dsp:sp>
    <dsp:sp modelId="{537DFBC1-D59F-7E45-AAB1-7E9BAB671A15}">
      <dsp:nvSpPr>
        <dsp:cNvPr id="0" name=""/>
        <dsp:cNvSpPr/>
      </dsp:nvSpPr>
      <dsp:spPr>
        <a:xfrm>
          <a:off x="0" y="1166588"/>
          <a:ext cx="8520600" cy="65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529" tIns="17780" rIns="99568" bIns="17780" numCol="1" spcCol="1270" anchor="t" anchorCtr="0">
          <a:noAutofit/>
        </a:bodyPr>
        <a:lstStyle/>
        <a:p>
          <a:pPr marL="114300" lvl="1" indent="-114300" algn="l" defTabSz="622300">
            <a:lnSpc>
              <a:spcPct val="100000"/>
            </a:lnSpc>
            <a:spcBef>
              <a:spcPct val="0"/>
            </a:spcBef>
            <a:spcAft>
              <a:spcPct val="20000"/>
            </a:spcAft>
            <a:buChar char="•"/>
          </a:pPr>
          <a:r>
            <a:rPr lang="en-US" sz="1400" b="1" i="0" kern="1200" dirty="0"/>
            <a:t> </a:t>
          </a:r>
          <a:r>
            <a:rPr lang="en-US" sz="1400" b="0" i="0" kern="1200" dirty="0"/>
            <a:t>Negotiate where to start, what features are most important, who is responsible, timing to complete the feature, break down the pieces of the project, everything is recorded, goals cannot be changed until the next Sprint</a:t>
          </a:r>
          <a:endParaRPr lang="es-CO" sz="1400" kern="1200" dirty="0"/>
        </a:p>
      </dsp:txBody>
      <dsp:txXfrm>
        <a:off x="0" y="1166588"/>
        <a:ext cx="8520600" cy="652050"/>
      </dsp:txXfrm>
    </dsp:sp>
    <dsp:sp modelId="{6D171810-954A-4945-902B-A99CFB643AF7}">
      <dsp:nvSpPr>
        <dsp:cNvPr id="0" name=""/>
        <dsp:cNvSpPr/>
      </dsp:nvSpPr>
      <dsp:spPr>
        <a:xfrm>
          <a:off x="0" y="1818638"/>
          <a:ext cx="8520600" cy="351000"/>
        </a:xfrm>
        <a:prstGeom prst="roundRect">
          <a:avLst/>
        </a:prstGeom>
        <a:solidFill>
          <a:schemeClr val="accent2">
            <a:hueOff val="3247601"/>
            <a:satOff val="5830"/>
            <a:lumOff val="-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en-US" sz="1400" b="1" i="0" kern="1200" dirty="0"/>
            <a:t>Daily Scrum</a:t>
          </a:r>
          <a:endParaRPr lang="es-CO" sz="1400" kern="1200" dirty="0"/>
        </a:p>
      </dsp:txBody>
      <dsp:txXfrm>
        <a:off x="17134" y="1835772"/>
        <a:ext cx="8486332" cy="316732"/>
      </dsp:txXfrm>
    </dsp:sp>
    <dsp:sp modelId="{EAB3B5F9-D1CF-8240-96A9-607F2AF881B7}">
      <dsp:nvSpPr>
        <dsp:cNvPr id="0" name=""/>
        <dsp:cNvSpPr/>
      </dsp:nvSpPr>
      <dsp:spPr>
        <a:xfrm>
          <a:off x="0" y="2169638"/>
          <a:ext cx="8520600"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529" tIns="17780" rIns="99568" bIns="17780" numCol="1" spcCol="1270" anchor="t" anchorCtr="0">
          <a:noAutofit/>
        </a:bodyPr>
        <a:lstStyle/>
        <a:p>
          <a:pPr marL="114300" lvl="1" indent="-114300" algn="l" defTabSz="622300">
            <a:lnSpc>
              <a:spcPct val="100000"/>
            </a:lnSpc>
            <a:spcBef>
              <a:spcPct val="0"/>
            </a:spcBef>
            <a:spcAft>
              <a:spcPct val="20000"/>
            </a:spcAft>
            <a:buChar char="•"/>
          </a:pPr>
          <a:r>
            <a:rPr lang="en-US" sz="1400" b="0" i="0" kern="1200" dirty="0"/>
            <a:t>The core of Agile project management, daily meetings</a:t>
          </a:r>
          <a:endParaRPr lang="es-CO" sz="1400" kern="1200" dirty="0"/>
        </a:p>
      </dsp:txBody>
      <dsp:txXfrm>
        <a:off x="0" y="2169638"/>
        <a:ext cx="8520600" cy="248400"/>
      </dsp:txXfrm>
    </dsp:sp>
    <dsp:sp modelId="{40BDCE19-DD1E-4249-AF36-DBF6211CCA2C}">
      <dsp:nvSpPr>
        <dsp:cNvPr id="0" name=""/>
        <dsp:cNvSpPr/>
      </dsp:nvSpPr>
      <dsp:spPr>
        <a:xfrm>
          <a:off x="0" y="2418038"/>
          <a:ext cx="8520600" cy="351000"/>
        </a:xfrm>
        <a:prstGeom prst="roundRect">
          <a:avLst/>
        </a:prstGeom>
        <a:solidFill>
          <a:schemeClr val="accent2">
            <a:hueOff val="4871401"/>
            <a:satOff val="8745"/>
            <a:lumOff val="-51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en-US" sz="1400" b="1" i="0" kern="1200" dirty="0"/>
            <a:t>Sprint Review</a:t>
          </a:r>
          <a:endParaRPr lang="es-CO" sz="1400" kern="1200" dirty="0"/>
        </a:p>
      </dsp:txBody>
      <dsp:txXfrm>
        <a:off x="17134" y="2435172"/>
        <a:ext cx="8486332" cy="316732"/>
      </dsp:txXfrm>
    </dsp:sp>
    <dsp:sp modelId="{E0DC22E0-48FE-BE4F-BD45-F960F51162AE}">
      <dsp:nvSpPr>
        <dsp:cNvPr id="0" name=""/>
        <dsp:cNvSpPr/>
      </dsp:nvSpPr>
      <dsp:spPr>
        <a:xfrm>
          <a:off x="0" y="2769038"/>
          <a:ext cx="8520600"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529" tIns="17780" rIns="99568" bIns="17780" numCol="1" spcCol="1270" anchor="t" anchorCtr="0">
          <a:noAutofit/>
        </a:bodyPr>
        <a:lstStyle/>
        <a:p>
          <a:pPr marL="114300" lvl="1" indent="-114300" algn="l" defTabSz="622300">
            <a:lnSpc>
              <a:spcPct val="100000"/>
            </a:lnSpc>
            <a:spcBef>
              <a:spcPct val="0"/>
            </a:spcBef>
            <a:spcAft>
              <a:spcPct val="20000"/>
            </a:spcAft>
            <a:buChar char="•"/>
          </a:pPr>
          <a:r>
            <a:rPr lang="en-US" sz="1400" b="0" i="0" kern="1200" dirty="0"/>
            <a:t>“Show and tell” specific work completed</a:t>
          </a:r>
          <a:endParaRPr lang="es-CO" sz="1400" kern="1200" dirty="0"/>
        </a:p>
      </dsp:txBody>
      <dsp:txXfrm>
        <a:off x="0" y="2769038"/>
        <a:ext cx="8520600" cy="248400"/>
      </dsp:txXfrm>
    </dsp:sp>
    <dsp:sp modelId="{BABE78DF-CB76-7949-9D9D-AE91FB9FF499}">
      <dsp:nvSpPr>
        <dsp:cNvPr id="0" name=""/>
        <dsp:cNvSpPr/>
      </dsp:nvSpPr>
      <dsp:spPr>
        <a:xfrm>
          <a:off x="0" y="3017438"/>
          <a:ext cx="8520600" cy="351000"/>
        </a:xfrm>
        <a:prstGeom prst="roundRect">
          <a:avLst/>
        </a:prstGeom>
        <a:solidFill>
          <a:schemeClr val="accent2">
            <a:hueOff val="6495201"/>
            <a:satOff val="11660"/>
            <a:lumOff val="-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en-US" sz="1400" b="1" i="0" kern="1200" dirty="0"/>
            <a:t>Sprint Retrospective</a:t>
          </a:r>
          <a:endParaRPr lang="es-CO" sz="1400" kern="1200" dirty="0"/>
        </a:p>
      </dsp:txBody>
      <dsp:txXfrm>
        <a:off x="17134" y="3034572"/>
        <a:ext cx="8486332" cy="316732"/>
      </dsp:txXfrm>
    </dsp:sp>
    <dsp:sp modelId="{B60CB0DB-CEAC-2D41-8125-F90586EC15DD}">
      <dsp:nvSpPr>
        <dsp:cNvPr id="0" name=""/>
        <dsp:cNvSpPr/>
      </dsp:nvSpPr>
      <dsp:spPr>
        <a:xfrm>
          <a:off x="0" y="3368438"/>
          <a:ext cx="8520600"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529" tIns="17780" rIns="99568" bIns="17780" numCol="1" spcCol="1270" anchor="t" anchorCtr="0">
          <a:noAutofit/>
        </a:bodyPr>
        <a:lstStyle/>
        <a:p>
          <a:pPr marL="114300" lvl="1" indent="-114300" algn="l" defTabSz="622300">
            <a:lnSpc>
              <a:spcPct val="100000"/>
            </a:lnSpc>
            <a:spcBef>
              <a:spcPct val="0"/>
            </a:spcBef>
            <a:spcAft>
              <a:spcPct val="20000"/>
            </a:spcAft>
            <a:buChar char="•"/>
          </a:pPr>
          <a:r>
            <a:rPr lang="en-US" sz="1400" b="0" i="0" kern="1200" dirty="0"/>
            <a:t>Reflection on how well the team think the sprint went, set up an action plan to improve</a:t>
          </a:r>
          <a:endParaRPr lang="es-CO" sz="1400" kern="1200" dirty="0"/>
        </a:p>
      </dsp:txBody>
      <dsp:txXfrm>
        <a:off x="0" y="3368438"/>
        <a:ext cx="8520600" cy="2484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50d83e61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50d83e61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50d83e615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50d83e615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f50d83e615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f50d83e615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Font typeface="Arial"/>
              <a:buChar char="●"/>
            </a:pPr>
            <a:r>
              <a:rPr lang="en">
                <a:solidFill>
                  <a:schemeClr val="dk1"/>
                </a:solidFill>
              </a:rPr>
              <a:t>Scrum is the most widely used form of Agile. When people talk about Agile, they are usually talking about Scrum.</a:t>
            </a:r>
            <a:endParaRPr>
              <a:solidFill>
                <a:schemeClr val="dk1"/>
              </a:solidFill>
            </a:endParaRPr>
          </a:p>
          <a:p>
            <a:pPr marL="457200" lvl="0" indent="-298450" algn="l" rtl="0">
              <a:lnSpc>
                <a:spcPct val="115000"/>
              </a:lnSpc>
              <a:spcBef>
                <a:spcPts val="0"/>
              </a:spcBef>
              <a:spcAft>
                <a:spcPts val="0"/>
              </a:spcAft>
              <a:buClr>
                <a:schemeClr val="dk1"/>
              </a:buClr>
              <a:buSzPts val="1100"/>
              <a:buFont typeface="Arial"/>
              <a:buChar char="●"/>
            </a:pPr>
            <a:r>
              <a:rPr lang="en">
                <a:solidFill>
                  <a:schemeClr val="dk1"/>
                </a:solidFill>
              </a:rPr>
              <a:t>You can read more about Rapid Product Development in this “Introduction to Rapid Product Development.”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50d83e615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f50d83e615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1)Minimum viable feature include - </a:t>
            </a:r>
            <a:r>
              <a:rPr lang="en">
                <a:solidFill>
                  <a:srgbClr val="373D3F"/>
                </a:solidFill>
                <a:highlight>
                  <a:schemeClr val="lt1"/>
                </a:highlight>
              </a:rPr>
              <a:t>deliver on schedule and budget. Or, the project should be cancelled.</a:t>
            </a:r>
            <a:endParaRPr>
              <a:solidFill>
                <a:srgbClr val="373D3F"/>
              </a:solidFill>
              <a:highlight>
                <a:schemeClr val="lt1"/>
              </a:highlight>
            </a:endParaRPr>
          </a:p>
          <a:p>
            <a:pPr marL="0" lvl="0" indent="0" algn="l" rtl="0">
              <a:spcBef>
                <a:spcPts val="0"/>
              </a:spcBef>
              <a:spcAft>
                <a:spcPts val="0"/>
              </a:spcAft>
              <a:buNone/>
            </a:pPr>
            <a:r>
              <a:rPr lang="en"/>
              <a:t>2)eatures we can’t think about now—Although these might be featuring the client wants, they are not something we can create, and so we can’t waste time and mental energy thinking about them.</a:t>
            </a:r>
            <a:endParaRPr/>
          </a:p>
          <a:p>
            <a:pPr marL="0" lvl="0" indent="0" algn="l" rtl="0">
              <a:lnSpc>
                <a:spcPct val="115000"/>
              </a:lnSpc>
              <a:spcBef>
                <a:spcPts val="1200"/>
              </a:spcBef>
              <a:spcAft>
                <a:spcPts val="0"/>
              </a:spcAft>
              <a:buNone/>
            </a:pPr>
            <a:r>
              <a:rPr lang="en"/>
              <a:t>3)Everything else—This is our unpredictability buffer, which we maintain to protect schedule and budget.</a:t>
            </a:r>
            <a:endParaRPr/>
          </a:p>
          <a:p>
            <a:pPr marL="0" lvl="0" indent="0" algn="l" rtl="0">
              <a:lnSpc>
                <a:spcPct val="115000"/>
              </a:lnSpc>
              <a:spcBef>
                <a:spcPts val="1200"/>
              </a:spcBef>
              <a:spcAft>
                <a:spcPts val="0"/>
              </a:spcAft>
              <a:buNone/>
            </a:pPr>
            <a:r>
              <a:rPr lang="en"/>
              <a:t>Note that these categories are not frozen; they can be changed during each iteration planning cycle. Scope in an Agile project is variable, but carefully and visibly managed.</a:t>
            </a:r>
            <a:endParaRPr/>
          </a:p>
          <a:p>
            <a:pPr marL="0" lvl="0" indent="0" algn="l" rtl="0">
              <a:lnSpc>
                <a:spcPct val="115000"/>
              </a:lnSpc>
              <a:spcBef>
                <a:spcPts val="1200"/>
              </a:spcBef>
              <a:spcAft>
                <a:spcPts val="0"/>
              </a:spcAft>
              <a:buNone/>
            </a:pPr>
            <a:endParaRPr/>
          </a:p>
          <a:p>
            <a:pPr marL="0" lvl="0" indent="0" algn="l" rtl="0">
              <a:lnSpc>
                <a:spcPct val="115000"/>
              </a:lnSpc>
              <a:spcBef>
                <a:spcPts val="1200"/>
              </a:spcBef>
              <a:spcAft>
                <a:spcPts val="0"/>
              </a:spcAft>
              <a:buNone/>
            </a:pPr>
            <a:endParaRPr/>
          </a:p>
          <a:p>
            <a:pPr marL="0" lvl="0" indent="0" algn="l" rtl="0">
              <a:lnSpc>
                <a:spcPct val="115000"/>
              </a:lnSpc>
              <a:spcBef>
                <a:spcPts val="1200"/>
              </a:spcBef>
              <a:spcAft>
                <a:spcPts val="0"/>
              </a:spcAft>
              <a:buClr>
                <a:schemeClr val="dk1"/>
              </a:buClr>
              <a:buSzPts val="1100"/>
              <a:buFont typeface="Arial"/>
              <a:buNone/>
            </a:pPr>
            <a:r>
              <a:rPr lang="en"/>
              <a:t> </a:t>
            </a:r>
            <a:endParaRPr/>
          </a:p>
          <a:p>
            <a:pPr marL="0" lvl="0" indent="0" algn="l" rtl="0">
              <a:spcBef>
                <a:spcPts val="12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f822732c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f822732c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6cbd4502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f6cbd4502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f50d83e615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f50d83e615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4325" algn="l" rtl="0">
              <a:lnSpc>
                <a:spcPct val="115000"/>
              </a:lnSpc>
              <a:spcBef>
                <a:spcPts val="1200"/>
              </a:spcBef>
              <a:spcAft>
                <a:spcPts val="0"/>
              </a:spcAft>
              <a:buClr>
                <a:srgbClr val="373D3F"/>
              </a:buClr>
              <a:buSzPts val="1350"/>
              <a:buFont typeface="Tahoma"/>
              <a:buChar char="●"/>
            </a:pPr>
            <a:r>
              <a:rPr lang="en" sz="1350">
                <a:solidFill>
                  <a:srgbClr val="373D3F"/>
                </a:solidFill>
                <a:highlight>
                  <a:srgbClr val="FFFFFF"/>
                </a:highlight>
              </a:rPr>
              <a:t>Difficulties in estimating a team member’s capacity for work on a project is something every project manager faces.</a:t>
            </a:r>
            <a:endParaRPr sz="1350">
              <a:solidFill>
                <a:srgbClr val="373D3F"/>
              </a:solidFill>
              <a:highlight>
                <a:srgbClr val="FFFFFF"/>
              </a:highlight>
            </a:endParaRPr>
          </a:p>
          <a:p>
            <a:pPr marL="457200" lvl="0" indent="-314325" algn="l" rtl="0">
              <a:lnSpc>
                <a:spcPct val="115000"/>
              </a:lnSpc>
              <a:spcBef>
                <a:spcPts val="0"/>
              </a:spcBef>
              <a:spcAft>
                <a:spcPts val="0"/>
              </a:spcAft>
              <a:buClr>
                <a:srgbClr val="373D3F"/>
              </a:buClr>
              <a:buSzPts val="1350"/>
              <a:buFont typeface="Tahoma"/>
              <a:buChar char="●"/>
            </a:pPr>
            <a:r>
              <a:rPr lang="en" sz="1350">
                <a:solidFill>
                  <a:srgbClr val="373D3F"/>
                </a:solidFill>
                <a:highlight>
                  <a:srgbClr val="FFFFFF"/>
                </a:highlight>
              </a:rPr>
              <a:t>Agile managers exert minimal influence - because teams are supposedly self-organizing—that is, free to manage their work as a group, and pull work when they are ready for it. </a:t>
            </a:r>
            <a:endParaRPr sz="1350">
              <a:solidFill>
                <a:srgbClr val="373D3F"/>
              </a:solidFill>
              <a:highlight>
                <a:srgbClr val="FFFFFF"/>
              </a:highlight>
            </a:endParaRPr>
          </a:p>
          <a:p>
            <a:pPr marL="457200" lvl="0" indent="-314325" algn="l" rtl="0">
              <a:lnSpc>
                <a:spcPct val="115000"/>
              </a:lnSpc>
              <a:spcBef>
                <a:spcPts val="0"/>
              </a:spcBef>
              <a:spcAft>
                <a:spcPts val="0"/>
              </a:spcAft>
              <a:buClr>
                <a:srgbClr val="373D3F"/>
              </a:buClr>
              <a:buSzPts val="1350"/>
              <a:buFont typeface="Tahoma"/>
              <a:buChar char="●"/>
            </a:pPr>
            <a:r>
              <a:rPr lang="en" sz="1350">
                <a:solidFill>
                  <a:srgbClr val="373D3F"/>
                </a:solidFill>
                <a:highlight>
                  <a:srgbClr val="FFFFFF"/>
                </a:highlight>
              </a:rPr>
              <a:t> It lets you optimize productivity and as a concept perfectly complements the Agile methodology” (Gupta, 2017).</a:t>
            </a:r>
            <a:endParaRPr sz="1350">
              <a:solidFill>
                <a:srgbClr val="373D3F"/>
              </a:solidFill>
              <a:highlight>
                <a:srgbClr val="FFFFFF"/>
              </a:highlight>
            </a:endParaRPr>
          </a:p>
          <a:p>
            <a:pPr marL="457200" lvl="0" indent="-314325" algn="l" rtl="0">
              <a:lnSpc>
                <a:spcPct val="115000"/>
              </a:lnSpc>
              <a:spcBef>
                <a:spcPts val="0"/>
              </a:spcBef>
              <a:spcAft>
                <a:spcPts val="0"/>
              </a:spcAft>
              <a:buClr>
                <a:srgbClr val="373D3F"/>
              </a:buClr>
              <a:buSzPts val="1350"/>
              <a:buFont typeface="Tahoma"/>
              <a:buChar char="●"/>
            </a:pPr>
            <a:endParaRPr sz="1350">
              <a:solidFill>
                <a:srgbClr val="373D3F"/>
              </a:solidFill>
              <a:highlight>
                <a:srgbClr val="FFFFFF"/>
              </a:highlight>
            </a:endParaRPr>
          </a:p>
          <a:p>
            <a:pPr marL="457200" lvl="0" indent="-298450" algn="l" rtl="0">
              <a:spcBef>
                <a:spcPts val="0"/>
              </a:spcBef>
              <a:spcAft>
                <a:spcPts val="0"/>
              </a:spcAft>
              <a:buSzPts val="1100"/>
              <a:buFont typeface="Tahoma"/>
              <a:buChar char="●"/>
            </a:pPr>
            <a:endParaRPr>
              <a:latin typeface="Tahoma"/>
              <a:ea typeface="Tahoma"/>
              <a:cs typeface="Tahoma"/>
              <a:sym typeface="Tahom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4750519"/>
            <a:ext cx="9144000" cy="393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2" name="Google Shape;52;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sp>
        <p:nvSpPr>
          <p:cNvPr id="56" name="Google Shape;5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7" name="Google Shape;57;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8"/>
        <p:cNvGrpSpPr/>
        <p:nvPr/>
      </p:nvGrpSpPr>
      <p:grpSpPr>
        <a:xfrm>
          <a:off x="0" y="0"/>
          <a:ext cx="0" cy="0"/>
          <a:chOff x="0" y="0"/>
          <a:chExt cx="0" cy="0"/>
        </a:xfrm>
      </p:grpSpPr>
      <p:grpSp>
        <p:nvGrpSpPr>
          <p:cNvPr id="59" name="Google Shape;59;p11"/>
          <p:cNvGrpSpPr/>
          <p:nvPr/>
        </p:nvGrpSpPr>
        <p:grpSpPr>
          <a:xfrm>
            <a:off x="6098378" y="5"/>
            <a:ext cx="3045625" cy="2030570"/>
            <a:chOff x="6098378" y="5"/>
            <a:chExt cx="3045625" cy="2030570"/>
          </a:xfrm>
        </p:grpSpPr>
        <p:sp>
          <p:nvSpPr>
            <p:cNvPr id="60" name="Google Shape;60;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66" name="Google Shape;66;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67" name="Google Shape;67;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pixabay.com/service/license-summary/" TargetMode="External"/><Relationship Id="rId5" Type="http://schemas.openxmlformats.org/officeDocument/2006/relationships/hyperlink" Target="https://pixabay.com/users/viarami-13458823/?utm_source=link-attribution&amp;utm_medium=referral&amp;utm_campaign=image&amp;utm_content=5235092" TargetMode="External"/><Relationship Id="rId4" Type="http://schemas.openxmlformats.org/officeDocument/2006/relationships/hyperlink" Target="https://pixabay.com/photos/project-management-product-management-5235092/"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users/mohamed_hassan-5229782/?utm_source=link-attribution&amp;utm_medium=referral&amp;utm_campaign=image&amp;utm_content=3213924" TargetMode="External"/><Relationship Id="rId2" Type="http://schemas.openxmlformats.org/officeDocument/2006/relationships/hyperlink" Target="https://pixabay.com/photos/teamwork-cooperation-brainstorming-3213924/" TargetMode="Externa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hyperlink" Target="https://pixabay.com/service/license-summa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3000" b="1" dirty="0">
                <a:latin typeface="Arial" panose="020B0604020202020204" pitchFamily="34" charset="0"/>
                <a:ea typeface="Tahoma"/>
                <a:cs typeface="Arial" panose="020B0604020202020204" pitchFamily="34" charset="0"/>
                <a:sym typeface="Tahoma"/>
              </a:rPr>
              <a:t>Strategic Project Management: A Practical Introduction for HR Professionals</a:t>
            </a:r>
            <a:endParaRPr sz="3000" b="1" u="sng" dirty="0">
              <a:latin typeface="Arial" panose="020B0604020202020204" pitchFamily="34" charset="0"/>
              <a:ea typeface="Tahoma"/>
              <a:cs typeface="Arial" panose="020B0604020202020204" pitchFamily="34" charset="0"/>
              <a:sym typeface="Tahoma"/>
            </a:endParaRPr>
          </a:p>
        </p:txBody>
      </p:sp>
      <p:sp>
        <p:nvSpPr>
          <p:cNvPr id="75" name="Google Shape;75;p13"/>
          <p:cNvSpPr txBox="1">
            <a:spLocks noGrp="1"/>
          </p:cNvSpPr>
          <p:nvPr>
            <p:ph type="subTitle" idx="1"/>
          </p:nvPr>
        </p:nvSpPr>
        <p:spPr>
          <a:xfrm>
            <a:off x="598088" y="2769088"/>
            <a:ext cx="8222100" cy="432900"/>
          </a:xfrm>
          <a:prstGeom prst="rect">
            <a:avLst/>
          </a:prstGeom>
        </p:spPr>
        <p:txBody>
          <a:bodyPr spcFirstLastPara="1" wrap="square" lIns="91425" tIns="91425" rIns="91425" bIns="91425" anchor="t" anchorCtr="0">
            <a:noAutofit/>
          </a:bodyPr>
          <a:lstStyle/>
          <a:p>
            <a:pPr marL="0" lvl="0" indent="0" algn="r" rtl="0">
              <a:lnSpc>
                <a:spcPct val="80000"/>
              </a:lnSpc>
              <a:spcBef>
                <a:spcPts val="0"/>
              </a:spcBef>
              <a:spcAft>
                <a:spcPts val="0"/>
              </a:spcAft>
              <a:buSzPts val="1018"/>
              <a:buNone/>
            </a:pPr>
            <a:r>
              <a:rPr lang="en" sz="2500" dirty="0">
                <a:latin typeface="+mn-lt"/>
                <a:ea typeface="Tahoma"/>
                <a:cs typeface="Tahoma"/>
                <a:sym typeface="Tahoma"/>
              </a:rPr>
              <a:t>Chapter 11: Agile PM</a:t>
            </a:r>
            <a:endParaRPr sz="2500" dirty="0">
              <a:latin typeface="+mn-lt"/>
              <a:ea typeface="Tahoma"/>
              <a:cs typeface="Tahoma"/>
              <a:sym typeface="Tahoma"/>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5AECC2FF-5A14-4BE8-9A84-864292C0E34A}"/>
              </a:ext>
            </a:extLst>
          </p:cNvPr>
          <p:cNvGrpSpPr/>
          <p:nvPr/>
        </p:nvGrpSpPr>
        <p:grpSpPr>
          <a:xfrm>
            <a:off x="598088" y="4284624"/>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FF581900-333E-49DF-82ED-2B14A7F0C31D}"/>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ECAA24AF-DA27-4CE7-A31D-38ED956C5A6E}"/>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NonCommercial</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ShareAlike</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B453-C7AE-CD8A-BB81-C44355B9A9DE}"/>
              </a:ext>
            </a:extLst>
          </p:cNvPr>
          <p:cNvSpPr>
            <a:spLocks noGrp="1"/>
          </p:cNvSpPr>
          <p:nvPr>
            <p:ph type="title"/>
          </p:nvPr>
        </p:nvSpPr>
        <p:spPr/>
        <p:txBody>
          <a:bodyPr>
            <a:noAutofit/>
          </a:bodyPr>
          <a:lstStyle/>
          <a:p>
            <a:r>
              <a:rPr lang="en-US" b="1" dirty="0">
                <a:latin typeface="+mj-lt"/>
              </a:rPr>
              <a:t>11.5 Human Resources and Self-Organizing Teams</a:t>
            </a:r>
          </a:p>
        </p:txBody>
      </p:sp>
      <p:sp>
        <p:nvSpPr>
          <p:cNvPr id="3" name="Text Placeholder 2">
            <a:extLst>
              <a:ext uri="{FF2B5EF4-FFF2-40B4-BE49-F238E27FC236}">
                <a16:creationId xmlns:a16="http://schemas.microsoft.com/office/drawing/2014/main" id="{FD905139-3BBC-1DEC-F52D-739A8E47A45F}"/>
              </a:ext>
            </a:extLst>
          </p:cNvPr>
          <p:cNvSpPr>
            <a:spLocks noGrp="1"/>
          </p:cNvSpPr>
          <p:nvPr>
            <p:ph type="body" idx="1"/>
          </p:nvPr>
        </p:nvSpPr>
        <p:spPr>
          <a:xfrm>
            <a:off x="311700" y="1453415"/>
            <a:ext cx="8208900" cy="3115460"/>
          </a:xfrm>
        </p:spPr>
        <p:txBody>
          <a:bodyPr/>
          <a:lstStyle/>
          <a:p>
            <a:pPr>
              <a:buFont typeface="Arial" panose="020B0604020202020204" pitchFamily="34" charset="0"/>
              <a:buChar char="•"/>
            </a:pPr>
            <a:r>
              <a:rPr lang="en-US" dirty="0">
                <a:solidFill>
                  <a:srgbClr val="000000"/>
                </a:solidFill>
                <a:latin typeface="+mn-lt"/>
              </a:rPr>
              <a:t>Recruitment and selection of team members based on skills sets</a:t>
            </a:r>
          </a:p>
          <a:p>
            <a:pPr>
              <a:buFont typeface="Arial" panose="020B0604020202020204" pitchFamily="34" charset="0"/>
              <a:buChar char="•"/>
            </a:pPr>
            <a:r>
              <a:rPr lang="en-US" dirty="0">
                <a:solidFill>
                  <a:srgbClr val="000000"/>
                </a:solidFill>
                <a:latin typeface="+mn-lt"/>
              </a:rPr>
              <a:t>Supporting the team to organize under the Agile Management approach</a:t>
            </a:r>
          </a:p>
          <a:p>
            <a:pPr>
              <a:buFont typeface="Arial" panose="020B0604020202020204" pitchFamily="34" charset="0"/>
              <a:buChar char="•"/>
            </a:pPr>
            <a:r>
              <a:rPr lang="en-US" dirty="0">
                <a:solidFill>
                  <a:srgbClr val="000000"/>
                </a:solidFill>
                <a:latin typeface="+mn-lt"/>
              </a:rPr>
              <a:t>Help team learn about their strengths/weaknesses through assessments and personality tests</a:t>
            </a:r>
          </a:p>
          <a:p>
            <a:pPr>
              <a:buFont typeface="Arial" panose="020B0604020202020204" pitchFamily="34" charset="0"/>
              <a:buChar char="•"/>
            </a:pPr>
            <a:r>
              <a:rPr lang="en-US" dirty="0">
                <a:solidFill>
                  <a:srgbClr val="000000"/>
                </a:solidFill>
                <a:latin typeface="+mn-lt"/>
              </a:rPr>
              <a:t>Identify gaps in the team and how to improve</a:t>
            </a:r>
          </a:p>
          <a:p>
            <a:pPr>
              <a:buFont typeface="Arial" panose="020B0604020202020204" pitchFamily="34" charset="0"/>
              <a:buChar char="•"/>
            </a:pPr>
            <a:r>
              <a:rPr lang="en-US" dirty="0">
                <a:solidFill>
                  <a:srgbClr val="000000"/>
                </a:solidFill>
                <a:latin typeface="+mn-lt"/>
              </a:rPr>
              <a:t>Train the team in feedback, communication, etc.</a:t>
            </a:r>
          </a:p>
          <a:p>
            <a:pPr>
              <a:buFont typeface="Arial" panose="020B0604020202020204" pitchFamily="34" charset="0"/>
              <a:buChar char="•"/>
            </a:pPr>
            <a:r>
              <a:rPr lang="en-US" dirty="0">
                <a:solidFill>
                  <a:srgbClr val="000000"/>
                </a:solidFill>
                <a:latin typeface="+mn-lt"/>
              </a:rPr>
              <a:t>Support team with peer reviews, evaluation</a:t>
            </a:r>
          </a:p>
          <a:p>
            <a:pPr>
              <a:buFont typeface="Arial" panose="020B0604020202020204" pitchFamily="34" charset="0"/>
              <a:buChar char="•"/>
            </a:pPr>
            <a:r>
              <a:rPr lang="en-US" dirty="0">
                <a:solidFill>
                  <a:srgbClr val="000000"/>
                </a:solidFill>
                <a:latin typeface="+mn-lt"/>
              </a:rPr>
              <a:t>Ongoing help with communication, re-training, or may become part of the self-organizing team</a:t>
            </a:r>
          </a:p>
        </p:txBody>
      </p:sp>
    </p:spTree>
    <p:extLst>
      <p:ext uri="{BB962C8B-B14F-4D97-AF65-F5344CB8AC3E}">
        <p14:creationId xmlns:p14="http://schemas.microsoft.com/office/powerpoint/2010/main" val="3457021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9743D-22FA-B593-D80E-DC975673B9B0}"/>
              </a:ext>
            </a:extLst>
          </p:cNvPr>
          <p:cNvSpPr>
            <a:spLocks noGrp="1"/>
          </p:cNvSpPr>
          <p:nvPr>
            <p:ph type="title"/>
          </p:nvPr>
        </p:nvSpPr>
        <p:spPr/>
        <p:txBody>
          <a:bodyPr>
            <a:noAutofit/>
          </a:bodyPr>
          <a:lstStyle/>
          <a:p>
            <a:r>
              <a:rPr lang="en-US" b="1" dirty="0">
                <a:latin typeface="+mj-lt"/>
              </a:rPr>
              <a:t>11.6 Roles and Responsibilities</a:t>
            </a:r>
          </a:p>
        </p:txBody>
      </p:sp>
      <p:sp>
        <p:nvSpPr>
          <p:cNvPr id="3" name="Text Placeholder 2">
            <a:extLst>
              <a:ext uri="{FF2B5EF4-FFF2-40B4-BE49-F238E27FC236}">
                <a16:creationId xmlns:a16="http://schemas.microsoft.com/office/drawing/2014/main" id="{BAD23EFA-8EE2-FC25-E7B2-D35B1EF34F0F}"/>
              </a:ext>
            </a:extLst>
          </p:cNvPr>
          <p:cNvSpPr>
            <a:spLocks noGrp="1"/>
          </p:cNvSpPr>
          <p:nvPr>
            <p:ph type="body" idx="1"/>
          </p:nvPr>
        </p:nvSpPr>
        <p:spPr>
          <a:xfrm>
            <a:off x="253093" y="1229875"/>
            <a:ext cx="4825094" cy="3339000"/>
          </a:xfrm>
        </p:spPr>
        <p:txBody>
          <a:bodyPr>
            <a:normAutofit fontScale="92500" lnSpcReduction="10000"/>
          </a:bodyPr>
          <a:lstStyle/>
          <a:p>
            <a:pPr>
              <a:buFont typeface="Arial" panose="020B0604020202020204" pitchFamily="34" charset="0"/>
              <a:buChar char="•"/>
            </a:pPr>
            <a:r>
              <a:rPr lang="en-US" b="1" dirty="0">
                <a:solidFill>
                  <a:srgbClr val="000000"/>
                </a:solidFill>
                <a:latin typeface="+mn-lt"/>
              </a:rPr>
              <a:t>Product Owner: </a:t>
            </a:r>
            <a:r>
              <a:rPr lang="en-US" dirty="0">
                <a:solidFill>
                  <a:srgbClr val="000000"/>
                </a:solidFill>
                <a:latin typeface="+mn-lt"/>
              </a:rPr>
              <a:t>Customer who ensures the outcome of the project is successful</a:t>
            </a:r>
          </a:p>
          <a:p>
            <a:pPr>
              <a:buFont typeface="Arial" panose="020B0604020202020204" pitchFamily="34" charset="0"/>
              <a:buChar char="•"/>
            </a:pPr>
            <a:r>
              <a:rPr lang="en-US" b="1" dirty="0">
                <a:solidFill>
                  <a:srgbClr val="000000"/>
                </a:solidFill>
                <a:latin typeface="+mn-lt"/>
              </a:rPr>
              <a:t>Development Team: </a:t>
            </a:r>
            <a:r>
              <a:rPr lang="en-US" dirty="0">
                <a:solidFill>
                  <a:srgbClr val="000000"/>
                </a:solidFill>
                <a:latin typeface="+mn-lt"/>
              </a:rPr>
              <a:t>Group who works together to deliver the product/service</a:t>
            </a:r>
          </a:p>
          <a:p>
            <a:pPr>
              <a:buFont typeface="Arial" panose="020B0604020202020204" pitchFamily="34" charset="0"/>
              <a:buChar char="•"/>
            </a:pPr>
            <a:r>
              <a:rPr lang="en-US" b="1" dirty="0">
                <a:solidFill>
                  <a:srgbClr val="000000"/>
                </a:solidFill>
                <a:latin typeface="+mn-lt"/>
              </a:rPr>
              <a:t>Scrum Master: </a:t>
            </a:r>
            <a:r>
              <a:rPr lang="en-US" dirty="0">
                <a:solidFill>
                  <a:srgbClr val="000000"/>
                </a:solidFill>
                <a:latin typeface="+mn-lt"/>
              </a:rPr>
              <a:t>Helps the team learn and apply the Scrum process to meet the goals, keep the customer up to date and involved, may or may not be a Manager, serves the team, remove obstacles, protect team from outside interference, coach/guide/educate, motivate and encourage the team</a:t>
            </a:r>
          </a:p>
        </p:txBody>
      </p:sp>
      <p:pic>
        <p:nvPicPr>
          <p:cNvPr id="4098" name="Picture 2" descr="Scrum Roles include the product owner, scrum master and scrum team">
            <a:extLst>
              <a:ext uri="{FF2B5EF4-FFF2-40B4-BE49-F238E27FC236}">
                <a16:creationId xmlns:a16="http://schemas.microsoft.com/office/drawing/2014/main" id="{0E38EC6C-4D1B-67CF-F42B-74AC1BA37C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0016" y="1327150"/>
            <a:ext cx="3552283" cy="232082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84B3367B-1F58-20BF-29F0-B09D5F7B66B8}"/>
              </a:ext>
            </a:extLst>
          </p:cNvPr>
          <p:cNvSpPr txBox="1"/>
          <p:nvPr/>
        </p:nvSpPr>
        <p:spPr>
          <a:xfrm>
            <a:off x="5741388" y="3949042"/>
            <a:ext cx="3090911" cy="246221"/>
          </a:xfrm>
          <a:prstGeom prst="rect">
            <a:avLst/>
          </a:prstGeom>
          <a:noFill/>
        </p:spPr>
        <p:txBody>
          <a:bodyPr wrap="none" rtlCol="0">
            <a:spAutoFit/>
          </a:bodyPr>
          <a:lstStyle/>
          <a:p>
            <a:r>
              <a:rPr lang="en-CA" sz="1000" b="0" i="1">
                <a:solidFill>
                  <a:srgbClr val="003180"/>
                </a:solidFill>
                <a:effectLst/>
                <a:latin typeface="+mn-lt"/>
              </a:rPr>
              <a:t>Scrum Roles by Fanshawe College, </a:t>
            </a:r>
            <a:r>
              <a:rPr lang="en-CA" sz="1000" b="0" i="1" u="sng">
                <a:effectLst/>
                <a:latin typeface="+mn-lt"/>
                <a:hlinkClick r:id="rId3"/>
              </a:rPr>
              <a:t>CC-BY-NC-SA</a:t>
            </a:r>
            <a:endParaRPr lang="en-CA" sz="1000">
              <a:latin typeface="+mn-lt"/>
            </a:endParaRPr>
          </a:p>
        </p:txBody>
      </p:sp>
    </p:spTree>
    <p:extLst>
      <p:ext uri="{BB962C8B-B14F-4D97-AF65-F5344CB8AC3E}">
        <p14:creationId xmlns:p14="http://schemas.microsoft.com/office/powerpoint/2010/main" val="1173202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C5B16-0303-470F-9108-AAF629317FBA}"/>
              </a:ext>
            </a:extLst>
          </p:cNvPr>
          <p:cNvSpPr>
            <a:spLocks noGrp="1"/>
          </p:cNvSpPr>
          <p:nvPr>
            <p:ph type="title"/>
          </p:nvPr>
        </p:nvSpPr>
        <p:spPr/>
        <p:txBody>
          <a:bodyPr>
            <a:noAutofit/>
          </a:bodyPr>
          <a:lstStyle/>
          <a:p>
            <a:r>
              <a:rPr lang="en-US" b="1" dirty="0">
                <a:latin typeface="+mj-lt"/>
              </a:rPr>
              <a:t>11.6 Human Resources and Scrum in Motion</a:t>
            </a:r>
            <a:br>
              <a:rPr lang="en-US" b="1" dirty="0">
                <a:latin typeface="+mj-lt"/>
              </a:rPr>
            </a:br>
            <a:endParaRPr lang="en-US" b="1" dirty="0">
              <a:latin typeface="+mj-lt"/>
            </a:endParaRPr>
          </a:p>
        </p:txBody>
      </p:sp>
      <p:sp>
        <p:nvSpPr>
          <p:cNvPr id="3" name="Text Placeholder 2">
            <a:extLst>
              <a:ext uri="{FF2B5EF4-FFF2-40B4-BE49-F238E27FC236}">
                <a16:creationId xmlns:a16="http://schemas.microsoft.com/office/drawing/2014/main" id="{17B62693-A252-87E5-A6DD-A3321BADE1E8}"/>
              </a:ext>
            </a:extLst>
          </p:cNvPr>
          <p:cNvSpPr>
            <a:spLocks noGrp="1"/>
          </p:cNvSpPr>
          <p:nvPr>
            <p:ph type="body" idx="1"/>
          </p:nvPr>
        </p:nvSpPr>
        <p:spPr>
          <a:xfrm>
            <a:off x="457200" y="1229875"/>
            <a:ext cx="8063400" cy="3339000"/>
          </a:xfrm>
        </p:spPr>
        <p:txBody>
          <a:bodyPr/>
          <a:lstStyle/>
          <a:p>
            <a:pPr>
              <a:buFont typeface="Arial" panose="020B0604020202020204" pitchFamily="34" charset="0"/>
              <a:buChar char="•"/>
            </a:pPr>
            <a:r>
              <a:rPr lang="en-US" dirty="0">
                <a:solidFill>
                  <a:srgbClr val="000000"/>
                </a:solidFill>
                <a:latin typeface="+mn-lt"/>
              </a:rPr>
              <a:t>Design the Roles and Responsibilities document (similar to a job description, however, less detailed)</a:t>
            </a:r>
          </a:p>
          <a:p>
            <a:pPr>
              <a:buFont typeface="Arial" panose="020B0604020202020204" pitchFamily="34" charset="0"/>
              <a:buChar char="•"/>
            </a:pPr>
            <a:r>
              <a:rPr lang="en-US" dirty="0">
                <a:solidFill>
                  <a:srgbClr val="000000"/>
                </a:solidFill>
                <a:latin typeface="+mn-lt"/>
              </a:rPr>
              <a:t>Recruitment and selection of team</a:t>
            </a:r>
          </a:p>
          <a:p>
            <a:pPr>
              <a:buFont typeface="Arial" panose="020B0604020202020204" pitchFamily="34" charset="0"/>
              <a:buChar char="•"/>
            </a:pPr>
            <a:r>
              <a:rPr lang="en-US" dirty="0">
                <a:solidFill>
                  <a:srgbClr val="000000"/>
                </a:solidFill>
                <a:latin typeface="+mn-lt"/>
              </a:rPr>
              <a:t>Training team in the Scrum Process and Scrum Meetings</a:t>
            </a:r>
          </a:p>
        </p:txBody>
      </p:sp>
    </p:spTree>
    <p:extLst>
      <p:ext uri="{BB962C8B-B14F-4D97-AF65-F5344CB8AC3E}">
        <p14:creationId xmlns:p14="http://schemas.microsoft.com/office/powerpoint/2010/main" val="2303895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47F2-DB99-5216-09C4-605BF741D1DE}"/>
              </a:ext>
            </a:extLst>
          </p:cNvPr>
          <p:cNvSpPr>
            <a:spLocks noGrp="1"/>
          </p:cNvSpPr>
          <p:nvPr>
            <p:ph type="title"/>
          </p:nvPr>
        </p:nvSpPr>
        <p:spPr/>
        <p:txBody>
          <a:bodyPr>
            <a:noAutofit/>
          </a:bodyPr>
          <a:lstStyle/>
          <a:p>
            <a:r>
              <a:rPr lang="en-US" b="1" dirty="0">
                <a:latin typeface="+mj-lt"/>
              </a:rPr>
              <a:t>11.7 Scrum Process and Meetings</a:t>
            </a:r>
          </a:p>
        </p:txBody>
      </p:sp>
      <p:sp>
        <p:nvSpPr>
          <p:cNvPr id="3" name="Text Placeholder 2">
            <a:extLst>
              <a:ext uri="{FF2B5EF4-FFF2-40B4-BE49-F238E27FC236}">
                <a16:creationId xmlns:a16="http://schemas.microsoft.com/office/drawing/2014/main" id="{0BE81724-3C5C-900D-1F95-ED1B8386EE40}"/>
              </a:ext>
            </a:extLst>
          </p:cNvPr>
          <p:cNvSpPr>
            <a:spLocks noGrp="1"/>
          </p:cNvSpPr>
          <p:nvPr>
            <p:ph type="body" idx="1"/>
          </p:nvPr>
        </p:nvSpPr>
        <p:spPr>
          <a:xfrm>
            <a:off x="375556" y="1229875"/>
            <a:ext cx="8145043" cy="3339000"/>
          </a:xfrm>
        </p:spPr>
        <p:txBody>
          <a:bodyPr/>
          <a:lstStyle/>
          <a:p>
            <a:pPr>
              <a:buFont typeface="Arial" panose="020B0604020202020204" pitchFamily="34" charset="0"/>
              <a:buChar char="•"/>
            </a:pPr>
            <a:r>
              <a:rPr lang="en-US" dirty="0">
                <a:solidFill>
                  <a:srgbClr val="000000"/>
                </a:solidFill>
                <a:latin typeface="+mn-lt"/>
              </a:rPr>
              <a:t>Holistic approach</a:t>
            </a:r>
          </a:p>
          <a:p>
            <a:pPr>
              <a:buFont typeface="Arial" panose="020B0604020202020204" pitchFamily="34" charset="0"/>
              <a:buChar char="•"/>
            </a:pPr>
            <a:r>
              <a:rPr lang="en-US" dirty="0">
                <a:solidFill>
                  <a:srgbClr val="000000"/>
                </a:solidFill>
                <a:latin typeface="+mn-lt"/>
              </a:rPr>
              <a:t>Faster way to develop products/services than traditional project management</a:t>
            </a:r>
          </a:p>
          <a:p>
            <a:pPr>
              <a:buFont typeface="Arial" panose="020B0604020202020204" pitchFamily="34" charset="0"/>
              <a:buChar char="•"/>
            </a:pPr>
            <a:r>
              <a:rPr lang="en-US" dirty="0">
                <a:solidFill>
                  <a:srgbClr val="000000"/>
                </a:solidFill>
                <a:latin typeface="+mn-lt"/>
              </a:rPr>
              <a:t>Holds a series of meetings throughout the project (several phases)</a:t>
            </a:r>
          </a:p>
          <a:p>
            <a:pPr>
              <a:buFont typeface="Arial" panose="020B0604020202020204" pitchFamily="34" charset="0"/>
              <a:buChar char="•"/>
            </a:pPr>
            <a:r>
              <a:rPr lang="en-US" dirty="0">
                <a:solidFill>
                  <a:srgbClr val="000000"/>
                </a:solidFill>
                <a:latin typeface="+mn-lt"/>
              </a:rPr>
              <a:t>Team stays in close touch with each other</a:t>
            </a:r>
          </a:p>
          <a:p>
            <a:pPr>
              <a:buFont typeface="Arial" panose="020B0604020202020204" pitchFamily="34" charset="0"/>
              <a:buChar char="•"/>
            </a:pPr>
            <a:r>
              <a:rPr lang="en-US" dirty="0">
                <a:solidFill>
                  <a:srgbClr val="000000"/>
                </a:solidFill>
                <a:latin typeface="+mn-lt"/>
              </a:rPr>
              <a:t>The project is continual trial and error</a:t>
            </a:r>
          </a:p>
          <a:p>
            <a:pPr>
              <a:buFont typeface="Arial" panose="020B0604020202020204" pitchFamily="34" charset="0"/>
              <a:buChar char="•"/>
            </a:pPr>
            <a:r>
              <a:rPr lang="en-US" dirty="0">
                <a:solidFill>
                  <a:srgbClr val="000000"/>
                </a:solidFill>
                <a:latin typeface="+mn-lt"/>
              </a:rPr>
              <a:t>Similar to the game of rugby  (the team all move in one direction to the goal post)</a:t>
            </a:r>
          </a:p>
        </p:txBody>
      </p:sp>
    </p:spTree>
    <p:extLst>
      <p:ext uri="{BB962C8B-B14F-4D97-AF65-F5344CB8AC3E}">
        <p14:creationId xmlns:p14="http://schemas.microsoft.com/office/powerpoint/2010/main" val="1021467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ABC32-865C-34D6-626C-63C114128B24}"/>
              </a:ext>
            </a:extLst>
          </p:cNvPr>
          <p:cNvSpPr>
            <a:spLocks noGrp="1"/>
          </p:cNvSpPr>
          <p:nvPr>
            <p:ph type="title"/>
          </p:nvPr>
        </p:nvSpPr>
        <p:spPr/>
        <p:txBody>
          <a:bodyPr>
            <a:noAutofit/>
          </a:bodyPr>
          <a:lstStyle/>
          <a:p>
            <a:r>
              <a:rPr lang="en-US" b="1" dirty="0">
                <a:latin typeface="+mj-lt"/>
              </a:rPr>
              <a:t>11.7 Scrum Meetings</a:t>
            </a:r>
          </a:p>
        </p:txBody>
      </p:sp>
      <p:graphicFrame>
        <p:nvGraphicFramePr>
          <p:cNvPr id="4" name="Diagrama 3" descr="Release Meeting:&#10;•Establish goals, expectations, risks, features to be developed, develop a “backlog” (a list of everything that needs completed)&#10;Sprint Planning:&#10;• Negotiate where to start, what features are most important, who is responsible, timing to complete the feature, break down the pieces of the project, everything is recorded, goals cannot be changed until the next Sprint&#10;Daily Scrum:&#10;•The core of Agile project management, daily meetings&#10;Sprint Review:&#10;•“Show and tell” specific work completed&#10;Sprint Retrospective:&#10;•Reflection on how well the team think the sprint went, set up an action plan to improve&#10;">
            <a:extLst>
              <a:ext uri="{FF2B5EF4-FFF2-40B4-BE49-F238E27FC236}">
                <a16:creationId xmlns:a16="http://schemas.microsoft.com/office/drawing/2014/main" id="{703A736E-45FE-B738-AF86-A63472FA4583}"/>
              </a:ext>
            </a:extLst>
          </p:cNvPr>
          <p:cNvGraphicFramePr/>
          <p:nvPr>
            <p:extLst>
              <p:ext uri="{D42A27DB-BD31-4B8C-83A1-F6EECF244321}">
                <p14:modId xmlns:p14="http://schemas.microsoft.com/office/powerpoint/2010/main" val="2599166476"/>
              </p:ext>
            </p:extLst>
          </p:nvPr>
        </p:nvGraphicFramePr>
        <p:xfrm>
          <a:off x="311700" y="1017800"/>
          <a:ext cx="8520600" cy="3631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3036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96F1F-15E8-48B6-F4BC-03CB1593A1AF}"/>
              </a:ext>
            </a:extLst>
          </p:cNvPr>
          <p:cNvSpPr>
            <a:spLocks noGrp="1"/>
          </p:cNvSpPr>
          <p:nvPr>
            <p:ph type="title"/>
          </p:nvPr>
        </p:nvSpPr>
        <p:spPr/>
        <p:txBody>
          <a:bodyPr>
            <a:noAutofit/>
          </a:bodyPr>
          <a:lstStyle/>
          <a:p>
            <a:r>
              <a:rPr lang="en-US" b="1" dirty="0">
                <a:latin typeface="+mj-lt"/>
              </a:rPr>
              <a:t>11.7 Daily Scrum</a:t>
            </a:r>
          </a:p>
        </p:txBody>
      </p:sp>
      <p:sp>
        <p:nvSpPr>
          <p:cNvPr id="3" name="Text Placeholder 2">
            <a:extLst>
              <a:ext uri="{FF2B5EF4-FFF2-40B4-BE49-F238E27FC236}">
                <a16:creationId xmlns:a16="http://schemas.microsoft.com/office/drawing/2014/main" id="{6503D3BE-6FE3-40C3-332D-0950F2DC9D96}"/>
              </a:ext>
            </a:extLst>
          </p:cNvPr>
          <p:cNvSpPr>
            <a:spLocks noGrp="1"/>
          </p:cNvSpPr>
          <p:nvPr>
            <p:ph type="body" idx="1"/>
          </p:nvPr>
        </p:nvSpPr>
        <p:spPr>
          <a:xfrm>
            <a:off x="457200" y="1229875"/>
            <a:ext cx="8207829" cy="3339000"/>
          </a:xfrm>
        </p:spPr>
        <p:txBody>
          <a:bodyPr>
            <a:normAutofit/>
          </a:bodyPr>
          <a:lstStyle/>
          <a:p>
            <a:pPr>
              <a:buFont typeface="Arial" panose="020B0604020202020204" pitchFamily="34" charset="0"/>
              <a:buChar char="•"/>
            </a:pPr>
            <a:r>
              <a:rPr lang="en-US" dirty="0">
                <a:solidFill>
                  <a:srgbClr val="000000"/>
                </a:solidFill>
                <a:latin typeface="+mn-lt"/>
              </a:rPr>
              <a:t>Team meets daily, same place, same time</a:t>
            </a:r>
          </a:p>
          <a:p>
            <a:pPr>
              <a:buFont typeface="Arial" panose="020B0604020202020204" pitchFamily="34" charset="0"/>
              <a:buChar char="•"/>
            </a:pPr>
            <a:r>
              <a:rPr lang="en-US" dirty="0">
                <a:solidFill>
                  <a:srgbClr val="000000"/>
                </a:solidFill>
                <a:latin typeface="+mn-lt"/>
              </a:rPr>
              <a:t>Meetings last 15-20 minutes</a:t>
            </a:r>
          </a:p>
          <a:p>
            <a:pPr>
              <a:buFont typeface="Arial" panose="020B0604020202020204" pitchFamily="34" charset="0"/>
              <a:buChar char="•"/>
            </a:pPr>
            <a:r>
              <a:rPr lang="en-US" dirty="0">
                <a:solidFill>
                  <a:srgbClr val="000000"/>
                </a:solidFill>
                <a:latin typeface="+mn-lt"/>
              </a:rPr>
              <a:t>Team meets standing in a circle</a:t>
            </a:r>
          </a:p>
          <a:p>
            <a:pPr>
              <a:buFont typeface="Arial" panose="020B0604020202020204" pitchFamily="34" charset="0"/>
              <a:buChar char="•"/>
            </a:pPr>
            <a:r>
              <a:rPr lang="en-US" dirty="0">
                <a:solidFill>
                  <a:srgbClr val="000000"/>
                </a:solidFill>
                <a:latin typeface="+mn-lt"/>
              </a:rPr>
              <a:t>Everything is written on a whiteboard, recorded later</a:t>
            </a:r>
          </a:p>
          <a:p>
            <a:pPr>
              <a:buFont typeface="Arial" panose="020B0604020202020204" pitchFamily="34" charset="0"/>
              <a:buChar char="•"/>
            </a:pPr>
            <a:r>
              <a:rPr lang="en-US" dirty="0">
                <a:solidFill>
                  <a:srgbClr val="000000"/>
                </a:solidFill>
                <a:latin typeface="+mn-lt"/>
              </a:rPr>
              <a:t>Core questions asked (what happened since last time we met? What will happen between now and next Scrum? Are there any obstacles?)</a:t>
            </a:r>
          </a:p>
          <a:p>
            <a:pPr>
              <a:buFont typeface="Arial" panose="020B0604020202020204" pitchFamily="34" charset="0"/>
              <a:buChar char="•"/>
            </a:pPr>
            <a:r>
              <a:rPr lang="en-US" dirty="0">
                <a:solidFill>
                  <a:srgbClr val="000000"/>
                </a:solidFill>
                <a:latin typeface="+mn-lt"/>
              </a:rPr>
              <a:t>Team decides what to do, not Scrum Master</a:t>
            </a:r>
          </a:p>
          <a:p>
            <a:pPr>
              <a:buFont typeface="Arial" panose="020B0604020202020204" pitchFamily="34" charset="0"/>
              <a:buChar char="•"/>
            </a:pPr>
            <a:r>
              <a:rPr lang="en-US" dirty="0">
                <a:solidFill>
                  <a:srgbClr val="000000"/>
                </a:solidFill>
                <a:latin typeface="+mn-lt"/>
              </a:rPr>
              <a:t>Scrum Master ensures the logistics/obstacles are handled</a:t>
            </a:r>
          </a:p>
        </p:txBody>
      </p:sp>
    </p:spTree>
    <p:extLst>
      <p:ext uri="{BB962C8B-B14F-4D97-AF65-F5344CB8AC3E}">
        <p14:creationId xmlns:p14="http://schemas.microsoft.com/office/powerpoint/2010/main" val="4179299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326570" y="446313"/>
            <a:ext cx="8341329" cy="57694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11.8 Estimating Resources</a:t>
            </a:r>
            <a:endParaRPr b="1" dirty="0">
              <a:latin typeface="Arial"/>
              <a:ea typeface="Arial"/>
              <a:cs typeface="Arial"/>
              <a:sym typeface="Arial"/>
            </a:endParaRPr>
          </a:p>
        </p:txBody>
      </p:sp>
      <p:sp>
        <p:nvSpPr>
          <p:cNvPr id="123" name="Google Shape;123;p20"/>
          <p:cNvSpPr txBox="1">
            <a:spLocks noGrp="1"/>
          </p:cNvSpPr>
          <p:nvPr>
            <p:ph type="body" idx="1"/>
          </p:nvPr>
        </p:nvSpPr>
        <p:spPr>
          <a:xfrm>
            <a:off x="326570" y="1197429"/>
            <a:ext cx="8341329" cy="3201171"/>
          </a:xfrm>
          <a:prstGeom prst="rect">
            <a:avLst/>
          </a:prstGeom>
        </p:spPr>
        <p:txBody>
          <a:bodyPr spcFirstLastPara="1" wrap="square" lIns="91425" tIns="91425" rIns="91425" bIns="91425" anchor="t" anchorCtr="0">
            <a:normAutofit/>
          </a:bodyPr>
          <a:lstStyle/>
          <a:p>
            <a:pPr lvl="0" algn="l" rtl="0">
              <a:lnSpc>
                <a:spcPct val="100000"/>
              </a:lnSpc>
              <a:spcBef>
                <a:spcPts val="1200"/>
              </a:spcBef>
              <a:spcAft>
                <a:spcPts val="0"/>
              </a:spcAft>
              <a:buClr>
                <a:srgbClr val="373D3F"/>
              </a:buClr>
              <a:buSzPts val="1800"/>
              <a:buFont typeface="Arial" panose="020B0604020202020204" pitchFamily="34" charset="0"/>
              <a:buChar char="•"/>
            </a:pPr>
            <a:r>
              <a:rPr lang="en" dirty="0">
                <a:solidFill>
                  <a:srgbClr val="000000"/>
                </a:solidFill>
                <a:highlight>
                  <a:srgbClr val="FFFFFF"/>
                </a:highlight>
                <a:latin typeface="Arial"/>
                <a:ea typeface="Arial"/>
                <a:cs typeface="Arial"/>
                <a:sym typeface="Arial"/>
              </a:rPr>
              <a:t>In Agile, estimating capacity can be especially difficult</a:t>
            </a:r>
          </a:p>
          <a:p>
            <a:pPr lvl="0" algn="l" rtl="0">
              <a:lnSpc>
                <a:spcPct val="100000"/>
              </a:lnSpc>
              <a:spcBef>
                <a:spcPts val="1200"/>
              </a:spcBef>
              <a:spcAft>
                <a:spcPts val="0"/>
              </a:spcAft>
              <a:buClr>
                <a:srgbClr val="373D3F"/>
              </a:buClr>
              <a:buSzPts val="1800"/>
              <a:buFont typeface="Arial" panose="020B0604020202020204" pitchFamily="34" charset="0"/>
              <a:buChar char="•"/>
            </a:pPr>
            <a:endParaRPr dirty="0">
              <a:solidFill>
                <a:srgbClr val="000000"/>
              </a:solidFill>
              <a:highlight>
                <a:srgbClr val="FFFFFF"/>
              </a:highlight>
              <a:latin typeface="Arial"/>
              <a:ea typeface="Arial"/>
              <a:cs typeface="Arial"/>
              <a:sym typeface="Arial"/>
            </a:endParaRPr>
          </a:p>
          <a:p>
            <a:pPr lvl="0" algn="l" rtl="0">
              <a:lnSpc>
                <a:spcPct val="100000"/>
              </a:lnSpc>
              <a:spcBef>
                <a:spcPts val="0"/>
              </a:spcBef>
              <a:spcAft>
                <a:spcPts val="0"/>
              </a:spcAft>
              <a:buClr>
                <a:srgbClr val="373D3F"/>
              </a:buClr>
              <a:buSzPts val="1800"/>
              <a:buFont typeface="Arial" panose="020B0604020202020204" pitchFamily="34" charset="0"/>
              <a:buChar char="•"/>
            </a:pPr>
            <a:r>
              <a:rPr lang="en" dirty="0">
                <a:solidFill>
                  <a:srgbClr val="000000"/>
                </a:solidFill>
                <a:highlight>
                  <a:srgbClr val="FFFFFF"/>
                </a:highlight>
                <a:latin typeface="Arial"/>
                <a:ea typeface="Arial"/>
                <a:cs typeface="Arial"/>
                <a:sym typeface="Arial"/>
              </a:rPr>
              <a:t>Agile project managers (or Scrum masters) exert minimal direct influence on day-to-day work.</a:t>
            </a:r>
          </a:p>
          <a:p>
            <a:pPr lvl="0" algn="l" rtl="0">
              <a:lnSpc>
                <a:spcPct val="100000"/>
              </a:lnSpc>
              <a:spcBef>
                <a:spcPts val="0"/>
              </a:spcBef>
              <a:spcAft>
                <a:spcPts val="0"/>
              </a:spcAft>
              <a:buClr>
                <a:srgbClr val="373D3F"/>
              </a:buClr>
              <a:buSzPts val="1800"/>
              <a:buFont typeface="Arial" panose="020B0604020202020204" pitchFamily="34" charset="0"/>
              <a:buChar char="•"/>
            </a:pPr>
            <a:endParaRPr dirty="0">
              <a:solidFill>
                <a:srgbClr val="000000"/>
              </a:solidFill>
              <a:highlight>
                <a:srgbClr val="FFFFFF"/>
              </a:highlight>
              <a:latin typeface="Arial"/>
              <a:ea typeface="Arial"/>
              <a:cs typeface="Arial"/>
              <a:sym typeface="Arial"/>
            </a:endParaRPr>
          </a:p>
          <a:p>
            <a:pPr lvl="0" algn="l" rtl="0">
              <a:lnSpc>
                <a:spcPct val="100000"/>
              </a:lnSpc>
              <a:spcBef>
                <a:spcPts val="0"/>
              </a:spcBef>
              <a:spcAft>
                <a:spcPts val="0"/>
              </a:spcAft>
              <a:buClr>
                <a:srgbClr val="373D3F"/>
              </a:buClr>
              <a:buSzPts val="1800"/>
              <a:buFont typeface="Arial" panose="020B0604020202020204" pitchFamily="34" charset="0"/>
              <a:buChar char="•"/>
            </a:pPr>
            <a:r>
              <a:rPr lang="en" dirty="0">
                <a:solidFill>
                  <a:srgbClr val="000000"/>
                </a:solidFill>
                <a:highlight>
                  <a:srgbClr val="FFFFFF"/>
                </a:highlight>
                <a:latin typeface="Arial"/>
                <a:ea typeface="Arial"/>
                <a:cs typeface="Arial"/>
                <a:sym typeface="Arial"/>
              </a:rPr>
              <a:t>Agile project managers must practice good resource capacity management by “planning your workforce and building a skill inventory in exact proportion to the demand you foresee”</a:t>
            </a:r>
          </a:p>
          <a:p>
            <a:pPr marL="285750" lvl="0" indent="-285750" algn="l" rtl="0">
              <a:lnSpc>
                <a:spcPct val="100000"/>
              </a:lnSpc>
              <a:spcBef>
                <a:spcPts val="1200"/>
              </a:spcBef>
              <a:spcAft>
                <a:spcPts val="0"/>
              </a:spcAft>
              <a:buFont typeface="Arial" panose="020B0604020202020204" pitchFamily="34" charset="0"/>
              <a:buChar char="•"/>
            </a:pPr>
            <a:endParaRPr sz="1350" dirty="0">
              <a:solidFill>
                <a:srgbClr val="000000"/>
              </a:solidFill>
              <a:highlight>
                <a:srgbClr val="FFFFFF"/>
              </a:highlight>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366050" y="411981"/>
            <a:ext cx="8409950" cy="59285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11.1 Learning Objectives</a:t>
            </a:r>
            <a:endParaRPr b="1" dirty="0">
              <a:latin typeface="Arial"/>
              <a:ea typeface="Arial"/>
              <a:cs typeface="Arial"/>
              <a:sym typeface="Arial"/>
            </a:endParaRPr>
          </a:p>
        </p:txBody>
      </p:sp>
      <p:sp>
        <p:nvSpPr>
          <p:cNvPr id="81" name="Google Shape;81;p14"/>
          <p:cNvSpPr txBox="1">
            <a:spLocks noGrp="1"/>
          </p:cNvSpPr>
          <p:nvPr>
            <p:ph type="body" idx="1"/>
          </p:nvPr>
        </p:nvSpPr>
        <p:spPr>
          <a:xfrm>
            <a:off x="366050" y="1256044"/>
            <a:ext cx="8616600" cy="33029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dirty="0">
                <a:solidFill>
                  <a:srgbClr val="000000"/>
                </a:solidFill>
                <a:latin typeface="+mn-lt"/>
                <a:ea typeface="Arial"/>
                <a:cs typeface="Arial"/>
                <a:sym typeface="Arial"/>
              </a:rPr>
              <a:t>By the end of this presentation you should be able to:</a:t>
            </a:r>
          </a:p>
          <a:p>
            <a:pPr marL="0" lvl="0" indent="0" algn="l" rtl="0">
              <a:spcBef>
                <a:spcPts val="0"/>
              </a:spcBef>
              <a:spcAft>
                <a:spcPts val="0"/>
              </a:spcAft>
              <a:buNone/>
            </a:pPr>
            <a:endParaRPr sz="1700" b="1" dirty="0">
              <a:solidFill>
                <a:srgbClr val="000000"/>
              </a:solidFill>
              <a:latin typeface="+mn-lt"/>
              <a:ea typeface="Arial"/>
              <a:cs typeface="Arial"/>
              <a:sym typeface="Arial"/>
            </a:endParaRPr>
          </a:p>
          <a:p>
            <a:pPr>
              <a:buFont typeface="+mj-lt"/>
              <a:buAutoNum type="arabicPeriod"/>
            </a:pPr>
            <a:r>
              <a:rPr lang="en-CA" sz="1600" dirty="0">
                <a:solidFill>
                  <a:srgbClr val="000000"/>
                </a:solidFill>
                <a:latin typeface="+mn-lt"/>
              </a:rPr>
              <a:t>Explain the difference between traditional and Agile project management.</a:t>
            </a:r>
          </a:p>
          <a:p>
            <a:pPr>
              <a:buFont typeface="+mj-lt"/>
              <a:buAutoNum type="arabicPeriod"/>
            </a:pPr>
            <a:r>
              <a:rPr lang="en-CA" sz="1600" dirty="0">
                <a:solidFill>
                  <a:srgbClr val="000000"/>
                </a:solidFill>
                <a:latin typeface="+mn-lt"/>
              </a:rPr>
              <a:t>Explain fundamentals of Agile software development, including sprints and product stories.</a:t>
            </a:r>
          </a:p>
          <a:p>
            <a:pPr>
              <a:buFont typeface="+mj-lt"/>
              <a:buAutoNum type="arabicPeriod"/>
            </a:pPr>
            <a:r>
              <a:rPr lang="en-CA" sz="1600" dirty="0">
                <a:solidFill>
                  <a:srgbClr val="000000"/>
                </a:solidFill>
                <a:latin typeface="+mn-lt"/>
              </a:rPr>
              <a:t>Explain Agile project scope.</a:t>
            </a:r>
          </a:p>
          <a:p>
            <a:pPr>
              <a:buFont typeface="+mj-lt"/>
              <a:buAutoNum type="arabicPeriod"/>
            </a:pPr>
            <a:r>
              <a:rPr lang="en-CA" sz="1600" dirty="0">
                <a:solidFill>
                  <a:srgbClr val="000000"/>
                </a:solidFill>
                <a:latin typeface="+mn-lt"/>
              </a:rPr>
              <a:t>Discuss issues related to sustainable procurement in Agile projects.</a:t>
            </a:r>
          </a:p>
          <a:p>
            <a:pPr>
              <a:buFont typeface="+mj-lt"/>
              <a:buAutoNum type="arabicPeriod"/>
            </a:pPr>
            <a:r>
              <a:rPr lang="en-CA" sz="1600" dirty="0">
                <a:solidFill>
                  <a:srgbClr val="000000"/>
                </a:solidFill>
                <a:latin typeface="+mn-lt"/>
              </a:rPr>
              <a:t>Explain the role of self-organizing teams in Agile.</a:t>
            </a:r>
          </a:p>
          <a:p>
            <a:pPr>
              <a:buFont typeface="+mj-lt"/>
              <a:buAutoNum type="arabicPeriod"/>
            </a:pPr>
            <a:r>
              <a:rPr lang="en-CA" sz="1600" dirty="0">
                <a:solidFill>
                  <a:srgbClr val="000000"/>
                </a:solidFill>
                <a:latin typeface="+mn-lt"/>
              </a:rPr>
              <a:t>Describe challenges related to resource allocation in Agile.</a:t>
            </a:r>
          </a:p>
          <a:p>
            <a:pPr marL="457200" lvl="0" indent="0" algn="l" rtl="0">
              <a:lnSpc>
                <a:spcPct val="115000"/>
              </a:lnSpc>
              <a:spcBef>
                <a:spcPts val="1400"/>
              </a:spcBef>
              <a:spcAft>
                <a:spcPts val="1000"/>
              </a:spcAft>
              <a:buNone/>
            </a:pPr>
            <a:endParaRPr sz="1700" dirty="0">
              <a:solidFill>
                <a:srgbClr val="000000"/>
              </a:solidFill>
              <a:latin typeface="+mn-lt"/>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327259" y="401907"/>
            <a:ext cx="841248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11.2 Definition</a:t>
            </a:r>
            <a:endParaRPr b="1" dirty="0">
              <a:latin typeface="Arial"/>
              <a:ea typeface="Arial"/>
              <a:cs typeface="Arial"/>
              <a:sym typeface="Arial"/>
            </a:endParaRPr>
          </a:p>
        </p:txBody>
      </p:sp>
      <p:sp>
        <p:nvSpPr>
          <p:cNvPr id="87" name="Google Shape;87;p15"/>
          <p:cNvSpPr txBox="1">
            <a:spLocks noGrp="1"/>
          </p:cNvSpPr>
          <p:nvPr>
            <p:ph type="body" idx="1"/>
          </p:nvPr>
        </p:nvSpPr>
        <p:spPr>
          <a:xfrm>
            <a:off x="228149" y="1251284"/>
            <a:ext cx="8511590" cy="3320716"/>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600"/>
              </a:spcBef>
              <a:spcAft>
                <a:spcPts val="600"/>
              </a:spcAft>
              <a:buSzPts val="2000"/>
              <a:buFont typeface="Arial" panose="020B0604020202020204" pitchFamily="34" charset="0"/>
              <a:buChar char="•"/>
            </a:pPr>
            <a:r>
              <a:rPr lang="en-CA" sz="1600" dirty="0">
                <a:solidFill>
                  <a:srgbClr val="000000"/>
                </a:solidFill>
                <a:latin typeface="+mn-lt"/>
              </a:rPr>
              <a:t>Agile is iterative (repeating) short process focused on customer feedback and satisfaction.</a:t>
            </a:r>
          </a:p>
          <a:p>
            <a:pPr marL="457200" lvl="0" indent="-355600" algn="l" rtl="0">
              <a:lnSpc>
                <a:spcPct val="100000"/>
              </a:lnSpc>
              <a:spcBef>
                <a:spcPts val="600"/>
              </a:spcBef>
              <a:spcAft>
                <a:spcPts val="600"/>
              </a:spcAft>
              <a:buSzPts val="2000"/>
              <a:buFont typeface="Arial" panose="020B0604020202020204" pitchFamily="34" charset="0"/>
              <a:buChar char="•"/>
            </a:pPr>
            <a:r>
              <a:rPr lang="en-CA" sz="1600" dirty="0">
                <a:solidFill>
                  <a:srgbClr val="000000"/>
                </a:solidFill>
                <a:latin typeface="+mn-lt"/>
              </a:rPr>
              <a:t>Agile is favoured for software development.</a:t>
            </a:r>
          </a:p>
          <a:p>
            <a:pPr marL="457200" lvl="0" indent="-355600" algn="l" rtl="0">
              <a:lnSpc>
                <a:spcPct val="100000"/>
              </a:lnSpc>
              <a:spcBef>
                <a:spcPts val="600"/>
              </a:spcBef>
              <a:spcAft>
                <a:spcPts val="600"/>
              </a:spcAft>
              <a:buSzPts val="2000"/>
              <a:buFont typeface="Arial" panose="020B0604020202020204" pitchFamily="34" charset="0"/>
              <a:buChar char="•"/>
            </a:pPr>
            <a:r>
              <a:rPr lang="en-CA" sz="1600" dirty="0">
                <a:solidFill>
                  <a:srgbClr val="000000"/>
                </a:solidFill>
                <a:latin typeface="+mn-lt"/>
              </a:rPr>
              <a:t>Agile products can be brought to market quickly and then improved with updates.</a:t>
            </a:r>
          </a:p>
          <a:p>
            <a:pPr indent="-355600">
              <a:lnSpc>
                <a:spcPct val="100000"/>
              </a:lnSpc>
              <a:spcBef>
                <a:spcPts val="600"/>
              </a:spcBef>
              <a:spcAft>
                <a:spcPts val="600"/>
              </a:spcAft>
              <a:buSzPts val="2000"/>
              <a:buFont typeface="Arial" panose="020B0604020202020204" pitchFamily="34" charset="0"/>
              <a:buChar char="•"/>
            </a:pPr>
            <a:r>
              <a:rPr lang="en-CA" sz="1600" dirty="0">
                <a:solidFill>
                  <a:srgbClr val="000000"/>
                </a:solidFill>
                <a:latin typeface="+mn-lt"/>
              </a:rPr>
              <a:t>Agile development is a learning process whereby the project team create a shared understanding of features they can create in the product/service, given the allotted time and money</a:t>
            </a:r>
          </a:p>
          <a:p>
            <a:pPr marL="457200" lvl="0" indent="-355600" algn="l" rtl="0">
              <a:lnSpc>
                <a:spcPct val="100000"/>
              </a:lnSpc>
              <a:spcBef>
                <a:spcPts val="600"/>
              </a:spcBef>
              <a:spcAft>
                <a:spcPts val="600"/>
              </a:spcAft>
              <a:buSzPts val="2000"/>
              <a:buFont typeface="Arial" panose="020B0604020202020204" pitchFamily="34" charset="0"/>
              <a:buChar char="•"/>
            </a:pPr>
            <a:r>
              <a:rPr lang="en-CA" sz="1600" dirty="0">
                <a:solidFill>
                  <a:srgbClr val="000000"/>
                </a:solidFill>
                <a:latin typeface="+mn-lt"/>
              </a:rPr>
              <a:t>It is a living order approach to project management</a:t>
            </a:r>
          </a:p>
          <a:p>
            <a:pPr marL="457200" lvl="0" indent="-355600" algn="l" rtl="0">
              <a:lnSpc>
                <a:spcPct val="100000"/>
              </a:lnSpc>
              <a:spcBef>
                <a:spcPts val="600"/>
              </a:spcBef>
              <a:spcAft>
                <a:spcPts val="600"/>
              </a:spcAft>
              <a:buSzPts val="2000"/>
              <a:buFont typeface="Arial" panose="020B0604020202020204" pitchFamily="34" charset="0"/>
              <a:buChar char="•"/>
            </a:pPr>
            <a:r>
              <a:rPr lang="en-CA" sz="1600" dirty="0">
                <a:solidFill>
                  <a:srgbClr val="000000"/>
                </a:solidFill>
                <a:latin typeface="+mn-lt"/>
              </a:rPr>
              <a:t>In the beginning there may be uncertainty and unknowns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317634" y="388933"/>
            <a:ext cx="8279166"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11.2 Many </a:t>
            </a:r>
            <a:r>
              <a:rPr lang="en" b="1" dirty="0" err="1">
                <a:latin typeface="Arial"/>
                <a:ea typeface="Arial"/>
                <a:cs typeface="Arial"/>
                <a:sym typeface="Arial"/>
              </a:rPr>
              <a:t>flavours</a:t>
            </a:r>
            <a:r>
              <a:rPr lang="en" b="1" dirty="0">
                <a:latin typeface="Arial"/>
                <a:ea typeface="Arial"/>
                <a:cs typeface="Arial"/>
                <a:sym typeface="Arial"/>
              </a:rPr>
              <a:t> of Agile</a:t>
            </a:r>
            <a:endParaRPr b="1" dirty="0">
              <a:latin typeface="Arial"/>
              <a:ea typeface="Arial"/>
              <a:cs typeface="Arial"/>
              <a:sym typeface="Arial"/>
            </a:endParaRPr>
          </a:p>
        </p:txBody>
      </p:sp>
      <p:graphicFrame>
        <p:nvGraphicFramePr>
          <p:cNvPr id="2" name="Diagrama 1" descr="Agile Scrum:&#10;•Designed for completing complex projects&#10;Extreme Programming:&#10;•Emphasizes short development cycles with frequent releases of software for evaluation&#10;Rapid Product Development:&#10;•Emphasizes “simultaneous, coordinated activities by multi-functional teams, striving for smooth transitions between phases for the most rapid time-to-market” (ORC International: Expert Advisory Services)&#10;">
            <a:extLst>
              <a:ext uri="{FF2B5EF4-FFF2-40B4-BE49-F238E27FC236}">
                <a16:creationId xmlns:a16="http://schemas.microsoft.com/office/drawing/2014/main" id="{0B462D7E-5F01-F511-6949-17966C023109}"/>
              </a:ext>
            </a:extLst>
          </p:cNvPr>
          <p:cNvGraphicFramePr/>
          <p:nvPr>
            <p:extLst>
              <p:ext uri="{D42A27DB-BD31-4B8C-83A1-F6EECF244321}">
                <p14:modId xmlns:p14="http://schemas.microsoft.com/office/powerpoint/2010/main" val="3348314424"/>
              </p:ext>
            </p:extLst>
          </p:nvPr>
        </p:nvGraphicFramePr>
        <p:xfrm>
          <a:off x="317634" y="1135780"/>
          <a:ext cx="8279166" cy="3421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5B6A3-20C0-D454-F2F8-07DB20CE8586}"/>
              </a:ext>
            </a:extLst>
          </p:cNvPr>
          <p:cNvSpPr>
            <a:spLocks noGrp="1"/>
          </p:cNvSpPr>
          <p:nvPr>
            <p:ph type="title"/>
          </p:nvPr>
        </p:nvSpPr>
        <p:spPr/>
        <p:txBody>
          <a:bodyPr>
            <a:noAutofit/>
          </a:bodyPr>
          <a:lstStyle/>
          <a:p>
            <a:r>
              <a:rPr lang="en-US" b="1" dirty="0">
                <a:latin typeface="+mj-lt"/>
              </a:rPr>
              <a:t>11.2 Iterative Process</a:t>
            </a:r>
          </a:p>
        </p:txBody>
      </p:sp>
      <p:sp>
        <p:nvSpPr>
          <p:cNvPr id="3" name="Text Placeholder 2">
            <a:extLst>
              <a:ext uri="{FF2B5EF4-FFF2-40B4-BE49-F238E27FC236}">
                <a16:creationId xmlns:a16="http://schemas.microsoft.com/office/drawing/2014/main" id="{E83D961E-4F28-AE9C-FDCF-AB6CF3D46EA1}"/>
              </a:ext>
            </a:extLst>
          </p:cNvPr>
          <p:cNvSpPr>
            <a:spLocks noGrp="1"/>
          </p:cNvSpPr>
          <p:nvPr>
            <p:ph type="body" idx="1"/>
          </p:nvPr>
        </p:nvSpPr>
        <p:spPr>
          <a:xfrm>
            <a:off x="311700" y="1229875"/>
            <a:ext cx="6406734" cy="3339000"/>
          </a:xfrm>
        </p:spPr>
        <p:txBody>
          <a:bodyPr>
            <a:normAutofit fontScale="92500" lnSpcReduction="10000"/>
          </a:bodyPr>
          <a:lstStyle/>
          <a:p>
            <a:pPr>
              <a:buFont typeface="Arial" panose="020B0604020202020204" pitchFamily="34" charset="0"/>
              <a:buChar char="•"/>
            </a:pPr>
            <a:r>
              <a:rPr lang="en-US" dirty="0">
                <a:solidFill>
                  <a:srgbClr val="000000"/>
                </a:solidFill>
                <a:latin typeface="+mn-lt"/>
              </a:rPr>
              <a:t>Project specifications evolve along with the customer’s satisfaction</a:t>
            </a:r>
          </a:p>
          <a:p>
            <a:pPr>
              <a:buFont typeface="Arial" panose="020B0604020202020204" pitchFamily="34" charset="0"/>
              <a:buChar char="•"/>
            </a:pPr>
            <a:r>
              <a:rPr lang="en-US" dirty="0">
                <a:solidFill>
                  <a:srgbClr val="000000"/>
                </a:solidFill>
                <a:latin typeface="+mn-lt"/>
              </a:rPr>
              <a:t>Project starts with a conversation between project team and customer as to what the customer wants the product/service to do</a:t>
            </a:r>
          </a:p>
          <a:p>
            <a:pPr>
              <a:buFont typeface="Arial" panose="020B0604020202020204" pitchFamily="34" charset="0"/>
              <a:buChar char="•"/>
            </a:pPr>
            <a:r>
              <a:rPr lang="en-US" dirty="0">
                <a:solidFill>
                  <a:srgbClr val="000000"/>
                </a:solidFill>
                <a:latin typeface="+mn-lt"/>
              </a:rPr>
              <a:t>Project team creates pieces of the project </a:t>
            </a:r>
          </a:p>
          <a:p>
            <a:pPr>
              <a:buFont typeface="Arial" panose="020B0604020202020204" pitchFamily="34" charset="0"/>
              <a:buChar char="•"/>
            </a:pPr>
            <a:r>
              <a:rPr lang="en-US" dirty="0">
                <a:solidFill>
                  <a:srgbClr val="000000"/>
                </a:solidFill>
                <a:latin typeface="+mn-lt"/>
              </a:rPr>
              <a:t>After a cycle (a scrum) the customer tries out the product/service</a:t>
            </a:r>
          </a:p>
          <a:p>
            <a:pPr>
              <a:buFont typeface="Arial" panose="020B0604020202020204" pitchFamily="34" charset="0"/>
              <a:buChar char="•"/>
            </a:pPr>
            <a:r>
              <a:rPr lang="en-US" dirty="0">
                <a:solidFill>
                  <a:srgbClr val="000000"/>
                </a:solidFill>
                <a:latin typeface="+mn-lt"/>
              </a:rPr>
              <a:t>The customer offers suggestions for improvement</a:t>
            </a:r>
          </a:p>
          <a:p>
            <a:pPr>
              <a:buFont typeface="Arial" panose="020B0604020202020204" pitchFamily="34" charset="0"/>
              <a:buChar char="•"/>
            </a:pPr>
            <a:r>
              <a:rPr lang="en-US" dirty="0">
                <a:solidFill>
                  <a:srgbClr val="000000"/>
                </a:solidFill>
                <a:latin typeface="+mn-lt"/>
              </a:rPr>
              <a:t>Project team goes back to development until the product/service is complete</a:t>
            </a:r>
          </a:p>
        </p:txBody>
      </p:sp>
      <p:pic>
        <p:nvPicPr>
          <p:cNvPr id="4" name="Picture 2" descr="Iterative Process goes through a number of iterations that include design, development and testing.">
            <a:extLst>
              <a:ext uri="{FF2B5EF4-FFF2-40B4-BE49-F238E27FC236}">
                <a16:creationId xmlns:a16="http://schemas.microsoft.com/office/drawing/2014/main" id="{2E428467-2DB7-087A-213B-0BD101F41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525" y="410000"/>
            <a:ext cx="2134008" cy="398053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011157E1-C0C5-10F5-C01F-4531857263BF}"/>
              </a:ext>
            </a:extLst>
          </p:cNvPr>
          <p:cNvSpPr txBox="1"/>
          <p:nvPr/>
        </p:nvSpPr>
        <p:spPr>
          <a:xfrm>
            <a:off x="6995428" y="4487279"/>
            <a:ext cx="1858201" cy="246221"/>
          </a:xfrm>
          <a:prstGeom prst="rect">
            <a:avLst/>
          </a:prstGeom>
          <a:noFill/>
        </p:spPr>
        <p:txBody>
          <a:bodyPr wrap="none" rtlCol="0">
            <a:spAutoFit/>
          </a:bodyPr>
          <a:lstStyle/>
          <a:p>
            <a:r>
              <a:rPr lang="en-CA" sz="1000" b="0" i="1" dirty="0">
                <a:solidFill>
                  <a:srgbClr val="003180"/>
                </a:solidFill>
                <a:effectLst/>
                <a:latin typeface="+mn-lt"/>
              </a:rPr>
              <a:t>Figure 11‑1: Iterative Process</a:t>
            </a:r>
            <a:endParaRPr lang="en-CA" sz="1000" dirty="0">
              <a:latin typeface="+mn-lt"/>
            </a:endParaRPr>
          </a:p>
        </p:txBody>
      </p:sp>
    </p:spTree>
    <p:extLst>
      <p:ext uri="{BB962C8B-B14F-4D97-AF65-F5344CB8AC3E}">
        <p14:creationId xmlns:p14="http://schemas.microsoft.com/office/powerpoint/2010/main" val="2546038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311700" y="2545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11.3 Scope in Agile</a:t>
            </a:r>
            <a:endParaRPr b="1" dirty="0">
              <a:latin typeface="Arial"/>
              <a:ea typeface="Arial"/>
              <a:cs typeface="Arial"/>
              <a:sym typeface="Arial"/>
            </a:endParaRPr>
          </a:p>
        </p:txBody>
      </p:sp>
      <p:pic>
        <p:nvPicPr>
          <p:cNvPr id="104" name="Google Shape;104;p17" descr="Paper with the word Agile Project Management." title="Image"/>
          <p:cNvPicPr preferRelativeResize="0"/>
          <p:nvPr/>
        </p:nvPicPr>
        <p:blipFill>
          <a:blip r:embed="rId3">
            <a:alphaModFix/>
          </a:blip>
          <a:stretch>
            <a:fillRect/>
          </a:stretch>
        </p:blipFill>
        <p:spPr>
          <a:xfrm>
            <a:off x="311700" y="1245950"/>
            <a:ext cx="3977400" cy="2651600"/>
          </a:xfrm>
          <a:prstGeom prst="rect">
            <a:avLst/>
          </a:prstGeom>
          <a:noFill/>
          <a:ln>
            <a:noFill/>
          </a:ln>
        </p:spPr>
      </p:pic>
      <p:sp>
        <p:nvSpPr>
          <p:cNvPr id="105" name="Google Shape;105;p17"/>
          <p:cNvSpPr txBox="1"/>
          <p:nvPr/>
        </p:nvSpPr>
        <p:spPr>
          <a:xfrm>
            <a:off x="335175" y="3932950"/>
            <a:ext cx="3953925"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i="1" dirty="0">
                <a:solidFill>
                  <a:srgbClr val="191B26"/>
                </a:solidFill>
                <a:hlinkClick r:id="rId4"/>
              </a:rPr>
              <a:t>Image</a:t>
            </a:r>
            <a:r>
              <a:rPr lang="en" sz="1000" i="1" dirty="0">
                <a:solidFill>
                  <a:srgbClr val="191B26"/>
                </a:solidFill>
              </a:rPr>
              <a:t> by </a:t>
            </a:r>
            <a:r>
              <a:rPr lang="es-CO" sz="1000" i="1" u="sng" dirty="0">
                <a:solidFill>
                  <a:srgbClr val="191B26"/>
                </a:solidFill>
                <a:hlinkClick r:id="rId5"/>
              </a:rPr>
              <a:t>Markus Winkler</a:t>
            </a:r>
            <a:r>
              <a:rPr lang="en" sz="1000" i="1" u="sng" dirty="0">
                <a:solidFill>
                  <a:srgbClr val="191B26"/>
                </a:solidFill>
              </a:rPr>
              <a:t>,</a:t>
            </a:r>
            <a:r>
              <a:rPr lang="en" sz="1000" i="1" dirty="0">
                <a:solidFill>
                  <a:srgbClr val="191B26"/>
                </a:solidFill>
              </a:rPr>
              <a:t> </a:t>
            </a:r>
            <a:r>
              <a:rPr lang="es-CO" sz="1000" i="1" u="sng" dirty="0">
                <a:solidFill>
                  <a:srgbClr val="191B26"/>
                </a:solidFill>
                <a:hlinkClick r:id="rId6"/>
              </a:rPr>
              <a:t>Pixabay License</a:t>
            </a:r>
            <a:r>
              <a:rPr lang="en" sz="1000" i="1" dirty="0">
                <a:solidFill>
                  <a:srgbClr val="191B26"/>
                </a:solidFill>
                <a:highlight>
                  <a:schemeClr val="lt1"/>
                </a:highlight>
              </a:rPr>
              <a:t> </a:t>
            </a:r>
            <a:endParaRPr sz="1000" i="1" dirty="0"/>
          </a:p>
        </p:txBody>
      </p:sp>
      <p:sp>
        <p:nvSpPr>
          <p:cNvPr id="103" name="Google Shape;103;p17"/>
          <p:cNvSpPr txBox="1">
            <a:spLocks noGrp="1"/>
          </p:cNvSpPr>
          <p:nvPr>
            <p:ph type="body" idx="1"/>
          </p:nvPr>
        </p:nvSpPr>
        <p:spPr>
          <a:xfrm>
            <a:off x="4572000" y="1126156"/>
            <a:ext cx="4260300" cy="3442744"/>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en" dirty="0">
                <a:solidFill>
                  <a:srgbClr val="000000"/>
                </a:solidFill>
                <a:highlight>
                  <a:srgbClr val="FFFFFF"/>
                </a:highlight>
                <a:latin typeface="Arial"/>
                <a:ea typeface="Arial"/>
                <a:cs typeface="Arial"/>
                <a:sym typeface="Arial"/>
              </a:rPr>
              <a:t>Robert Merrill, an Agile coach advises taking a three-part approach to scope on Agile projects, determining the following:</a:t>
            </a:r>
            <a:endParaRPr dirty="0">
              <a:solidFill>
                <a:srgbClr val="000000"/>
              </a:solidFill>
              <a:highlight>
                <a:srgbClr val="FFFFFF"/>
              </a:highlight>
              <a:latin typeface="Arial"/>
              <a:ea typeface="Arial"/>
              <a:cs typeface="Arial"/>
              <a:sym typeface="Arial"/>
            </a:endParaRPr>
          </a:p>
          <a:p>
            <a:pPr marL="457200" lvl="0" indent="-355600" algn="l" rtl="0">
              <a:lnSpc>
                <a:spcPct val="150000"/>
              </a:lnSpc>
              <a:spcBef>
                <a:spcPts val="1200"/>
              </a:spcBef>
              <a:spcAft>
                <a:spcPts val="0"/>
              </a:spcAft>
              <a:buClr>
                <a:srgbClr val="373D3F"/>
              </a:buClr>
              <a:buSzPts val="2000"/>
              <a:buFont typeface="Arial"/>
              <a:buAutoNum type="arabicPeriod"/>
            </a:pPr>
            <a:r>
              <a:rPr lang="en" dirty="0">
                <a:solidFill>
                  <a:srgbClr val="000000"/>
                </a:solidFill>
                <a:highlight>
                  <a:srgbClr val="FFFFFF"/>
                </a:highlight>
                <a:latin typeface="Arial"/>
                <a:ea typeface="Arial"/>
                <a:cs typeface="Arial"/>
                <a:sym typeface="Arial"/>
              </a:rPr>
              <a:t>Minimum viable features  </a:t>
            </a:r>
            <a:endParaRPr dirty="0">
              <a:solidFill>
                <a:srgbClr val="000000"/>
              </a:solidFill>
              <a:highlight>
                <a:srgbClr val="FFFFFF"/>
              </a:highlight>
              <a:latin typeface="Arial"/>
              <a:ea typeface="Arial"/>
              <a:cs typeface="Arial"/>
              <a:sym typeface="Arial"/>
            </a:endParaRPr>
          </a:p>
          <a:p>
            <a:pPr marL="457200" lvl="0" indent="-355600" algn="l" rtl="0">
              <a:lnSpc>
                <a:spcPct val="100000"/>
              </a:lnSpc>
              <a:spcBef>
                <a:spcPts val="0"/>
              </a:spcBef>
              <a:spcAft>
                <a:spcPts val="0"/>
              </a:spcAft>
              <a:buClr>
                <a:srgbClr val="373D3F"/>
              </a:buClr>
              <a:buSzPts val="2000"/>
              <a:buFont typeface="Arial"/>
              <a:buAutoNum type="arabicPeriod"/>
            </a:pPr>
            <a:r>
              <a:rPr lang="en" dirty="0">
                <a:solidFill>
                  <a:srgbClr val="000000"/>
                </a:solidFill>
                <a:highlight>
                  <a:srgbClr val="FFFFFF"/>
                </a:highlight>
                <a:latin typeface="Arial"/>
                <a:ea typeface="Arial"/>
                <a:cs typeface="Arial"/>
                <a:sym typeface="Arial"/>
              </a:rPr>
              <a:t>Features we cannot think about right now.</a:t>
            </a:r>
            <a:endParaRPr dirty="0">
              <a:solidFill>
                <a:srgbClr val="000000"/>
              </a:solidFill>
              <a:highlight>
                <a:srgbClr val="FFFFFF"/>
              </a:highlight>
              <a:latin typeface="Arial"/>
              <a:ea typeface="Arial"/>
              <a:cs typeface="Arial"/>
              <a:sym typeface="Arial"/>
            </a:endParaRPr>
          </a:p>
          <a:p>
            <a:pPr marL="457200" lvl="0" indent="-355600" algn="l" rtl="0">
              <a:lnSpc>
                <a:spcPct val="150000"/>
              </a:lnSpc>
              <a:spcBef>
                <a:spcPts val="0"/>
              </a:spcBef>
              <a:spcAft>
                <a:spcPts val="0"/>
              </a:spcAft>
              <a:buClr>
                <a:srgbClr val="373D3F"/>
              </a:buClr>
              <a:buSzPts val="2000"/>
              <a:buFont typeface="Arial"/>
              <a:buAutoNum type="arabicPeriod"/>
            </a:pPr>
            <a:r>
              <a:rPr lang="en" dirty="0">
                <a:solidFill>
                  <a:srgbClr val="000000"/>
                </a:solidFill>
                <a:highlight>
                  <a:srgbClr val="FFFFFF"/>
                </a:highlight>
                <a:latin typeface="Arial"/>
                <a:ea typeface="Arial"/>
                <a:cs typeface="Arial"/>
                <a:sym typeface="Arial"/>
              </a:rPr>
              <a:t>Everything else.</a:t>
            </a:r>
            <a:endParaRPr dirty="0">
              <a:solidFill>
                <a:srgbClr val="000000"/>
              </a:solidFill>
              <a:highlight>
                <a:srgbClr val="FFFFFF"/>
              </a:highlight>
              <a:latin typeface="Arial"/>
              <a:ea typeface="Arial"/>
              <a:cs typeface="Arial"/>
              <a:sym typeface="Arial"/>
            </a:endParaRPr>
          </a:p>
          <a:p>
            <a:pPr marL="457200" lvl="0" indent="0" algn="l" rtl="0">
              <a:lnSpc>
                <a:spcPct val="130000"/>
              </a:lnSpc>
              <a:spcBef>
                <a:spcPts val="1200"/>
              </a:spcBef>
              <a:spcAft>
                <a:spcPts val="1200"/>
              </a:spcAft>
              <a:buSzPts val="935"/>
              <a:buNone/>
            </a:pPr>
            <a:endParaRPr dirty="0">
              <a:solidFill>
                <a:srgbClr val="000000"/>
              </a:solidFill>
              <a:highlight>
                <a:srgbClr val="FFFFFF"/>
              </a:highlight>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311700" y="2545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11.4 Agile Procurement</a:t>
            </a:r>
            <a:endParaRPr b="1" dirty="0">
              <a:latin typeface="Arial"/>
              <a:ea typeface="Arial"/>
              <a:cs typeface="Arial"/>
              <a:sym typeface="Arial"/>
            </a:endParaRPr>
          </a:p>
        </p:txBody>
      </p:sp>
      <p:sp>
        <p:nvSpPr>
          <p:cNvPr id="111" name="Google Shape;111;p18"/>
          <p:cNvSpPr txBox="1">
            <a:spLocks noGrp="1"/>
          </p:cNvSpPr>
          <p:nvPr>
            <p:ph type="body" idx="1"/>
          </p:nvPr>
        </p:nvSpPr>
        <p:spPr>
          <a:xfrm>
            <a:off x="311700" y="1002825"/>
            <a:ext cx="8331786" cy="3647700"/>
          </a:xfrm>
          <a:prstGeom prst="rect">
            <a:avLst/>
          </a:prstGeom>
        </p:spPr>
        <p:txBody>
          <a:bodyPr spcFirstLastPara="1" wrap="square" lIns="91425" tIns="91425" rIns="91425" bIns="91425" anchor="t" anchorCtr="0">
            <a:noAutofit/>
          </a:bodyPr>
          <a:lstStyle/>
          <a:p>
            <a:pPr indent="-346075">
              <a:lnSpc>
                <a:spcPct val="100000"/>
              </a:lnSpc>
              <a:buClr>
                <a:srgbClr val="373D3F"/>
              </a:buClr>
              <a:buSzPts val="1850"/>
              <a:buFont typeface="Arial" panose="020B0604020202020204" pitchFamily="34" charset="0"/>
              <a:buChar char="•"/>
            </a:pPr>
            <a:r>
              <a:rPr lang="en-CA" sz="1850" b="1" dirty="0">
                <a:solidFill>
                  <a:srgbClr val="000000"/>
                </a:solidFill>
                <a:highlight>
                  <a:srgbClr val="FFFFFF"/>
                </a:highlight>
                <a:latin typeface="Arial"/>
                <a:ea typeface="Arial"/>
                <a:cs typeface="Arial"/>
                <a:sym typeface="Arial"/>
              </a:rPr>
              <a:t>Agile procurement </a:t>
            </a:r>
            <a:r>
              <a:rPr lang="en-CA" sz="1850" dirty="0">
                <a:solidFill>
                  <a:srgbClr val="000000"/>
                </a:solidFill>
                <a:highlight>
                  <a:srgbClr val="FFFFFF"/>
                </a:highlight>
                <a:latin typeface="Arial"/>
                <a:ea typeface="Arial"/>
                <a:cs typeface="Arial"/>
                <a:sym typeface="Arial"/>
              </a:rPr>
              <a:t>is a collaborative approach that focuses on outcomes.</a:t>
            </a:r>
          </a:p>
          <a:p>
            <a:pPr indent="-346075">
              <a:lnSpc>
                <a:spcPct val="100000"/>
              </a:lnSpc>
              <a:buClr>
                <a:srgbClr val="373D3F"/>
              </a:buClr>
              <a:buSzPts val="1850"/>
              <a:buFont typeface="Arial" panose="020B0604020202020204" pitchFamily="34" charset="0"/>
              <a:buChar char="•"/>
            </a:pPr>
            <a:endParaRPr lang="en-CA" sz="1850" dirty="0">
              <a:solidFill>
                <a:srgbClr val="000000"/>
              </a:solidFill>
              <a:highlight>
                <a:srgbClr val="FFFFFF"/>
              </a:highlight>
              <a:latin typeface="Arial"/>
              <a:ea typeface="Arial"/>
              <a:cs typeface="Arial"/>
              <a:sym typeface="Arial"/>
            </a:endParaRPr>
          </a:p>
          <a:p>
            <a:pPr marL="457200" lvl="0" indent="-346075" algn="l" rtl="0">
              <a:lnSpc>
                <a:spcPct val="100000"/>
              </a:lnSpc>
              <a:spcBef>
                <a:spcPts val="0"/>
              </a:spcBef>
              <a:spcAft>
                <a:spcPts val="0"/>
              </a:spcAft>
              <a:buClr>
                <a:srgbClr val="373D3F"/>
              </a:buClr>
              <a:buSzPts val="1850"/>
              <a:buFont typeface="Arial" panose="020B0604020202020204" pitchFamily="34" charset="0"/>
              <a:buChar char="•"/>
            </a:pPr>
            <a:r>
              <a:rPr lang="en-CA" sz="1850" dirty="0">
                <a:solidFill>
                  <a:srgbClr val="000000"/>
                </a:solidFill>
                <a:highlight>
                  <a:srgbClr val="FFFFFF"/>
                </a:highlight>
                <a:latin typeface="Arial"/>
                <a:ea typeface="Arial"/>
                <a:cs typeface="Arial"/>
                <a:sym typeface="Arial"/>
              </a:rPr>
              <a:t>Procurement processes naturally follow or even mandate a negotiation-based approach that is directly at odds with the kind of living order thinking found in the Agile Manifesto, which emphasizes ‘collaboration over contract negotiation’” (pers. comm., June 15, 2018)</a:t>
            </a:r>
          </a:p>
          <a:p>
            <a:pPr marL="457200" lvl="0" indent="-346075" algn="l" rtl="0">
              <a:lnSpc>
                <a:spcPct val="100000"/>
              </a:lnSpc>
              <a:spcBef>
                <a:spcPts val="0"/>
              </a:spcBef>
              <a:spcAft>
                <a:spcPts val="0"/>
              </a:spcAft>
              <a:buClr>
                <a:srgbClr val="373D3F"/>
              </a:buClr>
              <a:buSzPts val="1850"/>
              <a:buFont typeface="Arial" panose="020B0604020202020204" pitchFamily="34" charset="0"/>
              <a:buChar char="•"/>
            </a:pPr>
            <a:endParaRPr lang="en-CA" sz="1850" dirty="0">
              <a:solidFill>
                <a:srgbClr val="000000"/>
              </a:solidFill>
              <a:highlight>
                <a:srgbClr val="FFFFFF"/>
              </a:highlight>
              <a:latin typeface="Arial"/>
              <a:ea typeface="Arial"/>
              <a:cs typeface="Arial"/>
              <a:sym typeface="Arial"/>
            </a:endParaRPr>
          </a:p>
          <a:p>
            <a:pPr marL="457200" lvl="0" indent="-346075" algn="l" rtl="0">
              <a:lnSpc>
                <a:spcPct val="100000"/>
              </a:lnSpc>
              <a:spcBef>
                <a:spcPts val="0"/>
              </a:spcBef>
              <a:spcAft>
                <a:spcPts val="0"/>
              </a:spcAft>
              <a:buClr>
                <a:srgbClr val="373D3F"/>
              </a:buClr>
              <a:buSzPts val="1850"/>
              <a:buFont typeface="Arial" panose="020B0604020202020204" pitchFamily="34" charset="0"/>
              <a:buChar char="•"/>
            </a:pPr>
            <a:r>
              <a:rPr lang="en-CA" sz="1850" dirty="0">
                <a:solidFill>
                  <a:srgbClr val="000000"/>
                </a:solidFill>
                <a:highlight>
                  <a:srgbClr val="FFFFFF"/>
                </a:highlight>
                <a:latin typeface="Arial"/>
                <a:ea typeface="Arial"/>
                <a:cs typeface="Arial"/>
                <a:sym typeface="Arial"/>
              </a:rPr>
              <a:t>Some organizations and governments are beginning to rethink their procurement processes in hopes of making them more Agile and, as a result, less costly.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311875" y="241425"/>
            <a:ext cx="842665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Arial"/>
                <a:ea typeface="Arial"/>
                <a:cs typeface="Arial"/>
                <a:sym typeface="Arial"/>
              </a:rPr>
              <a:t>11.5 Agile Teams</a:t>
            </a:r>
            <a:endParaRPr b="1" dirty="0">
              <a:latin typeface="Arial"/>
              <a:ea typeface="Arial"/>
              <a:cs typeface="Arial"/>
              <a:sym typeface="Arial"/>
            </a:endParaRPr>
          </a:p>
        </p:txBody>
      </p:sp>
      <p:sp>
        <p:nvSpPr>
          <p:cNvPr id="117" name="Google Shape;117;p19"/>
          <p:cNvSpPr txBox="1">
            <a:spLocks noGrp="1"/>
          </p:cNvSpPr>
          <p:nvPr>
            <p:ph type="body" idx="1"/>
          </p:nvPr>
        </p:nvSpPr>
        <p:spPr>
          <a:xfrm>
            <a:off x="405475" y="849225"/>
            <a:ext cx="8333050" cy="3774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solidFill>
                  <a:srgbClr val="000000"/>
                </a:solidFill>
                <a:highlight>
                  <a:srgbClr val="FFFFFF"/>
                </a:highlight>
                <a:latin typeface="Arial"/>
                <a:ea typeface="Arial"/>
                <a:cs typeface="Arial"/>
                <a:sym typeface="Arial"/>
              </a:rPr>
              <a:t>Agile software development was founded as a way to help team members work together more efficiently and companionably. Three of the twelve founding principles of the methodology focus on building better teams:</a:t>
            </a:r>
            <a:endParaRPr dirty="0">
              <a:solidFill>
                <a:srgbClr val="000000"/>
              </a:solidFill>
              <a:highlight>
                <a:srgbClr val="FFFFFF"/>
              </a:highlight>
              <a:latin typeface="Arial"/>
              <a:ea typeface="Arial"/>
              <a:cs typeface="Arial"/>
              <a:sym typeface="Arial"/>
            </a:endParaRPr>
          </a:p>
          <a:p>
            <a:pPr marL="457200" lvl="0" indent="-342900" algn="l" rtl="0">
              <a:lnSpc>
                <a:spcPct val="100000"/>
              </a:lnSpc>
              <a:spcBef>
                <a:spcPts val="1200"/>
              </a:spcBef>
              <a:spcAft>
                <a:spcPts val="0"/>
              </a:spcAft>
              <a:buClr>
                <a:srgbClr val="373D3F"/>
              </a:buClr>
              <a:buSzPts val="1800"/>
              <a:buFont typeface="Arial"/>
              <a:buAutoNum type="arabicPeriod"/>
            </a:pPr>
            <a:r>
              <a:rPr lang="en" dirty="0">
                <a:solidFill>
                  <a:srgbClr val="000000"/>
                </a:solidFill>
                <a:highlight>
                  <a:srgbClr val="FFFFFF"/>
                </a:highlight>
                <a:latin typeface="Arial"/>
                <a:ea typeface="Arial"/>
                <a:cs typeface="Arial"/>
                <a:sym typeface="Arial"/>
              </a:rPr>
              <a:t>The most efficient and effective method of conveying information to and within a development team is face-to-face conversation.</a:t>
            </a:r>
            <a:endParaRPr dirty="0">
              <a:solidFill>
                <a:srgbClr val="000000"/>
              </a:solidFill>
              <a:highlight>
                <a:srgbClr val="FFFFFF"/>
              </a:highlight>
              <a:latin typeface="Arial"/>
              <a:ea typeface="Arial"/>
              <a:cs typeface="Arial"/>
              <a:sym typeface="Arial"/>
            </a:endParaRPr>
          </a:p>
          <a:p>
            <a:pPr marL="457200" lvl="0" indent="-342900" algn="l" rtl="0">
              <a:lnSpc>
                <a:spcPct val="100000"/>
              </a:lnSpc>
              <a:spcBef>
                <a:spcPts val="0"/>
              </a:spcBef>
              <a:spcAft>
                <a:spcPts val="0"/>
              </a:spcAft>
              <a:buClr>
                <a:srgbClr val="373D3F"/>
              </a:buClr>
              <a:buSzPts val="1800"/>
              <a:buFont typeface="Arial"/>
              <a:buAutoNum type="arabicPeriod"/>
            </a:pPr>
            <a:r>
              <a:rPr lang="en" dirty="0">
                <a:solidFill>
                  <a:srgbClr val="000000"/>
                </a:solidFill>
                <a:highlight>
                  <a:srgbClr val="FFFFFF"/>
                </a:highlight>
                <a:latin typeface="Arial"/>
                <a:ea typeface="Arial"/>
                <a:cs typeface="Arial"/>
                <a:sym typeface="Arial"/>
              </a:rPr>
              <a:t>The best architectures, requirements, and designs emerge from self-organizing teams.</a:t>
            </a:r>
            <a:endParaRPr dirty="0">
              <a:solidFill>
                <a:srgbClr val="000000"/>
              </a:solidFill>
              <a:highlight>
                <a:srgbClr val="FFFFFF"/>
              </a:highlight>
              <a:latin typeface="Arial"/>
              <a:ea typeface="Arial"/>
              <a:cs typeface="Arial"/>
              <a:sym typeface="Arial"/>
            </a:endParaRPr>
          </a:p>
          <a:p>
            <a:pPr marL="457200" lvl="0" indent="-342900" algn="l" rtl="0">
              <a:lnSpc>
                <a:spcPct val="100000"/>
              </a:lnSpc>
              <a:spcBef>
                <a:spcPts val="0"/>
              </a:spcBef>
              <a:spcAft>
                <a:spcPts val="0"/>
              </a:spcAft>
              <a:buClr>
                <a:srgbClr val="373D3F"/>
              </a:buClr>
              <a:buSzPts val="1800"/>
              <a:buFont typeface="Arial"/>
              <a:buAutoNum type="arabicPeriod"/>
            </a:pPr>
            <a:r>
              <a:rPr lang="en" dirty="0">
                <a:solidFill>
                  <a:srgbClr val="000000"/>
                </a:solidFill>
                <a:highlight>
                  <a:srgbClr val="FFFFFF"/>
                </a:highlight>
                <a:latin typeface="Arial"/>
                <a:ea typeface="Arial"/>
                <a:cs typeface="Arial"/>
                <a:sym typeface="Arial"/>
              </a:rPr>
              <a:t>At regular intervals, the team reflects on how to become more effective, then tunes and adjusts its behavior accordingly (Beedle et al., 2001).</a:t>
            </a:r>
            <a:endParaRPr dirty="0">
              <a:solidFill>
                <a:srgbClr val="000000"/>
              </a:solidFill>
              <a:highlight>
                <a:srgbClr val="FFFFFF"/>
              </a:highlight>
              <a:latin typeface="Arial"/>
              <a:ea typeface="Arial"/>
              <a:cs typeface="Arial"/>
              <a:sym typeface="Arial"/>
            </a:endParaRPr>
          </a:p>
          <a:p>
            <a:pPr marL="457200" lvl="0" indent="0" algn="l" rtl="0">
              <a:lnSpc>
                <a:spcPct val="100000"/>
              </a:lnSpc>
              <a:spcBef>
                <a:spcPts val="1200"/>
              </a:spcBef>
              <a:spcAft>
                <a:spcPts val="0"/>
              </a:spcAft>
              <a:buNone/>
            </a:pPr>
            <a:endParaRPr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4C5F7-2A78-AE10-4CA1-CE1B16C5FE6F}"/>
              </a:ext>
            </a:extLst>
          </p:cNvPr>
          <p:cNvSpPr>
            <a:spLocks noGrp="1"/>
          </p:cNvSpPr>
          <p:nvPr>
            <p:ph type="title"/>
          </p:nvPr>
        </p:nvSpPr>
        <p:spPr/>
        <p:txBody>
          <a:bodyPr>
            <a:noAutofit/>
          </a:bodyPr>
          <a:lstStyle/>
          <a:p>
            <a:r>
              <a:rPr lang="en-US" b="1" dirty="0">
                <a:latin typeface="+mj-lt"/>
              </a:rPr>
              <a:t>11.5 Self-Organizing Teams</a:t>
            </a:r>
          </a:p>
        </p:txBody>
      </p:sp>
      <p:sp>
        <p:nvSpPr>
          <p:cNvPr id="3" name="Text Placeholder 2">
            <a:extLst>
              <a:ext uri="{FF2B5EF4-FFF2-40B4-BE49-F238E27FC236}">
                <a16:creationId xmlns:a16="http://schemas.microsoft.com/office/drawing/2014/main" id="{15552471-E05C-1992-F9CA-DE7AE0B0EE77}"/>
              </a:ext>
            </a:extLst>
          </p:cNvPr>
          <p:cNvSpPr>
            <a:spLocks noGrp="1"/>
          </p:cNvSpPr>
          <p:nvPr>
            <p:ph type="body" idx="1"/>
          </p:nvPr>
        </p:nvSpPr>
        <p:spPr>
          <a:xfrm>
            <a:off x="309531" y="1229875"/>
            <a:ext cx="5051741" cy="3339000"/>
          </a:xfrm>
        </p:spPr>
        <p:txBody>
          <a:bodyPr>
            <a:normAutofit/>
          </a:bodyPr>
          <a:lstStyle/>
          <a:p>
            <a:pPr>
              <a:buFont typeface="Arial" panose="020B0604020202020204" pitchFamily="34" charset="0"/>
              <a:buChar char="•"/>
            </a:pPr>
            <a:r>
              <a:rPr lang="en-US" dirty="0">
                <a:solidFill>
                  <a:srgbClr val="000000"/>
                </a:solidFill>
                <a:latin typeface="+mn-lt"/>
              </a:rPr>
              <a:t>Group of motivated individuals who work together toward a goal</a:t>
            </a:r>
          </a:p>
          <a:p>
            <a:pPr>
              <a:buFont typeface="Arial" panose="020B0604020202020204" pitchFamily="34" charset="0"/>
              <a:buChar char="•"/>
            </a:pPr>
            <a:r>
              <a:rPr lang="en-US" dirty="0">
                <a:solidFill>
                  <a:srgbClr val="000000"/>
                </a:solidFill>
                <a:latin typeface="+mn-lt"/>
              </a:rPr>
              <a:t>Have the ability and authority to make decisions</a:t>
            </a:r>
          </a:p>
          <a:p>
            <a:pPr>
              <a:buFont typeface="Arial" panose="020B0604020202020204" pitchFamily="34" charset="0"/>
              <a:buChar char="•"/>
            </a:pPr>
            <a:r>
              <a:rPr lang="en-US" dirty="0">
                <a:solidFill>
                  <a:srgbClr val="000000"/>
                </a:solidFill>
                <a:latin typeface="+mn-lt"/>
              </a:rPr>
              <a:t>Adapt quickly to changing demands</a:t>
            </a:r>
          </a:p>
          <a:p>
            <a:pPr>
              <a:buFont typeface="Arial" panose="020B0604020202020204" pitchFamily="34" charset="0"/>
              <a:buChar char="•"/>
            </a:pPr>
            <a:r>
              <a:rPr lang="en-US" dirty="0">
                <a:solidFill>
                  <a:srgbClr val="000000"/>
                </a:solidFill>
                <a:latin typeface="+mn-lt"/>
              </a:rPr>
              <a:t>Generally, the team have cross-functional skills (no designated roles)</a:t>
            </a:r>
          </a:p>
          <a:p>
            <a:pPr>
              <a:buFont typeface="Arial" panose="020B0604020202020204" pitchFamily="34" charset="0"/>
              <a:buChar char="•"/>
            </a:pPr>
            <a:r>
              <a:rPr lang="en-US" dirty="0">
                <a:solidFill>
                  <a:srgbClr val="000000"/>
                </a:solidFill>
                <a:latin typeface="+mn-lt"/>
              </a:rPr>
              <a:t>They decide who will perform each function</a:t>
            </a:r>
          </a:p>
          <a:p>
            <a:pPr>
              <a:buFont typeface="Arial" panose="020B0604020202020204" pitchFamily="34" charset="0"/>
              <a:buChar char="•"/>
            </a:pPr>
            <a:r>
              <a:rPr lang="en-US" dirty="0">
                <a:solidFill>
                  <a:srgbClr val="000000"/>
                </a:solidFill>
                <a:latin typeface="+mn-lt"/>
              </a:rPr>
              <a:t>Relies on a Team Leader to guide the team</a:t>
            </a:r>
          </a:p>
        </p:txBody>
      </p:sp>
      <p:sp>
        <p:nvSpPr>
          <p:cNvPr id="4" name="CuadroTexto 3">
            <a:extLst>
              <a:ext uri="{FF2B5EF4-FFF2-40B4-BE49-F238E27FC236}">
                <a16:creationId xmlns:a16="http://schemas.microsoft.com/office/drawing/2014/main" id="{2DEFEB1D-2A43-80FD-DD38-7A6250E40B9F}"/>
              </a:ext>
            </a:extLst>
          </p:cNvPr>
          <p:cNvSpPr txBox="1"/>
          <p:nvPr/>
        </p:nvSpPr>
        <p:spPr>
          <a:xfrm>
            <a:off x="5784782" y="3596841"/>
            <a:ext cx="2778325" cy="246221"/>
          </a:xfrm>
          <a:prstGeom prst="rect">
            <a:avLst/>
          </a:prstGeom>
          <a:noFill/>
        </p:spPr>
        <p:txBody>
          <a:bodyPr wrap="none" rtlCol="0">
            <a:spAutoFit/>
          </a:bodyPr>
          <a:lstStyle/>
          <a:p>
            <a:r>
              <a:rPr lang="en-CA" sz="1000" b="0" i="1" dirty="0">
                <a:solidFill>
                  <a:srgbClr val="191B26"/>
                </a:solidFill>
                <a:effectLst/>
                <a:latin typeface="+mn-lt"/>
                <a:hlinkClick r:id="rId2"/>
              </a:rPr>
              <a:t>Image</a:t>
            </a:r>
            <a:r>
              <a:rPr lang="en-CA" sz="1000" b="0" i="1" dirty="0">
                <a:solidFill>
                  <a:srgbClr val="191B26"/>
                </a:solidFill>
                <a:effectLst/>
                <a:latin typeface="+mn-lt"/>
              </a:rPr>
              <a:t> by </a:t>
            </a:r>
            <a:r>
              <a:rPr lang="en-CA" sz="1000" b="0" i="1" u="sng" dirty="0">
                <a:solidFill>
                  <a:srgbClr val="191B26"/>
                </a:solidFill>
                <a:effectLst/>
                <a:latin typeface="+mn-lt"/>
                <a:hlinkClick r:id="rId3"/>
              </a:rPr>
              <a:t>Mohamed Hassan</a:t>
            </a:r>
            <a:r>
              <a:rPr lang="en-CA" sz="1000" b="0" i="1" u="sng" dirty="0">
                <a:solidFill>
                  <a:srgbClr val="191B26"/>
                </a:solidFill>
                <a:effectLst/>
                <a:latin typeface="+mn-lt"/>
              </a:rPr>
              <a:t>,</a:t>
            </a:r>
            <a:r>
              <a:rPr lang="en-CA" sz="1000" b="0" i="1" dirty="0">
                <a:solidFill>
                  <a:srgbClr val="191B26"/>
                </a:solidFill>
                <a:effectLst/>
                <a:latin typeface="+mn-lt"/>
              </a:rPr>
              <a:t> </a:t>
            </a:r>
            <a:r>
              <a:rPr lang="en-CA" sz="1000" b="0" i="1" u="sng" dirty="0">
                <a:solidFill>
                  <a:srgbClr val="191B26"/>
                </a:solidFill>
                <a:effectLst/>
                <a:latin typeface="+mn-lt"/>
                <a:hlinkClick r:id="rId4"/>
              </a:rPr>
              <a:t>Pixabay License</a:t>
            </a:r>
            <a:endParaRPr lang="en-CA" sz="1000" i="1" dirty="0">
              <a:latin typeface="+mn-lt"/>
            </a:endParaRPr>
          </a:p>
        </p:txBody>
      </p:sp>
      <p:pic>
        <p:nvPicPr>
          <p:cNvPr id="3074" name="Picture 2">
            <a:extLst>
              <a:ext uri="{FF2B5EF4-FFF2-40B4-BE49-F238E27FC236}">
                <a16:creationId xmlns:a16="http://schemas.microsoft.com/office/drawing/2014/main" id="{E8C71B2F-2FE1-E48B-476C-6B9019E4C161}"/>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548037" y="1546659"/>
            <a:ext cx="3251816" cy="205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59044"/>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1392</Words>
  <Application>Microsoft Office PowerPoint</Application>
  <PresentationFormat>On-screen Show (16:9)</PresentationFormat>
  <Paragraphs>120</Paragraphs>
  <Slides>16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Roboto</vt:lpstr>
      <vt:lpstr>Arial</vt:lpstr>
      <vt:lpstr>Tahoma</vt:lpstr>
      <vt:lpstr>Calibri</vt:lpstr>
      <vt:lpstr>Geometric</vt:lpstr>
      <vt:lpstr>Strategic Project Management: A Practical Introduction for HR Professionals</vt:lpstr>
      <vt:lpstr>11.1 Learning Objectives</vt:lpstr>
      <vt:lpstr>11.2 Definition</vt:lpstr>
      <vt:lpstr>11.2 Many flavours of Agile</vt:lpstr>
      <vt:lpstr>11.2 Iterative Process</vt:lpstr>
      <vt:lpstr>11.3 Scope in Agile</vt:lpstr>
      <vt:lpstr>11.4 Agile Procurement</vt:lpstr>
      <vt:lpstr>11.5 Agile Teams</vt:lpstr>
      <vt:lpstr>11.5 Self-Organizing Teams</vt:lpstr>
      <vt:lpstr>11.5 Human Resources and Self-Organizing Teams</vt:lpstr>
      <vt:lpstr>11.6 Roles and Responsibilities</vt:lpstr>
      <vt:lpstr>11.6 Human Resources and Scrum in Motion </vt:lpstr>
      <vt:lpstr>11.7 Scrum Process and Meetings</vt:lpstr>
      <vt:lpstr>11.7 Scrum Meetings</vt:lpstr>
      <vt:lpstr>11.7 Daily Scrum</vt:lpstr>
      <vt:lpstr>11.8 Estimating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Project Management Chapter 14</dc:title>
  <dc:creator>Steeves, Catherine</dc:creator>
  <cp:lastModifiedBy>Steeves, Catherine</cp:lastModifiedBy>
  <cp:revision>13</cp:revision>
  <dcterms:modified xsi:type="dcterms:W3CDTF">2024-02-09T16:45:49Z</dcterms:modified>
</cp:coreProperties>
</file>