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87" r:id="rId2"/>
    <p:sldId id="257" r:id="rId3"/>
    <p:sldId id="259" r:id="rId4"/>
    <p:sldId id="272" r:id="rId5"/>
    <p:sldId id="260" r:id="rId6"/>
    <p:sldId id="261" r:id="rId7"/>
    <p:sldId id="262" r:id="rId8"/>
    <p:sldId id="263" r:id="rId9"/>
    <p:sldId id="264" r:id="rId10"/>
    <p:sldId id="285" r:id="rId11"/>
    <p:sldId id="265"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F9DD77-650F-4123-891F-1DF3CAADAB27}" v="1" dt="2024-01-23T20:12:54.3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0" autoAdjust="0"/>
    <p:restoredTop sz="87602" autoAdjust="0"/>
  </p:normalViewPr>
  <p:slideViewPr>
    <p:cSldViewPr snapToGrid="0">
      <p:cViewPr varScale="1">
        <p:scale>
          <a:sx n="97" d="100"/>
          <a:sy n="97" d="100"/>
        </p:scale>
        <p:origin x="90" y="360"/>
      </p:cViewPr>
      <p:guideLst>
        <p:guide orient="horz" pos="1620"/>
        <p:guide pos="2880"/>
      </p:guideLst>
    </p:cSldViewPr>
  </p:slideViewPr>
  <p:outlineViewPr>
    <p:cViewPr>
      <p:scale>
        <a:sx n="33" d="100"/>
        <a:sy n="33" d="100"/>
      </p:scale>
      <p:origin x="0" y="-83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14DCA4-FDDB-E44C-A104-2591A8C1CCE1}" type="doc">
      <dgm:prSet loTypeId="urn:microsoft.com/office/officeart/2008/layout/VerticalCurvedList" loCatId="list" qsTypeId="urn:microsoft.com/office/officeart/2005/8/quickstyle/simple1" qsCatId="simple" csTypeId="urn:microsoft.com/office/officeart/2005/8/colors/accent1_2" csCatId="accent1"/>
      <dgm:spPr/>
      <dgm:t>
        <a:bodyPr/>
        <a:lstStyle/>
        <a:p>
          <a:endParaRPr lang="es-MX"/>
        </a:p>
      </dgm:t>
    </dgm:pt>
    <dgm:pt modelId="{1E5885BF-C22F-AC49-8043-6AFCF7E79A94}">
      <dgm:prSet/>
      <dgm:spPr/>
      <dgm:t>
        <a:bodyPr/>
        <a:lstStyle/>
        <a:p>
          <a:r>
            <a:rPr lang="en-US" b="0" i="0" dirty="0"/>
            <a:t>Project Management has been around since building pyramids in the 19</a:t>
          </a:r>
          <a:r>
            <a:rPr lang="en-US" b="0" i="0" baseline="30000" dirty="0"/>
            <a:t>th</a:t>
          </a:r>
          <a:r>
            <a:rPr lang="en-US" b="0" i="0" dirty="0"/>
            <a:t> century.</a:t>
          </a:r>
          <a:endParaRPr lang="es-CO" dirty="0"/>
        </a:p>
      </dgm:t>
    </dgm:pt>
    <dgm:pt modelId="{4894CF68-CDFA-B443-AAA1-211826D4D9CD}" type="parTrans" cxnId="{B9893B9D-D29D-B64A-9907-DC5A5F7BDEA9}">
      <dgm:prSet/>
      <dgm:spPr/>
      <dgm:t>
        <a:bodyPr/>
        <a:lstStyle/>
        <a:p>
          <a:endParaRPr lang="es-MX"/>
        </a:p>
      </dgm:t>
    </dgm:pt>
    <dgm:pt modelId="{80A37C6F-5F80-EF46-ACC7-727D6E4E3A00}" type="sibTrans" cxnId="{B9893B9D-D29D-B64A-9907-DC5A5F7BDEA9}">
      <dgm:prSet/>
      <dgm:spPr/>
      <dgm:t>
        <a:bodyPr/>
        <a:lstStyle/>
        <a:p>
          <a:endParaRPr lang="es-MX"/>
        </a:p>
      </dgm:t>
    </dgm:pt>
    <dgm:pt modelId="{E93F954C-C78C-C548-BE4C-823E0A4FF0E0}">
      <dgm:prSet/>
      <dgm:spPr/>
      <dgm:t>
        <a:bodyPr/>
        <a:lstStyle/>
        <a:p>
          <a:r>
            <a:rPr lang="en-US" b="0" i="0" dirty="0"/>
            <a:t>1950s defense projects drove a scientific and data-driven management approach that began the science of modern-day project management.</a:t>
          </a:r>
          <a:endParaRPr lang="es-CO" dirty="0"/>
        </a:p>
      </dgm:t>
    </dgm:pt>
    <dgm:pt modelId="{DA56C9DD-E046-954B-8B5D-9B4FF85BEE18}" type="parTrans" cxnId="{51ABFA35-C71A-9341-8835-3C5AC1AC577F}">
      <dgm:prSet/>
      <dgm:spPr/>
      <dgm:t>
        <a:bodyPr/>
        <a:lstStyle/>
        <a:p>
          <a:endParaRPr lang="es-MX"/>
        </a:p>
      </dgm:t>
    </dgm:pt>
    <dgm:pt modelId="{DC123672-AC73-794C-AB38-CA1BC1B49516}" type="sibTrans" cxnId="{51ABFA35-C71A-9341-8835-3C5AC1AC577F}">
      <dgm:prSet/>
      <dgm:spPr/>
      <dgm:t>
        <a:bodyPr/>
        <a:lstStyle/>
        <a:p>
          <a:endParaRPr lang="es-MX"/>
        </a:p>
      </dgm:t>
    </dgm:pt>
    <dgm:pt modelId="{B718165E-CD96-174D-BC90-709C51104DC1}">
      <dgm:prSet/>
      <dgm:spPr/>
      <dgm:t>
        <a:bodyPr/>
        <a:lstStyle/>
        <a:p>
          <a:r>
            <a:rPr lang="en-US" b="0" i="0" dirty="0"/>
            <a:t>Planning, design, scheduling are considered the science of project management.</a:t>
          </a:r>
          <a:endParaRPr lang="es-CO" dirty="0"/>
        </a:p>
      </dgm:t>
    </dgm:pt>
    <dgm:pt modelId="{2418B585-E10F-0A49-8561-58ED888D918D}" type="parTrans" cxnId="{4E9BCCED-A218-594D-A556-431ADD694A71}">
      <dgm:prSet/>
      <dgm:spPr/>
      <dgm:t>
        <a:bodyPr/>
        <a:lstStyle/>
        <a:p>
          <a:endParaRPr lang="es-MX"/>
        </a:p>
      </dgm:t>
    </dgm:pt>
    <dgm:pt modelId="{E56A132B-E6E2-4D4D-9101-F986B6282101}" type="sibTrans" cxnId="{4E9BCCED-A218-594D-A556-431ADD694A71}">
      <dgm:prSet/>
      <dgm:spPr/>
      <dgm:t>
        <a:bodyPr/>
        <a:lstStyle/>
        <a:p>
          <a:endParaRPr lang="es-MX"/>
        </a:p>
      </dgm:t>
    </dgm:pt>
    <dgm:pt modelId="{7294AC72-3BD9-E34F-ACBA-5788E68846DD}">
      <dgm:prSet/>
      <dgm:spPr/>
      <dgm:t>
        <a:bodyPr/>
        <a:lstStyle/>
        <a:p>
          <a:r>
            <a:rPr lang="en-US" b="0" i="0" dirty="0"/>
            <a:t>Communication and managing people are the art of project management.</a:t>
          </a:r>
          <a:endParaRPr lang="es-CO" dirty="0"/>
        </a:p>
      </dgm:t>
    </dgm:pt>
    <dgm:pt modelId="{6E12CD1D-5E8C-3343-B13A-0299333FE0FF}" type="parTrans" cxnId="{0B49F754-A2FA-1045-99AC-5C522AADDDEA}">
      <dgm:prSet/>
      <dgm:spPr/>
      <dgm:t>
        <a:bodyPr/>
        <a:lstStyle/>
        <a:p>
          <a:endParaRPr lang="es-MX"/>
        </a:p>
      </dgm:t>
    </dgm:pt>
    <dgm:pt modelId="{35ECDA12-ED60-6644-AE5B-4F844994710E}" type="sibTrans" cxnId="{0B49F754-A2FA-1045-99AC-5C522AADDDEA}">
      <dgm:prSet/>
      <dgm:spPr/>
      <dgm:t>
        <a:bodyPr/>
        <a:lstStyle/>
        <a:p>
          <a:endParaRPr lang="es-MX"/>
        </a:p>
      </dgm:t>
    </dgm:pt>
    <dgm:pt modelId="{838D29F8-853C-5A4E-8D4E-C7DBCBDFB4B8}" type="pres">
      <dgm:prSet presAssocID="{9414DCA4-FDDB-E44C-A104-2591A8C1CCE1}" presName="Name0" presStyleCnt="0">
        <dgm:presLayoutVars>
          <dgm:chMax val="7"/>
          <dgm:chPref val="7"/>
          <dgm:dir/>
        </dgm:presLayoutVars>
      </dgm:prSet>
      <dgm:spPr/>
    </dgm:pt>
    <dgm:pt modelId="{40AD23E9-841D-1245-80D0-74E5092D0C7B}" type="pres">
      <dgm:prSet presAssocID="{9414DCA4-FDDB-E44C-A104-2591A8C1CCE1}" presName="Name1" presStyleCnt="0"/>
      <dgm:spPr/>
    </dgm:pt>
    <dgm:pt modelId="{3E522761-6035-C74A-AA26-7AC0FCC6F665}" type="pres">
      <dgm:prSet presAssocID="{9414DCA4-FDDB-E44C-A104-2591A8C1CCE1}" presName="cycle" presStyleCnt="0"/>
      <dgm:spPr/>
    </dgm:pt>
    <dgm:pt modelId="{79BFEC14-A0CF-0044-83BA-F8455B81CF68}" type="pres">
      <dgm:prSet presAssocID="{9414DCA4-FDDB-E44C-A104-2591A8C1CCE1}" presName="srcNode" presStyleLbl="node1" presStyleIdx="0" presStyleCnt="4"/>
      <dgm:spPr/>
    </dgm:pt>
    <dgm:pt modelId="{148868E8-CCF7-084C-A1FC-1292A386141E}" type="pres">
      <dgm:prSet presAssocID="{9414DCA4-FDDB-E44C-A104-2591A8C1CCE1}" presName="conn" presStyleLbl="parChTrans1D2" presStyleIdx="0" presStyleCnt="1"/>
      <dgm:spPr/>
    </dgm:pt>
    <dgm:pt modelId="{B477936D-6A4C-B74D-9260-BB0CEB71FF9E}" type="pres">
      <dgm:prSet presAssocID="{9414DCA4-FDDB-E44C-A104-2591A8C1CCE1}" presName="extraNode" presStyleLbl="node1" presStyleIdx="0" presStyleCnt="4"/>
      <dgm:spPr/>
    </dgm:pt>
    <dgm:pt modelId="{4E84B055-3F20-C74C-89F8-6F327BF5F538}" type="pres">
      <dgm:prSet presAssocID="{9414DCA4-FDDB-E44C-A104-2591A8C1CCE1}" presName="dstNode" presStyleLbl="node1" presStyleIdx="0" presStyleCnt="4"/>
      <dgm:spPr/>
    </dgm:pt>
    <dgm:pt modelId="{B368B9AB-A6F0-7940-89DF-65EE769907F7}" type="pres">
      <dgm:prSet presAssocID="{1E5885BF-C22F-AC49-8043-6AFCF7E79A94}" presName="text_1" presStyleLbl="node1" presStyleIdx="0" presStyleCnt="4">
        <dgm:presLayoutVars>
          <dgm:bulletEnabled val="1"/>
        </dgm:presLayoutVars>
      </dgm:prSet>
      <dgm:spPr/>
    </dgm:pt>
    <dgm:pt modelId="{BDB72BBD-2F29-E449-9FDA-5BCDB33AF298}" type="pres">
      <dgm:prSet presAssocID="{1E5885BF-C22F-AC49-8043-6AFCF7E79A94}" presName="accent_1" presStyleCnt="0"/>
      <dgm:spPr/>
    </dgm:pt>
    <dgm:pt modelId="{BAF1CBFA-9B41-414D-BE0F-DD0FD62BA946}" type="pres">
      <dgm:prSet presAssocID="{1E5885BF-C22F-AC49-8043-6AFCF7E79A94}" presName="accentRepeatNode" presStyleLbl="solidFgAcc1" presStyleIdx="0" presStyleCnt="4"/>
      <dgm:spPr/>
    </dgm:pt>
    <dgm:pt modelId="{AA6B837D-AEE4-7A4C-B7C5-A12B3A68C82D}" type="pres">
      <dgm:prSet presAssocID="{E93F954C-C78C-C548-BE4C-823E0A4FF0E0}" presName="text_2" presStyleLbl="node1" presStyleIdx="1" presStyleCnt="4">
        <dgm:presLayoutVars>
          <dgm:bulletEnabled val="1"/>
        </dgm:presLayoutVars>
      </dgm:prSet>
      <dgm:spPr/>
    </dgm:pt>
    <dgm:pt modelId="{9CA87A45-93F1-B34A-8D47-41F6776B96E2}" type="pres">
      <dgm:prSet presAssocID="{E93F954C-C78C-C548-BE4C-823E0A4FF0E0}" presName="accent_2" presStyleCnt="0"/>
      <dgm:spPr/>
    </dgm:pt>
    <dgm:pt modelId="{59F5D0BC-35CD-2947-89B1-F287A9D463D5}" type="pres">
      <dgm:prSet presAssocID="{E93F954C-C78C-C548-BE4C-823E0A4FF0E0}" presName="accentRepeatNode" presStyleLbl="solidFgAcc1" presStyleIdx="1" presStyleCnt="4"/>
      <dgm:spPr/>
    </dgm:pt>
    <dgm:pt modelId="{5C2AA044-B943-0E43-AD51-9FD1E94FE541}" type="pres">
      <dgm:prSet presAssocID="{B718165E-CD96-174D-BC90-709C51104DC1}" presName="text_3" presStyleLbl="node1" presStyleIdx="2" presStyleCnt="4">
        <dgm:presLayoutVars>
          <dgm:bulletEnabled val="1"/>
        </dgm:presLayoutVars>
      </dgm:prSet>
      <dgm:spPr/>
    </dgm:pt>
    <dgm:pt modelId="{2D217AFC-35A6-EB41-97B2-647396E83F72}" type="pres">
      <dgm:prSet presAssocID="{B718165E-CD96-174D-BC90-709C51104DC1}" presName="accent_3" presStyleCnt="0"/>
      <dgm:spPr/>
    </dgm:pt>
    <dgm:pt modelId="{6D6BF865-B88C-FD44-A0A7-49ACEE183BB6}" type="pres">
      <dgm:prSet presAssocID="{B718165E-CD96-174D-BC90-709C51104DC1}" presName="accentRepeatNode" presStyleLbl="solidFgAcc1" presStyleIdx="2" presStyleCnt="4"/>
      <dgm:spPr/>
    </dgm:pt>
    <dgm:pt modelId="{A6CC261A-E2D7-3343-B94C-A2D788AF2358}" type="pres">
      <dgm:prSet presAssocID="{7294AC72-3BD9-E34F-ACBA-5788E68846DD}" presName="text_4" presStyleLbl="node1" presStyleIdx="3" presStyleCnt="4">
        <dgm:presLayoutVars>
          <dgm:bulletEnabled val="1"/>
        </dgm:presLayoutVars>
      </dgm:prSet>
      <dgm:spPr/>
    </dgm:pt>
    <dgm:pt modelId="{8195D026-8BEE-0740-A231-0DBD2F33DCE6}" type="pres">
      <dgm:prSet presAssocID="{7294AC72-3BD9-E34F-ACBA-5788E68846DD}" presName="accent_4" presStyleCnt="0"/>
      <dgm:spPr/>
    </dgm:pt>
    <dgm:pt modelId="{F1CDC12A-02F1-3C40-86FC-F04A531A8AD2}" type="pres">
      <dgm:prSet presAssocID="{7294AC72-3BD9-E34F-ACBA-5788E68846DD}" presName="accentRepeatNode" presStyleLbl="solidFgAcc1" presStyleIdx="3" presStyleCnt="4"/>
      <dgm:spPr/>
    </dgm:pt>
  </dgm:ptLst>
  <dgm:cxnLst>
    <dgm:cxn modelId="{F1FF9914-313C-7142-9EDC-74E8C044C191}" type="presOf" srcId="{80A37C6F-5F80-EF46-ACC7-727D6E4E3A00}" destId="{148868E8-CCF7-084C-A1FC-1292A386141E}" srcOrd="0" destOrd="0" presId="urn:microsoft.com/office/officeart/2008/layout/VerticalCurvedList"/>
    <dgm:cxn modelId="{51ABFA35-C71A-9341-8835-3C5AC1AC577F}" srcId="{9414DCA4-FDDB-E44C-A104-2591A8C1CCE1}" destId="{E93F954C-C78C-C548-BE4C-823E0A4FF0E0}" srcOrd="1" destOrd="0" parTransId="{DA56C9DD-E046-954B-8B5D-9B4FF85BEE18}" sibTransId="{DC123672-AC73-794C-AB38-CA1BC1B49516}"/>
    <dgm:cxn modelId="{C71A5B45-1129-5E4D-8341-463E86680B71}" type="presOf" srcId="{9414DCA4-FDDB-E44C-A104-2591A8C1CCE1}" destId="{838D29F8-853C-5A4E-8D4E-C7DBCBDFB4B8}" srcOrd="0" destOrd="0" presId="urn:microsoft.com/office/officeart/2008/layout/VerticalCurvedList"/>
    <dgm:cxn modelId="{6F04E46A-B3C6-F84A-99BD-0EC82BE85C23}" type="presOf" srcId="{E93F954C-C78C-C548-BE4C-823E0A4FF0E0}" destId="{AA6B837D-AEE4-7A4C-B7C5-A12B3A68C82D}" srcOrd="0" destOrd="0" presId="urn:microsoft.com/office/officeart/2008/layout/VerticalCurvedList"/>
    <dgm:cxn modelId="{0B49F754-A2FA-1045-99AC-5C522AADDDEA}" srcId="{9414DCA4-FDDB-E44C-A104-2591A8C1CCE1}" destId="{7294AC72-3BD9-E34F-ACBA-5788E68846DD}" srcOrd="3" destOrd="0" parTransId="{6E12CD1D-5E8C-3343-B13A-0299333FE0FF}" sibTransId="{35ECDA12-ED60-6644-AE5B-4F844994710E}"/>
    <dgm:cxn modelId="{4C142980-2503-784D-BFD1-1B6994C91D0D}" type="presOf" srcId="{1E5885BF-C22F-AC49-8043-6AFCF7E79A94}" destId="{B368B9AB-A6F0-7940-89DF-65EE769907F7}" srcOrd="0" destOrd="0" presId="urn:microsoft.com/office/officeart/2008/layout/VerticalCurvedList"/>
    <dgm:cxn modelId="{B9893B9D-D29D-B64A-9907-DC5A5F7BDEA9}" srcId="{9414DCA4-FDDB-E44C-A104-2591A8C1CCE1}" destId="{1E5885BF-C22F-AC49-8043-6AFCF7E79A94}" srcOrd="0" destOrd="0" parTransId="{4894CF68-CDFA-B443-AAA1-211826D4D9CD}" sibTransId="{80A37C6F-5F80-EF46-ACC7-727D6E4E3A00}"/>
    <dgm:cxn modelId="{FCA30EC3-D6E8-D24F-873F-D1A7E145EEEE}" type="presOf" srcId="{7294AC72-3BD9-E34F-ACBA-5788E68846DD}" destId="{A6CC261A-E2D7-3343-B94C-A2D788AF2358}" srcOrd="0" destOrd="0" presId="urn:microsoft.com/office/officeart/2008/layout/VerticalCurvedList"/>
    <dgm:cxn modelId="{47C193ED-5246-8C4C-98D2-CC607199E82A}" type="presOf" srcId="{B718165E-CD96-174D-BC90-709C51104DC1}" destId="{5C2AA044-B943-0E43-AD51-9FD1E94FE541}" srcOrd="0" destOrd="0" presId="urn:microsoft.com/office/officeart/2008/layout/VerticalCurvedList"/>
    <dgm:cxn modelId="{4E9BCCED-A218-594D-A556-431ADD694A71}" srcId="{9414DCA4-FDDB-E44C-A104-2591A8C1CCE1}" destId="{B718165E-CD96-174D-BC90-709C51104DC1}" srcOrd="2" destOrd="0" parTransId="{2418B585-E10F-0A49-8561-58ED888D918D}" sibTransId="{E56A132B-E6E2-4D4D-9101-F986B6282101}"/>
    <dgm:cxn modelId="{8E42356E-AC58-C94D-878A-67323061C50A}" type="presParOf" srcId="{838D29F8-853C-5A4E-8D4E-C7DBCBDFB4B8}" destId="{40AD23E9-841D-1245-80D0-74E5092D0C7B}" srcOrd="0" destOrd="0" presId="urn:microsoft.com/office/officeart/2008/layout/VerticalCurvedList"/>
    <dgm:cxn modelId="{CA9018CC-2D04-2143-B8D7-F113E896ACBC}" type="presParOf" srcId="{40AD23E9-841D-1245-80D0-74E5092D0C7B}" destId="{3E522761-6035-C74A-AA26-7AC0FCC6F665}" srcOrd="0" destOrd="0" presId="urn:microsoft.com/office/officeart/2008/layout/VerticalCurvedList"/>
    <dgm:cxn modelId="{A0867EEC-8241-2F48-819C-D9A4D21CD930}" type="presParOf" srcId="{3E522761-6035-C74A-AA26-7AC0FCC6F665}" destId="{79BFEC14-A0CF-0044-83BA-F8455B81CF68}" srcOrd="0" destOrd="0" presId="urn:microsoft.com/office/officeart/2008/layout/VerticalCurvedList"/>
    <dgm:cxn modelId="{2ADA77AD-494F-0340-A034-C186D12702ED}" type="presParOf" srcId="{3E522761-6035-C74A-AA26-7AC0FCC6F665}" destId="{148868E8-CCF7-084C-A1FC-1292A386141E}" srcOrd="1" destOrd="0" presId="urn:microsoft.com/office/officeart/2008/layout/VerticalCurvedList"/>
    <dgm:cxn modelId="{5F0E16CE-81C6-EC4D-BF0D-EBF4A1FDBE2F}" type="presParOf" srcId="{3E522761-6035-C74A-AA26-7AC0FCC6F665}" destId="{B477936D-6A4C-B74D-9260-BB0CEB71FF9E}" srcOrd="2" destOrd="0" presId="urn:microsoft.com/office/officeart/2008/layout/VerticalCurvedList"/>
    <dgm:cxn modelId="{98D0BD9A-AA02-FB44-8BFC-EB2C0B0FD3BD}" type="presParOf" srcId="{3E522761-6035-C74A-AA26-7AC0FCC6F665}" destId="{4E84B055-3F20-C74C-89F8-6F327BF5F538}" srcOrd="3" destOrd="0" presId="urn:microsoft.com/office/officeart/2008/layout/VerticalCurvedList"/>
    <dgm:cxn modelId="{7B140AB2-603B-C742-BCA1-8E89ABEC5535}" type="presParOf" srcId="{40AD23E9-841D-1245-80D0-74E5092D0C7B}" destId="{B368B9AB-A6F0-7940-89DF-65EE769907F7}" srcOrd="1" destOrd="0" presId="urn:microsoft.com/office/officeart/2008/layout/VerticalCurvedList"/>
    <dgm:cxn modelId="{3775AA41-2C6A-BA4A-A951-A9457E91881C}" type="presParOf" srcId="{40AD23E9-841D-1245-80D0-74E5092D0C7B}" destId="{BDB72BBD-2F29-E449-9FDA-5BCDB33AF298}" srcOrd="2" destOrd="0" presId="urn:microsoft.com/office/officeart/2008/layout/VerticalCurvedList"/>
    <dgm:cxn modelId="{1E7A466A-BF8A-AC48-A58D-3166E262753D}" type="presParOf" srcId="{BDB72BBD-2F29-E449-9FDA-5BCDB33AF298}" destId="{BAF1CBFA-9B41-414D-BE0F-DD0FD62BA946}" srcOrd="0" destOrd="0" presId="urn:microsoft.com/office/officeart/2008/layout/VerticalCurvedList"/>
    <dgm:cxn modelId="{73C0A8E2-0DE3-7748-A08C-5B2D1B9FD873}" type="presParOf" srcId="{40AD23E9-841D-1245-80D0-74E5092D0C7B}" destId="{AA6B837D-AEE4-7A4C-B7C5-A12B3A68C82D}" srcOrd="3" destOrd="0" presId="urn:microsoft.com/office/officeart/2008/layout/VerticalCurvedList"/>
    <dgm:cxn modelId="{9280832A-CD9B-1A4E-BD5E-1DF0A9B10006}" type="presParOf" srcId="{40AD23E9-841D-1245-80D0-74E5092D0C7B}" destId="{9CA87A45-93F1-B34A-8D47-41F6776B96E2}" srcOrd="4" destOrd="0" presId="urn:microsoft.com/office/officeart/2008/layout/VerticalCurvedList"/>
    <dgm:cxn modelId="{EAB84A2C-7532-844B-A100-56B8E66082BF}" type="presParOf" srcId="{9CA87A45-93F1-B34A-8D47-41F6776B96E2}" destId="{59F5D0BC-35CD-2947-89B1-F287A9D463D5}" srcOrd="0" destOrd="0" presId="urn:microsoft.com/office/officeart/2008/layout/VerticalCurvedList"/>
    <dgm:cxn modelId="{A7B38894-688E-6045-85F4-D842290DBD6E}" type="presParOf" srcId="{40AD23E9-841D-1245-80D0-74E5092D0C7B}" destId="{5C2AA044-B943-0E43-AD51-9FD1E94FE541}" srcOrd="5" destOrd="0" presId="urn:microsoft.com/office/officeart/2008/layout/VerticalCurvedList"/>
    <dgm:cxn modelId="{E2D9B409-AA86-C149-8971-3DEF09F6F3F8}" type="presParOf" srcId="{40AD23E9-841D-1245-80D0-74E5092D0C7B}" destId="{2D217AFC-35A6-EB41-97B2-647396E83F72}" srcOrd="6" destOrd="0" presId="urn:microsoft.com/office/officeart/2008/layout/VerticalCurvedList"/>
    <dgm:cxn modelId="{CE20FF42-CDA6-0245-99DC-C69C13EA204E}" type="presParOf" srcId="{2D217AFC-35A6-EB41-97B2-647396E83F72}" destId="{6D6BF865-B88C-FD44-A0A7-49ACEE183BB6}" srcOrd="0" destOrd="0" presId="urn:microsoft.com/office/officeart/2008/layout/VerticalCurvedList"/>
    <dgm:cxn modelId="{7C7C9B9F-DF96-3844-89DD-7F9C39AE9A22}" type="presParOf" srcId="{40AD23E9-841D-1245-80D0-74E5092D0C7B}" destId="{A6CC261A-E2D7-3343-B94C-A2D788AF2358}" srcOrd="7" destOrd="0" presId="urn:microsoft.com/office/officeart/2008/layout/VerticalCurvedList"/>
    <dgm:cxn modelId="{0BD7C0B4-1D3E-CB4B-874F-105FDF7CC432}" type="presParOf" srcId="{40AD23E9-841D-1245-80D0-74E5092D0C7B}" destId="{8195D026-8BEE-0740-A231-0DBD2F33DCE6}" srcOrd="8" destOrd="0" presId="urn:microsoft.com/office/officeart/2008/layout/VerticalCurvedList"/>
    <dgm:cxn modelId="{8A644069-3FB7-794B-B32D-2DC4609CF91E}" type="presParOf" srcId="{8195D026-8BEE-0740-A231-0DBD2F33DCE6}" destId="{F1CDC12A-02F1-3C40-86FC-F04A531A8AD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D6F26F7-7724-A247-A252-6F804B67BD6B}"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s-MX"/>
        </a:p>
      </dgm:t>
    </dgm:pt>
    <dgm:pt modelId="{8FEDC2CF-DEA2-0747-AA70-EB9DE9301E33}">
      <dgm:prSet custT="1"/>
      <dgm:spPr/>
      <dgm:t>
        <a:bodyPr/>
        <a:lstStyle/>
        <a:p>
          <a:r>
            <a:rPr lang="en-US" sz="1800" b="1" i="0" dirty="0"/>
            <a:t>Project management Institute (PMI)</a:t>
          </a:r>
          <a:endParaRPr lang="es-CO" sz="1800" dirty="0"/>
        </a:p>
      </dgm:t>
    </dgm:pt>
    <dgm:pt modelId="{0764791F-30B0-B346-A7FC-29D5A8398555}" type="parTrans" cxnId="{AC9D6BE9-D68C-1942-98A0-13994D7812F8}">
      <dgm:prSet/>
      <dgm:spPr/>
      <dgm:t>
        <a:bodyPr/>
        <a:lstStyle/>
        <a:p>
          <a:endParaRPr lang="es-MX" sz="1800"/>
        </a:p>
      </dgm:t>
    </dgm:pt>
    <dgm:pt modelId="{51CC1D37-2C13-E043-9490-A53737104211}" type="sibTrans" cxnId="{AC9D6BE9-D68C-1942-98A0-13994D7812F8}">
      <dgm:prSet/>
      <dgm:spPr/>
      <dgm:t>
        <a:bodyPr/>
        <a:lstStyle/>
        <a:p>
          <a:endParaRPr lang="es-MX" sz="1800"/>
        </a:p>
      </dgm:t>
    </dgm:pt>
    <dgm:pt modelId="{50B9DB9D-46C8-B94F-8859-2B3D196DBC07}">
      <dgm:prSet custT="1"/>
      <dgm:spPr/>
      <dgm:t>
        <a:bodyPr/>
        <a:lstStyle/>
        <a:p>
          <a:r>
            <a:rPr lang="en-US" sz="1800" b="0" i="0" dirty="0"/>
            <a:t>Non-profit organization to share best practices, and professional development opportunities. </a:t>
          </a:r>
          <a:endParaRPr lang="es-CO" sz="1800" dirty="0"/>
        </a:p>
      </dgm:t>
    </dgm:pt>
    <dgm:pt modelId="{3ACD6554-695B-6C44-AD07-2C5BF0B4E7C4}" type="parTrans" cxnId="{3B8BB051-2DCA-4D41-A248-9EE246433277}">
      <dgm:prSet/>
      <dgm:spPr/>
      <dgm:t>
        <a:bodyPr/>
        <a:lstStyle/>
        <a:p>
          <a:endParaRPr lang="es-MX" sz="1800"/>
        </a:p>
      </dgm:t>
    </dgm:pt>
    <dgm:pt modelId="{DF350F1C-8125-2D40-914E-1D275042B69B}" type="sibTrans" cxnId="{3B8BB051-2DCA-4D41-A248-9EE246433277}">
      <dgm:prSet/>
      <dgm:spPr/>
      <dgm:t>
        <a:bodyPr/>
        <a:lstStyle/>
        <a:p>
          <a:endParaRPr lang="es-MX" sz="1800"/>
        </a:p>
      </dgm:t>
    </dgm:pt>
    <dgm:pt modelId="{88DCF9F9-0D40-A543-8AD3-E347A91F2941}">
      <dgm:prSet custT="1"/>
      <dgm:spPr/>
      <dgm:t>
        <a:bodyPr/>
        <a:lstStyle/>
        <a:p>
          <a:r>
            <a:rPr lang="en-US" sz="1800" b="1" i="0" dirty="0"/>
            <a:t>Project Management Body of Knowledge (PMBOK)</a:t>
          </a:r>
          <a:endParaRPr lang="es-CO" sz="1800" dirty="0"/>
        </a:p>
      </dgm:t>
    </dgm:pt>
    <dgm:pt modelId="{376BB435-CB08-2143-ACBA-20E38EB1AFA6}" type="parTrans" cxnId="{DD958DD1-FEEE-344F-B812-FD30961D42DE}">
      <dgm:prSet/>
      <dgm:spPr/>
      <dgm:t>
        <a:bodyPr/>
        <a:lstStyle/>
        <a:p>
          <a:endParaRPr lang="es-MX" sz="1800"/>
        </a:p>
      </dgm:t>
    </dgm:pt>
    <dgm:pt modelId="{0AE00740-D14A-D74A-BB4D-8F2987F52F2B}" type="sibTrans" cxnId="{DD958DD1-FEEE-344F-B812-FD30961D42DE}">
      <dgm:prSet/>
      <dgm:spPr/>
      <dgm:t>
        <a:bodyPr/>
        <a:lstStyle/>
        <a:p>
          <a:endParaRPr lang="es-MX" sz="1800"/>
        </a:p>
      </dgm:t>
    </dgm:pt>
    <dgm:pt modelId="{15E2D96F-C495-084F-9FDA-8FEBFF423E8A}">
      <dgm:prSet custT="1"/>
      <dgm:spPr/>
      <dgm:t>
        <a:bodyPr/>
        <a:lstStyle/>
        <a:p>
          <a:r>
            <a:rPr lang="en-US" sz="1800" b="0" i="0" dirty="0"/>
            <a:t>Codified standards for project management. Used as a reference guide.  </a:t>
          </a:r>
          <a:endParaRPr lang="es-CO" sz="1800" dirty="0"/>
        </a:p>
      </dgm:t>
    </dgm:pt>
    <dgm:pt modelId="{291FD0C2-3098-B843-932A-263554E42D46}" type="parTrans" cxnId="{A8354820-4F63-1246-8E07-A6DE110D8F23}">
      <dgm:prSet/>
      <dgm:spPr/>
      <dgm:t>
        <a:bodyPr/>
        <a:lstStyle/>
        <a:p>
          <a:endParaRPr lang="es-MX" sz="1800"/>
        </a:p>
      </dgm:t>
    </dgm:pt>
    <dgm:pt modelId="{56DDC52B-B78F-1F41-B40C-776013274610}" type="sibTrans" cxnId="{A8354820-4F63-1246-8E07-A6DE110D8F23}">
      <dgm:prSet/>
      <dgm:spPr/>
      <dgm:t>
        <a:bodyPr/>
        <a:lstStyle/>
        <a:p>
          <a:endParaRPr lang="es-MX" sz="1800"/>
        </a:p>
      </dgm:t>
    </dgm:pt>
    <dgm:pt modelId="{C0A1DE87-9BD7-4E46-97A0-3CF17C81633D}" type="pres">
      <dgm:prSet presAssocID="{ED6F26F7-7724-A247-A252-6F804B67BD6B}" presName="Name0" presStyleCnt="0">
        <dgm:presLayoutVars>
          <dgm:dir/>
          <dgm:animLvl val="lvl"/>
          <dgm:resizeHandles val="exact"/>
        </dgm:presLayoutVars>
      </dgm:prSet>
      <dgm:spPr/>
    </dgm:pt>
    <dgm:pt modelId="{C9A8E0C5-C0F3-9B4C-ACAD-6B73955F4AB3}" type="pres">
      <dgm:prSet presAssocID="{8FEDC2CF-DEA2-0747-AA70-EB9DE9301E33}" presName="linNode" presStyleCnt="0"/>
      <dgm:spPr/>
    </dgm:pt>
    <dgm:pt modelId="{FB76AE99-475E-BB49-BEDD-1577A4851570}" type="pres">
      <dgm:prSet presAssocID="{8FEDC2CF-DEA2-0747-AA70-EB9DE9301E33}" presName="parentText" presStyleLbl="node1" presStyleIdx="0" presStyleCnt="2">
        <dgm:presLayoutVars>
          <dgm:chMax val="1"/>
          <dgm:bulletEnabled val="1"/>
        </dgm:presLayoutVars>
      </dgm:prSet>
      <dgm:spPr/>
    </dgm:pt>
    <dgm:pt modelId="{12B11D51-A31F-3B42-A218-DECCC9A30532}" type="pres">
      <dgm:prSet presAssocID="{8FEDC2CF-DEA2-0747-AA70-EB9DE9301E33}" presName="descendantText" presStyleLbl="alignAccFollowNode1" presStyleIdx="0" presStyleCnt="2">
        <dgm:presLayoutVars>
          <dgm:bulletEnabled val="1"/>
        </dgm:presLayoutVars>
      </dgm:prSet>
      <dgm:spPr/>
    </dgm:pt>
    <dgm:pt modelId="{28C139E3-3F0F-BE41-8D97-07687B6DAF15}" type="pres">
      <dgm:prSet presAssocID="{51CC1D37-2C13-E043-9490-A53737104211}" presName="sp" presStyleCnt="0"/>
      <dgm:spPr/>
    </dgm:pt>
    <dgm:pt modelId="{EAFB863F-CF2A-554E-9324-30B487BE020A}" type="pres">
      <dgm:prSet presAssocID="{88DCF9F9-0D40-A543-8AD3-E347A91F2941}" presName="linNode" presStyleCnt="0"/>
      <dgm:spPr/>
    </dgm:pt>
    <dgm:pt modelId="{F3D253C2-03C3-CB41-8168-178C649227AF}" type="pres">
      <dgm:prSet presAssocID="{88DCF9F9-0D40-A543-8AD3-E347A91F2941}" presName="parentText" presStyleLbl="node1" presStyleIdx="1" presStyleCnt="2">
        <dgm:presLayoutVars>
          <dgm:chMax val="1"/>
          <dgm:bulletEnabled val="1"/>
        </dgm:presLayoutVars>
      </dgm:prSet>
      <dgm:spPr/>
    </dgm:pt>
    <dgm:pt modelId="{C29D13E2-CBB8-E649-AF73-59D75A0F3BAA}" type="pres">
      <dgm:prSet presAssocID="{88DCF9F9-0D40-A543-8AD3-E347A91F2941}" presName="descendantText" presStyleLbl="alignAccFollowNode1" presStyleIdx="1" presStyleCnt="2">
        <dgm:presLayoutVars>
          <dgm:bulletEnabled val="1"/>
        </dgm:presLayoutVars>
      </dgm:prSet>
      <dgm:spPr/>
    </dgm:pt>
  </dgm:ptLst>
  <dgm:cxnLst>
    <dgm:cxn modelId="{A8354820-4F63-1246-8E07-A6DE110D8F23}" srcId="{88DCF9F9-0D40-A543-8AD3-E347A91F2941}" destId="{15E2D96F-C495-084F-9FDA-8FEBFF423E8A}" srcOrd="0" destOrd="0" parTransId="{291FD0C2-3098-B843-932A-263554E42D46}" sibTransId="{56DDC52B-B78F-1F41-B40C-776013274610}"/>
    <dgm:cxn modelId="{84639429-5035-F240-905A-2FC06DFDCB2E}" type="presOf" srcId="{88DCF9F9-0D40-A543-8AD3-E347A91F2941}" destId="{F3D253C2-03C3-CB41-8168-178C649227AF}" srcOrd="0" destOrd="0" presId="urn:microsoft.com/office/officeart/2005/8/layout/vList5"/>
    <dgm:cxn modelId="{6D720149-EB4E-F24D-B416-047D09619171}" type="presOf" srcId="{8FEDC2CF-DEA2-0747-AA70-EB9DE9301E33}" destId="{FB76AE99-475E-BB49-BEDD-1577A4851570}" srcOrd="0" destOrd="0" presId="urn:microsoft.com/office/officeart/2005/8/layout/vList5"/>
    <dgm:cxn modelId="{3B8BB051-2DCA-4D41-A248-9EE246433277}" srcId="{8FEDC2CF-DEA2-0747-AA70-EB9DE9301E33}" destId="{50B9DB9D-46C8-B94F-8859-2B3D196DBC07}" srcOrd="0" destOrd="0" parTransId="{3ACD6554-695B-6C44-AD07-2C5BF0B4E7C4}" sibTransId="{DF350F1C-8125-2D40-914E-1D275042B69B}"/>
    <dgm:cxn modelId="{863FBF8D-9094-BD48-90D7-9DA3A76F24F2}" type="presOf" srcId="{50B9DB9D-46C8-B94F-8859-2B3D196DBC07}" destId="{12B11D51-A31F-3B42-A218-DECCC9A30532}" srcOrd="0" destOrd="0" presId="urn:microsoft.com/office/officeart/2005/8/layout/vList5"/>
    <dgm:cxn modelId="{1B73E09C-96D1-0747-82C8-80E661D33B69}" type="presOf" srcId="{15E2D96F-C495-084F-9FDA-8FEBFF423E8A}" destId="{C29D13E2-CBB8-E649-AF73-59D75A0F3BAA}" srcOrd="0" destOrd="0" presId="urn:microsoft.com/office/officeart/2005/8/layout/vList5"/>
    <dgm:cxn modelId="{53D91DA8-9EDE-1141-8068-49810DCB453A}" type="presOf" srcId="{ED6F26F7-7724-A247-A252-6F804B67BD6B}" destId="{C0A1DE87-9BD7-4E46-97A0-3CF17C81633D}" srcOrd="0" destOrd="0" presId="urn:microsoft.com/office/officeart/2005/8/layout/vList5"/>
    <dgm:cxn modelId="{DD958DD1-FEEE-344F-B812-FD30961D42DE}" srcId="{ED6F26F7-7724-A247-A252-6F804B67BD6B}" destId="{88DCF9F9-0D40-A543-8AD3-E347A91F2941}" srcOrd="1" destOrd="0" parTransId="{376BB435-CB08-2143-ACBA-20E38EB1AFA6}" sibTransId="{0AE00740-D14A-D74A-BB4D-8F2987F52F2B}"/>
    <dgm:cxn modelId="{AC9D6BE9-D68C-1942-98A0-13994D7812F8}" srcId="{ED6F26F7-7724-A247-A252-6F804B67BD6B}" destId="{8FEDC2CF-DEA2-0747-AA70-EB9DE9301E33}" srcOrd="0" destOrd="0" parTransId="{0764791F-30B0-B346-A7FC-29D5A8398555}" sibTransId="{51CC1D37-2C13-E043-9490-A53737104211}"/>
    <dgm:cxn modelId="{E8C43B00-AD0C-D045-8F42-727E5AC7CB0B}" type="presParOf" srcId="{C0A1DE87-9BD7-4E46-97A0-3CF17C81633D}" destId="{C9A8E0C5-C0F3-9B4C-ACAD-6B73955F4AB3}" srcOrd="0" destOrd="0" presId="urn:microsoft.com/office/officeart/2005/8/layout/vList5"/>
    <dgm:cxn modelId="{73F73DEB-6B7B-9841-99CB-D013CFDD200F}" type="presParOf" srcId="{C9A8E0C5-C0F3-9B4C-ACAD-6B73955F4AB3}" destId="{FB76AE99-475E-BB49-BEDD-1577A4851570}" srcOrd="0" destOrd="0" presId="urn:microsoft.com/office/officeart/2005/8/layout/vList5"/>
    <dgm:cxn modelId="{B9145B32-CA86-3C42-B52C-6A80C1CD7A3E}" type="presParOf" srcId="{C9A8E0C5-C0F3-9B4C-ACAD-6B73955F4AB3}" destId="{12B11D51-A31F-3B42-A218-DECCC9A30532}" srcOrd="1" destOrd="0" presId="urn:microsoft.com/office/officeart/2005/8/layout/vList5"/>
    <dgm:cxn modelId="{619D02DF-9134-1643-93F7-2E1EC3BAD937}" type="presParOf" srcId="{C0A1DE87-9BD7-4E46-97A0-3CF17C81633D}" destId="{28C139E3-3F0F-BE41-8D97-07687B6DAF15}" srcOrd="1" destOrd="0" presId="urn:microsoft.com/office/officeart/2005/8/layout/vList5"/>
    <dgm:cxn modelId="{7C2F38C1-56FD-FB41-9598-68B7D9DC838F}" type="presParOf" srcId="{C0A1DE87-9BD7-4E46-97A0-3CF17C81633D}" destId="{EAFB863F-CF2A-554E-9324-30B487BE020A}" srcOrd="2" destOrd="0" presId="urn:microsoft.com/office/officeart/2005/8/layout/vList5"/>
    <dgm:cxn modelId="{D5A648E4-F696-BE44-8B0A-B5729DD98C80}" type="presParOf" srcId="{EAFB863F-CF2A-554E-9324-30B487BE020A}" destId="{F3D253C2-03C3-CB41-8168-178C649227AF}" srcOrd="0" destOrd="0" presId="urn:microsoft.com/office/officeart/2005/8/layout/vList5"/>
    <dgm:cxn modelId="{40AC81E8-E37D-AC4E-B7A6-D02E986892EB}" type="presParOf" srcId="{EAFB863F-CF2A-554E-9324-30B487BE020A}" destId="{C29D13E2-CBB8-E649-AF73-59D75A0F3B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9658FE-3CC1-F648-96B3-69C91FC8CB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MX"/>
        </a:p>
      </dgm:t>
    </dgm:pt>
    <dgm:pt modelId="{F124FD48-38EA-B343-A2CA-8D866A71998A}">
      <dgm:prSet/>
      <dgm:spPr/>
      <dgm:t>
        <a:bodyPr/>
        <a:lstStyle/>
        <a:p>
          <a:r>
            <a:rPr lang="en-US" b="1" i="0" dirty="0"/>
            <a:t>Cost</a:t>
          </a:r>
          <a:r>
            <a:rPr lang="en-US" b="0" i="0" dirty="0"/>
            <a:t> </a:t>
          </a:r>
          <a:endParaRPr lang="es-CO" dirty="0"/>
        </a:p>
      </dgm:t>
    </dgm:pt>
    <dgm:pt modelId="{8573EAE5-FD24-BC4B-B485-8861792666C4}" type="parTrans" cxnId="{8F295BF0-8C46-9D43-9935-3456BB3F3B39}">
      <dgm:prSet/>
      <dgm:spPr/>
      <dgm:t>
        <a:bodyPr/>
        <a:lstStyle/>
        <a:p>
          <a:endParaRPr lang="es-MX"/>
        </a:p>
      </dgm:t>
    </dgm:pt>
    <dgm:pt modelId="{C228F28E-810A-284E-BBAF-848613533448}" type="sibTrans" cxnId="{8F295BF0-8C46-9D43-9935-3456BB3F3B39}">
      <dgm:prSet/>
      <dgm:spPr/>
      <dgm:t>
        <a:bodyPr/>
        <a:lstStyle/>
        <a:p>
          <a:endParaRPr lang="es-MX"/>
        </a:p>
      </dgm:t>
    </dgm:pt>
    <dgm:pt modelId="{ABEBEB20-98F9-BB4E-A7F3-C9BBE7AC892A}">
      <dgm:prSet/>
      <dgm:spPr/>
      <dgm:t>
        <a:bodyPr/>
        <a:lstStyle/>
        <a:p>
          <a:r>
            <a:rPr lang="en-US" b="0" i="0" dirty="0"/>
            <a:t>Balance between “use it or lose it” budget.</a:t>
          </a:r>
          <a:endParaRPr lang="es-CO" dirty="0"/>
        </a:p>
      </dgm:t>
    </dgm:pt>
    <dgm:pt modelId="{5D62D876-C87D-1940-AB0F-9AF0DDA40967}" type="parTrans" cxnId="{8825BBE1-327E-BA4F-9C90-AE9F53DEAFC8}">
      <dgm:prSet/>
      <dgm:spPr/>
      <dgm:t>
        <a:bodyPr/>
        <a:lstStyle/>
        <a:p>
          <a:endParaRPr lang="es-MX"/>
        </a:p>
      </dgm:t>
    </dgm:pt>
    <dgm:pt modelId="{58320BB4-3079-B046-B925-1A62D626CCB9}" type="sibTrans" cxnId="{8825BBE1-327E-BA4F-9C90-AE9F53DEAFC8}">
      <dgm:prSet/>
      <dgm:spPr/>
      <dgm:t>
        <a:bodyPr/>
        <a:lstStyle/>
        <a:p>
          <a:endParaRPr lang="es-MX"/>
        </a:p>
      </dgm:t>
    </dgm:pt>
    <dgm:pt modelId="{7C3044C6-164B-DE45-A196-2E76B6D4F6D7}">
      <dgm:prSet/>
      <dgm:spPr/>
      <dgm:t>
        <a:bodyPr/>
        <a:lstStyle/>
        <a:p>
          <a:r>
            <a:rPr lang="en-US" b="1" i="0" dirty="0"/>
            <a:t>Scope</a:t>
          </a:r>
          <a:r>
            <a:rPr lang="en-US" b="0" i="0" dirty="0"/>
            <a:t> </a:t>
          </a:r>
          <a:endParaRPr lang="es-CO" dirty="0"/>
        </a:p>
      </dgm:t>
    </dgm:pt>
    <dgm:pt modelId="{E45845DF-2A31-164D-985E-2174062DD0D1}" type="parTrans" cxnId="{09989B48-6EFF-3142-B9C2-1DA798016D54}">
      <dgm:prSet/>
      <dgm:spPr/>
      <dgm:t>
        <a:bodyPr/>
        <a:lstStyle/>
        <a:p>
          <a:endParaRPr lang="es-MX"/>
        </a:p>
      </dgm:t>
    </dgm:pt>
    <dgm:pt modelId="{B459D16F-CD8F-C549-A5CB-71E2AF886828}" type="sibTrans" cxnId="{09989B48-6EFF-3142-B9C2-1DA798016D54}">
      <dgm:prSet/>
      <dgm:spPr/>
      <dgm:t>
        <a:bodyPr/>
        <a:lstStyle/>
        <a:p>
          <a:endParaRPr lang="es-MX"/>
        </a:p>
      </dgm:t>
    </dgm:pt>
    <dgm:pt modelId="{C74FA6CC-C274-7144-ACF9-11430929438D}">
      <dgm:prSet/>
      <dgm:spPr/>
      <dgm:t>
        <a:bodyPr/>
        <a:lstStyle/>
        <a:p>
          <a:r>
            <a:rPr lang="en-US" b="0" i="0" dirty="0"/>
            <a:t>Purpose of the project</a:t>
          </a:r>
          <a:endParaRPr lang="es-CO" dirty="0"/>
        </a:p>
      </dgm:t>
    </dgm:pt>
    <dgm:pt modelId="{82A81943-6A43-C144-9364-B3B0AF996A8B}" type="parTrans" cxnId="{985B388D-580F-6F4A-BF05-C51E5D30A2B8}">
      <dgm:prSet/>
      <dgm:spPr/>
      <dgm:t>
        <a:bodyPr/>
        <a:lstStyle/>
        <a:p>
          <a:endParaRPr lang="es-MX"/>
        </a:p>
      </dgm:t>
    </dgm:pt>
    <dgm:pt modelId="{40061D30-C3D8-944B-B467-D1737F6048E1}" type="sibTrans" cxnId="{985B388D-580F-6F4A-BF05-C51E5D30A2B8}">
      <dgm:prSet/>
      <dgm:spPr/>
      <dgm:t>
        <a:bodyPr/>
        <a:lstStyle/>
        <a:p>
          <a:endParaRPr lang="es-MX"/>
        </a:p>
      </dgm:t>
    </dgm:pt>
    <dgm:pt modelId="{533AE40E-19E9-0B42-9D04-6E1BC2D2D218}">
      <dgm:prSet/>
      <dgm:spPr/>
      <dgm:t>
        <a:bodyPr/>
        <a:lstStyle/>
        <a:p>
          <a:r>
            <a:rPr lang="en-US" b="1" i="0" dirty="0"/>
            <a:t>Quality</a:t>
          </a:r>
          <a:r>
            <a:rPr lang="en-US" b="0" i="0" dirty="0"/>
            <a:t> </a:t>
          </a:r>
          <a:endParaRPr lang="es-CO" dirty="0"/>
        </a:p>
      </dgm:t>
    </dgm:pt>
    <dgm:pt modelId="{4F233DA8-6993-E042-8BC9-965A542C4BD6}" type="parTrans" cxnId="{CFC00DF2-C179-D34A-BE06-0018883FD9F5}">
      <dgm:prSet/>
      <dgm:spPr/>
      <dgm:t>
        <a:bodyPr/>
        <a:lstStyle/>
        <a:p>
          <a:endParaRPr lang="es-MX"/>
        </a:p>
      </dgm:t>
    </dgm:pt>
    <dgm:pt modelId="{C5BBF64D-0671-CC42-8350-AB9A17E35B5C}" type="sibTrans" cxnId="{CFC00DF2-C179-D34A-BE06-0018883FD9F5}">
      <dgm:prSet/>
      <dgm:spPr/>
      <dgm:t>
        <a:bodyPr/>
        <a:lstStyle/>
        <a:p>
          <a:endParaRPr lang="es-MX"/>
        </a:p>
      </dgm:t>
    </dgm:pt>
    <dgm:pt modelId="{D11C1211-DD57-E34C-871F-8736EF74D984}">
      <dgm:prSet/>
      <dgm:spPr/>
      <dgm:t>
        <a:bodyPr/>
        <a:lstStyle/>
        <a:p>
          <a:r>
            <a:rPr lang="en-US" b="0" i="0" dirty="0"/>
            <a:t>Standards and criteria for project outcome</a:t>
          </a:r>
          <a:endParaRPr lang="es-CO" dirty="0"/>
        </a:p>
      </dgm:t>
    </dgm:pt>
    <dgm:pt modelId="{978F7103-7247-7946-84A0-7BA775DBDB2A}" type="parTrans" cxnId="{014C505F-FE1F-C64D-A144-563123BA1CE0}">
      <dgm:prSet/>
      <dgm:spPr/>
      <dgm:t>
        <a:bodyPr/>
        <a:lstStyle/>
        <a:p>
          <a:endParaRPr lang="es-MX"/>
        </a:p>
      </dgm:t>
    </dgm:pt>
    <dgm:pt modelId="{C6A8AD51-D8AB-AD41-BF04-336AE27772EF}" type="sibTrans" cxnId="{014C505F-FE1F-C64D-A144-563123BA1CE0}">
      <dgm:prSet/>
      <dgm:spPr/>
      <dgm:t>
        <a:bodyPr/>
        <a:lstStyle/>
        <a:p>
          <a:endParaRPr lang="es-MX"/>
        </a:p>
      </dgm:t>
    </dgm:pt>
    <dgm:pt modelId="{F7F319BE-148E-E841-A112-4F50593C2344}">
      <dgm:prSet/>
      <dgm:spPr/>
      <dgm:t>
        <a:bodyPr/>
        <a:lstStyle/>
        <a:p>
          <a:r>
            <a:rPr lang="en-US" b="1" i="0" dirty="0"/>
            <a:t>Risk</a:t>
          </a:r>
          <a:r>
            <a:rPr lang="en-US" b="0" i="0" dirty="0"/>
            <a:t> </a:t>
          </a:r>
          <a:endParaRPr lang="es-CO" dirty="0"/>
        </a:p>
      </dgm:t>
    </dgm:pt>
    <dgm:pt modelId="{174A36E8-E478-1646-A497-17582B272776}" type="parTrans" cxnId="{CB413D97-FB15-0B43-90B0-E200A610E0FF}">
      <dgm:prSet/>
      <dgm:spPr/>
      <dgm:t>
        <a:bodyPr/>
        <a:lstStyle/>
        <a:p>
          <a:endParaRPr lang="es-MX"/>
        </a:p>
      </dgm:t>
    </dgm:pt>
    <dgm:pt modelId="{B3B71BFB-7BBB-9B4B-BFB6-F5FEAB94020C}" type="sibTrans" cxnId="{CB413D97-FB15-0B43-90B0-E200A610E0FF}">
      <dgm:prSet/>
      <dgm:spPr/>
      <dgm:t>
        <a:bodyPr/>
        <a:lstStyle/>
        <a:p>
          <a:endParaRPr lang="es-MX"/>
        </a:p>
      </dgm:t>
    </dgm:pt>
    <dgm:pt modelId="{71DDDA82-364F-5C4E-B87B-3A257DAB891A}">
      <dgm:prSet/>
      <dgm:spPr/>
      <dgm:t>
        <a:bodyPr/>
        <a:lstStyle/>
        <a:p>
          <a:r>
            <a:rPr lang="en-US" b="0" i="0" dirty="0"/>
            <a:t>Probability and impact of negative events</a:t>
          </a:r>
          <a:endParaRPr lang="es-CO" dirty="0"/>
        </a:p>
      </dgm:t>
    </dgm:pt>
    <dgm:pt modelId="{D7C05D77-0B0F-BF49-A033-A29E15D27F63}" type="parTrans" cxnId="{BABB51AA-85A9-FC43-8CBE-74DA3F03090E}">
      <dgm:prSet/>
      <dgm:spPr/>
      <dgm:t>
        <a:bodyPr/>
        <a:lstStyle/>
        <a:p>
          <a:endParaRPr lang="es-MX"/>
        </a:p>
      </dgm:t>
    </dgm:pt>
    <dgm:pt modelId="{8655C8CC-59B1-E845-9F63-032B3303BB8A}" type="sibTrans" cxnId="{BABB51AA-85A9-FC43-8CBE-74DA3F03090E}">
      <dgm:prSet/>
      <dgm:spPr/>
      <dgm:t>
        <a:bodyPr/>
        <a:lstStyle/>
        <a:p>
          <a:endParaRPr lang="es-MX"/>
        </a:p>
      </dgm:t>
    </dgm:pt>
    <dgm:pt modelId="{21F11464-8AF0-D34D-80B3-6B09A2301726}">
      <dgm:prSet/>
      <dgm:spPr/>
      <dgm:t>
        <a:bodyPr/>
        <a:lstStyle/>
        <a:p>
          <a:r>
            <a:rPr lang="en-US" b="1" i="0" dirty="0"/>
            <a:t>Resources</a:t>
          </a:r>
          <a:r>
            <a:rPr lang="en-US" b="0" i="0" dirty="0"/>
            <a:t> </a:t>
          </a:r>
          <a:endParaRPr lang="es-CO" dirty="0"/>
        </a:p>
      </dgm:t>
    </dgm:pt>
    <dgm:pt modelId="{6DFCB1D9-F616-DE4B-A7CB-95D1F2583D75}" type="parTrans" cxnId="{92A53DEA-C37D-B549-8002-1D8B51E3088A}">
      <dgm:prSet/>
      <dgm:spPr/>
      <dgm:t>
        <a:bodyPr/>
        <a:lstStyle/>
        <a:p>
          <a:endParaRPr lang="es-MX"/>
        </a:p>
      </dgm:t>
    </dgm:pt>
    <dgm:pt modelId="{7C5AF6E6-6324-8647-975C-45ABD98AB6FD}" type="sibTrans" cxnId="{92A53DEA-C37D-B549-8002-1D8B51E3088A}">
      <dgm:prSet/>
      <dgm:spPr/>
      <dgm:t>
        <a:bodyPr/>
        <a:lstStyle/>
        <a:p>
          <a:endParaRPr lang="es-MX"/>
        </a:p>
      </dgm:t>
    </dgm:pt>
    <dgm:pt modelId="{A5651900-A4BC-B24B-97AA-0318840C8802}">
      <dgm:prSet/>
      <dgm:spPr/>
      <dgm:t>
        <a:bodyPr/>
        <a:lstStyle/>
        <a:p>
          <a:r>
            <a:rPr lang="en-US" b="0" i="0" dirty="0"/>
            <a:t>Required for completion</a:t>
          </a:r>
          <a:endParaRPr lang="es-CO" dirty="0"/>
        </a:p>
      </dgm:t>
    </dgm:pt>
    <dgm:pt modelId="{F3251DAE-C17D-EB47-9F17-FA6C598663B7}" type="parTrans" cxnId="{770D0EF5-1FB1-804E-8346-07210DB4E6E6}">
      <dgm:prSet/>
      <dgm:spPr/>
      <dgm:t>
        <a:bodyPr/>
        <a:lstStyle/>
        <a:p>
          <a:endParaRPr lang="es-MX"/>
        </a:p>
      </dgm:t>
    </dgm:pt>
    <dgm:pt modelId="{C6CA0F33-A5C0-734E-B6DF-0D5FAE119174}" type="sibTrans" cxnId="{770D0EF5-1FB1-804E-8346-07210DB4E6E6}">
      <dgm:prSet/>
      <dgm:spPr/>
      <dgm:t>
        <a:bodyPr/>
        <a:lstStyle/>
        <a:p>
          <a:endParaRPr lang="es-MX"/>
        </a:p>
      </dgm:t>
    </dgm:pt>
    <dgm:pt modelId="{C73FC099-81EE-7A4B-82DC-9E11218AB70F}">
      <dgm:prSet/>
      <dgm:spPr/>
      <dgm:t>
        <a:bodyPr/>
        <a:lstStyle/>
        <a:p>
          <a:r>
            <a:rPr lang="en-US" b="1" i="0" dirty="0"/>
            <a:t>Time </a:t>
          </a:r>
          <a:endParaRPr lang="es-CO" dirty="0"/>
        </a:p>
      </dgm:t>
    </dgm:pt>
    <dgm:pt modelId="{26985BB9-8089-B14F-8AC3-524087318833}" type="parTrans" cxnId="{18351CC3-CEE9-D445-886C-79B74A190A21}">
      <dgm:prSet/>
      <dgm:spPr/>
      <dgm:t>
        <a:bodyPr/>
        <a:lstStyle/>
        <a:p>
          <a:endParaRPr lang="es-MX"/>
        </a:p>
      </dgm:t>
    </dgm:pt>
    <dgm:pt modelId="{1186C7B0-7BAB-D544-BAFE-A4BB3C54B547}" type="sibTrans" cxnId="{18351CC3-CEE9-D445-886C-79B74A190A21}">
      <dgm:prSet/>
      <dgm:spPr/>
      <dgm:t>
        <a:bodyPr/>
        <a:lstStyle/>
        <a:p>
          <a:endParaRPr lang="es-MX"/>
        </a:p>
      </dgm:t>
    </dgm:pt>
    <dgm:pt modelId="{310E391A-F7BF-B244-BBBB-A2191A8BDF3D}">
      <dgm:prSet/>
      <dgm:spPr/>
      <dgm:t>
        <a:bodyPr/>
        <a:lstStyle/>
        <a:p>
          <a:r>
            <a:rPr lang="en-US" b="0" i="0" dirty="0"/>
            <a:t>Estimates of time to complete the project</a:t>
          </a:r>
          <a:endParaRPr lang="es-CO" dirty="0"/>
        </a:p>
      </dgm:t>
    </dgm:pt>
    <dgm:pt modelId="{DB9F74EB-C6CC-794A-8C73-A2188C0E066D}" type="parTrans" cxnId="{EC448ED0-8BF6-AF49-96C8-1E17EA581C5E}">
      <dgm:prSet/>
      <dgm:spPr/>
      <dgm:t>
        <a:bodyPr/>
        <a:lstStyle/>
        <a:p>
          <a:endParaRPr lang="es-MX"/>
        </a:p>
      </dgm:t>
    </dgm:pt>
    <dgm:pt modelId="{B3A76E61-C77E-B340-B7CC-933714687134}" type="sibTrans" cxnId="{EC448ED0-8BF6-AF49-96C8-1E17EA581C5E}">
      <dgm:prSet/>
      <dgm:spPr/>
      <dgm:t>
        <a:bodyPr/>
        <a:lstStyle/>
        <a:p>
          <a:endParaRPr lang="es-MX"/>
        </a:p>
      </dgm:t>
    </dgm:pt>
    <dgm:pt modelId="{A2815FAF-1DB4-D345-A86A-5374B354ECF0}" type="pres">
      <dgm:prSet presAssocID="{939658FE-3CC1-F648-96B3-69C91FC8CB0C}" presName="Name0" presStyleCnt="0">
        <dgm:presLayoutVars>
          <dgm:dir/>
          <dgm:animLvl val="lvl"/>
          <dgm:resizeHandles val="exact"/>
        </dgm:presLayoutVars>
      </dgm:prSet>
      <dgm:spPr/>
    </dgm:pt>
    <dgm:pt modelId="{BD008C73-A483-8447-9BC1-AFD175AFBD95}" type="pres">
      <dgm:prSet presAssocID="{F124FD48-38EA-B343-A2CA-8D866A71998A}" presName="composite" presStyleCnt="0"/>
      <dgm:spPr/>
    </dgm:pt>
    <dgm:pt modelId="{D98D8BDA-3490-824A-A4E8-520297C42FEE}" type="pres">
      <dgm:prSet presAssocID="{F124FD48-38EA-B343-A2CA-8D866A71998A}" presName="parTx" presStyleLbl="alignNode1" presStyleIdx="0" presStyleCnt="6">
        <dgm:presLayoutVars>
          <dgm:chMax val="0"/>
          <dgm:chPref val="0"/>
          <dgm:bulletEnabled val="1"/>
        </dgm:presLayoutVars>
      </dgm:prSet>
      <dgm:spPr/>
    </dgm:pt>
    <dgm:pt modelId="{E3043EF3-D55A-F34C-99AD-9B7145EE390A}" type="pres">
      <dgm:prSet presAssocID="{F124FD48-38EA-B343-A2CA-8D866A71998A}" presName="desTx" presStyleLbl="alignAccFollowNode1" presStyleIdx="0" presStyleCnt="6">
        <dgm:presLayoutVars>
          <dgm:bulletEnabled val="1"/>
        </dgm:presLayoutVars>
      </dgm:prSet>
      <dgm:spPr/>
    </dgm:pt>
    <dgm:pt modelId="{12F20730-0ACE-B04D-A8C6-4346D2924B0A}" type="pres">
      <dgm:prSet presAssocID="{C228F28E-810A-284E-BBAF-848613533448}" presName="space" presStyleCnt="0"/>
      <dgm:spPr/>
    </dgm:pt>
    <dgm:pt modelId="{C48C655A-6BFF-A944-A810-EE495CF678EC}" type="pres">
      <dgm:prSet presAssocID="{7C3044C6-164B-DE45-A196-2E76B6D4F6D7}" presName="composite" presStyleCnt="0"/>
      <dgm:spPr/>
    </dgm:pt>
    <dgm:pt modelId="{4DCFD066-6407-4341-B9A1-0B83F731ED2A}" type="pres">
      <dgm:prSet presAssocID="{7C3044C6-164B-DE45-A196-2E76B6D4F6D7}" presName="parTx" presStyleLbl="alignNode1" presStyleIdx="1" presStyleCnt="6">
        <dgm:presLayoutVars>
          <dgm:chMax val="0"/>
          <dgm:chPref val="0"/>
          <dgm:bulletEnabled val="1"/>
        </dgm:presLayoutVars>
      </dgm:prSet>
      <dgm:spPr/>
    </dgm:pt>
    <dgm:pt modelId="{C5138B7F-CBC5-2D41-925B-A06A05E6EC50}" type="pres">
      <dgm:prSet presAssocID="{7C3044C6-164B-DE45-A196-2E76B6D4F6D7}" presName="desTx" presStyleLbl="alignAccFollowNode1" presStyleIdx="1" presStyleCnt="6">
        <dgm:presLayoutVars>
          <dgm:bulletEnabled val="1"/>
        </dgm:presLayoutVars>
      </dgm:prSet>
      <dgm:spPr/>
    </dgm:pt>
    <dgm:pt modelId="{CF7E4F1E-09B1-F646-8162-CA6DB30C72AB}" type="pres">
      <dgm:prSet presAssocID="{B459D16F-CD8F-C549-A5CB-71E2AF886828}" presName="space" presStyleCnt="0"/>
      <dgm:spPr/>
    </dgm:pt>
    <dgm:pt modelId="{BE078635-CD01-484E-975E-D736BAD3DEA4}" type="pres">
      <dgm:prSet presAssocID="{533AE40E-19E9-0B42-9D04-6E1BC2D2D218}" presName="composite" presStyleCnt="0"/>
      <dgm:spPr/>
    </dgm:pt>
    <dgm:pt modelId="{C439D971-58C7-0341-B97A-8B790D86AAD7}" type="pres">
      <dgm:prSet presAssocID="{533AE40E-19E9-0B42-9D04-6E1BC2D2D218}" presName="parTx" presStyleLbl="alignNode1" presStyleIdx="2" presStyleCnt="6">
        <dgm:presLayoutVars>
          <dgm:chMax val="0"/>
          <dgm:chPref val="0"/>
          <dgm:bulletEnabled val="1"/>
        </dgm:presLayoutVars>
      </dgm:prSet>
      <dgm:spPr/>
    </dgm:pt>
    <dgm:pt modelId="{8330DB97-FBA6-1149-85D1-BFDD775E5784}" type="pres">
      <dgm:prSet presAssocID="{533AE40E-19E9-0B42-9D04-6E1BC2D2D218}" presName="desTx" presStyleLbl="alignAccFollowNode1" presStyleIdx="2" presStyleCnt="6">
        <dgm:presLayoutVars>
          <dgm:bulletEnabled val="1"/>
        </dgm:presLayoutVars>
      </dgm:prSet>
      <dgm:spPr/>
    </dgm:pt>
    <dgm:pt modelId="{B3B8F6A9-92B5-A242-AA5D-F4859A69DC78}" type="pres">
      <dgm:prSet presAssocID="{C5BBF64D-0671-CC42-8350-AB9A17E35B5C}" presName="space" presStyleCnt="0"/>
      <dgm:spPr/>
    </dgm:pt>
    <dgm:pt modelId="{BC85410D-1696-BF41-9B55-CFE2FC17EC20}" type="pres">
      <dgm:prSet presAssocID="{F7F319BE-148E-E841-A112-4F50593C2344}" presName="composite" presStyleCnt="0"/>
      <dgm:spPr/>
    </dgm:pt>
    <dgm:pt modelId="{C444A42A-C533-3A4A-A65E-63C44F75525B}" type="pres">
      <dgm:prSet presAssocID="{F7F319BE-148E-E841-A112-4F50593C2344}" presName="parTx" presStyleLbl="alignNode1" presStyleIdx="3" presStyleCnt="6">
        <dgm:presLayoutVars>
          <dgm:chMax val="0"/>
          <dgm:chPref val="0"/>
          <dgm:bulletEnabled val="1"/>
        </dgm:presLayoutVars>
      </dgm:prSet>
      <dgm:spPr/>
    </dgm:pt>
    <dgm:pt modelId="{7489131F-EB94-2149-877A-AF7DA74FAE15}" type="pres">
      <dgm:prSet presAssocID="{F7F319BE-148E-E841-A112-4F50593C2344}" presName="desTx" presStyleLbl="alignAccFollowNode1" presStyleIdx="3" presStyleCnt="6">
        <dgm:presLayoutVars>
          <dgm:bulletEnabled val="1"/>
        </dgm:presLayoutVars>
      </dgm:prSet>
      <dgm:spPr/>
    </dgm:pt>
    <dgm:pt modelId="{E0C65C1E-D594-124C-8F7B-2707CBD92E24}" type="pres">
      <dgm:prSet presAssocID="{B3B71BFB-7BBB-9B4B-BFB6-F5FEAB94020C}" presName="space" presStyleCnt="0"/>
      <dgm:spPr/>
    </dgm:pt>
    <dgm:pt modelId="{DC70020D-48FE-5246-95E9-E4D07FF3C9BD}" type="pres">
      <dgm:prSet presAssocID="{21F11464-8AF0-D34D-80B3-6B09A2301726}" presName="composite" presStyleCnt="0"/>
      <dgm:spPr/>
    </dgm:pt>
    <dgm:pt modelId="{97A65D2F-880E-134D-A521-B0297434C299}" type="pres">
      <dgm:prSet presAssocID="{21F11464-8AF0-D34D-80B3-6B09A2301726}" presName="parTx" presStyleLbl="alignNode1" presStyleIdx="4" presStyleCnt="6">
        <dgm:presLayoutVars>
          <dgm:chMax val="0"/>
          <dgm:chPref val="0"/>
          <dgm:bulletEnabled val="1"/>
        </dgm:presLayoutVars>
      </dgm:prSet>
      <dgm:spPr/>
    </dgm:pt>
    <dgm:pt modelId="{72739E41-32EF-B445-82C2-EFBB5F9DE751}" type="pres">
      <dgm:prSet presAssocID="{21F11464-8AF0-D34D-80B3-6B09A2301726}" presName="desTx" presStyleLbl="alignAccFollowNode1" presStyleIdx="4" presStyleCnt="6">
        <dgm:presLayoutVars>
          <dgm:bulletEnabled val="1"/>
        </dgm:presLayoutVars>
      </dgm:prSet>
      <dgm:spPr/>
    </dgm:pt>
    <dgm:pt modelId="{A4CDB377-6822-BD4D-8308-EA6BF0ABB62B}" type="pres">
      <dgm:prSet presAssocID="{7C5AF6E6-6324-8647-975C-45ABD98AB6FD}" presName="space" presStyleCnt="0"/>
      <dgm:spPr/>
    </dgm:pt>
    <dgm:pt modelId="{41A59F28-7A0E-CF43-8EEF-F90838BADEED}" type="pres">
      <dgm:prSet presAssocID="{C73FC099-81EE-7A4B-82DC-9E11218AB70F}" presName="composite" presStyleCnt="0"/>
      <dgm:spPr/>
    </dgm:pt>
    <dgm:pt modelId="{01F1F562-29FC-AC43-845B-5EBC544F9821}" type="pres">
      <dgm:prSet presAssocID="{C73FC099-81EE-7A4B-82DC-9E11218AB70F}" presName="parTx" presStyleLbl="alignNode1" presStyleIdx="5" presStyleCnt="6">
        <dgm:presLayoutVars>
          <dgm:chMax val="0"/>
          <dgm:chPref val="0"/>
          <dgm:bulletEnabled val="1"/>
        </dgm:presLayoutVars>
      </dgm:prSet>
      <dgm:spPr/>
    </dgm:pt>
    <dgm:pt modelId="{28EFB8DF-0605-3D40-8A1E-56B9107B3A0B}" type="pres">
      <dgm:prSet presAssocID="{C73FC099-81EE-7A4B-82DC-9E11218AB70F}" presName="desTx" presStyleLbl="alignAccFollowNode1" presStyleIdx="5" presStyleCnt="6">
        <dgm:presLayoutVars>
          <dgm:bulletEnabled val="1"/>
        </dgm:presLayoutVars>
      </dgm:prSet>
      <dgm:spPr/>
    </dgm:pt>
  </dgm:ptLst>
  <dgm:cxnLst>
    <dgm:cxn modelId="{F80D2604-BD55-434A-A6A8-8E7B8E4F6C47}" type="presOf" srcId="{C73FC099-81EE-7A4B-82DC-9E11218AB70F}" destId="{01F1F562-29FC-AC43-845B-5EBC544F9821}" srcOrd="0" destOrd="0" presId="urn:microsoft.com/office/officeart/2005/8/layout/hList1"/>
    <dgm:cxn modelId="{98948B0E-A0CC-2444-9A43-45EF7187AC65}" type="presOf" srcId="{A5651900-A4BC-B24B-97AA-0318840C8802}" destId="{72739E41-32EF-B445-82C2-EFBB5F9DE751}" srcOrd="0" destOrd="0" presId="urn:microsoft.com/office/officeart/2005/8/layout/hList1"/>
    <dgm:cxn modelId="{83F35215-08D8-1E4A-AB61-ADC83E22B62C}" type="presOf" srcId="{C74FA6CC-C274-7144-ACF9-11430929438D}" destId="{C5138B7F-CBC5-2D41-925B-A06A05E6EC50}" srcOrd="0" destOrd="0" presId="urn:microsoft.com/office/officeart/2005/8/layout/hList1"/>
    <dgm:cxn modelId="{683DC63C-10BB-B649-96C5-20CB5555C773}" type="presOf" srcId="{21F11464-8AF0-D34D-80B3-6B09A2301726}" destId="{97A65D2F-880E-134D-A521-B0297434C299}" srcOrd="0" destOrd="0" presId="urn:microsoft.com/office/officeart/2005/8/layout/hList1"/>
    <dgm:cxn modelId="{014C505F-FE1F-C64D-A144-563123BA1CE0}" srcId="{533AE40E-19E9-0B42-9D04-6E1BC2D2D218}" destId="{D11C1211-DD57-E34C-871F-8736EF74D984}" srcOrd="0" destOrd="0" parTransId="{978F7103-7247-7946-84A0-7BA775DBDB2A}" sibTransId="{C6A8AD51-D8AB-AD41-BF04-336AE27772EF}"/>
    <dgm:cxn modelId="{09989B48-6EFF-3142-B9C2-1DA798016D54}" srcId="{939658FE-3CC1-F648-96B3-69C91FC8CB0C}" destId="{7C3044C6-164B-DE45-A196-2E76B6D4F6D7}" srcOrd="1" destOrd="0" parTransId="{E45845DF-2A31-164D-985E-2174062DD0D1}" sibTransId="{B459D16F-CD8F-C549-A5CB-71E2AF886828}"/>
    <dgm:cxn modelId="{D8D4394B-0A14-B840-B0E2-AC75CE67718C}" type="presOf" srcId="{F124FD48-38EA-B343-A2CA-8D866A71998A}" destId="{D98D8BDA-3490-824A-A4E8-520297C42FEE}" srcOrd="0" destOrd="0" presId="urn:microsoft.com/office/officeart/2005/8/layout/hList1"/>
    <dgm:cxn modelId="{86EDCE70-A748-3140-AFD1-2E6A860B18D9}" type="presOf" srcId="{ABEBEB20-98F9-BB4E-A7F3-C9BBE7AC892A}" destId="{E3043EF3-D55A-F34C-99AD-9B7145EE390A}" srcOrd="0" destOrd="0" presId="urn:microsoft.com/office/officeart/2005/8/layout/hList1"/>
    <dgm:cxn modelId="{85E9AD57-4007-4D42-B61D-CFDA91BD8918}" type="presOf" srcId="{533AE40E-19E9-0B42-9D04-6E1BC2D2D218}" destId="{C439D971-58C7-0341-B97A-8B790D86AAD7}" srcOrd="0" destOrd="0" presId="urn:microsoft.com/office/officeart/2005/8/layout/hList1"/>
    <dgm:cxn modelId="{985B388D-580F-6F4A-BF05-C51E5D30A2B8}" srcId="{7C3044C6-164B-DE45-A196-2E76B6D4F6D7}" destId="{C74FA6CC-C274-7144-ACF9-11430929438D}" srcOrd="0" destOrd="0" parTransId="{82A81943-6A43-C144-9364-B3B0AF996A8B}" sibTransId="{40061D30-C3D8-944B-B467-D1737F6048E1}"/>
    <dgm:cxn modelId="{67CEC890-73BD-A94D-93B9-C29A5B43C40A}" type="presOf" srcId="{7C3044C6-164B-DE45-A196-2E76B6D4F6D7}" destId="{4DCFD066-6407-4341-B9A1-0B83F731ED2A}" srcOrd="0" destOrd="0" presId="urn:microsoft.com/office/officeart/2005/8/layout/hList1"/>
    <dgm:cxn modelId="{CB413D97-FB15-0B43-90B0-E200A610E0FF}" srcId="{939658FE-3CC1-F648-96B3-69C91FC8CB0C}" destId="{F7F319BE-148E-E841-A112-4F50593C2344}" srcOrd="3" destOrd="0" parTransId="{174A36E8-E478-1646-A497-17582B272776}" sibTransId="{B3B71BFB-7BBB-9B4B-BFB6-F5FEAB94020C}"/>
    <dgm:cxn modelId="{8A706497-0699-B047-8958-2B72AB827887}" type="presOf" srcId="{F7F319BE-148E-E841-A112-4F50593C2344}" destId="{C444A42A-C533-3A4A-A65E-63C44F75525B}" srcOrd="0" destOrd="0" presId="urn:microsoft.com/office/officeart/2005/8/layout/hList1"/>
    <dgm:cxn modelId="{BABB51AA-85A9-FC43-8CBE-74DA3F03090E}" srcId="{F7F319BE-148E-E841-A112-4F50593C2344}" destId="{71DDDA82-364F-5C4E-B87B-3A257DAB891A}" srcOrd="0" destOrd="0" parTransId="{D7C05D77-0B0F-BF49-A033-A29E15D27F63}" sibTransId="{8655C8CC-59B1-E845-9F63-032B3303BB8A}"/>
    <dgm:cxn modelId="{55B5E7B0-04AA-E34F-9358-A54F84EDE296}" type="presOf" srcId="{71DDDA82-364F-5C4E-B87B-3A257DAB891A}" destId="{7489131F-EB94-2149-877A-AF7DA74FAE15}" srcOrd="0" destOrd="0" presId="urn:microsoft.com/office/officeart/2005/8/layout/hList1"/>
    <dgm:cxn modelId="{18351CC3-CEE9-D445-886C-79B74A190A21}" srcId="{939658FE-3CC1-F648-96B3-69C91FC8CB0C}" destId="{C73FC099-81EE-7A4B-82DC-9E11218AB70F}" srcOrd="5" destOrd="0" parTransId="{26985BB9-8089-B14F-8AC3-524087318833}" sibTransId="{1186C7B0-7BAB-D544-BAFE-A4BB3C54B547}"/>
    <dgm:cxn modelId="{EC448ED0-8BF6-AF49-96C8-1E17EA581C5E}" srcId="{C73FC099-81EE-7A4B-82DC-9E11218AB70F}" destId="{310E391A-F7BF-B244-BBBB-A2191A8BDF3D}" srcOrd="0" destOrd="0" parTransId="{DB9F74EB-C6CC-794A-8C73-A2188C0E066D}" sibTransId="{B3A76E61-C77E-B340-B7CC-933714687134}"/>
    <dgm:cxn modelId="{C4A8CCD1-4C00-F344-95E9-04C7E642D37B}" type="presOf" srcId="{939658FE-3CC1-F648-96B3-69C91FC8CB0C}" destId="{A2815FAF-1DB4-D345-A86A-5374B354ECF0}" srcOrd="0" destOrd="0" presId="urn:microsoft.com/office/officeart/2005/8/layout/hList1"/>
    <dgm:cxn modelId="{36A194DB-0BB3-8242-8803-584AD88915CA}" type="presOf" srcId="{D11C1211-DD57-E34C-871F-8736EF74D984}" destId="{8330DB97-FBA6-1149-85D1-BFDD775E5784}" srcOrd="0" destOrd="0" presId="urn:microsoft.com/office/officeart/2005/8/layout/hList1"/>
    <dgm:cxn modelId="{8825BBE1-327E-BA4F-9C90-AE9F53DEAFC8}" srcId="{F124FD48-38EA-B343-A2CA-8D866A71998A}" destId="{ABEBEB20-98F9-BB4E-A7F3-C9BBE7AC892A}" srcOrd="0" destOrd="0" parTransId="{5D62D876-C87D-1940-AB0F-9AF0DDA40967}" sibTransId="{58320BB4-3079-B046-B925-1A62D626CCB9}"/>
    <dgm:cxn modelId="{92A53DEA-C37D-B549-8002-1D8B51E3088A}" srcId="{939658FE-3CC1-F648-96B3-69C91FC8CB0C}" destId="{21F11464-8AF0-D34D-80B3-6B09A2301726}" srcOrd="4" destOrd="0" parTransId="{6DFCB1D9-F616-DE4B-A7CB-95D1F2583D75}" sibTransId="{7C5AF6E6-6324-8647-975C-45ABD98AB6FD}"/>
    <dgm:cxn modelId="{8F295BF0-8C46-9D43-9935-3456BB3F3B39}" srcId="{939658FE-3CC1-F648-96B3-69C91FC8CB0C}" destId="{F124FD48-38EA-B343-A2CA-8D866A71998A}" srcOrd="0" destOrd="0" parTransId="{8573EAE5-FD24-BC4B-B485-8861792666C4}" sibTransId="{C228F28E-810A-284E-BBAF-848613533448}"/>
    <dgm:cxn modelId="{20A9DFF1-E2E1-014D-95B2-3922A9DB52B3}" type="presOf" srcId="{310E391A-F7BF-B244-BBBB-A2191A8BDF3D}" destId="{28EFB8DF-0605-3D40-8A1E-56B9107B3A0B}" srcOrd="0" destOrd="0" presId="urn:microsoft.com/office/officeart/2005/8/layout/hList1"/>
    <dgm:cxn modelId="{CFC00DF2-C179-D34A-BE06-0018883FD9F5}" srcId="{939658FE-3CC1-F648-96B3-69C91FC8CB0C}" destId="{533AE40E-19E9-0B42-9D04-6E1BC2D2D218}" srcOrd="2" destOrd="0" parTransId="{4F233DA8-6993-E042-8BC9-965A542C4BD6}" sibTransId="{C5BBF64D-0671-CC42-8350-AB9A17E35B5C}"/>
    <dgm:cxn modelId="{770D0EF5-1FB1-804E-8346-07210DB4E6E6}" srcId="{21F11464-8AF0-D34D-80B3-6B09A2301726}" destId="{A5651900-A4BC-B24B-97AA-0318840C8802}" srcOrd="0" destOrd="0" parTransId="{F3251DAE-C17D-EB47-9F17-FA6C598663B7}" sibTransId="{C6CA0F33-A5C0-734E-B6DF-0D5FAE119174}"/>
    <dgm:cxn modelId="{4698D343-3334-CE42-819B-BD2F60360D72}" type="presParOf" srcId="{A2815FAF-1DB4-D345-A86A-5374B354ECF0}" destId="{BD008C73-A483-8447-9BC1-AFD175AFBD95}" srcOrd="0" destOrd="0" presId="urn:microsoft.com/office/officeart/2005/8/layout/hList1"/>
    <dgm:cxn modelId="{63CEF363-451D-A64D-8B46-EACCF77400FF}" type="presParOf" srcId="{BD008C73-A483-8447-9BC1-AFD175AFBD95}" destId="{D98D8BDA-3490-824A-A4E8-520297C42FEE}" srcOrd="0" destOrd="0" presId="urn:microsoft.com/office/officeart/2005/8/layout/hList1"/>
    <dgm:cxn modelId="{48AD705E-2B0D-C042-8964-243B45D4DCCA}" type="presParOf" srcId="{BD008C73-A483-8447-9BC1-AFD175AFBD95}" destId="{E3043EF3-D55A-F34C-99AD-9B7145EE390A}" srcOrd="1" destOrd="0" presId="urn:microsoft.com/office/officeart/2005/8/layout/hList1"/>
    <dgm:cxn modelId="{9F114D6A-401B-4844-8E02-BE9CEC5D7B77}" type="presParOf" srcId="{A2815FAF-1DB4-D345-A86A-5374B354ECF0}" destId="{12F20730-0ACE-B04D-A8C6-4346D2924B0A}" srcOrd="1" destOrd="0" presId="urn:microsoft.com/office/officeart/2005/8/layout/hList1"/>
    <dgm:cxn modelId="{5C55F5B7-C7ED-4849-B6C7-332E12DA4F00}" type="presParOf" srcId="{A2815FAF-1DB4-D345-A86A-5374B354ECF0}" destId="{C48C655A-6BFF-A944-A810-EE495CF678EC}" srcOrd="2" destOrd="0" presId="urn:microsoft.com/office/officeart/2005/8/layout/hList1"/>
    <dgm:cxn modelId="{22A49B22-0BD5-E14F-9653-8ADB12F86F30}" type="presParOf" srcId="{C48C655A-6BFF-A944-A810-EE495CF678EC}" destId="{4DCFD066-6407-4341-B9A1-0B83F731ED2A}" srcOrd="0" destOrd="0" presId="urn:microsoft.com/office/officeart/2005/8/layout/hList1"/>
    <dgm:cxn modelId="{CE1816C3-A4ED-7246-9B6F-30746BC8C3FE}" type="presParOf" srcId="{C48C655A-6BFF-A944-A810-EE495CF678EC}" destId="{C5138B7F-CBC5-2D41-925B-A06A05E6EC50}" srcOrd="1" destOrd="0" presId="urn:microsoft.com/office/officeart/2005/8/layout/hList1"/>
    <dgm:cxn modelId="{73733316-7C54-CB45-8EEC-316ED4217B69}" type="presParOf" srcId="{A2815FAF-1DB4-D345-A86A-5374B354ECF0}" destId="{CF7E4F1E-09B1-F646-8162-CA6DB30C72AB}" srcOrd="3" destOrd="0" presId="urn:microsoft.com/office/officeart/2005/8/layout/hList1"/>
    <dgm:cxn modelId="{D926EF84-6BF6-7648-8090-2656B12E5291}" type="presParOf" srcId="{A2815FAF-1DB4-D345-A86A-5374B354ECF0}" destId="{BE078635-CD01-484E-975E-D736BAD3DEA4}" srcOrd="4" destOrd="0" presId="urn:microsoft.com/office/officeart/2005/8/layout/hList1"/>
    <dgm:cxn modelId="{DA28C867-BBD0-AC47-8540-3942F9F37147}" type="presParOf" srcId="{BE078635-CD01-484E-975E-D736BAD3DEA4}" destId="{C439D971-58C7-0341-B97A-8B790D86AAD7}" srcOrd="0" destOrd="0" presId="urn:microsoft.com/office/officeart/2005/8/layout/hList1"/>
    <dgm:cxn modelId="{44CD3491-3DB2-1748-B87E-E14D64E69320}" type="presParOf" srcId="{BE078635-CD01-484E-975E-D736BAD3DEA4}" destId="{8330DB97-FBA6-1149-85D1-BFDD775E5784}" srcOrd="1" destOrd="0" presId="urn:microsoft.com/office/officeart/2005/8/layout/hList1"/>
    <dgm:cxn modelId="{7D3240A5-97E7-4540-AF9C-BB170849407A}" type="presParOf" srcId="{A2815FAF-1DB4-D345-A86A-5374B354ECF0}" destId="{B3B8F6A9-92B5-A242-AA5D-F4859A69DC78}" srcOrd="5" destOrd="0" presId="urn:microsoft.com/office/officeart/2005/8/layout/hList1"/>
    <dgm:cxn modelId="{4E667C12-2B69-E447-A9B2-16377D5BF467}" type="presParOf" srcId="{A2815FAF-1DB4-D345-A86A-5374B354ECF0}" destId="{BC85410D-1696-BF41-9B55-CFE2FC17EC20}" srcOrd="6" destOrd="0" presId="urn:microsoft.com/office/officeart/2005/8/layout/hList1"/>
    <dgm:cxn modelId="{75F45E65-A85A-8748-9F2C-A3615E6AE867}" type="presParOf" srcId="{BC85410D-1696-BF41-9B55-CFE2FC17EC20}" destId="{C444A42A-C533-3A4A-A65E-63C44F75525B}" srcOrd="0" destOrd="0" presId="urn:microsoft.com/office/officeart/2005/8/layout/hList1"/>
    <dgm:cxn modelId="{1F99C40B-F81D-AE4B-9EB6-B70238AA5B9B}" type="presParOf" srcId="{BC85410D-1696-BF41-9B55-CFE2FC17EC20}" destId="{7489131F-EB94-2149-877A-AF7DA74FAE15}" srcOrd="1" destOrd="0" presId="urn:microsoft.com/office/officeart/2005/8/layout/hList1"/>
    <dgm:cxn modelId="{FB533466-698D-4746-9536-198B1EA5E47D}" type="presParOf" srcId="{A2815FAF-1DB4-D345-A86A-5374B354ECF0}" destId="{E0C65C1E-D594-124C-8F7B-2707CBD92E24}" srcOrd="7" destOrd="0" presId="urn:microsoft.com/office/officeart/2005/8/layout/hList1"/>
    <dgm:cxn modelId="{E4D627B8-4EAC-354B-9DAF-1A7CF1FC1695}" type="presParOf" srcId="{A2815FAF-1DB4-D345-A86A-5374B354ECF0}" destId="{DC70020D-48FE-5246-95E9-E4D07FF3C9BD}" srcOrd="8" destOrd="0" presId="urn:microsoft.com/office/officeart/2005/8/layout/hList1"/>
    <dgm:cxn modelId="{11501C91-754E-4041-9037-2B62A313A5E5}" type="presParOf" srcId="{DC70020D-48FE-5246-95E9-E4D07FF3C9BD}" destId="{97A65D2F-880E-134D-A521-B0297434C299}" srcOrd="0" destOrd="0" presId="urn:microsoft.com/office/officeart/2005/8/layout/hList1"/>
    <dgm:cxn modelId="{4F6F7630-8229-B244-BE44-B74748075223}" type="presParOf" srcId="{DC70020D-48FE-5246-95E9-E4D07FF3C9BD}" destId="{72739E41-32EF-B445-82C2-EFBB5F9DE751}" srcOrd="1" destOrd="0" presId="urn:microsoft.com/office/officeart/2005/8/layout/hList1"/>
    <dgm:cxn modelId="{279E2A53-3F4D-9544-BAC9-1CF9073F5DC8}" type="presParOf" srcId="{A2815FAF-1DB4-D345-A86A-5374B354ECF0}" destId="{A4CDB377-6822-BD4D-8308-EA6BF0ABB62B}" srcOrd="9" destOrd="0" presId="urn:microsoft.com/office/officeart/2005/8/layout/hList1"/>
    <dgm:cxn modelId="{8C04A17C-D4E7-3649-9C6C-007265DAA7A1}" type="presParOf" srcId="{A2815FAF-1DB4-D345-A86A-5374B354ECF0}" destId="{41A59F28-7A0E-CF43-8EEF-F90838BADEED}" srcOrd="10" destOrd="0" presId="urn:microsoft.com/office/officeart/2005/8/layout/hList1"/>
    <dgm:cxn modelId="{34E2C5A6-7886-AB42-B403-6B765FA7749A}" type="presParOf" srcId="{41A59F28-7A0E-CF43-8EEF-F90838BADEED}" destId="{01F1F562-29FC-AC43-845B-5EBC544F9821}" srcOrd="0" destOrd="0" presId="urn:microsoft.com/office/officeart/2005/8/layout/hList1"/>
    <dgm:cxn modelId="{5A477F19-66A6-C941-A16E-7CE48F958792}" type="presParOf" srcId="{41A59F28-7A0E-CF43-8EEF-F90838BADEED}" destId="{28EFB8DF-0605-3D40-8A1E-56B9107B3A0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8868E8-CCF7-084C-A1FC-1292A386141E}">
      <dsp:nvSpPr>
        <dsp:cNvPr id="0" name=""/>
        <dsp:cNvSpPr/>
      </dsp:nvSpPr>
      <dsp:spPr>
        <a:xfrm>
          <a:off x="-4014247" y="-616219"/>
          <a:ext cx="4783713" cy="4783713"/>
        </a:xfrm>
        <a:prstGeom prst="blockArc">
          <a:avLst>
            <a:gd name="adj1" fmla="val 18900000"/>
            <a:gd name="adj2" fmla="val 2700000"/>
            <a:gd name="adj3" fmla="val 45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68B9AB-A6F0-7940-89DF-65EE769907F7}">
      <dsp:nvSpPr>
        <dsp:cNvPr id="0" name=""/>
        <dsp:cNvSpPr/>
      </dsp:nvSpPr>
      <dsp:spPr>
        <a:xfrm>
          <a:off x="403213" y="273022"/>
          <a:ext cx="7758598" cy="546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648"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i="0" kern="1200" dirty="0"/>
            <a:t>Project Management has been around since building pyramids in the 19</a:t>
          </a:r>
          <a:r>
            <a:rPr lang="en-US" sz="1700" b="0" i="0" kern="1200" baseline="30000" dirty="0"/>
            <a:t>th</a:t>
          </a:r>
          <a:r>
            <a:rPr lang="en-US" sz="1700" b="0" i="0" kern="1200" dirty="0"/>
            <a:t> century.</a:t>
          </a:r>
          <a:endParaRPr lang="es-CO" sz="1700" kern="1200" dirty="0"/>
        </a:p>
      </dsp:txBody>
      <dsp:txXfrm>
        <a:off x="403213" y="273022"/>
        <a:ext cx="7758598" cy="546328"/>
      </dsp:txXfrm>
    </dsp:sp>
    <dsp:sp modelId="{BAF1CBFA-9B41-414D-BE0F-DD0FD62BA946}">
      <dsp:nvSpPr>
        <dsp:cNvPr id="0" name=""/>
        <dsp:cNvSpPr/>
      </dsp:nvSpPr>
      <dsp:spPr>
        <a:xfrm>
          <a:off x="61757" y="204731"/>
          <a:ext cx="682910" cy="6829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A6B837D-AEE4-7A4C-B7C5-A12B3A68C82D}">
      <dsp:nvSpPr>
        <dsp:cNvPr id="0" name=""/>
        <dsp:cNvSpPr/>
      </dsp:nvSpPr>
      <dsp:spPr>
        <a:xfrm>
          <a:off x="716435" y="1092656"/>
          <a:ext cx="7445375" cy="546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648"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i="0" kern="1200" dirty="0"/>
            <a:t>1950s defense projects drove a scientific and data-driven management approach that began the science of modern-day project management.</a:t>
          </a:r>
          <a:endParaRPr lang="es-CO" sz="1700" kern="1200" dirty="0"/>
        </a:p>
      </dsp:txBody>
      <dsp:txXfrm>
        <a:off x="716435" y="1092656"/>
        <a:ext cx="7445375" cy="546328"/>
      </dsp:txXfrm>
    </dsp:sp>
    <dsp:sp modelId="{59F5D0BC-35CD-2947-89B1-F287A9D463D5}">
      <dsp:nvSpPr>
        <dsp:cNvPr id="0" name=""/>
        <dsp:cNvSpPr/>
      </dsp:nvSpPr>
      <dsp:spPr>
        <a:xfrm>
          <a:off x="374980" y="1024365"/>
          <a:ext cx="682910" cy="6829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C2AA044-B943-0E43-AD51-9FD1E94FE541}">
      <dsp:nvSpPr>
        <dsp:cNvPr id="0" name=""/>
        <dsp:cNvSpPr/>
      </dsp:nvSpPr>
      <dsp:spPr>
        <a:xfrm>
          <a:off x="716435" y="1912290"/>
          <a:ext cx="7445375" cy="546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648"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i="0" kern="1200" dirty="0"/>
            <a:t>Planning, design, scheduling are considered the science of project management.</a:t>
          </a:r>
          <a:endParaRPr lang="es-CO" sz="1700" kern="1200" dirty="0"/>
        </a:p>
      </dsp:txBody>
      <dsp:txXfrm>
        <a:off x="716435" y="1912290"/>
        <a:ext cx="7445375" cy="546328"/>
      </dsp:txXfrm>
    </dsp:sp>
    <dsp:sp modelId="{6D6BF865-B88C-FD44-A0A7-49ACEE183BB6}">
      <dsp:nvSpPr>
        <dsp:cNvPr id="0" name=""/>
        <dsp:cNvSpPr/>
      </dsp:nvSpPr>
      <dsp:spPr>
        <a:xfrm>
          <a:off x="374980" y="1843999"/>
          <a:ext cx="682910" cy="6829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CC261A-E2D7-3343-B94C-A2D788AF2358}">
      <dsp:nvSpPr>
        <dsp:cNvPr id="0" name=""/>
        <dsp:cNvSpPr/>
      </dsp:nvSpPr>
      <dsp:spPr>
        <a:xfrm>
          <a:off x="403213" y="2731924"/>
          <a:ext cx="7758598" cy="54632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3648" tIns="43180" rIns="43180" bIns="43180" numCol="1" spcCol="1270" anchor="ctr" anchorCtr="0">
          <a:noAutofit/>
        </a:bodyPr>
        <a:lstStyle/>
        <a:p>
          <a:pPr marL="0" lvl="0" indent="0" algn="l" defTabSz="755650">
            <a:lnSpc>
              <a:spcPct val="90000"/>
            </a:lnSpc>
            <a:spcBef>
              <a:spcPct val="0"/>
            </a:spcBef>
            <a:spcAft>
              <a:spcPct val="35000"/>
            </a:spcAft>
            <a:buNone/>
          </a:pPr>
          <a:r>
            <a:rPr lang="en-US" sz="1700" b="0" i="0" kern="1200" dirty="0"/>
            <a:t>Communication and managing people are the art of project management.</a:t>
          </a:r>
          <a:endParaRPr lang="es-CO" sz="1700" kern="1200" dirty="0"/>
        </a:p>
      </dsp:txBody>
      <dsp:txXfrm>
        <a:off x="403213" y="2731924"/>
        <a:ext cx="7758598" cy="546328"/>
      </dsp:txXfrm>
    </dsp:sp>
    <dsp:sp modelId="{F1CDC12A-02F1-3C40-86FC-F04A531A8AD2}">
      <dsp:nvSpPr>
        <dsp:cNvPr id="0" name=""/>
        <dsp:cNvSpPr/>
      </dsp:nvSpPr>
      <dsp:spPr>
        <a:xfrm>
          <a:off x="61757" y="2663633"/>
          <a:ext cx="682910" cy="68291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11D51-A31F-3B42-A218-DECCC9A30532}">
      <dsp:nvSpPr>
        <dsp:cNvPr id="0" name=""/>
        <dsp:cNvSpPr/>
      </dsp:nvSpPr>
      <dsp:spPr>
        <a:xfrm rot="5400000">
          <a:off x="4930389" y="-1864862"/>
          <a:ext cx="1168277" cy="5190144"/>
        </a:xfrm>
        <a:prstGeom prst="round2Same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t>Non-profit organization to share best practices, and professional development opportunities. </a:t>
          </a:r>
          <a:endParaRPr lang="es-CO" sz="1800" kern="1200" dirty="0"/>
        </a:p>
      </dsp:txBody>
      <dsp:txXfrm rot="-5400000">
        <a:off x="2919456" y="203102"/>
        <a:ext cx="5133113" cy="1054215"/>
      </dsp:txXfrm>
    </dsp:sp>
    <dsp:sp modelId="{FB76AE99-475E-BB49-BEDD-1577A4851570}">
      <dsp:nvSpPr>
        <dsp:cNvPr id="0" name=""/>
        <dsp:cNvSpPr/>
      </dsp:nvSpPr>
      <dsp:spPr>
        <a:xfrm>
          <a:off x="0" y="36"/>
          <a:ext cx="2919456" cy="146034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i="0" kern="1200" dirty="0"/>
            <a:t>Project management Institute (PMI)</a:t>
          </a:r>
          <a:endParaRPr lang="es-CO" sz="1800" kern="1200" dirty="0"/>
        </a:p>
      </dsp:txBody>
      <dsp:txXfrm>
        <a:off x="71288" y="71324"/>
        <a:ext cx="2776880" cy="1317770"/>
      </dsp:txXfrm>
    </dsp:sp>
    <dsp:sp modelId="{C29D13E2-CBB8-E649-AF73-59D75A0F3BAA}">
      <dsp:nvSpPr>
        <dsp:cNvPr id="0" name=""/>
        <dsp:cNvSpPr/>
      </dsp:nvSpPr>
      <dsp:spPr>
        <a:xfrm rot="5400000">
          <a:off x="4930389" y="-331498"/>
          <a:ext cx="1168277" cy="5190144"/>
        </a:xfrm>
        <a:prstGeom prst="round2SameRect">
          <a:avLst/>
        </a:prstGeom>
        <a:solidFill>
          <a:schemeClr val="accent2">
            <a:tint val="40000"/>
            <a:alpha val="90000"/>
            <a:hueOff val="6799479"/>
            <a:satOff val="-4848"/>
            <a:lumOff val="-1042"/>
            <a:alphaOff val="0"/>
          </a:schemeClr>
        </a:solidFill>
        <a:ln w="25400" cap="flat" cmpd="sng" algn="ctr">
          <a:solidFill>
            <a:schemeClr val="accent2">
              <a:tint val="40000"/>
              <a:alpha val="90000"/>
              <a:hueOff val="6799479"/>
              <a:satOff val="-4848"/>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1800" b="0" i="0" kern="1200" dirty="0"/>
            <a:t>Codified standards for project management. Used as a reference guide.  </a:t>
          </a:r>
          <a:endParaRPr lang="es-CO" sz="1800" kern="1200" dirty="0"/>
        </a:p>
      </dsp:txBody>
      <dsp:txXfrm rot="-5400000">
        <a:off x="2919456" y="1736466"/>
        <a:ext cx="5133113" cy="1054215"/>
      </dsp:txXfrm>
    </dsp:sp>
    <dsp:sp modelId="{F3D253C2-03C3-CB41-8168-178C649227AF}">
      <dsp:nvSpPr>
        <dsp:cNvPr id="0" name=""/>
        <dsp:cNvSpPr/>
      </dsp:nvSpPr>
      <dsp:spPr>
        <a:xfrm>
          <a:off x="0" y="1533400"/>
          <a:ext cx="2919456" cy="1460346"/>
        </a:xfrm>
        <a:prstGeom prst="roundRect">
          <a:avLst/>
        </a:prstGeom>
        <a:solidFill>
          <a:schemeClr val="accent2">
            <a:hueOff val="6495201"/>
            <a:satOff val="11660"/>
            <a:lumOff val="-686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1" i="0" kern="1200" dirty="0"/>
            <a:t>Project Management Body of Knowledge (PMBOK)</a:t>
          </a:r>
          <a:endParaRPr lang="es-CO" sz="1800" kern="1200" dirty="0"/>
        </a:p>
      </dsp:txBody>
      <dsp:txXfrm>
        <a:off x="71288" y="1604688"/>
        <a:ext cx="2776880" cy="13177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8D8BDA-3490-824A-A4E8-520297C42FEE}">
      <dsp:nvSpPr>
        <dsp:cNvPr id="0" name=""/>
        <dsp:cNvSpPr/>
      </dsp:nvSpPr>
      <dsp:spPr>
        <a:xfrm>
          <a:off x="2357" y="683853"/>
          <a:ext cx="125269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i="0" kern="1200" dirty="0"/>
            <a:t>Cost</a:t>
          </a:r>
          <a:r>
            <a:rPr lang="en-US" sz="1500" b="0" i="0" kern="1200" dirty="0"/>
            <a:t> </a:t>
          </a:r>
          <a:endParaRPr lang="es-CO" sz="1500" kern="1200" dirty="0"/>
        </a:p>
      </dsp:txBody>
      <dsp:txXfrm>
        <a:off x="2357" y="683853"/>
        <a:ext cx="1252699" cy="432000"/>
      </dsp:txXfrm>
    </dsp:sp>
    <dsp:sp modelId="{E3043EF3-D55A-F34C-99AD-9B7145EE390A}">
      <dsp:nvSpPr>
        <dsp:cNvPr id="0" name=""/>
        <dsp:cNvSpPr/>
      </dsp:nvSpPr>
      <dsp:spPr>
        <a:xfrm>
          <a:off x="2357" y="1115853"/>
          <a:ext cx="1252699" cy="11940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Balance between “use it or lose it” budget.</a:t>
          </a:r>
          <a:endParaRPr lang="es-CO" sz="1500" kern="1200" dirty="0"/>
        </a:p>
      </dsp:txBody>
      <dsp:txXfrm>
        <a:off x="2357" y="1115853"/>
        <a:ext cx="1252699" cy="1194075"/>
      </dsp:txXfrm>
    </dsp:sp>
    <dsp:sp modelId="{4DCFD066-6407-4341-B9A1-0B83F731ED2A}">
      <dsp:nvSpPr>
        <dsp:cNvPr id="0" name=""/>
        <dsp:cNvSpPr/>
      </dsp:nvSpPr>
      <dsp:spPr>
        <a:xfrm>
          <a:off x="1430434" y="683853"/>
          <a:ext cx="125269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i="0" kern="1200" dirty="0"/>
            <a:t>Scope</a:t>
          </a:r>
          <a:r>
            <a:rPr lang="en-US" sz="1500" b="0" i="0" kern="1200" dirty="0"/>
            <a:t> </a:t>
          </a:r>
          <a:endParaRPr lang="es-CO" sz="1500" kern="1200" dirty="0"/>
        </a:p>
      </dsp:txBody>
      <dsp:txXfrm>
        <a:off x="1430434" y="683853"/>
        <a:ext cx="1252699" cy="432000"/>
      </dsp:txXfrm>
    </dsp:sp>
    <dsp:sp modelId="{C5138B7F-CBC5-2D41-925B-A06A05E6EC50}">
      <dsp:nvSpPr>
        <dsp:cNvPr id="0" name=""/>
        <dsp:cNvSpPr/>
      </dsp:nvSpPr>
      <dsp:spPr>
        <a:xfrm>
          <a:off x="1430434" y="1115853"/>
          <a:ext cx="1252699" cy="11940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Purpose of the project</a:t>
          </a:r>
          <a:endParaRPr lang="es-CO" sz="1500" kern="1200" dirty="0"/>
        </a:p>
      </dsp:txBody>
      <dsp:txXfrm>
        <a:off x="1430434" y="1115853"/>
        <a:ext cx="1252699" cy="1194075"/>
      </dsp:txXfrm>
    </dsp:sp>
    <dsp:sp modelId="{C439D971-58C7-0341-B97A-8B790D86AAD7}">
      <dsp:nvSpPr>
        <dsp:cNvPr id="0" name=""/>
        <dsp:cNvSpPr/>
      </dsp:nvSpPr>
      <dsp:spPr>
        <a:xfrm>
          <a:off x="2858511" y="683853"/>
          <a:ext cx="125269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i="0" kern="1200" dirty="0"/>
            <a:t>Quality</a:t>
          </a:r>
          <a:r>
            <a:rPr lang="en-US" sz="1500" b="0" i="0" kern="1200" dirty="0"/>
            <a:t> </a:t>
          </a:r>
          <a:endParaRPr lang="es-CO" sz="1500" kern="1200" dirty="0"/>
        </a:p>
      </dsp:txBody>
      <dsp:txXfrm>
        <a:off x="2858511" y="683853"/>
        <a:ext cx="1252699" cy="432000"/>
      </dsp:txXfrm>
    </dsp:sp>
    <dsp:sp modelId="{8330DB97-FBA6-1149-85D1-BFDD775E5784}">
      <dsp:nvSpPr>
        <dsp:cNvPr id="0" name=""/>
        <dsp:cNvSpPr/>
      </dsp:nvSpPr>
      <dsp:spPr>
        <a:xfrm>
          <a:off x="2858511" y="1115853"/>
          <a:ext cx="1252699" cy="11940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Standards and criteria for project outcome</a:t>
          </a:r>
          <a:endParaRPr lang="es-CO" sz="1500" kern="1200" dirty="0"/>
        </a:p>
      </dsp:txBody>
      <dsp:txXfrm>
        <a:off x="2858511" y="1115853"/>
        <a:ext cx="1252699" cy="1194075"/>
      </dsp:txXfrm>
    </dsp:sp>
    <dsp:sp modelId="{C444A42A-C533-3A4A-A65E-63C44F75525B}">
      <dsp:nvSpPr>
        <dsp:cNvPr id="0" name=""/>
        <dsp:cNvSpPr/>
      </dsp:nvSpPr>
      <dsp:spPr>
        <a:xfrm>
          <a:off x="4286588" y="683853"/>
          <a:ext cx="125269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i="0" kern="1200" dirty="0"/>
            <a:t>Risk</a:t>
          </a:r>
          <a:r>
            <a:rPr lang="en-US" sz="1500" b="0" i="0" kern="1200" dirty="0"/>
            <a:t> </a:t>
          </a:r>
          <a:endParaRPr lang="es-CO" sz="1500" kern="1200" dirty="0"/>
        </a:p>
      </dsp:txBody>
      <dsp:txXfrm>
        <a:off x="4286588" y="683853"/>
        <a:ext cx="1252699" cy="432000"/>
      </dsp:txXfrm>
    </dsp:sp>
    <dsp:sp modelId="{7489131F-EB94-2149-877A-AF7DA74FAE15}">
      <dsp:nvSpPr>
        <dsp:cNvPr id="0" name=""/>
        <dsp:cNvSpPr/>
      </dsp:nvSpPr>
      <dsp:spPr>
        <a:xfrm>
          <a:off x="4286588" y="1115853"/>
          <a:ext cx="1252699" cy="11940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Probability and impact of negative events</a:t>
          </a:r>
          <a:endParaRPr lang="es-CO" sz="1500" kern="1200" dirty="0"/>
        </a:p>
      </dsp:txBody>
      <dsp:txXfrm>
        <a:off x="4286588" y="1115853"/>
        <a:ext cx="1252699" cy="1194075"/>
      </dsp:txXfrm>
    </dsp:sp>
    <dsp:sp modelId="{97A65D2F-880E-134D-A521-B0297434C299}">
      <dsp:nvSpPr>
        <dsp:cNvPr id="0" name=""/>
        <dsp:cNvSpPr/>
      </dsp:nvSpPr>
      <dsp:spPr>
        <a:xfrm>
          <a:off x="5714665" y="683853"/>
          <a:ext cx="125269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i="0" kern="1200" dirty="0"/>
            <a:t>Resources</a:t>
          </a:r>
          <a:r>
            <a:rPr lang="en-US" sz="1500" b="0" i="0" kern="1200" dirty="0"/>
            <a:t> </a:t>
          </a:r>
          <a:endParaRPr lang="es-CO" sz="1500" kern="1200" dirty="0"/>
        </a:p>
      </dsp:txBody>
      <dsp:txXfrm>
        <a:off x="5714665" y="683853"/>
        <a:ext cx="1252699" cy="432000"/>
      </dsp:txXfrm>
    </dsp:sp>
    <dsp:sp modelId="{72739E41-32EF-B445-82C2-EFBB5F9DE751}">
      <dsp:nvSpPr>
        <dsp:cNvPr id="0" name=""/>
        <dsp:cNvSpPr/>
      </dsp:nvSpPr>
      <dsp:spPr>
        <a:xfrm>
          <a:off x="5714665" y="1115853"/>
          <a:ext cx="1252699" cy="11940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Required for completion</a:t>
          </a:r>
          <a:endParaRPr lang="es-CO" sz="1500" kern="1200" dirty="0"/>
        </a:p>
      </dsp:txBody>
      <dsp:txXfrm>
        <a:off x="5714665" y="1115853"/>
        <a:ext cx="1252699" cy="1194075"/>
      </dsp:txXfrm>
    </dsp:sp>
    <dsp:sp modelId="{01F1F562-29FC-AC43-845B-5EBC544F9821}">
      <dsp:nvSpPr>
        <dsp:cNvPr id="0" name=""/>
        <dsp:cNvSpPr/>
      </dsp:nvSpPr>
      <dsp:spPr>
        <a:xfrm>
          <a:off x="7142743" y="683853"/>
          <a:ext cx="1252699"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i="0" kern="1200" dirty="0"/>
            <a:t>Time </a:t>
          </a:r>
          <a:endParaRPr lang="es-CO" sz="1500" kern="1200" dirty="0"/>
        </a:p>
      </dsp:txBody>
      <dsp:txXfrm>
        <a:off x="7142743" y="683853"/>
        <a:ext cx="1252699" cy="432000"/>
      </dsp:txXfrm>
    </dsp:sp>
    <dsp:sp modelId="{28EFB8DF-0605-3D40-8A1E-56B9107B3A0B}">
      <dsp:nvSpPr>
        <dsp:cNvPr id="0" name=""/>
        <dsp:cNvSpPr/>
      </dsp:nvSpPr>
      <dsp:spPr>
        <a:xfrm>
          <a:off x="7142743" y="1115853"/>
          <a:ext cx="1252699" cy="119407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Estimates of time to complete the project</a:t>
          </a:r>
          <a:endParaRPr lang="es-CO" sz="1500" kern="1200" dirty="0"/>
        </a:p>
      </dsp:txBody>
      <dsp:txXfrm>
        <a:off x="7142743" y="1115853"/>
        <a:ext cx="1252699" cy="119407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03380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f50d83e615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f50d83e615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50d83e615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f50d83e615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373D3F"/>
                </a:solidFill>
                <a:highlight>
                  <a:srgbClr val="FFFFFF"/>
                </a:highlight>
                <a:latin typeface="Tahoma"/>
                <a:ea typeface="Tahoma"/>
                <a:cs typeface="Tahoma"/>
                <a:sym typeface="Tahoma"/>
              </a:rPr>
              <a:t>These are the primary competing project constraints that you have to be most aware of. The triple constraint is illustrated in the form of a triangle to visualize the project work and see the relationship between the scope/quality, schedule/time, and cost/resource</a:t>
            </a:r>
            <a:endParaRPr dirty="0">
              <a:solidFill>
                <a:srgbClr val="373D3F"/>
              </a:solidFill>
              <a:highlight>
                <a:srgbClr val="FFFFFF"/>
              </a:highlight>
              <a:latin typeface="Tahoma"/>
              <a:ea typeface="Tahoma"/>
              <a:cs typeface="Tahoma"/>
              <a:sym typeface="Tahoma"/>
            </a:endParaRPr>
          </a:p>
          <a:p>
            <a:pPr marL="0" lvl="0" indent="0" algn="l" rtl="0">
              <a:spcBef>
                <a:spcPts val="0"/>
              </a:spcBef>
              <a:spcAft>
                <a:spcPts val="0"/>
              </a:spcAft>
              <a:buNone/>
            </a:pPr>
            <a:endParaRPr dirty="0">
              <a:solidFill>
                <a:srgbClr val="373D3F"/>
              </a:solidFill>
              <a:highlight>
                <a:srgbClr val="FFFFFF"/>
              </a:highlight>
              <a:latin typeface="Tahoma"/>
              <a:ea typeface="Tahoma"/>
              <a:cs typeface="Tahoma"/>
              <a:sym typeface="Tahoma"/>
            </a:endParaRPr>
          </a:p>
          <a:p>
            <a:pPr marL="0" lvl="0" indent="0" algn="l" rtl="0">
              <a:spcBef>
                <a:spcPts val="0"/>
              </a:spcBef>
              <a:spcAft>
                <a:spcPts val="0"/>
              </a:spcAft>
              <a:buNone/>
            </a:pPr>
            <a:r>
              <a:rPr lang="en" sz="1150" dirty="0">
                <a:solidFill>
                  <a:srgbClr val="373D3F"/>
                </a:solidFill>
                <a:highlight>
                  <a:srgbClr val="FFFFFF"/>
                </a:highlight>
                <a:latin typeface="Tahoma"/>
                <a:ea typeface="Tahoma"/>
                <a:cs typeface="Tahoma"/>
                <a:sym typeface="Tahoma"/>
              </a:rPr>
              <a:t>Your project may have additional constraints that you must face, and as the project manager, you have to balance the needs of these constraints against the needs of the stakeholders and your project goals.</a:t>
            </a:r>
            <a:endParaRPr sz="900" dirty="0">
              <a:solidFill>
                <a:srgbClr val="373D3F"/>
              </a:solidFill>
              <a:highlight>
                <a:srgbClr val="FFFFFF"/>
              </a:highlight>
              <a:latin typeface="Tahoma"/>
              <a:ea typeface="Tahoma"/>
              <a:cs typeface="Tahoma"/>
              <a:sym typeface="Tahom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f50d83e615_0_1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f50d83e615_0_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f50d83e615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f50d83e615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ts val="0"/>
              </a:spcBef>
              <a:spcAft>
                <a:spcPts val="0"/>
              </a:spcAft>
              <a:buClr>
                <a:srgbClr val="373D3F"/>
              </a:buClr>
              <a:buSzPts val="1200"/>
              <a:buFont typeface="Tahoma"/>
              <a:buAutoNum type="arabicPeriod"/>
            </a:pPr>
            <a:r>
              <a:rPr lang="en" sz="1200" dirty="0">
                <a:solidFill>
                  <a:srgbClr val="373D3F"/>
                </a:solidFill>
                <a:highlight>
                  <a:srgbClr val="FFFFFF"/>
                </a:highlight>
                <a:latin typeface="Tahoma"/>
                <a:ea typeface="Tahoma"/>
                <a:cs typeface="Tahoma"/>
                <a:sym typeface="Tahoma"/>
              </a:rPr>
              <a:t>During the first of these phases, the initiation phase, the project objective or need is identified; this can be a business problem or opportunity. </a:t>
            </a:r>
            <a:endParaRPr sz="1200" dirty="0">
              <a:solidFill>
                <a:srgbClr val="373D3F"/>
              </a:solidFill>
              <a:highlight>
                <a:srgbClr val="FFFFFF"/>
              </a:highlight>
              <a:latin typeface="Tahoma"/>
              <a:ea typeface="Tahoma"/>
              <a:cs typeface="Tahoma"/>
              <a:sym typeface="Tahoma"/>
            </a:endParaRPr>
          </a:p>
          <a:p>
            <a:pPr marL="457200" lvl="0" indent="-304800" algn="l" rtl="0">
              <a:spcBef>
                <a:spcPts val="0"/>
              </a:spcBef>
              <a:spcAft>
                <a:spcPts val="0"/>
              </a:spcAft>
              <a:buClr>
                <a:srgbClr val="373D3F"/>
              </a:buClr>
              <a:buSzPts val="1200"/>
              <a:buFont typeface="Tahoma"/>
              <a:buAutoNum type="arabicPeriod"/>
            </a:pPr>
            <a:r>
              <a:rPr lang="en" sz="1200" dirty="0">
                <a:solidFill>
                  <a:srgbClr val="373D3F"/>
                </a:solidFill>
                <a:highlight>
                  <a:srgbClr val="FFFFFF"/>
                </a:highlight>
                <a:latin typeface="Tahoma"/>
                <a:ea typeface="Tahoma"/>
                <a:cs typeface="Tahoma"/>
                <a:sym typeface="Tahoma"/>
              </a:rPr>
              <a:t>The next phase, the planning phase, is where the project solution is further developed in as much detail as possible and the steps necessary to meet the project’s objective are planned. </a:t>
            </a:r>
            <a:endParaRPr sz="1200" dirty="0">
              <a:solidFill>
                <a:srgbClr val="373D3F"/>
              </a:solidFill>
              <a:highlight>
                <a:srgbClr val="FFFFFF"/>
              </a:highlight>
              <a:latin typeface="Tahoma"/>
              <a:ea typeface="Tahoma"/>
              <a:cs typeface="Tahoma"/>
              <a:sym typeface="Tahoma"/>
            </a:endParaRPr>
          </a:p>
          <a:p>
            <a:pPr marL="457200" lvl="0" indent="-304800" algn="l" rtl="0">
              <a:spcBef>
                <a:spcPts val="0"/>
              </a:spcBef>
              <a:spcAft>
                <a:spcPts val="0"/>
              </a:spcAft>
              <a:buClr>
                <a:srgbClr val="373D3F"/>
              </a:buClr>
              <a:buSzPts val="1200"/>
              <a:buFont typeface="Tahoma"/>
              <a:buAutoNum type="arabicPeriod"/>
            </a:pPr>
            <a:r>
              <a:rPr lang="en" sz="1200" dirty="0">
                <a:solidFill>
                  <a:srgbClr val="373D3F"/>
                </a:solidFill>
                <a:highlight>
                  <a:srgbClr val="FFFFFF"/>
                </a:highlight>
                <a:latin typeface="Tahoma"/>
                <a:ea typeface="Tahoma"/>
                <a:cs typeface="Tahoma"/>
                <a:sym typeface="Tahoma"/>
              </a:rPr>
              <a:t>During the third phase, the implementation phase, the project plan is put into motion and the work of the project is performed. It is important to maintain control and communicate as needed during implementation.</a:t>
            </a:r>
            <a:endParaRPr sz="1200" dirty="0">
              <a:solidFill>
                <a:srgbClr val="373D3F"/>
              </a:solidFill>
              <a:highlight>
                <a:srgbClr val="FFFFFF"/>
              </a:highlight>
              <a:latin typeface="Tahoma"/>
              <a:ea typeface="Tahoma"/>
              <a:cs typeface="Tahoma"/>
              <a:sym typeface="Tahoma"/>
            </a:endParaRPr>
          </a:p>
          <a:p>
            <a:pPr marL="457200" lvl="0" indent="-304800" algn="l" rtl="0">
              <a:spcBef>
                <a:spcPts val="0"/>
              </a:spcBef>
              <a:spcAft>
                <a:spcPts val="0"/>
              </a:spcAft>
              <a:buClr>
                <a:srgbClr val="373D3F"/>
              </a:buClr>
              <a:buSzPts val="1200"/>
              <a:buFont typeface="Tahoma"/>
              <a:buAutoNum type="arabicPeriod"/>
            </a:pPr>
            <a:r>
              <a:rPr lang="en" sz="1200" dirty="0">
                <a:solidFill>
                  <a:srgbClr val="373D3F"/>
                </a:solidFill>
                <a:highlight>
                  <a:srgbClr val="FFFFFF"/>
                </a:highlight>
                <a:latin typeface="Tahoma"/>
                <a:ea typeface="Tahoma"/>
                <a:cs typeface="Tahoma"/>
                <a:sym typeface="Tahoma"/>
              </a:rPr>
              <a:t>During the final closure, or completion phase, the emphasis is on releasing the final deliverables to the customer, handing over project documentation to the business, terminating supplier contracts, releasing project resources, and communicating the closure of the project to all stakeholders. </a:t>
            </a:r>
            <a:endParaRPr sz="1200" dirty="0">
              <a:solidFill>
                <a:srgbClr val="373D3F"/>
              </a:solidFill>
              <a:highlight>
                <a:srgbClr val="FFFFFF"/>
              </a:highlight>
              <a:latin typeface="Tahoma"/>
              <a:ea typeface="Tahoma"/>
              <a:cs typeface="Tahoma"/>
              <a:sym typeface="Tahom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50d83e615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50d83e615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50d83e615_0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f50d83e615_0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1625" algn="l" rtl="0">
              <a:lnSpc>
                <a:spcPct val="115000"/>
              </a:lnSpc>
              <a:spcBef>
                <a:spcPts val="0"/>
              </a:spcBef>
              <a:spcAft>
                <a:spcPts val="0"/>
              </a:spcAft>
              <a:buClr>
                <a:srgbClr val="373D3F"/>
              </a:buClr>
              <a:buSzPts val="1150"/>
              <a:buFont typeface="Tahoma"/>
              <a:buChar char="●"/>
            </a:pPr>
            <a:r>
              <a:rPr lang="en" sz="1150">
                <a:solidFill>
                  <a:srgbClr val="373D3F"/>
                </a:solidFill>
                <a:highlight>
                  <a:srgbClr val="FFFFFF"/>
                </a:highlight>
                <a:latin typeface="Tahoma"/>
                <a:ea typeface="Tahoma"/>
                <a:cs typeface="Tahoma"/>
                <a:sym typeface="Tahoma"/>
              </a:rPr>
              <a:t>the end is reached when the project’s objectives have been achieved or when the project is terminated because its objectives will not or cannot be met, or when the need for the project no longer exists.</a:t>
            </a:r>
            <a:endParaRPr sz="1150">
              <a:solidFill>
                <a:srgbClr val="373D3F"/>
              </a:solidFill>
              <a:latin typeface="Tahoma"/>
              <a:ea typeface="Tahoma"/>
              <a:cs typeface="Tahoma"/>
              <a:sym typeface="Tahoma"/>
            </a:endParaRPr>
          </a:p>
          <a:p>
            <a:pPr marL="457200" lvl="0" indent="-301625" algn="l" rtl="0">
              <a:lnSpc>
                <a:spcPct val="150000"/>
              </a:lnSpc>
              <a:spcBef>
                <a:spcPts val="0"/>
              </a:spcBef>
              <a:spcAft>
                <a:spcPts val="0"/>
              </a:spcAft>
              <a:buClr>
                <a:srgbClr val="373D3F"/>
              </a:buClr>
              <a:buSzPts val="1150"/>
              <a:buFont typeface="Tahoma"/>
              <a:buChar char="●"/>
            </a:pPr>
            <a:r>
              <a:rPr lang="en" sz="1150">
                <a:solidFill>
                  <a:srgbClr val="373D3F"/>
                </a:solidFill>
                <a:latin typeface="Tahoma"/>
                <a:ea typeface="Tahoma"/>
                <a:cs typeface="Tahoma"/>
                <a:sym typeface="Tahoma"/>
              </a:rPr>
              <a:t>Definition by Project Management Institute</a:t>
            </a:r>
            <a:endParaRPr sz="1150">
              <a:solidFill>
                <a:srgbClr val="373D3F"/>
              </a:solidFill>
              <a:latin typeface="Tahoma"/>
              <a:ea typeface="Tahoma"/>
              <a:cs typeface="Tahoma"/>
              <a:sym typeface="Tahoma"/>
            </a:endParaRPr>
          </a:p>
          <a:p>
            <a:pPr marL="457200" lvl="0" indent="-301625" algn="l" rtl="0">
              <a:lnSpc>
                <a:spcPct val="150000"/>
              </a:lnSpc>
              <a:spcBef>
                <a:spcPts val="0"/>
              </a:spcBef>
              <a:spcAft>
                <a:spcPts val="0"/>
              </a:spcAft>
              <a:buClr>
                <a:srgbClr val="373D3F"/>
              </a:buClr>
              <a:buSzPts val="1150"/>
              <a:buFont typeface="Tahoma"/>
              <a:buChar char="●"/>
            </a:pPr>
            <a:r>
              <a:rPr lang="en" sz="1150">
                <a:solidFill>
                  <a:srgbClr val="373D3F"/>
                </a:solidFill>
                <a:latin typeface="Tahoma"/>
                <a:ea typeface="Tahoma"/>
                <a:cs typeface="Tahoma"/>
                <a:sym typeface="Tahoma"/>
              </a:rPr>
              <a:t>Watch the video on What is a Project for more information on how these six aspects help define what a project is and is not.</a:t>
            </a:r>
            <a:endParaRPr sz="1150">
              <a:solidFill>
                <a:srgbClr val="373D3F"/>
              </a:solidFill>
              <a:latin typeface="Tahoma"/>
              <a:ea typeface="Tahoma"/>
              <a:cs typeface="Tahoma"/>
              <a:sym typeface="Tahoma"/>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f50d83e615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f50d83e615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f50d83e615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f50d83e615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325" algn="l" rtl="0">
              <a:spcBef>
                <a:spcPts val="0"/>
              </a:spcBef>
              <a:spcAft>
                <a:spcPts val="0"/>
              </a:spcAft>
              <a:buClr>
                <a:srgbClr val="373D3F"/>
              </a:buClr>
              <a:buSzPts val="1350"/>
              <a:buFont typeface="Tahoma"/>
              <a:buChar char="●"/>
            </a:pPr>
            <a:endParaRPr dirty="0">
              <a:latin typeface="Tahoma"/>
              <a:ea typeface="Tahoma"/>
              <a:cs typeface="Tahoma"/>
              <a:sym typeface="Tahom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f50d83e615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f50d83e615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n" sz="1200" b="1" dirty="0">
                <a:solidFill>
                  <a:schemeClr val="dk1"/>
                </a:solidFill>
                <a:latin typeface="Times New Roman"/>
                <a:ea typeface="Times New Roman"/>
                <a:cs typeface="Times New Roman"/>
                <a:sym typeface="Times New Roman"/>
              </a:rPr>
              <a:t>Strategic </a:t>
            </a:r>
            <a:r>
              <a:rPr lang="en" sz="1200" dirty="0">
                <a:solidFill>
                  <a:schemeClr val="dk1"/>
                </a:solidFill>
                <a:latin typeface="Times New Roman"/>
                <a:ea typeface="Times New Roman"/>
                <a:cs typeface="Times New Roman"/>
                <a:sym typeface="Times New Roman"/>
              </a:rPr>
              <a:t>Projects involve creating something new and innovative. A new product, a new service, a new retail location, a new branch or division, or even a new factory might be a strategic project, because it will allow an organization to gain strategic advantage over its competitors.</a:t>
            </a:r>
            <a:endParaRPr sz="1200"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a:t>
            </a:r>
            <a:r>
              <a:rPr lang="en" sz="1200" b="1" dirty="0">
                <a:solidFill>
                  <a:schemeClr val="dk1"/>
                </a:solidFill>
                <a:latin typeface="Times New Roman"/>
                <a:ea typeface="Times New Roman"/>
                <a:cs typeface="Times New Roman"/>
                <a:sym typeface="Times New Roman"/>
              </a:rPr>
              <a:t>Operational</a:t>
            </a:r>
            <a:r>
              <a:rPr lang="en" sz="1200" dirty="0">
                <a:solidFill>
                  <a:schemeClr val="dk1"/>
                </a:solidFill>
                <a:latin typeface="Times New Roman"/>
                <a:ea typeface="Times New Roman"/>
                <a:cs typeface="Times New Roman"/>
                <a:sym typeface="Times New Roman"/>
              </a:rPr>
              <a:t> Projects improve current operations. These projects may not produce radical improvements but</a:t>
            </a:r>
            <a:r>
              <a:rPr lang="en" sz="800" dirty="0">
                <a:solidFill>
                  <a:schemeClr val="dk1"/>
                </a:solidFill>
              </a:rPr>
              <a:t>[DS1] </a:t>
            </a:r>
            <a:r>
              <a:rPr lang="en" sz="1200" dirty="0">
                <a:solidFill>
                  <a:schemeClr val="dk1"/>
                </a:solidFill>
                <a:latin typeface="Times New Roman"/>
                <a:ea typeface="Times New Roman"/>
                <a:cs typeface="Times New Roman"/>
                <a:sym typeface="Times New Roman"/>
              </a:rPr>
              <a:t> they will reduce costs, get work done more efficiently, or produce a higher quality product.</a:t>
            </a:r>
            <a:endParaRPr sz="1200" dirty="0">
              <a:solidFill>
                <a:schemeClr val="dk1"/>
              </a:solidFill>
              <a:latin typeface="Times New Roman"/>
              <a:ea typeface="Times New Roman"/>
              <a:cs typeface="Times New Roman"/>
              <a:sym typeface="Times New Roman"/>
            </a:endParaRPr>
          </a:p>
          <a:p>
            <a:pPr marL="0" lvl="0" indent="0" algn="just" rtl="0">
              <a:lnSpc>
                <a:spcPct val="115000"/>
              </a:lnSpc>
              <a:spcBef>
                <a:spcPts val="1200"/>
              </a:spcBef>
              <a:spcAft>
                <a:spcPts val="0"/>
              </a:spcAft>
              <a:buClr>
                <a:schemeClr val="dk1"/>
              </a:buClr>
              <a:buSzPts val="1100"/>
              <a:buFont typeface="Arial"/>
              <a:buNone/>
            </a:pPr>
            <a:r>
              <a:rPr lang="en" sz="1200" dirty="0">
                <a:solidFill>
                  <a:schemeClr val="dk1"/>
                </a:solidFill>
                <a:latin typeface="Times New Roman"/>
                <a:ea typeface="Times New Roman"/>
                <a:cs typeface="Times New Roman"/>
                <a:sym typeface="Times New Roman"/>
              </a:rPr>
              <a:t>• </a:t>
            </a:r>
            <a:r>
              <a:rPr lang="en" sz="1200" b="1" dirty="0">
                <a:solidFill>
                  <a:schemeClr val="dk1"/>
                </a:solidFill>
                <a:latin typeface="Times New Roman"/>
                <a:ea typeface="Times New Roman"/>
                <a:cs typeface="Times New Roman"/>
                <a:sym typeface="Times New Roman"/>
              </a:rPr>
              <a:t>Compliance</a:t>
            </a:r>
            <a:r>
              <a:rPr lang="en" sz="1200" dirty="0">
                <a:solidFill>
                  <a:schemeClr val="dk1"/>
                </a:solidFill>
                <a:latin typeface="Times New Roman"/>
                <a:ea typeface="Times New Roman"/>
                <a:cs typeface="Times New Roman"/>
                <a:sym typeface="Times New Roman"/>
              </a:rPr>
              <a:t> Projects must be done in order to comply with an industry or governmental regulation or standard. Often there is no choice about whether to implement a project to meet a regulation, but there may be several project options to consider, any of which would result in meeting compliance requirements</a:t>
            </a: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Clr>
                <a:schemeClr val="dk1"/>
              </a:buClr>
              <a:buSzPts val="1100"/>
              <a:buFont typeface="Arial"/>
              <a:buNone/>
            </a:pPr>
            <a:r>
              <a:rPr lang="en" sz="800" dirty="0">
                <a:solidFill>
                  <a:schemeClr val="dk1"/>
                </a:solidFill>
              </a:rPr>
              <a:t> [DS1]</a:t>
            </a:r>
            <a:r>
              <a:rPr lang="en" dirty="0">
                <a:solidFill>
                  <a:schemeClr val="dk1"/>
                </a:solidFill>
              </a:rPr>
              <a:t>improvements, but </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f50d83e615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f50d83e615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1625" algn="l" rtl="0">
              <a:spcBef>
                <a:spcPts val="0"/>
              </a:spcBef>
              <a:spcAft>
                <a:spcPts val="0"/>
              </a:spcAft>
              <a:buClr>
                <a:srgbClr val="373D3F"/>
              </a:buClr>
              <a:buSzPts val="1150"/>
              <a:buFont typeface="Lora"/>
              <a:buChar char="●"/>
            </a:pPr>
            <a:r>
              <a:rPr lang="en" sz="1150">
                <a:solidFill>
                  <a:srgbClr val="373D3F"/>
                </a:solidFill>
                <a:highlight>
                  <a:srgbClr val="FFFFFF"/>
                </a:highlight>
                <a:latin typeface="Lora"/>
                <a:ea typeface="Lora"/>
                <a:cs typeface="Lora"/>
                <a:sym typeface="Lora"/>
              </a:rPr>
              <a:t>The post-WW2 industrial boom of the 1950s that is what project managers started to develop the tools and techniques used in modern project management. These tools were used to complete large industrial and military projects, where the scope of work (what we need to accomplish in a project) was well defined. </a:t>
            </a:r>
            <a:endParaRPr sz="1150">
              <a:solidFill>
                <a:srgbClr val="373D3F"/>
              </a:solidFill>
              <a:highlight>
                <a:srgbClr val="FFFFFF"/>
              </a:highlight>
              <a:latin typeface="Lora"/>
              <a:ea typeface="Lora"/>
              <a:cs typeface="Lora"/>
              <a:sym typeface="Lora"/>
            </a:endParaRPr>
          </a:p>
          <a:p>
            <a:pPr marL="457200" lvl="0" indent="-301625" algn="l" rtl="0">
              <a:spcBef>
                <a:spcPts val="0"/>
              </a:spcBef>
              <a:spcAft>
                <a:spcPts val="0"/>
              </a:spcAft>
              <a:buClr>
                <a:srgbClr val="373D3F"/>
              </a:buClr>
              <a:buSzPts val="1150"/>
              <a:buFont typeface="Lora"/>
              <a:buChar char="●"/>
            </a:pPr>
            <a:r>
              <a:rPr lang="en" sz="1150" b="1">
                <a:solidFill>
                  <a:srgbClr val="373D3F"/>
                </a:solidFill>
                <a:highlight>
                  <a:srgbClr val="FFFFFF"/>
                </a:highlight>
                <a:latin typeface="Lora"/>
                <a:ea typeface="Lora"/>
                <a:cs typeface="Lora"/>
                <a:sym typeface="Lora"/>
              </a:rPr>
              <a:t>EXAMPLE- </a:t>
            </a:r>
            <a:r>
              <a:rPr lang="en" sz="1150">
                <a:solidFill>
                  <a:srgbClr val="373D3F"/>
                </a:solidFill>
                <a:highlight>
                  <a:srgbClr val="FFFFFF"/>
                </a:highlight>
                <a:latin typeface="Lora"/>
                <a:ea typeface="Lora"/>
                <a:cs typeface="Lora"/>
                <a:sym typeface="Lora"/>
              </a:rPr>
              <a:t>he scope of what we have to do can be planned out well when we are constructing an apartment building, making a nuclear submarine missile, or building an oil refinery.</a:t>
            </a:r>
            <a:endParaRPr sz="1150" b="1">
              <a:solidFill>
                <a:srgbClr val="373D3F"/>
              </a:solidFill>
              <a:highlight>
                <a:srgbClr val="FFFFFF"/>
              </a:highlight>
              <a:latin typeface="Lora"/>
              <a:ea typeface="Lora"/>
              <a:cs typeface="Lora"/>
              <a:sym typeface="Lor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f50d83e615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f50d83e615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4325" algn="l" rtl="0">
              <a:spcBef>
                <a:spcPts val="0"/>
              </a:spcBef>
              <a:spcAft>
                <a:spcPts val="0"/>
              </a:spcAft>
              <a:buClr>
                <a:srgbClr val="373D3F"/>
              </a:buClr>
              <a:buSzPts val="1350"/>
              <a:buFont typeface="Tahoma"/>
              <a:buChar char="●"/>
            </a:pPr>
            <a:r>
              <a:rPr lang="en" sz="1350">
                <a:solidFill>
                  <a:srgbClr val="373D3F"/>
                </a:solidFill>
                <a:highlight>
                  <a:srgbClr val="FFFFFF"/>
                </a:highlight>
                <a:latin typeface="Tahoma"/>
                <a:ea typeface="Tahoma"/>
                <a:cs typeface="Tahoma"/>
                <a:sym typeface="Tahoma"/>
              </a:rPr>
              <a:t>Agile techniques use short development cycles in which features of high value are developed first and a working product/software can be reviewed and tested at the end of the cycle (20-40 days).</a:t>
            </a:r>
            <a:endParaRPr sz="1150">
              <a:latin typeface="Tahoma"/>
              <a:ea typeface="Tahoma"/>
              <a:cs typeface="Tahoma"/>
              <a:sym typeface="Tahom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f5d895da6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f5d895da6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2000"/>
              </a:spcBef>
              <a:spcAft>
                <a:spcPts val="0"/>
              </a:spcAft>
              <a:buClr>
                <a:schemeClr val="dk1"/>
              </a:buClr>
              <a:buSzPts val="1100"/>
              <a:buFont typeface="Arial"/>
              <a:buNone/>
            </a:pPr>
            <a:r>
              <a:rPr lang="en" sz="1350" dirty="0">
                <a:solidFill>
                  <a:srgbClr val="373D3F"/>
                </a:solidFill>
                <a:highlight>
                  <a:srgbClr val="FFFFFF"/>
                </a:highlight>
                <a:latin typeface="Lora"/>
                <a:ea typeface="Lora"/>
                <a:cs typeface="Lora"/>
                <a:sym typeface="Lora"/>
              </a:rPr>
              <a:t>The PMBOK guide is organized into nine knowledge domains:</a:t>
            </a:r>
            <a:endParaRPr sz="1350" dirty="0">
              <a:solidFill>
                <a:srgbClr val="373D3F"/>
              </a:solidFill>
              <a:highlight>
                <a:srgbClr val="FFFFFF"/>
              </a:highlight>
              <a:latin typeface="Lora"/>
              <a:ea typeface="Lora"/>
              <a:cs typeface="Lora"/>
              <a:sym typeface="Lora"/>
            </a:endParaRPr>
          </a:p>
          <a:p>
            <a:pPr marL="457200" lvl="0" indent="-314325" algn="l" rtl="0">
              <a:lnSpc>
                <a:spcPct val="150000"/>
              </a:lnSpc>
              <a:spcBef>
                <a:spcPts val="1900"/>
              </a:spcBef>
              <a:spcAft>
                <a:spcPts val="0"/>
              </a:spcAft>
              <a:buClr>
                <a:srgbClr val="373D3F"/>
              </a:buClr>
              <a:buSzPts val="1350"/>
              <a:buFont typeface="Lora"/>
              <a:buChar char="●"/>
            </a:pPr>
            <a:r>
              <a:rPr lang="en" sz="1350" dirty="0">
                <a:solidFill>
                  <a:srgbClr val="373D3F"/>
                </a:solidFill>
                <a:highlight>
                  <a:srgbClr val="FFFFFF"/>
                </a:highlight>
                <a:latin typeface="Lora"/>
                <a:ea typeface="Lora"/>
                <a:cs typeface="Lora"/>
                <a:sym typeface="Lora"/>
              </a:rPr>
              <a:t>Project Integration Management</a:t>
            </a:r>
            <a:endParaRPr sz="1350" dirty="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dirty="0">
                <a:solidFill>
                  <a:srgbClr val="373D3F"/>
                </a:solidFill>
                <a:highlight>
                  <a:srgbClr val="FFFFFF"/>
                </a:highlight>
                <a:latin typeface="Lora"/>
                <a:ea typeface="Lora"/>
                <a:cs typeface="Lora"/>
                <a:sym typeface="Lora"/>
              </a:rPr>
              <a:t>Project Scope Management</a:t>
            </a:r>
            <a:endParaRPr sz="1350" dirty="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dirty="0">
                <a:solidFill>
                  <a:srgbClr val="373D3F"/>
                </a:solidFill>
                <a:highlight>
                  <a:srgbClr val="FFFFFF"/>
                </a:highlight>
                <a:latin typeface="Lora"/>
                <a:ea typeface="Lora"/>
                <a:cs typeface="Lora"/>
                <a:sym typeface="Lora"/>
              </a:rPr>
              <a:t>Project Time Management</a:t>
            </a:r>
            <a:endParaRPr sz="1350" dirty="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dirty="0">
                <a:solidFill>
                  <a:srgbClr val="373D3F"/>
                </a:solidFill>
                <a:highlight>
                  <a:srgbClr val="FFFFFF"/>
                </a:highlight>
                <a:latin typeface="Lora"/>
                <a:ea typeface="Lora"/>
                <a:cs typeface="Lora"/>
                <a:sym typeface="Lora"/>
              </a:rPr>
              <a:t>Project Cost Management</a:t>
            </a:r>
            <a:endParaRPr sz="1350" dirty="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dirty="0">
                <a:solidFill>
                  <a:srgbClr val="373D3F"/>
                </a:solidFill>
                <a:highlight>
                  <a:srgbClr val="FFFFFF"/>
                </a:highlight>
                <a:latin typeface="Lora"/>
                <a:ea typeface="Lora"/>
                <a:cs typeface="Lora"/>
                <a:sym typeface="Lora"/>
              </a:rPr>
              <a:t>Project Quality Management</a:t>
            </a:r>
            <a:endParaRPr sz="1350" dirty="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dirty="0">
                <a:solidFill>
                  <a:srgbClr val="373D3F"/>
                </a:solidFill>
                <a:highlight>
                  <a:srgbClr val="FFFFFF"/>
                </a:highlight>
                <a:latin typeface="Lora"/>
                <a:ea typeface="Lora"/>
                <a:cs typeface="Lora"/>
                <a:sym typeface="Lora"/>
              </a:rPr>
              <a:t>Project Human Resource Management</a:t>
            </a:r>
            <a:endParaRPr sz="1350" dirty="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dirty="0">
                <a:solidFill>
                  <a:srgbClr val="373D3F"/>
                </a:solidFill>
                <a:highlight>
                  <a:srgbClr val="FFFFFF"/>
                </a:highlight>
                <a:latin typeface="Lora"/>
                <a:ea typeface="Lora"/>
                <a:cs typeface="Lora"/>
                <a:sym typeface="Lora"/>
              </a:rPr>
              <a:t>Project Communications Management</a:t>
            </a:r>
            <a:endParaRPr sz="1350" dirty="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dirty="0">
                <a:solidFill>
                  <a:srgbClr val="373D3F"/>
                </a:solidFill>
                <a:highlight>
                  <a:srgbClr val="FFFFFF"/>
                </a:highlight>
                <a:latin typeface="Lora"/>
                <a:ea typeface="Lora"/>
                <a:cs typeface="Lora"/>
                <a:sym typeface="Lora"/>
              </a:rPr>
              <a:t>Project Risk Management</a:t>
            </a:r>
            <a:endParaRPr sz="1350" dirty="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dirty="0">
                <a:solidFill>
                  <a:srgbClr val="373D3F"/>
                </a:solidFill>
                <a:highlight>
                  <a:srgbClr val="FFFFFF"/>
                </a:highlight>
                <a:latin typeface="Lora"/>
                <a:ea typeface="Lora"/>
                <a:cs typeface="Lora"/>
                <a:sym typeface="Lora"/>
              </a:rPr>
              <a:t>Project Procurement Management</a:t>
            </a:r>
            <a:endParaRPr sz="1350" dirty="0">
              <a:solidFill>
                <a:srgbClr val="373D3F"/>
              </a:solidFill>
              <a:highlight>
                <a:srgbClr val="FFFFFF"/>
              </a:highlight>
              <a:latin typeface="Lora"/>
              <a:ea typeface="Lora"/>
              <a:cs typeface="Lora"/>
              <a:sym typeface="Lora"/>
            </a:endParaRPr>
          </a:p>
          <a:p>
            <a:pPr marL="457200" lvl="0" indent="-314325" algn="l" rtl="0">
              <a:lnSpc>
                <a:spcPct val="150000"/>
              </a:lnSpc>
              <a:spcBef>
                <a:spcPts val="0"/>
              </a:spcBef>
              <a:spcAft>
                <a:spcPts val="0"/>
              </a:spcAft>
              <a:buClr>
                <a:srgbClr val="373D3F"/>
              </a:buClr>
              <a:buSzPts val="1350"/>
              <a:buFont typeface="Lora"/>
              <a:buChar char="●"/>
            </a:pPr>
            <a:r>
              <a:rPr lang="en" sz="1350" dirty="0">
                <a:solidFill>
                  <a:srgbClr val="373D3F"/>
                </a:solidFill>
                <a:highlight>
                  <a:srgbClr val="FFFFFF"/>
                </a:highlight>
                <a:latin typeface="Lora"/>
                <a:ea typeface="Lora"/>
                <a:cs typeface="Lora"/>
                <a:sym typeface="Lora"/>
              </a:rPr>
              <a:t>Project Stakeholder Management</a:t>
            </a:r>
            <a:endParaRPr sz="1350" dirty="0">
              <a:solidFill>
                <a:srgbClr val="373D3F"/>
              </a:solidFill>
              <a:highlight>
                <a:srgbClr val="FFFFFF"/>
              </a:highlight>
              <a:latin typeface="Lora"/>
              <a:ea typeface="Lora"/>
              <a:cs typeface="Lora"/>
              <a:sym typeface="Lora"/>
            </a:endParaRPr>
          </a:p>
          <a:p>
            <a:pPr marL="0" lvl="0" indent="0" algn="l" rtl="0">
              <a:spcBef>
                <a:spcPts val="190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17" name="Google Shape;17;p2"/>
          <p:cNvSpPr txBox="1">
            <a:spLocks noGrp="1"/>
          </p:cNvSpPr>
          <p:nvPr>
            <p:ph type="subTitle" idx="1"/>
          </p:nvPr>
        </p:nvSpPr>
        <p:spPr>
          <a:xfrm>
            <a:off x="598088" y="2715913"/>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8" name="Google Shape;18;p2"/>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title"/>
          </p:nvPr>
        </p:nvSpPr>
        <p:spPr>
          <a:xfrm>
            <a:off x="598100" y="2152347"/>
            <a:ext cx="8222100" cy="838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a:endParaRPr/>
          </a:p>
        </p:txBody>
      </p:sp>
      <p:sp>
        <p:nvSpPr>
          <p:cNvPr id="27" name="Google Shape;27;p3"/>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4"/>
          <p:cNvSpPr txBox="1">
            <a:spLocks noGrp="1"/>
          </p:cNvSpPr>
          <p:nvPr>
            <p:ph type="body" idx="1"/>
          </p:nvPr>
        </p:nvSpPr>
        <p:spPr>
          <a:xfrm>
            <a:off x="0" y="1229875"/>
            <a:ext cx="8520600" cy="33390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31" name="Google Shape;31;p4"/>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4"/>
          <p:cNvSpPr/>
          <p:nvPr/>
        </p:nvSpPr>
        <p:spPr>
          <a:xfrm>
            <a:off x="0" y="4750519"/>
            <a:ext cx="9144000" cy="393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5" name="Google Shape;35;p5"/>
          <p:cNvSpPr txBox="1">
            <a:spLocks noGrp="1"/>
          </p:cNvSpPr>
          <p:nvPr>
            <p:ph type="body" idx="1"/>
          </p:nvPr>
        </p:nvSpPr>
        <p:spPr>
          <a:xfrm>
            <a:off x="3117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5"/>
          <p:cNvSpPr txBox="1">
            <a:spLocks noGrp="1"/>
          </p:cNvSpPr>
          <p:nvPr>
            <p:ph type="body" idx="2"/>
          </p:nvPr>
        </p:nvSpPr>
        <p:spPr>
          <a:xfrm>
            <a:off x="4832400" y="1229975"/>
            <a:ext cx="3999900" cy="33390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5"/>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6"/>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0" name="Google Shape;40;p6"/>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7"/>
          <p:cNvSpPr txBox="1">
            <a:spLocks noGrp="1"/>
          </p:cNvSpPr>
          <p:nvPr>
            <p:ph type="body" idx="1"/>
          </p:nvPr>
        </p:nvSpPr>
        <p:spPr>
          <a:xfrm>
            <a:off x="311700" y="1465804"/>
            <a:ext cx="2808000" cy="31032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4" name="Google Shape;44;p7"/>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47" name="Google Shape;47;p8"/>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9"/>
          <p:cNvSpPr/>
          <p:nvPr/>
        </p:nvSpPr>
        <p:spPr>
          <a:xfrm>
            <a:off x="4572000" y="-1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0" name="Google Shape;5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51" name="Google Shape;51;p9"/>
          <p:cNvSpPr txBox="1">
            <a:spLocks noGrp="1"/>
          </p:cNvSpPr>
          <p:nvPr>
            <p:ph type="title"/>
          </p:nvPr>
        </p:nvSpPr>
        <p:spPr>
          <a:xfrm>
            <a:off x="265500" y="1151100"/>
            <a:ext cx="4045200" cy="1564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2" name="Google Shape;52;p9"/>
          <p:cNvSpPr txBox="1">
            <a:spLocks noGrp="1"/>
          </p:cNvSpPr>
          <p:nvPr>
            <p:ph type="subTitle" idx="1"/>
          </p:nvPr>
        </p:nvSpPr>
        <p:spPr>
          <a:xfrm>
            <a:off x="265500" y="2769001"/>
            <a:ext cx="4045200" cy="12693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3" name="Google Shape;5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4" name="Google Shape;54;p9"/>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8"/>
        <p:cNvGrpSpPr/>
        <p:nvPr/>
      </p:nvGrpSpPr>
      <p:grpSpPr>
        <a:xfrm>
          <a:off x="0" y="0"/>
          <a:ext cx="0" cy="0"/>
          <a:chOff x="0" y="0"/>
          <a:chExt cx="0" cy="0"/>
        </a:xfrm>
      </p:grpSpPr>
      <p:grpSp>
        <p:nvGrpSpPr>
          <p:cNvPr id="59" name="Google Shape;59;p11"/>
          <p:cNvGrpSpPr/>
          <p:nvPr/>
        </p:nvGrpSpPr>
        <p:grpSpPr>
          <a:xfrm>
            <a:off x="6098378" y="5"/>
            <a:ext cx="3045625" cy="2030570"/>
            <a:chOff x="6098378" y="5"/>
            <a:chExt cx="3045625" cy="2030570"/>
          </a:xfrm>
        </p:grpSpPr>
        <p:sp>
          <p:nvSpPr>
            <p:cNvPr id="60" name="Google Shape;60;p11"/>
            <p:cNvSpPr/>
            <p:nvPr/>
          </p:nvSpPr>
          <p:spPr>
            <a:xfrm>
              <a:off x="8128803" y="16"/>
              <a:ext cx="1015200" cy="10152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1"/>
            <p:cNvSpPr/>
            <p:nvPr/>
          </p:nvSpPr>
          <p:spPr>
            <a:xfrm flipH="1">
              <a:off x="7113463" y="5"/>
              <a:ext cx="1015200" cy="1015200"/>
            </a:xfrm>
            <a:prstGeom prst="rtTriangl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1"/>
            <p:cNvSpPr/>
            <p:nvPr/>
          </p:nvSpPr>
          <p:spPr>
            <a:xfrm rot="10800000" flipH="1">
              <a:off x="7113588" y="107"/>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1"/>
            <p:cNvSpPr/>
            <p:nvPr/>
          </p:nvSpPr>
          <p:spPr>
            <a:xfrm rot="10800000">
              <a:off x="6098378" y="97"/>
              <a:ext cx="1015200" cy="10152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1"/>
            <p:cNvSpPr/>
            <p:nvPr/>
          </p:nvSpPr>
          <p:spPr>
            <a:xfrm rot="10800000">
              <a:off x="8128789" y="1015375"/>
              <a:ext cx="1015200" cy="10152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Google Shape;65;p11"/>
          <p:cNvSpPr txBox="1">
            <a:spLocks noGrp="1"/>
          </p:cNvSpPr>
          <p:nvPr>
            <p:ph type="title" hasCustomPrompt="1"/>
          </p:nvPr>
        </p:nvSpPr>
        <p:spPr>
          <a:xfrm>
            <a:off x="311700" y="1256050"/>
            <a:ext cx="8520600" cy="20307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66" name="Google Shape;66;p11"/>
          <p:cNvSpPr txBox="1">
            <a:spLocks noGrp="1"/>
          </p:cNvSpPr>
          <p:nvPr>
            <p:ph type="body" idx="1"/>
          </p:nvPr>
        </p:nvSpPr>
        <p:spPr>
          <a:xfrm>
            <a:off x="311700" y="3369225"/>
            <a:ext cx="8520600" cy="1281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0"/>
              </a:spcBef>
              <a:spcAft>
                <a:spcPts val="0"/>
              </a:spcAft>
              <a:buClr>
                <a:schemeClr val="lt1"/>
              </a:buClr>
              <a:buSzPts val="1400"/>
              <a:buChar char="○"/>
              <a:defRPr>
                <a:solidFill>
                  <a:schemeClr val="lt1"/>
                </a:solidFill>
              </a:defRPr>
            </a:lvl2pPr>
            <a:lvl3pPr marL="1371600" lvl="2" indent="-317500" algn="ctr">
              <a:spcBef>
                <a:spcPts val="0"/>
              </a:spcBef>
              <a:spcAft>
                <a:spcPts val="0"/>
              </a:spcAft>
              <a:buClr>
                <a:schemeClr val="lt1"/>
              </a:buClr>
              <a:buSzPts val="1400"/>
              <a:buChar char="■"/>
              <a:defRPr>
                <a:solidFill>
                  <a:schemeClr val="lt1"/>
                </a:solidFill>
              </a:defRPr>
            </a:lvl3pPr>
            <a:lvl4pPr marL="1828800" lvl="3" indent="-317500" algn="ctr">
              <a:spcBef>
                <a:spcPts val="0"/>
              </a:spcBef>
              <a:spcAft>
                <a:spcPts val="0"/>
              </a:spcAft>
              <a:buClr>
                <a:schemeClr val="lt1"/>
              </a:buClr>
              <a:buSzPts val="1400"/>
              <a:buChar char="●"/>
              <a:defRPr>
                <a:solidFill>
                  <a:schemeClr val="lt1"/>
                </a:solidFill>
              </a:defRPr>
            </a:lvl4pPr>
            <a:lvl5pPr marL="2286000" lvl="4" indent="-317500" algn="ctr">
              <a:spcBef>
                <a:spcPts val="0"/>
              </a:spcBef>
              <a:spcAft>
                <a:spcPts val="0"/>
              </a:spcAft>
              <a:buClr>
                <a:schemeClr val="lt1"/>
              </a:buClr>
              <a:buSzPts val="1400"/>
              <a:buChar char="○"/>
              <a:defRPr>
                <a:solidFill>
                  <a:schemeClr val="lt1"/>
                </a:solidFill>
              </a:defRPr>
            </a:lvl5pPr>
            <a:lvl6pPr marL="2743200" lvl="5" indent="-317500" algn="ctr">
              <a:spcBef>
                <a:spcPts val="0"/>
              </a:spcBef>
              <a:spcAft>
                <a:spcPts val="0"/>
              </a:spcAft>
              <a:buClr>
                <a:schemeClr val="lt1"/>
              </a:buClr>
              <a:buSzPts val="1400"/>
              <a:buChar char="■"/>
              <a:defRPr>
                <a:solidFill>
                  <a:schemeClr val="lt1"/>
                </a:solidFill>
              </a:defRPr>
            </a:lvl6pPr>
            <a:lvl7pPr marL="3200400" lvl="6" indent="-317500" algn="ctr">
              <a:spcBef>
                <a:spcPts val="0"/>
              </a:spcBef>
              <a:spcAft>
                <a:spcPts val="0"/>
              </a:spcAft>
              <a:buClr>
                <a:schemeClr val="lt1"/>
              </a:buClr>
              <a:buSzPts val="1400"/>
              <a:buChar char="●"/>
              <a:defRPr>
                <a:solidFill>
                  <a:schemeClr val="lt1"/>
                </a:solidFill>
              </a:defRPr>
            </a:lvl7pPr>
            <a:lvl8pPr marL="3657600" lvl="7" indent="-317500" algn="ctr">
              <a:spcBef>
                <a:spcPts val="0"/>
              </a:spcBef>
              <a:spcAft>
                <a:spcPts val="0"/>
              </a:spcAft>
              <a:buClr>
                <a:schemeClr val="lt1"/>
              </a:buClr>
              <a:buSzPts val="1400"/>
              <a:buChar char="○"/>
              <a:defRPr>
                <a:solidFill>
                  <a:schemeClr val="lt1"/>
                </a:solidFill>
              </a:defRPr>
            </a:lvl8pPr>
            <a:lvl9pPr marL="4114800" lvl="8" indent="-317500" algn="ctr">
              <a:spcBef>
                <a:spcPts val="0"/>
              </a:spcBef>
              <a:spcAft>
                <a:spcPts val="0"/>
              </a:spcAft>
              <a:buClr>
                <a:schemeClr val="lt1"/>
              </a:buClr>
              <a:buSzPts val="1400"/>
              <a:buChar char="■"/>
              <a:defRPr>
                <a:solidFill>
                  <a:schemeClr val="lt1"/>
                </a:solidFill>
              </a:defRPr>
            </a:lvl9pPr>
          </a:lstStyle>
          <a:p>
            <a:endParaRPr/>
          </a:p>
        </p:txBody>
      </p:sp>
      <p:sp>
        <p:nvSpPr>
          <p:cNvPr id="67" name="Google Shape;67;p11"/>
          <p:cNvSpPr txBox="1">
            <a:spLocks noGrp="1"/>
          </p:cNvSpPr>
          <p:nvPr>
            <p:ph type="sldNum" idx="12"/>
          </p:nvPr>
        </p:nvSpPr>
        <p:spPr>
          <a:xfrm>
            <a:off x="8460431" y="4651190"/>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10000"/>
            <a:ext cx="8520600" cy="6078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311700" y="1229875"/>
            <a:ext cx="8520600" cy="33390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60431" y="4651190"/>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creativecommons.org/licenses/by-nc-sa/4.0/"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commons.wikimedia.org/wiki/File:The_triad_constraints.jpg"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pixabay.com/service/license/" TargetMode="External"/><Relationship Id="rId5" Type="http://schemas.openxmlformats.org/officeDocument/2006/relationships/hyperlink" Target="https://pixabay.com/users/firmbee-663163/?utm_source=link-attribution&amp;utm_medium=referral&amp;utm_campaign=image&amp;utm_content=788002" TargetMode="External"/><Relationship Id="rId4" Type="http://schemas.openxmlformats.org/officeDocument/2006/relationships/hyperlink" Target="https://pixabay.com/photos/ux-prototyping-design-webdesign-788002/"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s://pix4free.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creativecommons.org/licenses/by-sa/3.0/" TargetMode="External"/><Relationship Id="rId5" Type="http://schemas.openxmlformats.org/officeDocument/2006/relationships/hyperlink" Target="http://www.nyphotographic.com/" TargetMode="External"/><Relationship Id="rId4" Type="http://schemas.openxmlformats.org/officeDocument/2006/relationships/hyperlink" Target="https://pix4free.org/photo/13313/operation.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s://pixabay.com/service/license/" TargetMode="External"/><Relationship Id="rId5" Type="http://schemas.openxmlformats.org/officeDocument/2006/relationships/hyperlink" Target="https://pixabay.com/users/thedigitalartist-202249/?utm_source=link-attribution&amp;utm_medium=referral&amp;utm_campaign=image&amp;utm_content=2738521" TargetMode="External"/><Relationship Id="rId4" Type="http://schemas.openxmlformats.org/officeDocument/2006/relationships/hyperlink" Target="https://pixabay.com/photos/project-management-planning-business-273852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kenscourses.com/tc1019fall2016/syndicated/agile-development-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3"/>
          <p:cNvSpPr txBox="1">
            <a:spLocks noGrp="1"/>
          </p:cNvSpPr>
          <p:nvPr>
            <p:ph type="ctrTitle"/>
          </p:nvPr>
        </p:nvSpPr>
        <p:spPr>
          <a:xfrm>
            <a:off x="598100" y="1775222"/>
            <a:ext cx="8222100" cy="838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CA" sz="3000" b="1" dirty="0">
                <a:latin typeface="+mj-lt"/>
                <a:ea typeface="Tahoma"/>
                <a:cs typeface="Tahoma"/>
                <a:sym typeface="Tahoma"/>
              </a:rPr>
              <a:t>Strategic Project Management: A Practical Introduction for HR Professionals</a:t>
            </a:r>
            <a:endParaRPr sz="3000" b="1" u="sng" dirty="0">
              <a:latin typeface="+mj-lt"/>
              <a:ea typeface="Tahoma"/>
              <a:cs typeface="Tahoma"/>
              <a:sym typeface="Tahoma"/>
            </a:endParaRPr>
          </a:p>
        </p:txBody>
      </p:sp>
      <p:sp>
        <p:nvSpPr>
          <p:cNvPr id="75" name="Google Shape;75;p13"/>
          <p:cNvSpPr txBox="1">
            <a:spLocks noGrp="1"/>
          </p:cNvSpPr>
          <p:nvPr>
            <p:ph type="subTitle" idx="1"/>
          </p:nvPr>
        </p:nvSpPr>
        <p:spPr>
          <a:xfrm>
            <a:off x="598088" y="2769088"/>
            <a:ext cx="8222100" cy="432900"/>
          </a:xfrm>
          <a:prstGeom prst="rect">
            <a:avLst/>
          </a:prstGeom>
        </p:spPr>
        <p:txBody>
          <a:bodyPr spcFirstLastPara="1" wrap="square" lIns="91425" tIns="91425" rIns="91425" bIns="91425" anchor="t" anchorCtr="0">
            <a:noAutofit/>
          </a:bodyPr>
          <a:lstStyle/>
          <a:p>
            <a:pPr marL="0" lvl="0" indent="0" algn="r" rtl="0">
              <a:lnSpc>
                <a:spcPct val="80000"/>
              </a:lnSpc>
              <a:spcBef>
                <a:spcPts val="0"/>
              </a:spcBef>
              <a:spcAft>
                <a:spcPts val="0"/>
              </a:spcAft>
              <a:buSzPts val="1018"/>
              <a:buNone/>
            </a:pPr>
            <a:r>
              <a:rPr lang="en" sz="2500" dirty="0">
                <a:latin typeface="+mj-lt"/>
                <a:ea typeface="Tahoma"/>
                <a:cs typeface="Tahoma"/>
                <a:sym typeface="Tahoma"/>
              </a:rPr>
              <a:t>Chapter 1: Introduction to Project Management for Human Resources</a:t>
            </a:r>
            <a:endParaRPr sz="2500" dirty="0">
              <a:latin typeface="+mj-lt"/>
              <a:ea typeface="Tahoma"/>
              <a:cs typeface="Tahoma"/>
              <a:sym typeface="Tahoma"/>
            </a:endParaRPr>
          </a:p>
        </p:txBody>
      </p:sp>
      <p:grpSp>
        <p:nvGrpSpPr>
          <p:cNvPr id="2" name="Group 1" descr="Unless otherwise noted, this work is licensed under a Creative Commons Attribution-NonCommercial-ShareAlike 4.0 International (CC BY-NC-SA 4.0) license. Feel free to use, modify, reuse or redistribute any portion of this presentation.">
            <a:extLst>
              <a:ext uri="{FF2B5EF4-FFF2-40B4-BE49-F238E27FC236}">
                <a16:creationId xmlns:a16="http://schemas.microsoft.com/office/drawing/2014/main" id="{6062C8D7-224B-43F0-961A-744AB9D4AED9}"/>
              </a:ext>
            </a:extLst>
          </p:cNvPr>
          <p:cNvGrpSpPr/>
          <p:nvPr/>
        </p:nvGrpSpPr>
        <p:grpSpPr>
          <a:xfrm>
            <a:off x="598088" y="4514272"/>
            <a:ext cx="7947824" cy="444502"/>
            <a:chOff x="598088" y="4514272"/>
            <a:chExt cx="7947824" cy="444502"/>
          </a:xfrm>
        </p:grpSpPr>
        <p:pic>
          <p:nvPicPr>
            <p:cNvPr id="4" name="Google Shape;92;p23" descr="CC BY-NC-SA 4.0 License Logo">
              <a:extLst>
                <a:ext uri="{FF2B5EF4-FFF2-40B4-BE49-F238E27FC236}">
                  <a16:creationId xmlns:a16="http://schemas.microsoft.com/office/drawing/2014/main" id="{9C8C8945-068C-4988-8061-8FBB6A5A32A0}"/>
                </a:ext>
              </a:extLst>
            </p:cNvPr>
            <p:cNvPicPr preferRelativeResize="0"/>
            <p:nvPr/>
          </p:nvPicPr>
          <p:blipFill rotWithShape="1">
            <a:blip r:embed="rId3">
              <a:alphaModFix/>
            </a:blip>
            <a:srcRect/>
            <a:stretch/>
          </p:blipFill>
          <p:spPr>
            <a:xfrm>
              <a:off x="598088" y="4570826"/>
              <a:ext cx="947180" cy="331395"/>
            </a:xfrm>
            <a:prstGeom prst="rect">
              <a:avLst/>
            </a:prstGeom>
            <a:noFill/>
            <a:ln>
              <a:noFill/>
            </a:ln>
          </p:spPr>
        </p:pic>
        <p:sp>
          <p:nvSpPr>
            <p:cNvPr id="5" name="Google Shape;91;p23">
              <a:extLst>
                <a:ext uri="{FF2B5EF4-FFF2-40B4-BE49-F238E27FC236}">
                  <a16:creationId xmlns:a16="http://schemas.microsoft.com/office/drawing/2014/main" id="{3923A46C-86D9-4438-8E0E-372FAB5045D4}"/>
                </a:ext>
              </a:extLst>
            </p:cNvPr>
            <p:cNvSpPr/>
            <p:nvPr/>
          </p:nvSpPr>
          <p:spPr>
            <a:xfrm>
              <a:off x="1686732" y="4514272"/>
              <a:ext cx="6859180" cy="444502"/>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100" b="0" i="0" u="none" strike="noStrike" cap="none" dirty="0">
                  <a:solidFill>
                    <a:schemeClr val="bg1"/>
                  </a:solidFill>
                  <a:latin typeface="Calibri"/>
                  <a:ea typeface="Calibri"/>
                  <a:cs typeface="Calibri"/>
                  <a:sym typeface="Calibri"/>
                </a:rPr>
                <a:t>Unless otherwise noted, this work is licensed under a </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Creative </a:t>
              </a:r>
              <a:r>
                <a:rPr lang="en" sz="1100"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t>
              </a:r>
              <a:r>
                <a:rPr lang="en"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ommons </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Attribution-</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NonCommercial</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t>
              </a:r>
              <a:r>
                <a:rPr lang="en-US" sz="1100" b="0" i="0" u="none" strike="noStrike" cap="none" dirty="0" err="1">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ShareAlike</a:t>
              </a:r>
              <a:r>
                <a:rPr lang="en-US" sz="1100" b="0" i="0" u="none" strike="noStrike" cap="none" dirty="0">
                  <a:solidFill>
                    <a:schemeClr val="bg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 4.0 International (CC BY-NC-SA 4.0)</a:t>
              </a:r>
              <a:r>
                <a:rPr lang="en-US" sz="1100" b="0" i="0" u="none" strike="noStrike" cap="none" dirty="0">
                  <a:solidFill>
                    <a:schemeClr val="bg1"/>
                  </a:solidFill>
                  <a:latin typeface="Calibri"/>
                  <a:ea typeface="Calibri"/>
                  <a:cs typeface="Calibri"/>
                  <a:sym typeface="Calibri"/>
                </a:rPr>
                <a:t> license</a:t>
              </a:r>
              <a:r>
                <a:rPr lang="en" sz="1100" b="0" i="0" u="none" strike="noStrike" cap="none" dirty="0">
                  <a:solidFill>
                    <a:schemeClr val="bg1"/>
                  </a:solidFill>
                  <a:latin typeface="Calibri"/>
                  <a:ea typeface="Calibri"/>
                  <a:cs typeface="Calibri"/>
                  <a:sym typeface="Calibri"/>
                </a:rPr>
                <a:t>. Feel free to use, modify, reuse or redistribute </a:t>
              </a:r>
              <a:r>
                <a:rPr lang="en" sz="1100" dirty="0">
                  <a:solidFill>
                    <a:schemeClr val="bg1"/>
                  </a:solidFill>
                  <a:latin typeface="Calibri"/>
                  <a:ea typeface="Calibri"/>
                  <a:cs typeface="Calibri"/>
                  <a:sym typeface="Calibri"/>
                </a:rPr>
                <a:t>any portion of </a:t>
              </a:r>
              <a:r>
                <a:rPr lang="en" sz="1100" b="0" i="0" u="none" strike="noStrike" cap="none" dirty="0">
                  <a:solidFill>
                    <a:schemeClr val="bg1"/>
                  </a:solidFill>
                  <a:latin typeface="Calibri"/>
                  <a:ea typeface="Calibri"/>
                  <a:cs typeface="Calibri"/>
                  <a:sym typeface="Calibri"/>
                </a:rPr>
                <a:t>this presentation.</a:t>
              </a:r>
              <a:endParaRPr sz="1100"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1675853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5505B-DF79-58D8-990B-D7ECC7B8D90C}"/>
              </a:ext>
            </a:extLst>
          </p:cNvPr>
          <p:cNvSpPr>
            <a:spLocks noGrp="1"/>
          </p:cNvSpPr>
          <p:nvPr>
            <p:ph type="title"/>
          </p:nvPr>
        </p:nvSpPr>
        <p:spPr/>
        <p:txBody>
          <a:bodyPr>
            <a:noAutofit/>
          </a:bodyPr>
          <a:lstStyle/>
          <a:p>
            <a:r>
              <a:rPr lang="en" b="1" dirty="0">
                <a:latin typeface="Arial"/>
                <a:ea typeface="Arial"/>
                <a:cs typeface="Arial"/>
                <a:sym typeface="Arial"/>
              </a:rPr>
              <a:t>1.4 Aspects of Project Management </a:t>
            </a:r>
            <a:endParaRPr lang="en-US" b="1" dirty="0"/>
          </a:p>
        </p:txBody>
      </p:sp>
      <p:graphicFrame>
        <p:nvGraphicFramePr>
          <p:cNvPr id="4" name="Diagrama 3" descr="- Project Management has been around since building pyramids in the 19th century.&#10;- 1950s defense projects drove a scientific and data-driven management approach that began the science of modern-day project management.&#10;- Planning, design, scheduling are considered the science of project management.&#10;- Communication and managing people are the art of project management.&#10;">
            <a:extLst>
              <a:ext uri="{FF2B5EF4-FFF2-40B4-BE49-F238E27FC236}">
                <a16:creationId xmlns:a16="http://schemas.microsoft.com/office/drawing/2014/main" id="{B43510F8-A040-36BC-C615-3A1051E1A4F1}"/>
              </a:ext>
            </a:extLst>
          </p:cNvPr>
          <p:cNvGraphicFramePr/>
          <p:nvPr>
            <p:extLst>
              <p:ext uri="{D42A27DB-BD31-4B8C-83A1-F6EECF244321}">
                <p14:modId xmlns:p14="http://schemas.microsoft.com/office/powerpoint/2010/main" val="2050126888"/>
              </p:ext>
            </p:extLst>
          </p:nvPr>
        </p:nvGraphicFramePr>
        <p:xfrm>
          <a:off x="311700" y="1095152"/>
          <a:ext cx="8208900" cy="355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349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2"/>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a:buClr>
                <a:srgbClr val="000000"/>
              </a:buClr>
              <a:buSzPct val="33000"/>
            </a:pPr>
            <a:r>
              <a:rPr lang="en-CA" b="1" dirty="0">
                <a:latin typeface="Arial"/>
                <a:ea typeface="Arial"/>
                <a:cs typeface="Arial"/>
                <a:sym typeface="Arial"/>
              </a:rPr>
              <a:t>1.4 Project Management Institute</a:t>
            </a:r>
            <a:br>
              <a:rPr lang="en-CA" b="1" dirty="0">
                <a:latin typeface="Arial"/>
                <a:ea typeface="Arial"/>
                <a:cs typeface="Arial"/>
                <a:sym typeface="Arial"/>
              </a:rPr>
            </a:br>
            <a:r>
              <a:rPr lang="en-CA" b="1" dirty="0">
                <a:latin typeface="Arial"/>
                <a:ea typeface="Arial"/>
                <a:cs typeface="Arial"/>
                <a:sym typeface="Arial"/>
              </a:rPr>
              <a:t> </a:t>
            </a:r>
          </a:p>
          <a:p>
            <a:pPr marL="0" lvl="0" indent="0" algn="l" rtl="0">
              <a:spcBef>
                <a:spcPts val="0"/>
              </a:spcBef>
              <a:spcAft>
                <a:spcPts val="0"/>
              </a:spcAft>
              <a:buNone/>
            </a:pPr>
            <a:endParaRPr lang="en-CA" dirty="0"/>
          </a:p>
        </p:txBody>
      </p:sp>
      <p:graphicFrame>
        <p:nvGraphicFramePr>
          <p:cNvPr id="2" name="Diagrama 1" descr="- Project management Institute (PMI):Non-profit organization to share best practices, and professional development opportunities. &#10;- Project Management Body of Knowledge (PMBOK): Codified standards for project management. Used as a reference guide.  &#10;">
            <a:extLst>
              <a:ext uri="{FF2B5EF4-FFF2-40B4-BE49-F238E27FC236}">
                <a16:creationId xmlns:a16="http://schemas.microsoft.com/office/drawing/2014/main" id="{1FD7EE7B-CC80-0F34-0A06-06E4EC4D423C}"/>
              </a:ext>
            </a:extLst>
          </p:cNvPr>
          <p:cNvGraphicFramePr/>
          <p:nvPr>
            <p:extLst>
              <p:ext uri="{D42A27DB-BD31-4B8C-83A1-F6EECF244321}">
                <p14:modId xmlns:p14="http://schemas.microsoft.com/office/powerpoint/2010/main" val="550006494"/>
              </p:ext>
            </p:extLst>
          </p:nvPr>
        </p:nvGraphicFramePr>
        <p:xfrm>
          <a:off x="411000" y="1229874"/>
          <a:ext cx="8109600" cy="2993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4"/>
          <p:cNvSpPr txBox="1">
            <a:spLocks noGrp="1"/>
          </p:cNvSpPr>
          <p:nvPr>
            <p:ph type="title"/>
          </p:nvPr>
        </p:nvSpPr>
        <p:spPr>
          <a:xfrm>
            <a:off x="311700" y="4100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Arial"/>
                <a:ea typeface="Arial"/>
                <a:cs typeface="Arial"/>
                <a:sym typeface="Arial"/>
              </a:rPr>
              <a:t>1.4 Project Constraints</a:t>
            </a:r>
            <a:endParaRPr dirty="0">
              <a:latin typeface="Arial"/>
              <a:ea typeface="Arial"/>
              <a:cs typeface="Arial"/>
              <a:sym typeface="Arial"/>
            </a:endParaRPr>
          </a:p>
        </p:txBody>
      </p:sp>
      <p:graphicFrame>
        <p:nvGraphicFramePr>
          <p:cNvPr id="3" name="Diagrama 2" descr="•Cost: Balance between “use it or lose it” budget.&#10;•Scope: Purpose of the project&#10;•Quality: Standards and criteria for project outcome&#10;•Risk: Probability and impact of negative events&#10;•Resources: Required for completion&#10;•Time: Estimates of time to complete the project&#10;">
            <a:extLst>
              <a:ext uri="{FF2B5EF4-FFF2-40B4-BE49-F238E27FC236}">
                <a16:creationId xmlns:a16="http://schemas.microsoft.com/office/drawing/2014/main" id="{3D353A4C-7AAB-25BA-57C8-6FFBC1CF5B01}"/>
              </a:ext>
            </a:extLst>
          </p:cNvPr>
          <p:cNvGraphicFramePr/>
          <p:nvPr>
            <p:extLst>
              <p:ext uri="{D42A27DB-BD31-4B8C-83A1-F6EECF244321}">
                <p14:modId xmlns:p14="http://schemas.microsoft.com/office/powerpoint/2010/main" val="3567973084"/>
              </p:ext>
            </p:extLst>
          </p:nvPr>
        </p:nvGraphicFramePr>
        <p:xfrm>
          <a:off x="434500" y="1229875"/>
          <a:ext cx="8397800" cy="29937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1768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1.4 Project Priority</a:t>
            </a:r>
            <a:endParaRPr sz="1600" b="1" u="sng" dirty="0">
              <a:latin typeface="Arial"/>
              <a:ea typeface="Arial"/>
              <a:cs typeface="Arial"/>
              <a:sym typeface="Arial"/>
            </a:endParaRPr>
          </a:p>
        </p:txBody>
      </p:sp>
      <p:pic>
        <p:nvPicPr>
          <p:cNvPr id="161" name="Google Shape;161;p25" descr="The shape pe of a triangel with the words Sope (top) Quality (centre) Cost and Schedule." title="Project Priority"/>
          <p:cNvPicPr preferRelativeResize="0"/>
          <p:nvPr/>
        </p:nvPicPr>
        <p:blipFill>
          <a:blip r:embed="rId3">
            <a:alphaModFix/>
          </a:blip>
          <a:stretch>
            <a:fillRect/>
          </a:stretch>
        </p:blipFill>
        <p:spPr>
          <a:xfrm>
            <a:off x="2967197" y="987865"/>
            <a:ext cx="3209605" cy="2843908"/>
          </a:xfrm>
          <a:prstGeom prst="rect">
            <a:avLst/>
          </a:prstGeom>
          <a:noFill/>
          <a:ln>
            <a:noFill/>
          </a:ln>
        </p:spPr>
      </p:pic>
      <p:sp>
        <p:nvSpPr>
          <p:cNvPr id="2" name="CuadroTexto 1">
            <a:extLst>
              <a:ext uri="{FF2B5EF4-FFF2-40B4-BE49-F238E27FC236}">
                <a16:creationId xmlns:a16="http://schemas.microsoft.com/office/drawing/2014/main" id="{1CBFC646-86D3-9CDC-9075-78262B82AB51}"/>
              </a:ext>
            </a:extLst>
          </p:cNvPr>
          <p:cNvSpPr txBox="1"/>
          <p:nvPr/>
        </p:nvSpPr>
        <p:spPr>
          <a:xfrm>
            <a:off x="2035628" y="4035038"/>
            <a:ext cx="5845629" cy="461665"/>
          </a:xfrm>
          <a:prstGeom prst="rect">
            <a:avLst/>
          </a:prstGeom>
          <a:noFill/>
        </p:spPr>
        <p:txBody>
          <a:bodyPr wrap="square" rtlCol="0">
            <a:spAutoFit/>
          </a:bodyPr>
          <a:lstStyle/>
          <a:p>
            <a:r>
              <a:rPr lang="en-CA" sz="1200" b="0" i="1">
                <a:solidFill>
                  <a:srgbClr val="003180"/>
                </a:solidFill>
                <a:effectLst/>
                <a:latin typeface="+mn-lt"/>
              </a:rPr>
              <a:t>Figure 1-2: A schematic of the triple constraint triangle. Adapted from The </a:t>
            </a:r>
            <a:r>
              <a:rPr lang="en-CA" sz="1200" b="0" i="1" u="sng">
                <a:effectLst/>
                <a:latin typeface="+mn-lt"/>
                <a:hlinkClick r:id="rId4"/>
              </a:rPr>
              <a:t>triad constraints</a:t>
            </a:r>
            <a:r>
              <a:rPr lang="en-CA" sz="1200" b="0" i="1">
                <a:solidFill>
                  <a:srgbClr val="003180"/>
                </a:solidFill>
                <a:effectLst/>
                <a:latin typeface="+mn-lt"/>
              </a:rPr>
              <a:t> by John M. Kennedy T.,  </a:t>
            </a:r>
            <a:r>
              <a:rPr lang="en-CA" sz="1200" b="0" i="1" u="sng">
                <a:effectLst/>
                <a:latin typeface="+mn-lt"/>
                <a:hlinkClick r:id="rId5"/>
              </a:rPr>
              <a:t>CC BY-SA 3.0 license</a:t>
            </a:r>
            <a:r>
              <a:rPr lang="en-CA" sz="1200" b="0" i="1">
                <a:solidFill>
                  <a:srgbClr val="003180"/>
                </a:solidFill>
                <a:effectLst/>
                <a:latin typeface="+mn-lt"/>
              </a:rPr>
              <a:t>.</a:t>
            </a:r>
            <a:endParaRPr lang="en-CA" sz="1200">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311700" y="228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1.5 Life Cycle</a:t>
            </a:r>
            <a:endParaRPr b="1" dirty="0">
              <a:latin typeface="Arial"/>
              <a:ea typeface="Arial"/>
              <a:cs typeface="Arial"/>
              <a:sym typeface="Arial"/>
            </a:endParaRPr>
          </a:p>
        </p:txBody>
      </p:sp>
      <p:sp>
        <p:nvSpPr>
          <p:cNvPr id="167" name="Google Shape;167;p26"/>
          <p:cNvSpPr txBox="1">
            <a:spLocks noGrp="1"/>
          </p:cNvSpPr>
          <p:nvPr>
            <p:ph type="body" idx="1"/>
          </p:nvPr>
        </p:nvSpPr>
        <p:spPr>
          <a:xfrm>
            <a:off x="311700" y="1238039"/>
            <a:ext cx="8440414" cy="3339000"/>
          </a:xfrm>
          <a:prstGeom prst="rect">
            <a:avLst/>
          </a:prstGeom>
        </p:spPr>
        <p:txBody>
          <a:bodyPr spcFirstLastPara="1" wrap="square" lIns="91425" tIns="91425" rIns="91425" bIns="91425" anchor="t" anchorCtr="0">
            <a:normAutofit/>
          </a:bodyPr>
          <a:lstStyle/>
          <a:p>
            <a:pPr lvl="0" algn="l" rtl="0">
              <a:spcBef>
                <a:spcPts val="0"/>
              </a:spcBef>
              <a:spcAft>
                <a:spcPts val="0"/>
              </a:spcAft>
              <a:buClr>
                <a:srgbClr val="373D3F"/>
              </a:buClr>
              <a:buSzPts val="1800"/>
              <a:buFont typeface="Arial" panose="020B0604020202020204" pitchFamily="34" charset="0"/>
              <a:buChar char="•"/>
            </a:pPr>
            <a:r>
              <a:rPr lang="en-CA" sz="2050">
                <a:solidFill>
                  <a:srgbClr val="000000"/>
                </a:solidFill>
                <a:highlight>
                  <a:srgbClr val="FFFFFF"/>
                </a:highlight>
                <a:latin typeface="Arial"/>
                <a:ea typeface="Arial"/>
                <a:cs typeface="Arial"/>
                <a:sym typeface="Arial"/>
              </a:rPr>
              <a:t>T</a:t>
            </a:r>
            <a:r>
              <a:rPr lang="en-CA" sz="2000">
                <a:solidFill>
                  <a:srgbClr val="000000"/>
                </a:solidFill>
                <a:highlight>
                  <a:srgbClr val="FFFFFF"/>
                </a:highlight>
                <a:latin typeface="Arial"/>
                <a:ea typeface="Arial"/>
                <a:cs typeface="Arial"/>
                <a:sym typeface="Arial"/>
              </a:rPr>
              <a:t>he project manager and project team have one shared goal: </a:t>
            </a:r>
          </a:p>
          <a:p>
            <a:pPr lvl="0" indent="0" algn="l" rtl="0">
              <a:spcBef>
                <a:spcPts val="1200"/>
              </a:spcBef>
              <a:spcAft>
                <a:spcPts val="0"/>
              </a:spcAft>
              <a:buNone/>
            </a:pPr>
            <a:r>
              <a:rPr lang="en-CA" sz="2000" b="1">
                <a:solidFill>
                  <a:srgbClr val="000000"/>
                </a:solidFill>
                <a:highlight>
                  <a:srgbClr val="FFFFFF"/>
                </a:highlight>
                <a:latin typeface="Arial"/>
                <a:ea typeface="Arial"/>
                <a:cs typeface="Arial"/>
                <a:sym typeface="Arial"/>
              </a:rPr>
              <a:t>To carry out the work of the project for the purpose of meeting the project’s objectives. </a:t>
            </a:r>
          </a:p>
          <a:p>
            <a:pPr marL="457200" lvl="0" indent="-355600" algn="l" rtl="0">
              <a:spcBef>
                <a:spcPts val="1200"/>
              </a:spcBef>
              <a:spcAft>
                <a:spcPts val="0"/>
              </a:spcAft>
              <a:buClr>
                <a:srgbClr val="373D3F"/>
              </a:buClr>
              <a:buSzPts val="2000"/>
              <a:buFont typeface="Arial" panose="020B0604020202020204" pitchFamily="34" charset="0"/>
              <a:buChar char="•"/>
            </a:pPr>
            <a:r>
              <a:rPr lang="en-CA" sz="2000">
                <a:solidFill>
                  <a:srgbClr val="000000"/>
                </a:solidFill>
                <a:highlight>
                  <a:srgbClr val="FFFFFF"/>
                </a:highlight>
                <a:latin typeface="Arial"/>
                <a:ea typeface="Arial"/>
                <a:cs typeface="Arial"/>
                <a:sym typeface="Arial"/>
              </a:rPr>
              <a:t>Every project has a beginning, middle, and an ending that is either successful or unsuccessful. </a:t>
            </a:r>
          </a:p>
          <a:p>
            <a:pPr indent="-355600">
              <a:spcBef>
                <a:spcPts val="1200"/>
              </a:spcBef>
              <a:buClr>
                <a:srgbClr val="373D3F"/>
              </a:buClr>
              <a:buSzPts val="2000"/>
              <a:buFont typeface="Arial" panose="020B0604020202020204" pitchFamily="34" charset="0"/>
              <a:buChar char="•"/>
            </a:pPr>
            <a:r>
              <a:rPr lang="en-CA" sz="2000">
                <a:solidFill>
                  <a:srgbClr val="000000"/>
                </a:solidFill>
                <a:highlight>
                  <a:srgbClr val="FFFFFF"/>
                </a:highlight>
                <a:latin typeface="Arial"/>
                <a:ea typeface="Arial"/>
                <a:cs typeface="Arial"/>
                <a:sym typeface="Arial"/>
              </a:rPr>
              <a:t>A standard project typically has the following four major phases: </a:t>
            </a:r>
            <a:r>
              <a:rPr lang="en-CA" sz="2000" b="1">
                <a:solidFill>
                  <a:srgbClr val="000000"/>
                </a:solidFill>
                <a:highlight>
                  <a:srgbClr val="FFFFFF"/>
                </a:highlight>
                <a:latin typeface="Arial"/>
                <a:ea typeface="Arial"/>
                <a:cs typeface="Arial"/>
                <a:sym typeface="Arial"/>
              </a:rPr>
              <a:t>initiation, planning, implementation, </a:t>
            </a:r>
            <a:r>
              <a:rPr lang="en-CA" sz="2000">
                <a:solidFill>
                  <a:srgbClr val="000000"/>
                </a:solidFill>
                <a:highlight>
                  <a:srgbClr val="FFFFFF"/>
                </a:highlight>
                <a:latin typeface="Arial"/>
                <a:ea typeface="Arial"/>
                <a:cs typeface="Arial"/>
                <a:sym typeface="Arial"/>
              </a:rPr>
              <a:t>and</a:t>
            </a:r>
            <a:r>
              <a:rPr lang="en-CA" sz="2000" b="1">
                <a:solidFill>
                  <a:srgbClr val="000000"/>
                </a:solidFill>
                <a:highlight>
                  <a:srgbClr val="FFFFFF"/>
                </a:highlight>
                <a:latin typeface="Arial"/>
                <a:ea typeface="Arial"/>
                <a:cs typeface="Arial"/>
                <a:sym typeface="Arial"/>
              </a:rPr>
              <a:t> closure.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7"/>
          <p:cNvSpPr txBox="1">
            <a:spLocks noGrp="1"/>
          </p:cNvSpPr>
          <p:nvPr>
            <p:ph type="title"/>
          </p:nvPr>
        </p:nvSpPr>
        <p:spPr>
          <a:xfrm>
            <a:off x="311700" y="142525"/>
            <a:ext cx="8520600" cy="65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1.5 Four Major Phases of a Project </a:t>
            </a:r>
            <a:endParaRPr b="1" dirty="0">
              <a:latin typeface="Arial"/>
              <a:ea typeface="Arial"/>
              <a:cs typeface="Arial"/>
              <a:sym typeface="Arial"/>
            </a:endParaRPr>
          </a:p>
        </p:txBody>
      </p:sp>
      <p:sp>
        <p:nvSpPr>
          <p:cNvPr id="173" name="Google Shape;173;p27"/>
          <p:cNvSpPr txBox="1">
            <a:spLocks noGrp="1"/>
          </p:cNvSpPr>
          <p:nvPr>
            <p:ph type="body" idx="1"/>
          </p:nvPr>
        </p:nvSpPr>
        <p:spPr>
          <a:xfrm>
            <a:off x="347960" y="984147"/>
            <a:ext cx="5105783" cy="3653168"/>
          </a:xfrm>
          <a:prstGeom prst="rect">
            <a:avLst/>
          </a:prstGeom>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rgbClr val="373D3F"/>
              </a:buClr>
              <a:buSzPts val="2000"/>
              <a:buFont typeface="Arial" panose="020B0604020202020204" pitchFamily="34" charset="0"/>
              <a:buChar char="•"/>
            </a:pPr>
            <a:r>
              <a:rPr lang="en" sz="1600" b="1" dirty="0">
                <a:solidFill>
                  <a:srgbClr val="000000"/>
                </a:solidFill>
                <a:highlight>
                  <a:srgbClr val="FFFFFF"/>
                </a:highlight>
                <a:latin typeface="Arial"/>
                <a:ea typeface="Arial"/>
                <a:cs typeface="Arial"/>
                <a:sym typeface="Arial"/>
              </a:rPr>
              <a:t>Initiation Phase:  </a:t>
            </a:r>
            <a:r>
              <a:rPr lang="en" sz="1600" dirty="0">
                <a:solidFill>
                  <a:srgbClr val="000000"/>
                </a:solidFill>
                <a:highlight>
                  <a:srgbClr val="FFFFFF"/>
                </a:highlight>
                <a:latin typeface="Arial"/>
                <a:ea typeface="Arial"/>
                <a:cs typeface="Arial"/>
                <a:sym typeface="Arial"/>
              </a:rPr>
              <a:t>Identify the need and address the solution.</a:t>
            </a:r>
            <a:endParaRPr sz="1600" dirty="0">
              <a:solidFill>
                <a:srgbClr val="000000"/>
              </a:solidFill>
              <a:highlight>
                <a:srgbClr val="FFFFFF"/>
              </a:highlight>
              <a:latin typeface="Arial"/>
              <a:ea typeface="Arial"/>
              <a:cs typeface="Arial"/>
              <a:sym typeface="Arial"/>
            </a:endParaRPr>
          </a:p>
          <a:p>
            <a:pPr marL="457200" lvl="0" indent="-355600" algn="l" rtl="0">
              <a:lnSpc>
                <a:spcPct val="100000"/>
              </a:lnSpc>
              <a:spcBef>
                <a:spcPts val="0"/>
              </a:spcBef>
              <a:spcAft>
                <a:spcPts val="0"/>
              </a:spcAft>
              <a:buClr>
                <a:srgbClr val="373D3F"/>
              </a:buClr>
              <a:buSzPts val="2000"/>
              <a:buFont typeface="Arial" panose="020B0604020202020204" pitchFamily="34" charset="0"/>
              <a:buChar char="•"/>
            </a:pPr>
            <a:r>
              <a:rPr lang="en" sz="1600" b="1" dirty="0">
                <a:solidFill>
                  <a:srgbClr val="000000"/>
                </a:solidFill>
                <a:highlight>
                  <a:srgbClr val="FFFFFF"/>
                </a:highlight>
                <a:latin typeface="Arial"/>
                <a:ea typeface="Arial"/>
                <a:cs typeface="Arial"/>
                <a:sym typeface="Arial"/>
              </a:rPr>
              <a:t>Planning Phase: </a:t>
            </a:r>
            <a:r>
              <a:rPr lang="en" sz="1600" dirty="0">
                <a:solidFill>
                  <a:srgbClr val="000000"/>
                </a:solidFill>
                <a:highlight>
                  <a:srgbClr val="FFFFFF"/>
                </a:highlight>
                <a:latin typeface="Arial"/>
                <a:ea typeface="Arial"/>
                <a:cs typeface="Arial"/>
                <a:sym typeface="Arial"/>
              </a:rPr>
              <a:t>more details related to the solution, ”the steps”, scope, costs, deliverables, milestones, timeframes, risks, measurement </a:t>
            </a:r>
            <a:endParaRPr sz="1600" dirty="0">
              <a:solidFill>
                <a:srgbClr val="000000"/>
              </a:solidFill>
              <a:highlight>
                <a:srgbClr val="FFFFFF"/>
              </a:highlight>
              <a:latin typeface="Arial"/>
              <a:ea typeface="Arial"/>
              <a:cs typeface="Arial"/>
              <a:sym typeface="Arial"/>
            </a:endParaRPr>
          </a:p>
          <a:p>
            <a:pPr marL="457200" lvl="0" indent="-355600" algn="l" rtl="0">
              <a:lnSpc>
                <a:spcPct val="100000"/>
              </a:lnSpc>
              <a:spcBef>
                <a:spcPts val="0"/>
              </a:spcBef>
              <a:spcAft>
                <a:spcPts val="0"/>
              </a:spcAft>
              <a:buClr>
                <a:srgbClr val="373D3F"/>
              </a:buClr>
              <a:buSzPts val="2000"/>
              <a:buFont typeface="Arial" panose="020B0604020202020204" pitchFamily="34" charset="0"/>
              <a:buChar char="•"/>
            </a:pPr>
            <a:r>
              <a:rPr lang="en" sz="1600" b="1" dirty="0">
                <a:solidFill>
                  <a:srgbClr val="000000"/>
                </a:solidFill>
                <a:highlight>
                  <a:srgbClr val="FFFFFF"/>
                </a:highlight>
                <a:latin typeface="Arial"/>
                <a:ea typeface="Arial"/>
                <a:cs typeface="Arial"/>
                <a:sym typeface="Arial"/>
              </a:rPr>
              <a:t>Implementation Phase: </a:t>
            </a:r>
            <a:r>
              <a:rPr lang="en" sz="1600" dirty="0">
                <a:solidFill>
                  <a:srgbClr val="000000"/>
                </a:solidFill>
                <a:highlight>
                  <a:srgbClr val="FFFFFF"/>
                </a:highlight>
                <a:latin typeface="Arial"/>
                <a:ea typeface="Arial"/>
                <a:cs typeface="Arial"/>
                <a:sym typeface="Arial"/>
              </a:rPr>
              <a:t>”put into motion”,  progress is monitored, people carry out the tasks, performance is measured, modifications are made, stakeholders are kept informed, reports are created, </a:t>
            </a:r>
            <a:endParaRPr sz="1600" dirty="0">
              <a:solidFill>
                <a:srgbClr val="000000"/>
              </a:solidFill>
              <a:highlight>
                <a:srgbClr val="FFFFFF"/>
              </a:highlight>
              <a:latin typeface="Arial"/>
              <a:ea typeface="Arial"/>
              <a:cs typeface="Arial"/>
              <a:sym typeface="Arial"/>
            </a:endParaRPr>
          </a:p>
          <a:p>
            <a:pPr marL="457200" lvl="0" indent="-355600" algn="l" rtl="0">
              <a:lnSpc>
                <a:spcPct val="100000"/>
              </a:lnSpc>
              <a:spcBef>
                <a:spcPts val="0"/>
              </a:spcBef>
              <a:spcAft>
                <a:spcPts val="0"/>
              </a:spcAft>
              <a:buClr>
                <a:srgbClr val="373D3F"/>
              </a:buClr>
              <a:buSzPts val="2000"/>
              <a:buFont typeface="Arial" panose="020B0604020202020204" pitchFamily="34" charset="0"/>
              <a:buChar char="•"/>
            </a:pPr>
            <a:r>
              <a:rPr lang="en" sz="1600" b="1" dirty="0">
                <a:solidFill>
                  <a:srgbClr val="000000"/>
                </a:solidFill>
                <a:highlight>
                  <a:srgbClr val="FFFFFF"/>
                </a:highlight>
                <a:latin typeface="Arial"/>
                <a:ea typeface="Arial"/>
                <a:cs typeface="Arial"/>
                <a:sym typeface="Arial"/>
              </a:rPr>
              <a:t>Closing Phase: </a:t>
            </a:r>
            <a:r>
              <a:rPr lang="en" sz="1600" dirty="0">
                <a:solidFill>
                  <a:srgbClr val="000000"/>
                </a:solidFill>
                <a:highlight>
                  <a:srgbClr val="FFFFFF"/>
                </a:highlight>
                <a:latin typeface="Arial"/>
                <a:ea typeface="Arial"/>
                <a:cs typeface="Arial"/>
                <a:sym typeface="Arial"/>
              </a:rPr>
              <a:t>product/service is released to customer, contracts terminated, resources released, evaluation, documents archived</a:t>
            </a:r>
            <a:endParaRPr sz="1600" dirty="0">
              <a:solidFill>
                <a:srgbClr val="000000"/>
              </a:solidFill>
              <a:latin typeface="Arial"/>
              <a:ea typeface="Arial"/>
              <a:cs typeface="Arial"/>
              <a:sym typeface="Arial"/>
            </a:endParaRPr>
          </a:p>
        </p:txBody>
      </p:sp>
      <p:pic>
        <p:nvPicPr>
          <p:cNvPr id="174" name="Google Shape;174;p27" descr="Graphic that outlines the 4 phases of the project." title="4 Phases of a Project"/>
          <p:cNvPicPr preferRelativeResize="0"/>
          <p:nvPr/>
        </p:nvPicPr>
        <p:blipFill>
          <a:blip r:embed="rId3">
            <a:alphaModFix/>
          </a:blip>
          <a:stretch>
            <a:fillRect/>
          </a:stretch>
        </p:blipFill>
        <p:spPr>
          <a:xfrm>
            <a:off x="5805089" y="797725"/>
            <a:ext cx="2537349" cy="3193864"/>
          </a:xfrm>
          <a:prstGeom prst="rect">
            <a:avLst/>
          </a:prstGeom>
          <a:noFill/>
          <a:ln>
            <a:noFill/>
          </a:ln>
        </p:spPr>
      </p:pic>
      <p:sp>
        <p:nvSpPr>
          <p:cNvPr id="3" name="TextBox 1">
            <a:extLst>
              <a:ext uri="{FF2B5EF4-FFF2-40B4-BE49-F238E27FC236}">
                <a16:creationId xmlns:a16="http://schemas.microsoft.com/office/drawing/2014/main" id="{4E0DF759-3BB5-3826-CA4F-8CCDDCAD04D4}"/>
              </a:ext>
            </a:extLst>
          </p:cNvPr>
          <p:cNvSpPr txBox="1"/>
          <p:nvPr/>
        </p:nvSpPr>
        <p:spPr>
          <a:xfrm>
            <a:off x="5805089" y="4222664"/>
            <a:ext cx="2990951" cy="246221"/>
          </a:xfrm>
          <a:prstGeom prst="rect">
            <a:avLst/>
          </a:prstGeom>
          <a:noFill/>
        </p:spPr>
        <p:txBody>
          <a:bodyPr wrap="square" rtlCol="0">
            <a:spAutoFit/>
          </a:bodyPr>
          <a:lstStyle/>
          <a:p>
            <a:r>
              <a:rPr lang="es-CO" sz="1000" b="0" i="1" dirty="0">
                <a:solidFill>
                  <a:srgbClr val="003180"/>
                </a:solidFill>
                <a:effectLst/>
                <a:latin typeface="Encode Sans"/>
              </a:rPr>
              <a:t>Figure 1‑3: Project </a:t>
            </a:r>
            <a:r>
              <a:rPr lang="es-CO" sz="1000" b="0" i="1" dirty="0" err="1">
                <a:solidFill>
                  <a:srgbClr val="003180"/>
                </a:solidFill>
                <a:effectLst/>
                <a:latin typeface="Encode Sans"/>
              </a:rPr>
              <a:t>management</a:t>
            </a:r>
            <a:r>
              <a:rPr lang="es-CO" sz="1000" b="0" i="1" dirty="0">
                <a:solidFill>
                  <a:srgbClr val="003180"/>
                </a:solidFill>
                <a:effectLst/>
                <a:latin typeface="Encode Sans"/>
              </a:rPr>
              <a:t> </a:t>
            </a:r>
            <a:r>
              <a:rPr lang="es-CO" sz="1000" b="0" i="1" dirty="0" err="1">
                <a:solidFill>
                  <a:srgbClr val="003180"/>
                </a:solidFill>
                <a:effectLst/>
                <a:latin typeface="Encode Sans"/>
              </a:rPr>
              <a:t>phases</a:t>
            </a:r>
            <a:r>
              <a:rPr lang="es-CO" sz="1000" b="0" i="1" dirty="0">
                <a:solidFill>
                  <a:srgbClr val="003180"/>
                </a:solidFill>
                <a:effectLst/>
                <a:latin typeface="Encode Sans"/>
              </a:rPr>
              <a:t>. </a:t>
            </a:r>
            <a:r>
              <a:rPr lang="es-CO" sz="1000" b="0" i="1" u="sng" dirty="0">
                <a:effectLst/>
                <a:latin typeface="Encode Sans"/>
                <a:hlinkClick r:id="rId4"/>
              </a:rPr>
              <a:t>CC BY-SA 3.0</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11700" y="17077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1.1 Learning Outcomes</a:t>
            </a:r>
            <a:endParaRPr b="1" dirty="0">
              <a:latin typeface="Arial"/>
              <a:ea typeface="Arial"/>
              <a:cs typeface="Arial"/>
              <a:sym typeface="Arial"/>
            </a:endParaRPr>
          </a:p>
        </p:txBody>
      </p:sp>
      <p:sp>
        <p:nvSpPr>
          <p:cNvPr id="81" name="Google Shape;81;p14"/>
          <p:cNvSpPr txBox="1">
            <a:spLocks noGrp="1"/>
          </p:cNvSpPr>
          <p:nvPr>
            <p:ph type="body" idx="1"/>
          </p:nvPr>
        </p:nvSpPr>
        <p:spPr>
          <a:xfrm>
            <a:off x="311700" y="991225"/>
            <a:ext cx="8196000" cy="3567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b="1" dirty="0">
                <a:solidFill>
                  <a:srgbClr val="000000"/>
                </a:solidFill>
                <a:latin typeface="+mn-lt"/>
                <a:ea typeface="Arial"/>
                <a:cs typeface="Arial"/>
                <a:sym typeface="Arial"/>
              </a:rPr>
              <a:t>By the end of this chapter you should be able to:</a:t>
            </a:r>
          </a:p>
          <a:p>
            <a:pPr marL="0" lvl="0" indent="0" algn="l" rtl="0">
              <a:spcBef>
                <a:spcPts val="0"/>
              </a:spcBef>
              <a:spcAft>
                <a:spcPts val="0"/>
              </a:spcAft>
              <a:buNone/>
            </a:pPr>
            <a:endParaRPr lang="en" sz="1700" b="1" dirty="0">
              <a:solidFill>
                <a:srgbClr val="000000"/>
              </a:solidFill>
              <a:latin typeface="+mn-lt"/>
              <a:ea typeface="Arial"/>
              <a:cs typeface="Arial"/>
              <a:sym typeface="Arial"/>
            </a:endParaRPr>
          </a:p>
          <a:p>
            <a:pPr>
              <a:buFont typeface="+mj-lt"/>
              <a:buAutoNum type="arabicPeriod"/>
            </a:pPr>
            <a:r>
              <a:rPr lang="en-CA" sz="1700" dirty="0">
                <a:solidFill>
                  <a:srgbClr val="000000"/>
                </a:solidFill>
                <a:latin typeface="+mn-lt"/>
              </a:rPr>
              <a:t>Define the characteristics of a project and its relationship to Human Resources.</a:t>
            </a:r>
          </a:p>
          <a:p>
            <a:pPr>
              <a:buFont typeface="+mj-lt"/>
              <a:buAutoNum type="arabicPeriod"/>
            </a:pPr>
            <a:r>
              <a:rPr lang="en-CA" sz="1700" dirty="0">
                <a:solidFill>
                  <a:srgbClr val="000000"/>
                </a:solidFill>
                <a:latin typeface="+mn-lt"/>
              </a:rPr>
              <a:t>Compare the difference between traditional and Agile project management.</a:t>
            </a:r>
          </a:p>
          <a:p>
            <a:pPr>
              <a:buFont typeface="+mj-lt"/>
              <a:buAutoNum type="arabicPeriod"/>
            </a:pPr>
            <a:r>
              <a:rPr lang="en-CA" sz="1700" dirty="0">
                <a:solidFill>
                  <a:srgbClr val="000000"/>
                </a:solidFill>
                <a:latin typeface="+mn-lt"/>
              </a:rPr>
              <a:t>Describe how program management differs from project management.</a:t>
            </a:r>
          </a:p>
          <a:p>
            <a:pPr>
              <a:buFont typeface="+mj-lt"/>
              <a:buAutoNum type="arabicPeriod"/>
            </a:pPr>
            <a:r>
              <a:rPr lang="en-CA" sz="1700" dirty="0">
                <a:solidFill>
                  <a:srgbClr val="000000"/>
                </a:solidFill>
                <a:latin typeface="+mn-lt"/>
              </a:rPr>
              <a:t>List the functions of a Project Management Office and Project Portfolio Management.</a:t>
            </a:r>
          </a:p>
          <a:p>
            <a:pPr>
              <a:buFont typeface="+mj-lt"/>
              <a:buAutoNum type="arabicPeriod"/>
            </a:pPr>
            <a:r>
              <a:rPr lang="en-CA" sz="1700" dirty="0">
                <a:solidFill>
                  <a:srgbClr val="000000"/>
                </a:solidFill>
                <a:latin typeface="+mn-lt"/>
              </a:rPr>
              <a:t>Explain the difference between a Project Lifecycle and the PMI Project Processes.</a:t>
            </a:r>
          </a:p>
          <a:p>
            <a:pPr>
              <a:buFont typeface="+mj-lt"/>
              <a:buAutoNum type="arabicPeriod"/>
            </a:pPr>
            <a:r>
              <a:rPr lang="en-CA" sz="1700" dirty="0">
                <a:solidFill>
                  <a:srgbClr val="000000"/>
                </a:solidFill>
                <a:latin typeface="+mn-lt"/>
              </a:rPr>
              <a:t>Explain the three broad categories of projects.</a:t>
            </a:r>
          </a:p>
          <a:p>
            <a:pPr marL="0" lvl="0" indent="0" algn="l" rtl="0">
              <a:spcBef>
                <a:spcPts val="0"/>
              </a:spcBef>
              <a:spcAft>
                <a:spcPts val="0"/>
              </a:spcAft>
              <a:buNone/>
            </a:pPr>
            <a:endParaRPr sz="1700" b="1" dirty="0">
              <a:solidFill>
                <a:srgbClr val="000000"/>
              </a:solidFill>
              <a:latin typeface="+mn-lt"/>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a:extLst>
              <a:ext uri="{C183D7F6-B498-43B3-948B-1728B52AA6E4}">
                <adec:decorative xmlns:adec="http://schemas.microsoft.com/office/drawing/2017/decorative" val="0"/>
              </a:ext>
            </a:extLst>
          </p:cNvPr>
          <p:cNvSpPr txBox="1">
            <a:spLocks noGrp="1"/>
          </p:cNvSpPr>
          <p:nvPr>
            <p:ph type="title"/>
          </p:nvPr>
        </p:nvSpPr>
        <p:spPr>
          <a:xfrm>
            <a:off x="205057" y="246925"/>
            <a:ext cx="8350286" cy="607800"/>
          </a:xfrm>
          <a:prstGeom prst="rect">
            <a:avLst/>
          </a:prstGeom>
        </p:spPr>
        <p:txBody>
          <a:bodyPr spcFirstLastPara="1" wrap="square" lIns="91425" tIns="91425" rIns="91425" bIns="91425" anchor="t" anchorCtr="0">
            <a:noAutofit/>
          </a:bodyPr>
          <a:lstStyle/>
          <a:p>
            <a:pPr>
              <a:buSzPts val="990"/>
            </a:pPr>
            <a:r>
              <a:rPr lang="en-CA" b="1" dirty="0">
                <a:latin typeface="Arial"/>
                <a:ea typeface="Arial"/>
                <a:cs typeface="Arial"/>
                <a:sym typeface="Arial"/>
              </a:rPr>
              <a:t>1.2 What is a Project?</a:t>
            </a:r>
          </a:p>
        </p:txBody>
      </p:sp>
      <p:pic>
        <p:nvPicPr>
          <p:cNvPr id="2050" name="Picture 2">
            <a:extLst>
              <a:ext uri="{FF2B5EF4-FFF2-40B4-BE49-F238E27FC236}">
                <a16:creationId xmlns:a16="http://schemas.microsoft.com/office/drawing/2014/main" id="{7D89841F-99A3-E01D-6F31-0A0365DA7019}"/>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200" y="1475547"/>
            <a:ext cx="3301465" cy="2192405"/>
          </a:xfrm>
          <a:prstGeom prst="rect">
            <a:avLst/>
          </a:prstGeom>
          <a:noFill/>
          <a:extLst>
            <a:ext uri="{909E8E84-426E-40DD-AFC4-6F175D3DCCD1}">
              <a14:hiddenFill xmlns:a14="http://schemas.microsoft.com/office/drawing/2010/main">
                <a:solidFill>
                  <a:srgbClr val="FFFFFF"/>
                </a:solidFill>
              </a14:hiddenFill>
            </a:ext>
          </a:extLst>
        </p:spPr>
      </p:pic>
      <p:sp>
        <p:nvSpPr>
          <p:cNvPr id="97" name="Google Shape;97;p16"/>
          <p:cNvSpPr txBox="1"/>
          <p:nvPr/>
        </p:nvSpPr>
        <p:spPr>
          <a:xfrm>
            <a:off x="540200" y="3836545"/>
            <a:ext cx="3000000" cy="646300"/>
          </a:xfrm>
          <a:prstGeom prst="rect">
            <a:avLst/>
          </a:prstGeom>
          <a:noFill/>
          <a:ln>
            <a:noFill/>
          </a:ln>
        </p:spPr>
        <p:txBody>
          <a:bodyPr spcFirstLastPara="1" wrap="square" lIns="91425" tIns="91425" rIns="91425" bIns="91425" anchor="t" anchorCtr="0">
            <a:spAutoFit/>
          </a:bodyPr>
          <a:lstStyle/>
          <a:p>
            <a:r>
              <a:rPr lang="en-CA" sz="1000" b="0" i="1" dirty="0">
                <a:solidFill>
                  <a:srgbClr val="191B26"/>
                </a:solidFill>
                <a:effectLst/>
                <a:latin typeface="+mn-lt"/>
                <a:hlinkClick r:id="rId4"/>
              </a:rPr>
              <a:t>Image</a:t>
            </a:r>
            <a:r>
              <a:rPr lang="en-CA" sz="1000" b="0" i="1" dirty="0">
                <a:solidFill>
                  <a:srgbClr val="191B26"/>
                </a:solidFill>
                <a:effectLst/>
                <a:latin typeface="+mn-lt"/>
              </a:rPr>
              <a:t> by </a:t>
            </a:r>
            <a:r>
              <a:rPr lang="en-CA" sz="1000" b="0" i="1" u="sng" dirty="0">
                <a:solidFill>
                  <a:srgbClr val="191B26"/>
                </a:solidFill>
                <a:effectLst/>
                <a:latin typeface="+mn-lt"/>
                <a:hlinkClick r:id="rId5"/>
              </a:rPr>
              <a:t>Firmbee</a:t>
            </a:r>
            <a:r>
              <a:rPr lang="en-CA" sz="1000" i="1" u="sng" dirty="0">
                <a:solidFill>
                  <a:srgbClr val="191B26"/>
                </a:solidFill>
                <a:latin typeface="+mn-lt"/>
              </a:rPr>
              <a:t>,</a:t>
            </a:r>
            <a:r>
              <a:rPr lang="en-CA" sz="1000" b="0" i="1" dirty="0">
                <a:solidFill>
                  <a:srgbClr val="191B26"/>
                </a:solidFill>
                <a:effectLst/>
                <a:latin typeface="+mn-lt"/>
              </a:rPr>
              <a:t> </a:t>
            </a:r>
            <a:r>
              <a:rPr lang="en-CA" sz="1000" b="0" i="1" u="sng" dirty="0">
                <a:solidFill>
                  <a:schemeClr val="accent5"/>
                </a:solidFill>
                <a:effectLst/>
                <a:latin typeface="+mn-lt"/>
                <a:ea typeface="Open Sans"/>
                <a:cs typeface="Open Sans"/>
                <a:hlinkClick r:id="rId6">
                  <a:extLst>
                    <a:ext uri="{A12FA001-AC4F-418D-AE19-62706E023703}">
                      <ahyp:hlinkClr xmlns:ahyp="http://schemas.microsoft.com/office/drawing/2018/hyperlinkcolor" val="tx"/>
                    </a:ext>
                  </a:extLst>
                </a:hlinkClick>
              </a:rPr>
              <a:t>Pixabay License</a:t>
            </a:r>
            <a:endParaRPr lang="en-CA" sz="1000" i="1" dirty="0">
              <a:solidFill>
                <a:schemeClr val="accent5"/>
              </a:solidFill>
              <a:latin typeface="+mn-lt"/>
              <a:ea typeface="Open Sans"/>
              <a:cs typeface="Open Sans"/>
            </a:endParaRPr>
          </a:p>
          <a:p>
            <a:pPr marL="0" lvl="0" indent="0" algn="l" rtl="0">
              <a:spcBef>
                <a:spcPts val="0"/>
              </a:spcBef>
              <a:spcAft>
                <a:spcPts val="0"/>
              </a:spcAft>
              <a:buNone/>
            </a:pPr>
            <a:endParaRPr lang="en-CA" sz="1000" b="0" i="1" u="sng" dirty="0">
              <a:solidFill>
                <a:srgbClr val="191B26"/>
              </a:solidFill>
              <a:effectLst/>
              <a:latin typeface="+mn-lt"/>
            </a:endParaRPr>
          </a:p>
          <a:p>
            <a:pPr marL="0" lvl="0" indent="0" algn="l" rtl="0">
              <a:spcBef>
                <a:spcPts val="0"/>
              </a:spcBef>
              <a:spcAft>
                <a:spcPts val="0"/>
              </a:spcAft>
              <a:buNone/>
            </a:pPr>
            <a:endParaRPr lang="en-CA" sz="1000" i="1" dirty="0">
              <a:solidFill>
                <a:schemeClr val="tx1"/>
              </a:solidFill>
              <a:latin typeface="+mn-lt"/>
            </a:endParaRPr>
          </a:p>
        </p:txBody>
      </p:sp>
      <p:sp>
        <p:nvSpPr>
          <p:cNvPr id="95" name="Google Shape;95;p16"/>
          <p:cNvSpPr txBox="1">
            <a:spLocks noGrp="1"/>
          </p:cNvSpPr>
          <p:nvPr>
            <p:ph type="body" idx="1"/>
          </p:nvPr>
        </p:nvSpPr>
        <p:spPr>
          <a:xfrm>
            <a:off x="4380200" y="1051175"/>
            <a:ext cx="4474200" cy="354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dirty="0">
                <a:solidFill>
                  <a:srgbClr val="000000"/>
                </a:solidFill>
                <a:highlight>
                  <a:srgbClr val="FFFFFF"/>
                </a:highlight>
                <a:latin typeface="Arial"/>
                <a:ea typeface="Arial"/>
                <a:cs typeface="Arial"/>
                <a:sym typeface="Arial"/>
              </a:rPr>
              <a:t>A project:</a:t>
            </a:r>
            <a:endParaRPr sz="2000" dirty="0">
              <a:solidFill>
                <a:srgbClr val="000000"/>
              </a:solidFill>
              <a:highlight>
                <a:srgbClr val="FFFFFF"/>
              </a:highlight>
              <a:latin typeface="Arial"/>
              <a:ea typeface="Arial"/>
              <a:cs typeface="Arial"/>
              <a:sym typeface="Arial"/>
            </a:endParaRPr>
          </a:p>
          <a:p>
            <a:pPr marL="558800" indent="-457200">
              <a:spcBef>
                <a:spcPts val="1200"/>
              </a:spcBef>
              <a:buClr>
                <a:srgbClr val="373D3F"/>
              </a:buClr>
              <a:buSzPts val="2000"/>
              <a:buFont typeface="Arial" panose="020B0604020202020204" pitchFamily="34" charset="0"/>
              <a:buChar char="•"/>
            </a:pPr>
            <a:r>
              <a:rPr lang="en" sz="2000" dirty="0">
                <a:solidFill>
                  <a:srgbClr val="000000"/>
                </a:solidFill>
                <a:highlight>
                  <a:srgbClr val="FFFFFF"/>
                </a:highlight>
                <a:latin typeface="Arial"/>
                <a:ea typeface="Arial"/>
                <a:cs typeface="Arial"/>
                <a:sym typeface="Arial"/>
              </a:rPr>
              <a:t>Is a temporary </a:t>
            </a:r>
            <a:r>
              <a:rPr lang="en" sz="2000" dirty="0" err="1">
                <a:solidFill>
                  <a:srgbClr val="000000"/>
                </a:solidFill>
                <a:highlight>
                  <a:srgbClr val="FFFFFF"/>
                </a:highlight>
                <a:latin typeface="Arial"/>
                <a:ea typeface="Arial"/>
                <a:cs typeface="Arial"/>
                <a:sym typeface="Arial"/>
              </a:rPr>
              <a:t>endeavour</a:t>
            </a:r>
            <a:r>
              <a:rPr lang="en" sz="2000" dirty="0">
                <a:solidFill>
                  <a:srgbClr val="000000"/>
                </a:solidFill>
                <a:highlight>
                  <a:srgbClr val="FFFFFF"/>
                </a:highlight>
                <a:latin typeface="Arial"/>
                <a:ea typeface="Arial"/>
                <a:cs typeface="Arial"/>
                <a:sym typeface="Arial"/>
              </a:rPr>
              <a:t> </a:t>
            </a:r>
            <a:endParaRPr sz="2000" dirty="0">
              <a:solidFill>
                <a:srgbClr val="000000"/>
              </a:solidFill>
              <a:highlight>
                <a:srgbClr val="FFFFFF"/>
              </a:highlight>
              <a:latin typeface="Arial"/>
              <a:ea typeface="Arial"/>
              <a:cs typeface="Arial"/>
              <a:sym typeface="Arial"/>
            </a:endParaRPr>
          </a:p>
          <a:p>
            <a:pPr marL="558800" indent="-457200">
              <a:buClr>
                <a:srgbClr val="373D3F"/>
              </a:buClr>
              <a:buSzPts val="2000"/>
              <a:buFont typeface="Arial" panose="020B0604020202020204" pitchFamily="34" charset="0"/>
              <a:buChar char="•"/>
            </a:pPr>
            <a:r>
              <a:rPr lang="en" sz="2000" dirty="0">
                <a:solidFill>
                  <a:srgbClr val="000000"/>
                </a:solidFill>
                <a:highlight>
                  <a:srgbClr val="FFFFFF"/>
                </a:highlight>
                <a:latin typeface="Arial"/>
                <a:ea typeface="Arial"/>
                <a:cs typeface="Arial"/>
                <a:sym typeface="Arial"/>
              </a:rPr>
              <a:t>Has a specific objective</a:t>
            </a:r>
            <a:endParaRPr sz="2000" dirty="0">
              <a:solidFill>
                <a:srgbClr val="000000"/>
              </a:solidFill>
              <a:highlight>
                <a:srgbClr val="FFFFFF"/>
              </a:highlight>
              <a:latin typeface="Arial"/>
              <a:ea typeface="Arial"/>
              <a:cs typeface="Arial"/>
              <a:sym typeface="Arial"/>
            </a:endParaRPr>
          </a:p>
          <a:p>
            <a:pPr marL="558800" indent="-457200">
              <a:buClr>
                <a:srgbClr val="373D3F"/>
              </a:buClr>
              <a:buSzPts val="2000"/>
              <a:buFont typeface="Arial" panose="020B0604020202020204" pitchFamily="34" charset="0"/>
              <a:buChar char="•"/>
            </a:pPr>
            <a:r>
              <a:rPr lang="en" sz="2000" dirty="0">
                <a:solidFill>
                  <a:srgbClr val="000000"/>
                </a:solidFill>
                <a:highlight>
                  <a:srgbClr val="FFFFFF"/>
                </a:highlight>
                <a:latin typeface="Arial"/>
                <a:ea typeface="Arial"/>
                <a:cs typeface="Arial"/>
                <a:sym typeface="Arial"/>
              </a:rPr>
              <a:t>Has customers or stakeholders</a:t>
            </a:r>
            <a:endParaRPr sz="2000" dirty="0">
              <a:solidFill>
                <a:srgbClr val="000000"/>
              </a:solidFill>
              <a:highlight>
                <a:srgbClr val="FFFFFF"/>
              </a:highlight>
              <a:latin typeface="Arial"/>
              <a:ea typeface="Arial"/>
              <a:cs typeface="Arial"/>
              <a:sym typeface="Arial"/>
            </a:endParaRPr>
          </a:p>
          <a:p>
            <a:pPr marL="558800" indent="-457200">
              <a:buClr>
                <a:srgbClr val="373D3F"/>
              </a:buClr>
              <a:buSzPts val="2000"/>
              <a:buFont typeface="Arial" panose="020B0604020202020204" pitchFamily="34" charset="0"/>
              <a:buChar char="•"/>
            </a:pPr>
            <a:r>
              <a:rPr lang="en" sz="2000" dirty="0">
                <a:solidFill>
                  <a:srgbClr val="000000"/>
                </a:solidFill>
                <a:highlight>
                  <a:srgbClr val="FFFFFF"/>
                </a:highlight>
                <a:latin typeface="Arial"/>
                <a:ea typeface="Arial"/>
                <a:cs typeface="Arial"/>
                <a:sym typeface="Arial"/>
              </a:rPr>
              <a:t>Has constraints (time, cost, scope)</a:t>
            </a:r>
            <a:endParaRPr sz="2000" dirty="0">
              <a:solidFill>
                <a:srgbClr val="000000"/>
              </a:solidFill>
              <a:highlight>
                <a:srgbClr val="FFFFFF"/>
              </a:highlight>
              <a:latin typeface="Arial"/>
              <a:ea typeface="Arial"/>
              <a:cs typeface="Arial"/>
              <a:sym typeface="Arial"/>
            </a:endParaRPr>
          </a:p>
          <a:p>
            <a:pPr marL="558800" indent="-457200">
              <a:buClr>
                <a:srgbClr val="373D3F"/>
              </a:buClr>
              <a:buSzPts val="2000"/>
              <a:buFont typeface="Arial" panose="020B0604020202020204" pitchFamily="34" charset="0"/>
              <a:buChar char="•"/>
            </a:pPr>
            <a:r>
              <a:rPr lang="en" sz="2000" dirty="0">
                <a:solidFill>
                  <a:srgbClr val="000000"/>
                </a:solidFill>
                <a:highlight>
                  <a:srgbClr val="FFFFFF"/>
                </a:highlight>
                <a:latin typeface="Arial"/>
                <a:ea typeface="Arial"/>
                <a:cs typeface="Arial"/>
                <a:sym typeface="Arial"/>
              </a:rPr>
              <a:t>Has measures for success</a:t>
            </a:r>
            <a:endParaRPr sz="2000" dirty="0">
              <a:solidFill>
                <a:srgbClr val="000000"/>
              </a:solidFill>
              <a:highlight>
                <a:srgbClr val="FFFFFF"/>
              </a:highlight>
              <a:latin typeface="Arial"/>
              <a:ea typeface="Arial"/>
              <a:cs typeface="Arial"/>
              <a:sym typeface="Arial"/>
            </a:endParaRPr>
          </a:p>
          <a:p>
            <a:pPr marL="558800" indent="-457200">
              <a:buClr>
                <a:srgbClr val="373D3F"/>
              </a:buClr>
              <a:buSzPts val="2000"/>
              <a:buFont typeface="Arial" panose="020B0604020202020204" pitchFamily="34" charset="0"/>
              <a:buChar char="•"/>
            </a:pPr>
            <a:r>
              <a:rPr lang="en" sz="2000" dirty="0">
                <a:solidFill>
                  <a:srgbClr val="000000"/>
                </a:solidFill>
                <a:highlight>
                  <a:srgbClr val="FFFFFF"/>
                </a:highlight>
                <a:latin typeface="Arial"/>
                <a:ea typeface="Arial"/>
                <a:cs typeface="Arial"/>
                <a:sym typeface="Arial"/>
              </a:rPr>
              <a:t>Includes some uncertainty</a:t>
            </a:r>
          </a:p>
          <a:p>
            <a:pPr marL="558800" indent="-457200">
              <a:buClr>
                <a:srgbClr val="373D3F"/>
              </a:buClr>
              <a:buSzPts val="2000"/>
              <a:buFont typeface="Arial" panose="020B0604020202020204" pitchFamily="34" charset="0"/>
              <a:buChar char="•"/>
            </a:pPr>
            <a:r>
              <a:rPr lang="en-CA" sz="2000" dirty="0">
                <a:solidFill>
                  <a:srgbClr val="000000"/>
                </a:solidFill>
                <a:highlight>
                  <a:srgbClr val="FFFFFF"/>
                </a:highlight>
                <a:latin typeface="Arial"/>
                <a:ea typeface="Arial"/>
                <a:cs typeface="Arial"/>
                <a:sym typeface="Arial"/>
              </a:rPr>
              <a:t>Has a begin</a:t>
            </a:r>
            <a:r>
              <a:rPr lang="en" sz="2000" dirty="0">
                <a:solidFill>
                  <a:srgbClr val="000000"/>
                </a:solidFill>
                <a:highlight>
                  <a:srgbClr val="FFFFFF"/>
                </a:highlight>
                <a:latin typeface="Arial"/>
                <a:ea typeface="Arial"/>
                <a:cs typeface="Arial"/>
                <a:sym typeface="Arial"/>
              </a:rPr>
              <a:t>ning and an end</a:t>
            </a:r>
            <a:endParaRPr sz="2000" dirty="0">
              <a:solidFill>
                <a:srgbClr val="000000"/>
              </a:solidFill>
              <a:highlight>
                <a:srgbClr val="FFFFFF"/>
              </a:highlight>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9620-AD85-4FC6-86A2-18F869FA924C}"/>
              </a:ext>
            </a:extLst>
          </p:cNvPr>
          <p:cNvSpPr>
            <a:spLocks noGrp="1"/>
          </p:cNvSpPr>
          <p:nvPr>
            <p:ph type="title"/>
          </p:nvPr>
        </p:nvSpPr>
        <p:spPr/>
        <p:txBody>
          <a:bodyPr>
            <a:noAutofit/>
          </a:bodyPr>
          <a:lstStyle/>
          <a:p>
            <a:r>
              <a:rPr lang="en-CA" b="1" dirty="0">
                <a:latin typeface="Arial"/>
                <a:ea typeface="Arial"/>
                <a:cs typeface="Arial"/>
                <a:sym typeface="Arial"/>
              </a:rPr>
              <a:t>1.2 What is a Program?</a:t>
            </a:r>
            <a:endParaRPr lang="en-CA" b="1" dirty="0"/>
          </a:p>
        </p:txBody>
      </p:sp>
      <p:sp>
        <p:nvSpPr>
          <p:cNvPr id="3" name="Text Placeholder 2">
            <a:extLst>
              <a:ext uri="{FF2B5EF4-FFF2-40B4-BE49-F238E27FC236}">
                <a16:creationId xmlns:a16="http://schemas.microsoft.com/office/drawing/2014/main" id="{8DF3D031-192D-4290-B666-4DD4948861F5}"/>
              </a:ext>
            </a:extLst>
          </p:cNvPr>
          <p:cNvSpPr>
            <a:spLocks noGrp="1"/>
          </p:cNvSpPr>
          <p:nvPr>
            <p:ph type="body" idx="1"/>
          </p:nvPr>
        </p:nvSpPr>
        <p:spPr>
          <a:xfrm>
            <a:off x="187778" y="1229875"/>
            <a:ext cx="8332821" cy="3339000"/>
          </a:xfrm>
        </p:spPr>
        <p:txBody>
          <a:bodyPr/>
          <a:lstStyle/>
          <a:p>
            <a:pPr>
              <a:buFont typeface="Arial" panose="020B0604020202020204" pitchFamily="34" charset="0"/>
              <a:buChar char="•"/>
            </a:pPr>
            <a:endParaRPr lang="en-CA" dirty="0">
              <a:solidFill>
                <a:srgbClr val="000000"/>
              </a:solidFill>
            </a:endParaRPr>
          </a:p>
          <a:p>
            <a:pPr>
              <a:buFont typeface="Arial" panose="020B0604020202020204" pitchFamily="34" charset="0"/>
              <a:buChar char="•"/>
            </a:pPr>
            <a:r>
              <a:rPr lang="en-CA" dirty="0">
                <a:solidFill>
                  <a:srgbClr val="000000"/>
                </a:solidFill>
              </a:rPr>
              <a:t>Program is a collection of projects that can be conducted, simultaneously or sequentially. </a:t>
            </a:r>
          </a:p>
          <a:p>
            <a:pPr>
              <a:buFont typeface="Arial" panose="020B0604020202020204" pitchFamily="34" charset="0"/>
              <a:buChar char="•"/>
            </a:pPr>
            <a:r>
              <a:rPr lang="en-CA" dirty="0">
                <a:solidFill>
                  <a:srgbClr val="000000"/>
                </a:solidFill>
              </a:rPr>
              <a:t>Example of program: diploma or a degree in supply chain/accounting/human resources. </a:t>
            </a:r>
          </a:p>
          <a:p>
            <a:pPr>
              <a:buFont typeface="Arial" panose="020B0604020202020204" pitchFamily="34" charset="0"/>
              <a:buChar char="•"/>
            </a:pPr>
            <a:r>
              <a:rPr lang="en-CA" dirty="0">
                <a:solidFill>
                  <a:srgbClr val="000000"/>
                </a:solidFill>
              </a:rPr>
              <a:t>Each subject is a project, and the entire degree/diploma is the program.</a:t>
            </a:r>
          </a:p>
          <a:p>
            <a:pPr>
              <a:buFont typeface="Arial" panose="020B0604020202020204" pitchFamily="34" charset="0"/>
              <a:buChar char="•"/>
            </a:pPr>
            <a:r>
              <a:rPr lang="en-CA" dirty="0">
                <a:solidFill>
                  <a:srgbClr val="000000"/>
                </a:solidFill>
              </a:rPr>
              <a:t>In business, a program might be your regular everyday job.</a:t>
            </a:r>
          </a:p>
        </p:txBody>
      </p:sp>
    </p:spTree>
    <p:extLst>
      <p:ext uri="{BB962C8B-B14F-4D97-AF65-F5344CB8AC3E}">
        <p14:creationId xmlns:p14="http://schemas.microsoft.com/office/powerpoint/2010/main" val="251417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7"/>
          <p:cNvSpPr txBox="1">
            <a:spLocks noGrp="1"/>
          </p:cNvSpPr>
          <p:nvPr>
            <p:ph type="title"/>
          </p:nvPr>
        </p:nvSpPr>
        <p:spPr>
          <a:xfrm>
            <a:off x="311700" y="254525"/>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CA" b="1" dirty="0">
                <a:latin typeface="Arial"/>
                <a:ea typeface="Arial"/>
                <a:cs typeface="Arial"/>
                <a:sym typeface="Arial"/>
              </a:rPr>
              <a:t>1.2 What is an Operation?</a:t>
            </a:r>
            <a:endParaRPr b="1" dirty="0">
              <a:latin typeface="Arial"/>
              <a:ea typeface="Arial"/>
              <a:cs typeface="Arial"/>
              <a:sym typeface="Arial"/>
            </a:endParaRPr>
          </a:p>
        </p:txBody>
      </p:sp>
      <p:pic>
        <p:nvPicPr>
          <p:cNvPr id="1026" name="Picture 2">
            <a:extLst>
              <a:ext uri="{FF2B5EF4-FFF2-40B4-BE49-F238E27FC236}">
                <a16:creationId xmlns:a16="http://schemas.microsoft.com/office/drawing/2014/main" id="{FDB0BEED-9D52-05BD-C8CA-425B5B0A600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80" y="1461635"/>
            <a:ext cx="3383104" cy="225540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7;p16">
            <a:extLst>
              <a:ext uri="{FF2B5EF4-FFF2-40B4-BE49-F238E27FC236}">
                <a16:creationId xmlns:a16="http://schemas.microsoft.com/office/drawing/2014/main" id="{70B8E4A3-2D34-6659-F1F4-67F813713B09}"/>
              </a:ext>
            </a:extLst>
          </p:cNvPr>
          <p:cNvSpPr txBox="1"/>
          <p:nvPr/>
        </p:nvSpPr>
        <p:spPr>
          <a:xfrm>
            <a:off x="540200" y="3980925"/>
            <a:ext cx="3415784" cy="33852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CO" sz="1000" b="0" i="0" dirty="0">
                <a:solidFill>
                  <a:schemeClr val="tx1"/>
                </a:solidFill>
                <a:effectLst/>
                <a:latin typeface="+mn-lt"/>
                <a:hlinkClick r:id="rId4"/>
              </a:rPr>
              <a:t>Operation</a:t>
            </a:r>
            <a:r>
              <a:rPr lang="es-CO" sz="1000" b="0" i="0" dirty="0">
                <a:solidFill>
                  <a:schemeClr val="tx1"/>
                </a:solidFill>
                <a:effectLst/>
                <a:latin typeface="+mn-lt"/>
              </a:rPr>
              <a:t> </a:t>
            </a:r>
            <a:r>
              <a:rPr lang="en-CA" sz="1000" b="0" i="0" dirty="0">
                <a:solidFill>
                  <a:schemeClr val="tx1"/>
                </a:solidFill>
                <a:effectLst/>
                <a:latin typeface="+mn-lt"/>
              </a:rPr>
              <a:t>by</a:t>
            </a:r>
            <a:r>
              <a:rPr lang="es-CO" sz="1000" b="0" i="0" dirty="0">
                <a:solidFill>
                  <a:schemeClr val="tx1"/>
                </a:solidFill>
                <a:effectLst/>
                <a:latin typeface="+mn-lt"/>
              </a:rPr>
              <a:t> </a:t>
            </a:r>
            <a:r>
              <a:rPr lang="es-CO" sz="1000" b="0" i="0" u="none" strike="noStrike" dirty="0">
                <a:solidFill>
                  <a:srgbClr val="428BCA"/>
                </a:solidFill>
                <a:effectLst/>
                <a:latin typeface="+mn-lt"/>
                <a:hlinkClick r:id="rId5"/>
              </a:rPr>
              <a:t>Nick Youngson</a:t>
            </a:r>
            <a:r>
              <a:rPr lang="es-CO" sz="1000" b="0" i="0" dirty="0">
                <a:solidFill>
                  <a:srgbClr val="656565"/>
                </a:solidFill>
                <a:effectLst/>
                <a:latin typeface="+mn-lt"/>
              </a:rPr>
              <a:t> </a:t>
            </a:r>
            <a:r>
              <a:rPr lang="es-CO" sz="1000" b="0" i="0" u="none" strike="noStrike" dirty="0">
                <a:solidFill>
                  <a:srgbClr val="428BCA"/>
                </a:solidFill>
                <a:effectLst/>
                <a:latin typeface="+mn-lt"/>
                <a:hlinkClick r:id="rId6"/>
              </a:rPr>
              <a:t>CC BY-SA 3.0</a:t>
            </a:r>
            <a:r>
              <a:rPr lang="es-CO" sz="1000" b="0" i="0" dirty="0">
                <a:solidFill>
                  <a:srgbClr val="656565"/>
                </a:solidFill>
                <a:effectLst/>
                <a:latin typeface="+mn-lt"/>
              </a:rPr>
              <a:t> </a:t>
            </a:r>
            <a:r>
              <a:rPr lang="es-CO" sz="1000" b="0" i="0" u="none" strike="noStrike" dirty="0">
                <a:solidFill>
                  <a:srgbClr val="428BCA"/>
                </a:solidFill>
                <a:effectLst/>
                <a:latin typeface="+mn-lt"/>
                <a:hlinkClick r:id="rId7"/>
              </a:rPr>
              <a:t>Pix4free</a:t>
            </a:r>
            <a:endParaRPr sz="1000" dirty="0">
              <a:solidFill>
                <a:schemeClr val="tx1"/>
              </a:solidFill>
              <a:latin typeface="+mn-lt"/>
            </a:endParaRPr>
          </a:p>
        </p:txBody>
      </p:sp>
      <p:sp>
        <p:nvSpPr>
          <p:cNvPr id="103" name="Google Shape;103;p17"/>
          <p:cNvSpPr txBox="1">
            <a:spLocks noGrp="1"/>
          </p:cNvSpPr>
          <p:nvPr>
            <p:ph type="body" idx="1"/>
          </p:nvPr>
        </p:nvSpPr>
        <p:spPr>
          <a:xfrm>
            <a:off x="4396525" y="1229875"/>
            <a:ext cx="4124100" cy="3339000"/>
          </a:xfrm>
          <a:prstGeom prst="rect">
            <a:avLst/>
          </a:prstGeom>
        </p:spPr>
        <p:txBody>
          <a:bodyPr spcFirstLastPara="1" wrap="square" lIns="91425" tIns="91425" rIns="91425" bIns="91425" anchor="t" anchorCtr="0">
            <a:normAutofit/>
          </a:bodyPr>
          <a:lstStyle/>
          <a:p>
            <a:pPr marL="342900">
              <a:spcAft>
                <a:spcPts val="1200"/>
              </a:spcAft>
              <a:buFont typeface="Arial" panose="020B0604020202020204" pitchFamily="34" charset="0"/>
              <a:buChar char="•"/>
            </a:pPr>
            <a:r>
              <a:rPr lang="en" sz="2000" dirty="0">
                <a:solidFill>
                  <a:srgbClr val="000000"/>
                </a:solidFill>
                <a:highlight>
                  <a:srgbClr val="FFFFFF"/>
                </a:highlight>
                <a:latin typeface="Arial"/>
                <a:ea typeface="Arial"/>
                <a:cs typeface="Arial"/>
                <a:sym typeface="Arial"/>
              </a:rPr>
              <a:t>Operations </a:t>
            </a:r>
            <a:r>
              <a:rPr lang="en" sz="2000" b="1" dirty="0">
                <a:solidFill>
                  <a:srgbClr val="000000"/>
                </a:solidFill>
                <a:highlight>
                  <a:srgbClr val="FFFFFF"/>
                </a:highlight>
                <a:latin typeface="Arial"/>
                <a:ea typeface="Arial"/>
                <a:cs typeface="Arial"/>
                <a:sym typeface="Arial"/>
              </a:rPr>
              <a:t>are ongoing and repetitive. </a:t>
            </a:r>
          </a:p>
          <a:p>
            <a:pPr marL="342900">
              <a:spcAft>
                <a:spcPts val="1200"/>
              </a:spcAft>
              <a:buFont typeface="Arial" panose="020B0604020202020204" pitchFamily="34" charset="0"/>
              <a:buChar char="•"/>
            </a:pPr>
            <a:r>
              <a:rPr lang="en" sz="2000" dirty="0">
                <a:solidFill>
                  <a:srgbClr val="000000"/>
                </a:solidFill>
                <a:highlight>
                  <a:srgbClr val="FFFFFF"/>
                </a:highlight>
                <a:latin typeface="Arial"/>
                <a:ea typeface="Arial"/>
                <a:cs typeface="Arial"/>
                <a:sym typeface="Arial"/>
              </a:rPr>
              <a:t>Involve work that is continuous without an ending date and with the same processes repeated to produce the same results. </a:t>
            </a:r>
            <a:endParaRPr sz="2000" dirty="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8"/>
          <p:cNvSpPr txBox="1">
            <a:spLocks noGrp="1"/>
          </p:cNvSpPr>
          <p:nvPr>
            <p:ph type="title"/>
          </p:nvPr>
        </p:nvSpPr>
        <p:spPr>
          <a:xfrm>
            <a:off x="147300" y="245600"/>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1.2 Operations vs Projects</a:t>
            </a:r>
            <a:endParaRPr b="1" dirty="0">
              <a:latin typeface="Arial"/>
              <a:ea typeface="Arial"/>
              <a:cs typeface="Arial"/>
              <a:sym typeface="Arial"/>
            </a:endParaRPr>
          </a:p>
        </p:txBody>
      </p:sp>
      <p:sp>
        <p:nvSpPr>
          <p:cNvPr id="111" name="Google Shape;111;p18"/>
          <p:cNvSpPr txBox="1">
            <a:spLocks noGrp="1"/>
          </p:cNvSpPr>
          <p:nvPr>
            <p:ph type="body" idx="1"/>
          </p:nvPr>
        </p:nvSpPr>
        <p:spPr>
          <a:xfrm>
            <a:off x="225382" y="1123307"/>
            <a:ext cx="8520600" cy="3339000"/>
          </a:xfrm>
          <a:prstGeom prst="rect">
            <a:avLst/>
          </a:prstGeom>
        </p:spPr>
        <p:txBody>
          <a:bodyPr spcFirstLastPara="1" wrap="square" lIns="91425" tIns="91425" rIns="91425" bIns="91425" anchor="t" anchorCtr="0">
            <a:normAutofit/>
          </a:bodyPr>
          <a:lstStyle/>
          <a:p>
            <a:pPr marL="558800" lvl="0" indent="-457200" algn="l" rtl="0">
              <a:spcBef>
                <a:spcPts val="0"/>
              </a:spcBef>
              <a:spcAft>
                <a:spcPts val="0"/>
              </a:spcAft>
              <a:buClr>
                <a:srgbClr val="373D3F"/>
              </a:buClr>
              <a:buSzPts val="2000"/>
              <a:buFont typeface="Arial" panose="020B0604020202020204" pitchFamily="34" charset="0"/>
              <a:buChar char="•"/>
            </a:pPr>
            <a:r>
              <a:rPr lang="en-CA" dirty="0">
                <a:solidFill>
                  <a:srgbClr val="000000"/>
                </a:solidFill>
                <a:highlight>
                  <a:srgbClr val="FFFFFF"/>
                </a:highlight>
                <a:latin typeface="+mn-lt"/>
                <a:ea typeface="Tahoma"/>
                <a:cs typeface="Tahoma"/>
                <a:sym typeface="Tahoma"/>
              </a:rPr>
              <a:t>P</a:t>
            </a:r>
            <a:r>
              <a:rPr lang="en-CA" dirty="0">
                <a:solidFill>
                  <a:srgbClr val="000000"/>
                </a:solidFill>
                <a:highlight>
                  <a:srgbClr val="FFFFFF"/>
                </a:highlight>
                <a:latin typeface="+mn-lt"/>
                <a:ea typeface="Arial"/>
                <a:cs typeface="Arial"/>
                <a:sym typeface="Arial"/>
              </a:rPr>
              <a:t>rojects are different from ongoing operations. </a:t>
            </a:r>
          </a:p>
          <a:p>
            <a:pPr marL="558800" lvl="0" indent="-457200" algn="l" rtl="0">
              <a:spcBef>
                <a:spcPts val="0"/>
              </a:spcBef>
              <a:spcAft>
                <a:spcPts val="0"/>
              </a:spcAft>
              <a:buClr>
                <a:srgbClr val="373D3F"/>
              </a:buClr>
              <a:buSzPts val="2000"/>
              <a:buFont typeface="Arial" panose="020B0604020202020204" pitchFamily="34" charset="0"/>
              <a:buChar char="•"/>
            </a:pPr>
            <a:r>
              <a:rPr lang="en-CA" dirty="0">
                <a:solidFill>
                  <a:srgbClr val="000000"/>
                </a:solidFill>
                <a:highlight>
                  <a:srgbClr val="FFFFFF"/>
                </a:highlight>
                <a:latin typeface="+mn-lt"/>
                <a:ea typeface="Arial"/>
                <a:cs typeface="Arial"/>
                <a:sym typeface="Arial"/>
              </a:rPr>
              <a:t>Project management addresses </a:t>
            </a:r>
            <a:r>
              <a:rPr lang="en-CA" b="1" dirty="0">
                <a:solidFill>
                  <a:srgbClr val="000000"/>
                </a:solidFill>
                <a:highlight>
                  <a:srgbClr val="FFFFFF"/>
                </a:highlight>
                <a:latin typeface="+mn-lt"/>
                <a:ea typeface="Arial"/>
                <a:cs typeface="Arial"/>
                <a:sym typeface="Arial"/>
              </a:rPr>
              <a:t>temporary</a:t>
            </a:r>
            <a:r>
              <a:rPr lang="en-CA" b="1" i="1" dirty="0">
                <a:solidFill>
                  <a:srgbClr val="000000"/>
                </a:solidFill>
                <a:highlight>
                  <a:srgbClr val="FFFFFF"/>
                </a:highlight>
                <a:latin typeface="+mn-lt"/>
                <a:ea typeface="Arial"/>
                <a:cs typeface="Arial"/>
                <a:sym typeface="Arial"/>
              </a:rPr>
              <a:t> </a:t>
            </a:r>
            <a:r>
              <a:rPr lang="en-CA" dirty="0">
                <a:solidFill>
                  <a:srgbClr val="000000"/>
                </a:solidFill>
                <a:highlight>
                  <a:srgbClr val="FFFFFF"/>
                </a:highlight>
                <a:latin typeface="+mn-lt"/>
                <a:ea typeface="Arial"/>
                <a:cs typeface="Arial"/>
                <a:sym typeface="Arial"/>
              </a:rPr>
              <a:t>endeavors. </a:t>
            </a:r>
          </a:p>
          <a:p>
            <a:pPr marL="558800" lvl="0" indent="-457200" algn="l" rtl="0">
              <a:spcBef>
                <a:spcPts val="0"/>
              </a:spcBef>
              <a:spcAft>
                <a:spcPts val="0"/>
              </a:spcAft>
              <a:buClr>
                <a:srgbClr val="373D3F"/>
              </a:buClr>
              <a:buSzPts val="2000"/>
              <a:buFont typeface="Arial" panose="020B0604020202020204" pitchFamily="34" charset="0"/>
              <a:buChar char="•"/>
            </a:pPr>
            <a:r>
              <a:rPr lang="en-CA" dirty="0">
                <a:solidFill>
                  <a:srgbClr val="000000"/>
                </a:solidFill>
                <a:highlight>
                  <a:srgbClr val="FFFFFF"/>
                </a:highlight>
                <a:latin typeface="+mn-lt"/>
                <a:ea typeface="Arial"/>
                <a:cs typeface="Arial"/>
                <a:sym typeface="Arial"/>
              </a:rPr>
              <a:t>Operations management focuses on improving </a:t>
            </a:r>
            <a:r>
              <a:rPr lang="en-CA" b="1" dirty="0">
                <a:solidFill>
                  <a:srgbClr val="000000"/>
                </a:solidFill>
                <a:highlight>
                  <a:srgbClr val="FFFFFF"/>
                </a:highlight>
                <a:latin typeface="+mn-lt"/>
                <a:ea typeface="Arial"/>
                <a:cs typeface="Arial"/>
                <a:sym typeface="Arial"/>
              </a:rPr>
              <a:t>ongoing operations</a:t>
            </a:r>
            <a:r>
              <a:rPr lang="en-CA" dirty="0">
                <a:solidFill>
                  <a:srgbClr val="000000"/>
                </a:solidFill>
                <a:highlight>
                  <a:srgbClr val="FFFFFF"/>
                </a:highlight>
                <a:latin typeface="+mn-lt"/>
                <a:ea typeface="Arial"/>
                <a:cs typeface="Arial"/>
                <a:sym typeface="Arial"/>
              </a:rPr>
              <a:t>.</a:t>
            </a:r>
          </a:p>
          <a:p>
            <a:pPr marL="558800" lvl="0" indent="-457200" algn="l" rtl="0">
              <a:spcBef>
                <a:spcPts val="0"/>
              </a:spcBef>
              <a:spcAft>
                <a:spcPts val="0"/>
              </a:spcAft>
              <a:buClr>
                <a:srgbClr val="373D3F"/>
              </a:buClr>
              <a:buSzPts val="2000"/>
              <a:buFont typeface="Arial" panose="020B0604020202020204" pitchFamily="34" charset="0"/>
              <a:buChar char="•"/>
            </a:pPr>
            <a:r>
              <a:rPr lang="en-CA" dirty="0">
                <a:solidFill>
                  <a:srgbClr val="000000"/>
                </a:solidFill>
                <a:highlight>
                  <a:srgbClr val="FFFFFF"/>
                </a:highlight>
                <a:latin typeface="+mn-lt"/>
                <a:ea typeface="Arial"/>
                <a:cs typeface="Arial"/>
                <a:sym typeface="Arial"/>
              </a:rPr>
              <a:t>Examples:</a:t>
            </a:r>
          </a:p>
          <a:p>
            <a:pPr marL="1016000" lvl="1" indent="-457200">
              <a:buClr>
                <a:srgbClr val="373D3F"/>
              </a:buClr>
              <a:buSzPts val="2000"/>
              <a:buFont typeface="Arial" panose="020B0604020202020204" pitchFamily="34" charset="0"/>
              <a:buChar char="•"/>
            </a:pPr>
            <a:r>
              <a:rPr lang="en-CA" sz="1800" dirty="0">
                <a:solidFill>
                  <a:srgbClr val="000000"/>
                </a:solidFill>
                <a:highlight>
                  <a:srgbClr val="FFFFFF"/>
                </a:highlight>
                <a:latin typeface="+mn-lt"/>
                <a:ea typeface="Arial"/>
                <a:cs typeface="Arial"/>
                <a:sym typeface="Arial"/>
              </a:rPr>
              <a:t>Constructing a new factory is a project</a:t>
            </a:r>
          </a:p>
          <a:p>
            <a:pPr marL="1016000" lvl="1" indent="-457200">
              <a:buClr>
                <a:srgbClr val="373D3F"/>
              </a:buClr>
              <a:buSzPts val="2000"/>
              <a:buFont typeface="Arial" panose="020B0604020202020204" pitchFamily="34" charset="0"/>
              <a:buChar char="•"/>
            </a:pPr>
            <a:r>
              <a:rPr lang="en-CA" sz="1800" dirty="0">
                <a:solidFill>
                  <a:srgbClr val="000000"/>
                </a:solidFill>
                <a:highlight>
                  <a:srgbClr val="FFFFFF"/>
                </a:highlight>
                <a:latin typeface="+mn-lt"/>
                <a:ea typeface="Arial"/>
                <a:cs typeface="Arial"/>
                <a:sym typeface="Arial"/>
              </a:rPr>
              <a:t>Producing bicycle tires in that factory is an operation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11700" y="282527"/>
            <a:ext cx="8520600" cy="607800"/>
          </a:xfrm>
          <a:prstGeom prst="rect">
            <a:avLst/>
          </a:prstGeom>
        </p:spPr>
        <p:txBody>
          <a:bodyPr spcFirstLastPara="1" wrap="square" lIns="91425" tIns="91425" rIns="91425" bIns="91425" anchor="t" anchorCtr="0">
            <a:noAutofit/>
          </a:bodyPr>
          <a:lstStyle/>
          <a:p>
            <a:r>
              <a:rPr lang="en-CA" b="1" dirty="0">
                <a:latin typeface="Arial"/>
                <a:ea typeface="Arial"/>
                <a:cs typeface="Arial"/>
                <a:sym typeface="Arial"/>
              </a:rPr>
              <a:t>1.3 Categories Of Project Management</a:t>
            </a:r>
            <a:br>
              <a:rPr lang="en-CA" b="1" dirty="0">
                <a:latin typeface="Arial"/>
                <a:ea typeface="Arial"/>
                <a:cs typeface="Arial"/>
                <a:sym typeface="Arial"/>
              </a:rPr>
            </a:br>
            <a:endParaRPr lang="en-CA" b="1" dirty="0">
              <a:latin typeface="Arial"/>
              <a:ea typeface="Arial"/>
              <a:cs typeface="Arial"/>
              <a:sym typeface="Arial"/>
            </a:endParaRPr>
          </a:p>
        </p:txBody>
      </p:sp>
      <p:sp>
        <p:nvSpPr>
          <p:cNvPr id="2" name="TextBox 1">
            <a:extLst>
              <a:ext uri="{FF2B5EF4-FFF2-40B4-BE49-F238E27FC236}">
                <a16:creationId xmlns:a16="http://schemas.microsoft.com/office/drawing/2014/main" id="{7D722B77-0A7F-1FC2-C531-E3ACD991EFC0}"/>
              </a:ext>
            </a:extLst>
          </p:cNvPr>
          <p:cNvSpPr txBox="1"/>
          <p:nvPr/>
        </p:nvSpPr>
        <p:spPr>
          <a:xfrm>
            <a:off x="427960" y="1279088"/>
            <a:ext cx="4229100" cy="2585323"/>
          </a:xfrm>
          <a:prstGeom prst="rect">
            <a:avLst/>
          </a:prstGeom>
          <a:noFill/>
        </p:spPr>
        <p:txBody>
          <a:bodyPr wrap="square" rtlCol="0">
            <a:spAutoFit/>
          </a:bodyPr>
          <a:lstStyle/>
          <a:p>
            <a:pPr marL="285750" indent="-285750">
              <a:buFont typeface="Arial" panose="020B0604020202020204" pitchFamily="34" charset="0"/>
              <a:buChar char="•"/>
            </a:pPr>
            <a:r>
              <a:rPr lang="en-CA" sz="1800" b="1" dirty="0">
                <a:latin typeface="+mn-lt"/>
              </a:rPr>
              <a:t>Strategic Projects:  </a:t>
            </a:r>
            <a:r>
              <a:rPr lang="en-CA" sz="1800" dirty="0">
                <a:latin typeface="+mn-lt"/>
              </a:rPr>
              <a:t>Something new and innovative.</a:t>
            </a:r>
          </a:p>
          <a:p>
            <a:pPr marL="285750" indent="-285750">
              <a:buFont typeface="Arial" panose="020B0604020202020204" pitchFamily="34" charset="0"/>
              <a:buChar char="•"/>
            </a:pPr>
            <a:endParaRPr lang="en-CA" sz="1800" dirty="0">
              <a:latin typeface="+mn-lt"/>
            </a:endParaRPr>
          </a:p>
          <a:p>
            <a:pPr marL="285750" indent="-285750">
              <a:buFont typeface="Arial" panose="020B0604020202020204" pitchFamily="34" charset="0"/>
              <a:buChar char="•"/>
            </a:pPr>
            <a:r>
              <a:rPr lang="en-CA" sz="1800" b="1" dirty="0">
                <a:latin typeface="+mn-lt"/>
              </a:rPr>
              <a:t>Operational Project:  </a:t>
            </a:r>
            <a:r>
              <a:rPr lang="en-CA" sz="1800" dirty="0">
                <a:latin typeface="+mn-lt"/>
              </a:rPr>
              <a:t>Improves a current operation.</a:t>
            </a:r>
          </a:p>
          <a:p>
            <a:endParaRPr lang="en-CA" sz="1800" dirty="0">
              <a:latin typeface="+mn-lt"/>
            </a:endParaRPr>
          </a:p>
          <a:p>
            <a:pPr marL="285750" indent="-285750">
              <a:buFont typeface="Arial" panose="020B0604020202020204" pitchFamily="34" charset="0"/>
              <a:buChar char="•"/>
            </a:pPr>
            <a:r>
              <a:rPr lang="en-CA" sz="1800" b="1" dirty="0">
                <a:latin typeface="+mn-lt"/>
              </a:rPr>
              <a:t>Compliance: </a:t>
            </a:r>
            <a:r>
              <a:rPr lang="en-CA" sz="1800" b="0" i="0" dirty="0">
                <a:effectLst/>
                <a:latin typeface="+mn-lt"/>
              </a:rPr>
              <a:t>Projects must be done in order to comply with an industry or governmental regulation or standard.</a:t>
            </a:r>
            <a:endParaRPr lang="en-CA" sz="1800" dirty="0">
              <a:latin typeface="+mn-lt"/>
            </a:endParaRPr>
          </a:p>
        </p:txBody>
      </p:sp>
      <p:pic>
        <p:nvPicPr>
          <p:cNvPr id="118" name="Google Shape;118;p19" descr="Strategic, Operational and Compliance." title="Types of Projects"/>
          <p:cNvPicPr preferRelativeResize="0"/>
          <p:nvPr/>
        </p:nvPicPr>
        <p:blipFill>
          <a:blip r:embed="rId3">
            <a:alphaModFix/>
          </a:blip>
          <a:stretch>
            <a:fillRect/>
          </a:stretch>
        </p:blipFill>
        <p:spPr>
          <a:xfrm>
            <a:off x="5345370" y="1279088"/>
            <a:ext cx="3166286" cy="2415600"/>
          </a:xfrm>
          <a:prstGeom prst="rect">
            <a:avLst/>
          </a:prstGeom>
          <a:noFill/>
          <a:ln>
            <a:noFill/>
          </a:ln>
        </p:spPr>
      </p:pic>
      <p:sp>
        <p:nvSpPr>
          <p:cNvPr id="3" name="CuadroTexto 2">
            <a:extLst>
              <a:ext uri="{FF2B5EF4-FFF2-40B4-BE49-F238E27FC236}">
                <a16:creationId xmlns:a16="http://schemas.microsoft.com/office/drawing/2014/main" id="{B9A39256-53E7-C256-22B1-940C32BA805F}"/>
              </a:ext>
            </a:extLst>
          </p:cNvPr>
          <p:cNvSpPr txBox="1"/>
          <p:nvPr/>
        </p:nvSpPr>
        <p:spPr>
          <a:xfrm>
            <a:off x="5345370" y="3864411"/>
            <a:ext cx="2778325" cy="246221"/>
          </a:xfrm>
          <a:prstGeom prst="rect">
            <a:avLst/>
          </a:prstGeom>
          <a:noFill/>
        </p:spPr>
        <p:txBody>
          <a:bodyPr wrap="none" rtlCol="0">
            <a:spAutoFit/>
          </a:bodyPr>
          <a:lstStyle/>
          <a:p>
            <a:r>
              <a:rPr lang="en-CA" sz="1000" b="0" i="1" dirty="0">
                <a:solidFill>
                  <a:srgbClr val="003180"/>
                </a:solidFill>
                <a:effectLst/>
                <a:latin typeface="+mn-lt"/>
              </a:rPr>
              <a:t>Figure 1‑1: Three broad categories of projects</a:t>
            </a:r>
            <a:endParaRPr lang="en-CA" sz="10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4" name="Google Shape;116;p19">
            <a:extLst>
              <a:ext uri="{FF2B5EF4-FFF2-40B4-BE49-F238E27FC236}">
                <a16:creationId xmlns:a16="http://schemas.microsoft.com/office/drawing/2014/main" id="{6662F134-12D3-93F5-E75F-F531A3F8CB58}"/>
              </a:ext>
            </a:extLst>
          </p:cNvPr>
          <p:cNvSpPr txBox="1">
            <a:spLocks noGrp="1"/>
          </p:cNvSpPr>
          <p:nvPr>
            <p:ph type="title" idx="4294967295"/>
          </p:nvPr>
        </p:nvSpPr>
        <p:spPr>
          <a:xfrm>
            <a:off x="311700" y="282527"/>
            <a:ext cx="8520600" cy="6078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1pPr>
            <a:lvl2pPr marR="0" lvl="1"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2pPr>
            <a:lvl3pPr marR="0" lvl="2"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3pPr>
            <a:lvl4pPr marR="0" lvl="3"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4pPr>
            <a:lvl5pPr marR="0" lvl="4"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5pPr>
            <a:lvl6pPr marR="0" lvl="5"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6pPr>
            <a:lvl7pPr marR="0" lvl="6"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7pPr>
            <a:lvl8pPr marR="0" lvl="7"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8pPr>
            <a:lvl9pPr marR="0" lvl="8" algn="l" rtl="0">
              <a:lnSpc>
                <a:spcPct val="100000"/>
              </a:lnSpc>
              <a:spcBef>
                <a:spcPts val="0"/>
              </a:spcBef>
              <a:spcAft>
                <a:spcPts val="0"/>
              </a:spcAft>
              <a:buClr>
                <a:schemeClr val="dk1"/>
              </a:buClr>
              <a:buSzPts val="3000"/>
              <a:buFont typeface="Roboto"/>
              <a:buNone/>
              <a:defRPr sz="3000" b="0" i="0" u="none" strike="noStrike" cap="none">
                <a:solidFill>
                  <a:schemeClr val="dk1"/>
                </a:solidFill>
                <a:latin typeface="Roboto"/>
                <a:ea typeface="Roboto"/>
                <a:cs typeface="Roboto"/>
                <a:sym typeface="Roboto"/>
              </a:defRPr>
            </a:lvl9pPr>
          </a:lstStyle>
          <a:p>
            <a:pPr marL="0" marR="0" lvl="0" indent="0" algn="l" defTabSz="914400" rtl="0" eaLnBrk="1" fontAlgn="auto" latinLnBrk="0" hangingPunct="1">
              <a:lnSpc>
                <a:spcPct val="100000"/>
              </a:lnSpc>
              <a:spcBef>
                <a:spcPts val="0"/>
              </a:spcBef>
              <a:spcAft>
                <a:spcPts val="0"/>
              </a:spcAft>
              <a:buClr>
                <a:schemeClr val="dk1"/>
              </a:buClr>
              <a:buSzPts val="3000"/>
              <a:buFont typeface="Roboto"/>
              <a:buNone/>
              <a:tabLst/>
              <a:defRPr/>
            </a:pPr>
            <a:r>
              <a:rPr kumimoji="0" lang="en-CA" sz="3000" b="1" i="0" u="none" strike="noStrike" kern="0" cap="none" spc="0" normalizeH="0" baseline="0" noProof="0" dirty="0">
                <a:ln>
                  <a:noFill/>
                </a:ln>
                <a:solidFill>
                  <a:schemeClr val="dk1"/>
                </a:solidFill>
                <a:effectLst/>
                <a:uLnTx/>
                <a:uFillTx/>
                <a:latin typeface="+mj-lt"/>
                <a:ea typeface="Arial"/>
                <a:cs typeface="Arial"/>
                <a:sym typeface="Arial"/>
              </a:rPr>
              <a:t>1.3 </a:t>
            </a:r>
            <a:r>
              <a:rPr kumimoji="0" lang="en" sz="3000" b="1" i="0" u="none" strike="noStrike" kern="0" cap="none" spc="0" normalizeH="0" baseline="0" noProof="0" dirty="0">
                <a:ln>
                  <a:noFill/>
                </a:ln>
                <a:solidFill>
                  <a:schemeClr val="dk1"/>
                </a:solidFill>
                <a:effectLst/>
                <a:uLnTx/>
                <a:uFillTx/>
                <a:latin typeface="+mj-lt"/>
                <a:ea typeface="Arial"/>
                <a:cs typeface="Arial"/>
                <a:sym typeface="Arial"/>
              </a:rPr>
              <a:t>Traditional Project Management </a:t>
            </a:r>
            <a:endParaRPr kumimoji="0" lang="en-CA" sz="3000" b="1" i="0" u="none" strike="noStrike" kern="0" cap="none" spc="0" normalizeH="0" baseline="0" noProof="0" dirty="0">
              <a:ln>
                <a:noFill/>
              </a:ln>
              <a:solidFill>
                <a:schemeClr val="dk1"/>
              </a:solidFill>
              <a:effectLst/>
              <a:uLnTx/>
              <a:uFillTx/>
              <a:latin typeface="+mj-lt"/>
              <a:ea typeface="Arial"/>
              <a:cs typeface="Arial"/>
              <a:sym typeface="Arial"/>
            </a:endParaRPr>
          </a:p>
        </p:txBody>
      </p:sp>
      <p:sp>
        <p:nvSpPr>
          <p:cNvPr id="2" name="Text Placeholder 1">
            <a:extLst>
              <a:ext uri="{FF2B5EF4-FFF2-40B4-BE49-F238E27FC236}">
                <a16:creationId xmlns:a16="http://schemas.microsoft.com/office/drawing/2014/main" id="{5846D5E9-18A5-2547-99D6-D6430CC70777}"/>
              </a:ext>
            </a:extLst>
          </p:cNvPr>
          <p:cNvSpPr>
            <a:spLocks noGrp="1"/>
          </p:cNvSpPr>
          <p:nvPr>
            <p:ph type="body" idx="1"/>
          </p:nvPr>
        </p:nvSpPr>
        <p:spPr>
          <a:xfrm>
            <a:off x="311700" y="1229975"/>
            <a:ext cx="4153974" cy="3735430"/>
          </a:xfrm>
        </p:spPr>
        <p:txBody>
          <a:bodyPr>
            <a:noAutofit/>
          </a:bodyPr>
          <a:lstStyle/>
          <a:p>
            <a:pPr>
              <a:buFont typeface="Arial" panose="020B0604020202020204" pitchFamily="34" charset="0"/>
              <a:buChar char="•"/>
            </a:pPr>
            <a:r>
              <a:rPr lang="en-US" sz="1800" dirty="0">
                <a:solidFill>
                  <a:srgbClr val="000000"/>
                </a:solidFill>
                <a:latin typeface="+mn-lt"/>
              </a:rPr>
              <a:t>The tools and techniques used in modern project management began to develop during the post-WW2 industrial boom of the 1950s.</a:t>
            </a:r>
          </a:p>
          <a:p>
            <a:pPr>
              <a:buFont typeface="Arial" panose="020B0604020202020204" pitchFamily="34" charset="0"/>
              <a:buChar char="•"/>
            </a:pPr>
            <a:r>
              <a:rPr lang="en-US" sz="1800" dirty="0">
                <a:solidFill>
                  <a:srgbClr val="000000"/>
                </a:solidFill>
                <a:latin typeface="+mn-lt"/>
              </a:rPr>
              <a:t>These tools were used to complete large industrial and military projects, where the scope of work was well defined.</a:t>
            </a:r>
          </a:p>
        </p:txBody>
      </p:sp>
      <p:pic>
        <p:nvPicPr>
          <p:cNvPr id="8" name="Imagen 7">
            <a:extLst>
              <a:ext uri="{FF2B5EF4-FFF2-40B4-BE49-F238E27FC236}">
                <a16:creationId xmlns:a16="http://schemas.microsoft.com/office/drawing/2014/main" id="{273B92B8-D235-5783-DA7D-A5E45720E64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922904" y="1447800"/>
            <a:ext cx="3737514" cy="2481943"/>
          </a:xfrm>
          <a:prstGeom prst="rect">
            <a:avLst/>
          </a:prstGeom>
        </p:spPr>
      </p:pic>
      <p:sp>
        <p:nvSpPr>
          <p:cNvPr id="9" name="Google Shape;97;p16">
            <a:extLst>
              <a:ext uri="{FF2B5EF4-FFF2-40B4-BE49-F238E27FC236}">
                <a16:creationId xmlns:a16="http://schemas.microsoft.com/office/drawing/2014/main" id="{2D5E7770-5F22-659A-36C1-6A1303D7C3E0}"/>
              </a:ext>
            </a:extLst>
          </p:cNvPr>
          <p:cNvSpPr txBox="1"/>
          <p:nvPr/>
        </p:nvSpPr>
        <p:spPr>
          <a:xfrm>
            <a:off x="4922904" y="4164066"/>
            <a:ext cx="3000000" cy="661689"/>
          </a:xfrm>
          <a:prstGeom prst="rect">
            <a:avLst/>
          </a:prstGeom>
          <a:noFill/>
          <a:ln>
            <a:noFill/>
          </a:ln>
        </p:spPr>
        <p:txBody>
          <a:bodyPr spcFirstLastPara="1" wrap="square" lIns="91425" tIns="91425" rIns="91425" bIns="91425" anchor="t" anchorCtr="0">
            <a:spAutoFit/>
          </a:bodyPr>
          <a:lstStyle/>
          <a:p>
            <a:r>
              <a:rPr lang="en-CA" sz="1000" b="0" i="1" dirty="0">
                <a:solidFill>
                  <a:srgbClr val="191B26"/>
                </a:solidFill>
                <a:effectLst/>
                <a:latin typeface="+mn-lt"/>
                <a:hlinkClick r:id="rId4"/>
              </a:rPr>
              <a:t>Image</a:t>
            </a:r>
            <a:r>
              <a:rPr lang="en-CA" sz="1000" b="0" i="1" dirty="0">
                <a:solidFill>
                  <a:srgbClr val="191B26"/>
                </a:solidFill>
                <a:effectLst/>
                <a:latin typeface="+mn-lt"/>
              </a:rPr>
              <a:t> by </a:t>
            </a:r>
            <a:r>
              <a:rPr lang="es-CO" sz="1000" b="0" i="1" u="sng" dirty="0">
                <a:solidFill>
                  <a:srgbClr val="191B26"/>
                </a:solidFill>
                <a:effectLst/>
                <a:latin typeface="+mn-lt"/>
                <a:hlinkClick r:id="rId5"/>
              </a:rPr>
              <a:t>Pete Linforth</a:t>
            </a:r>
            <a:r>
              <a:rPr lang="en-CA" sz="1000" i="1" u="sng" dirty="0">
                <a:solidFill>
                  <a:srgbClr val="191B26"/>
                </a:solidFill>
                <a:latin typeface="+mn-lt"/>
              </a:rPr>
              <a:t>,</a:t>
            </a:r>
            <a:r>
              <a:rPr lang="en-CA" sz="1000" b="0" i="1" dirty="0">
                <a:solidFill>
                  <a:srgbClr val="191B26"/>
                </a:solidFill>
                <a:effectLst/>
                <a:latin typeface="+mn-lt"/>
              </a:rPr>
              <a:t> </a:t>
            </a:r>
            <a:r>
              <a:rPr lang="en-CA" sz="1000" b="0" i="1" u="sng" dirty="0">
                <a:solidFill>
                  <a:schemeClr val="accent5"/>
                </a:solidFill>
                <a:effectLst/>
                <a:latin typeface="+mn-lt"/>
                <a:ea typeface="Open Sans"/>
                <a:cs typeface="Open Sans"/>
                <a:hlinkClick r:id="rId6">
                  <a:extLst>
                    <a:ext uri="{A12FA001-AC4F-418D-AE19-62706E023703}">
                      <ahyp:hlinkClr xmlns:ahyp="http://schemas.microsoft.com/office/drawing/2018/hyperlinkcolor" val="tx"/>
                    </a:ext>
                  </a:extLst>
                </a:hlinkClick>
              </a:rPr>
              <a:t>Pixabay License</a:t>
            </a:r>
            <a:endParaRPr lang="en-CA" sz="1000" i="1" dirty="0">
              <a:solidFill>
                <a:schemeClr val="accent5"/>
              </a:solidFill>
              <a:latin typeface="+mn-lt"/>
              <a:ea typeface="Open Sans"/>
              <a:cs typeface="Open Sans"/>
            </a:endParaRPr>
          </a:p>
          <a:p>
            <a:pPr marL="0" lvl="0" indent="0" algn="l" rtl="0">
              <a:spcBef>
                <a:spcPts val="0"/>
              </a:spcBef>
              <a:spcAft>
                <a:spcPts val="0"/>
              </a:spcAft>
              <a:buNone/>
            </a:pPr>
            <a:endParaRPr lang="en-CA" sz="1000" b="0" i="1" u="sng" dirty="0">
              <a:solidFill>
                <a:srgbClr val="191B26"/>
              </a:solidFill>
              <a:effectLst/>
              <a:latin typeface="+mn-lt"/>
            </a:endParaRPr>
          </a:p>
          <a:p>
            <a:pPr marL="0" lvl="0" indent="0" algn="l" rtl="0">
              <a:spcBef>
                <a:spcPts val="0"/>
              </a:spcBef>
              <a:spcAft>
                <a:spcPts val="0"/>
              </a:spcAft>
              <a:buNone/>
            </a:pPr>
            <a:endParaRPr lang="en-CA" sz="1000" i="1" dirty="0">
              <a:solidFill>
                <a:schemeClr val="tx1"/>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391500" y="354114"/>
            <a:ext cx="8520600" cy="60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b="1" dirty="0">
                <a:latin typeface="Arial"/>
                <a:ea typeface="Arial"/>
                <a:cs typeface="Arial"/>
                <a:sym typeface="Arial"/>
              </a:rPr>
              <a:t>1.3 Agile Project Management </a:t>
            </a:r>
            <a:endParaRPr b="1" dirty="0">
              <a:latin typeface="Arial"/>
              <a:ea typeface="Arial"/>
              <a:cs typeface="Arial"/>
              <a:sym typeface="Arial"/>
            </a:endParaRPr>
          </a:p>
        </p:txBody>
      </p:sp>
      <p:sp>
        <p:nvSpPr>
          <p:cNvPr id="131" name="Google Shape;131;p21"/>
          <p:cNvSpPr txBox="1">
            <a:spLocks noGrp="1"/>
          </p:cNvSpPr>
          <p:nvPr>
            <p:ph type="body" idx="1"/>
          </p:nvPr>
        </p:nvSpPr>
        <p:spPr>
          <a:xfrm>
            <a:off x="311700" y="1105092"/>
            <a:ext cx="8694077" cy="3159600"/>
          </a:xfrm>
          <a:prstGeom prst="rect">
            <a:avLst/>
          </a:prstGeom>
        </p:spPr>
        <p:txBody>
          <a:bodyPr spcFirstLastPara="1" wrap="square" lIns="91425" tIns="91425" rIns="91425" bIns="91425" anchor="t" anchorCtr="0">
            <a:normAutofit/>
          </a:bodyPr>
          <a:lstStyle/>
          <a:p>
            <a:pPr marL="387350" indent="-285750">
              <a:buSzPts val="2000"/>
              <a:buFont typeface="Arial" panose="020B0604020202020204" pitchFamily="34" charset="0"/>
              <a:buChar char="•"/>
            </a:pPr>
            <a:r>
              <a:rPr lang="en-CA" dirty="0">
                <a:solidFill>
                  <a:srgbClr val="000000"/>
                </a:solidFill>
                <a:latin typeface="Arial"/>
                <a:ea typeface="Arial"/>
                <a:cs typeface="Arial"/>
                <a:sym typeface="Arial"/>
              </a:rPr>
              <a:t>Is iterative (repetitive)</a:t>
            </a:r>
          </a:p>
          <a:p>
            <a:pPr marL="387350" indent="-285750">
              <a:buSzPts val="2000"/>
              <a:buFont typeface="Arial" panose="020B0604020202020204" pitchFamily="34" charset="0"/>
              <a:buChar char="•"/>
            </a:pPr>
            <a:r>
              <a:rPr lang="en-CA" dirty="0">
                <a:solidFill>
                  <a:srgbClr val="000000"/>
                </a:solidFill>
                <a:latin typeface="Arial"/>
                <a:ea typeface="Arial"/>
                <a:cs typeface="Arial"/>
                <a:sym typeface="Arial"/>
              </a:rPr>
              <a:t>Uses short development cycles.</a:t>
            </a:r>
          </a:p>
          <a:p>
            <a:pPr marL="387350" indent="-285750">
              <a:buSzPts val="2000"/>
              <a:buFont typeface="Arial" panose="020B0604020202020204" pitchFamily="34" charset="0"/>
              <a:buChar char="•"/>
            </a:pPr>
            <a:r>
              <a:rPr lang="en-CA" dirty="0">
                <a:solidFill>
                  <a:srgbClr val="000000"/>
                </a:solidFill>
                <a:latin typeface="Arial"/>
                <a:ea typeface="Arial"/>
                <a:cs typeface="Arial"/>
                <a:sym typeface="Arial"/>
              </a:rPr>
              <a:t>Features of high value are developed first, and a working product/software can be reviewed and tested at the end of the cycle. </a:t>
            </a:r>
          </a:p>
          <a:p>
            <a:pPr marL="285750" lvl="0" indent="-285750" algn="l" rtl="0">
              <a:spcBef>
                <a:spcPts val="1200"/>
              </a:spcBef>
              <a:spcAft>
                <a:spcPts val="1200"/>
              </a:spcAft>
              <a:buFont typeface="Arial" panose="020B0604020202020204" pitchFamily="34" charset="0"/>
              <a:buChar char="•"/>
            </a:pPr>
            <a:endParaRPr lang="en-CA" dirty="0">
              <a:solidFill>
                <a:srgbClr val="000000"/>
              </a:solidFill>
            </a:endParaRPr>
          </a:p>
        </p:txBody>
      </p:sp>
      <p:pic>
        <p:nvPicPr>
          <p:cNvPr id="3" name="Imagen 2">
            <a:extLst>
              <a:ext uri="{FF2B5EF4-FFF2-40B4-BE49-F238E27FC236}">
                <a16:creationId xmlns:a16="http://schemas.microsoft.com/office/drawing/2014/main" id="{19F1945F-A0EF-CD8B-E442-A576DEE108C9}"/>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445195" y="2684892"/>
            <a:ext cx="4445000" cy="1524000"/>
          </a:xfrm>
          <a:prstGeom prst="rect">
            <a:avLst/>
          </a:prstGeom>
        </p:spPr>
      </p:pic>
      <p:sp>
        <p:nvSpPr>
          <p:cNvPr id="4" name="CuadroTexto 3">
            <a:extLst>
              <a:ext uri="{FF2B5EF4-FFF2-40B4-BE49-F238E27FC236}">
                <a16:creationId xmlns:a16="http://schemas.microsoft.com/office/drawing/2014/main" id="{5F0BA581-E428-E361-FBF2-09BB0423BC9E}"/>
              </a:ext>
            </a:extLst>
          </p:cNvPr>
          <p:cNvSpPr txBox="1"/>
          <p:nvPr/>
        </p:nvSpPr>
        <p:spPr>
          <a:xfrm>
            <a:off x="2445195" y="4407870"/>
            <a:ext cx="4445000" cy="246221"/>
          </a:xfrm>
          <a:prstGeom prst="rect">
            <a:avLst/>
          </a:prstGeom>
          <a:noFill/>
        </p:spPr>
        <p:txBody>
          <a:bodyPr wrap="square" rtlCol="0">
            <a:spAutoFit/>
          </a:bodyPr>
          <a:lstStyle/>
          <a:p>
            <a:r>
              <a:rPr lang="en-CA" sz="1000" dirty="0">
                <a:hlinkClick r:id="rId4" tooltip="https://kenscourses.com/tc1019fall2016/syndicated/agile-development-2/"/>
              </a:rPr>
              <a:t>This Photo</a:t>
            </a:r>
            <a:r>
              <a:rPr lang="en-CA" sz="1000" dirty="0"/>
              <a:t> By Unknown author is licensed under </a:t>
            </a:r>
            <a:r>
              <a:rPr lang="en-CA" sz="1000" dirty="0">
                <a:hlinkClick r:id="rId5" tooltip="https://creativecommons.org/licenses/by-sa/3.0/"/>
              </a:rPr>
              <a:t>CC BY-SA</a:t>
            </a:r>
            <a:endParaRPr lang="en-CA" sz="1000" dirty="0"/>
          </a:p>
        </p:txBody>
      </p:sp>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1474</Words>
  <Application>Microsoft Office PowerPoint</Application>
  <PresentationFormat>On-screen Show (16:9)</PresentationFormat>
  <Paragraphs>120</Paragraphs>
  <Slides>15</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Encode Sans</vt:lpstr>
      <vt:lpstr>Lora</vt:lpstr>
      <vt:lpstr>Roboto</vt:lpstr>
      <vt:lpstr>Tahoma</vt:lpstr>
      <vt:lpstr>Times New Roman</vt:lpstr>
      <vt:lpstr>Geometric</vt:lpstr>
      <vt:lpstr>Strategic Project Management: A Practical Introduction for HR Professionals</vt:lpstr>
      <vt:lpstr>1.1 Learning Outcomes</vt:lpstr>
      <vt:lpstr>1.2 What is a Project?</vt:lpstr>
      <vt:lpstr>1.2 What is a Program?</vt:lpstr>
      <vt:lpstr>1.2 What is an Operation?</vt:lpstr>
      <vt:lpstr>1.2 Operations vs Projects</vt:lpstr>
      <vt:lpstr>1.3 Categories Of Project Management </vt:lpstr>
      <vt:lpstr>1.3 Traditional Project Management </vt:lpstr>
      <vt:lpstr>1.3 Agile Project Management </vt:lpstr>
      <vt:lpstr>1.4 Aspects of Project Management </vt:lpstr>
      <vt:lpstr>1.4 Project Management Institute   </vt:lpstr>
      <vt:lpstr>1.4 Project Constraints</vt:lpstr>
      <vt:lpstr>1.4 Project Priority</vt:lpstr>
      <vt:lpstr>1.5 Life Cycle</vt:lpstr>
      <vt:lpstr>1.5 Four Major Phases of a Project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Essentials of Project Management Chapter 1</dc:title>
  <dc:creator>Steeves, Catherine</dc:creator>
  <cp:lastModifiedBy>Steeves, Catherine</cp:lastModifiedBy>
  <cp:revision>25</cp:revision>
  <dcterms:modified xsi:type="dcterms:W3CDTF">2024-02-07T13:13:38Z</dcterms:modified>
</cp:coreProperties>
</file>