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76" r:id="rId4"/>
    <p:sldId id="280" r:id="rId5"/>
    <p:sldId id="277" r:id="rId6"/>
    <p:sldId id="265" r:id="rId7"/>
    <p:sldId id="264" r:id="rId8"/>
    <p:sldId id="279" r:id="rId9"/>
    <p:sldId id="267" r:id="rId10"/>
    <p:sldId id="273" r:id="rId11"/>
    <p:sldId id="274" r:id="rId12"/>
    <p:sldId id="27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077" autoAdjust="0"/>
  </p:normalViewPr>
  <p:slideViewPr>
    <p:cSldViewPr>
      <p:cViewPr>
        <p:scale>
          <a:sx n="90" d="100"/>
          <a:sy n="90" d="100"/>
        </p:scale>
        <p:origin x="144" y="-10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41" y="0"/>
            <a:ext cx="3037840" cy="464820"/>
          </a:xfrm>
          <a:prstGeom prst="rect">
            <a:avLst/>
          </a:prstGeom>
        </p:spPr>
        <p:txBody>
          <a:bodyPr vert="horz" lIns="91440" tIns="45720" rIns="91440" bIns="45720" rtlCol="0"/>
          <a:lstStyle>
            <a:lvl1pPr algn="r">
              <a:defRPr sz="1200"/>
            </a:lvl1pPr>
          </a:lstStyle>
          <a:p>
            <a:fld id="{1A931A2D-0936-410A-9F40-E5C3AACAB623}" type="datetimeFigureOut">
              <a:rPr lang="en-CA" smtClean="0"/>
              <a:pPr/>
              <a:t>2017-05-22</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3" y="8829967"/>
            <a:ext cx="303784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1440" tIns="45720" rIns="91440" bIns="45720" rtlCol="0" anchor="b"/>
          <a:lstStyle>
            <a:lvl1pPr algn="r">
              <a:defRPr sz="1200"/>
            </a:lvl1pPr>
          </a:lstStyle>
          <a:p>
            <a:fld id="{736C2F68-19AC-4BE1-9383-0AB2000927E0}" type="slidenum">
              <a:rPr lang="en-CA" smtClean="0"/>
              <a:pPr/>
              <a:t>‹#›</a:t>
            </a:fld>
            <a:endParaRPr lang="en-CA"/>
          </a:p>
        </p:txBody>
      </p:sp>
    </p:spTree>
    <p:extLst>
      <p:ext uri="{BB962C8B-B14F-4D97-AF65-F5344CB8AC3E}">
        <p14:creationId xmlns:p14="http://schemas.microsoft.com/office/powerpoint/2010/main" val="372311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8652428" indent="-38186541">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65887" fontAlgn="base">
              <a:spcBef>
                <a:spcPct val="0"/>
              </a:spcBef>
              <a:spcAft>
                <a:spcPct val="0"/>
              </a:spcAft>
              <a:defRPr>
                <a:solidFill>
                  <a:schemeClr val="tx1"/>
                </a:solidFill>
                <a:latin typeface="Calibri" charset="0"/>
                <a:ea typeface="ＭＳ Ｐゴシック" charset="0"/>
              </a:defRPr>
            </a:lvl6pPr>
            <a:lvl7pPr marL="931774" fontAlgn="base">
              <a:spcBef>
                <a:spcPct val="0"/>
              </a:spcBef>
              <a:spcAft>
                <a:spcPct val="0"/>
              </a:spcAft>
              <a:defRPr>
                <a:solidFill>
                  <a:schemeClr val="tx1"/>
                </a:solidFill>
                <a:latin typeface="Calibri" charset="0"/>
                <a:ea typeface="ＭＳ Ｐゴシック" charset="0"/>
              </a:defRPr>
            </a:lvl7pPr>
            <a:lvl8pPr marL="1397660" fontAlgn="base">
              <a:spcBef>
                <a:spcPct val="0"/>
              </a:spcBef>
              <a:spcAft>
                <a:spcPct val="0"/>
              </a:spcAft>
              <a:defRPr>
                <a:solidFill>
                  <a:schemeClr val="tx1"/>
                </a:solidFill>
                <a:latin typeface="Calibri" charset="0"/>
                <a:ea typeface="ＭＳ Ｐゴシック" charset="0"/>
              </a:defRPr>
            </a:lvl8pPr>
            <a:lvl9pPr marL="1863547" fontAlgn="base">
              <a:spcBef>
                <a:spcPct val="0"/>
              </a:spcBef>
              <a:spcAft>
                <a:spcPct val="0"/>
              </a:spcAft>
              <a:defRPr>
                <a:solidFill>
                  <a:schemeClr val="tx1"/>
                </a:solidFill>
                <a:latin typeface="Calibri" charset="0"/>
                <a:ea typeface="ＭＳ Ｐゴシック" charset="0"/>
              </a:defRPr>
            </a:lvl9pPr>
          </a:lstStyle>
          <a:p>
            <a:fld id="{59197446-C520-7E4D-B06A-88CFAAF5B6CD}" type="slidenum">
              <a:rPr lang="en-US"/>
              <a:pPr/>
              <a:t>12</a:t>
            </a:fld>
            <a:endParaRPr 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364"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Arial" charset="0"/>
            </a:endParaRPr>
          </a:p>
        </p:txBody>
      </p:sp>
    </p:spTree>
    <p:extLst>
      <p:ext uri="{BB962C8B-B14F-4D97-AF65-F5344CB8AC3E}">
        <p14:creationId xmlns:p14="http://schemas.microsoft.com/office/powerpoint/2010/main" val="4242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4E1BF-59AE-48A7-9ECA-5A33EC0CC876}" type="datetimeFigureOut">
              <a:rPr lang="en-CA" smtClean="0"/>
              <a:pPr/>
              <a:t>2017-05-22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2C099A-1D69-4689-9DAD-D9DD03A9AD8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4E1BF-59AE-48A7-9ECA-5A33EC0CC876}" type="datetimeFigureOut">
              <a:rPr lang="en-CA" smtClean="0"/>
              <a:pPr/>
              <a:t>2017-05-22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C099A-1D69-4689-9DAD-D9DD03A9AD8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3.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4999"/>
            <a:ext cx="7772400" cy="1470025"/>
          </a:xfrm>
        </p:spPr>
        <p:txBody>
          <a:bodyPr>
            <a:normAutofit fontScale="90000"/>
          </a:bodyPr>
          <a:lstStyle/>
          <a:p>
            <a:r>
              <a:rPr lang="en-CA" sz="6000" b="1" dirty="0" smtClean="0"/>
              <a:t>8P39</a:t>
            </a:r>
            <a:br>
              <a:rPr lang="en-CA" sz="6000" b="1" dirty="0" smtClean="0"/>
            </a:br>
            <a:r>
              <a:rPr lang="en-CA" sz="6000" b="1" dirty="0" smtClean="0"/>
              <a:t>Problems of the Day</a:t>
            </a:r>
            <a:endParaRPr lang="en-CA" sz="6000" b="1" dirty="0"/>
          </a:p>
        </p:txBody>
      </p:sp>
      <p:sp>
        <p:nvSpPr>
          <p:cNvPr id="3" name="Subtitle 2"/>
          <p:cNvSpPr>
            <a:spLocks noGrp="1"/>
          </p:cNvSpPr>
          <p:nvPr>
            <p:ph type="subTitle" idx="1"/>
          </p:nvPr>
        </p:nvSpPr>
        <p:spPr/>
        <p:txBody>
          <a:bodyPr>
            <a:normAutofit/>
          </a:bodyPr>
          <a:lstStyle/>
          <a:p>
            <a:r>
              <a:rPr lang="en-CA" sz="4800" dirty="0" smtClean="0"/>
              <a:t>2017-2018</a:t>
            </a:r>
            <a:endParaRPr lang="en-CA" sz="4800" dirty="0"/>
          </a:p>
        </p:txBody>
      </p:sp>
      <p:pic>
        <p:nvPicPr>
          <p:cNvPr id="25602" name="Picture 2" descr="http://4.bp.blogspot.com/_A9ANYEOwHXo/TE8Kw7Lje_I/AAAAAAAAAJs/e5gTvhI-uNw/s1600/question-mark.jpg"/>
          <p:cNvPicPr>
            <a:picLocks noChangeAspect="1" noChangeArrowheads="1"/>
          </p:cNvPicPr>
          <p:nvPr/>
        </p:nvPicPr>
        <p:blipFill>
          <a:blip r:embed="rId2" cstate="print"/>
          <a:srcRect/>
          <a:stretch>
            <a:fillRect/>
          </a:stretch>
        </p:blipFill>
        <p:spPr bwMode="auto">
          <a:xfrm>
            <a:off x="179512" y="188640"/>
            <a:ext cx="2341389" cy="2341389"/>
          </a:xfrm>
          <a:prstGeom prst="rect">
            <a:avLst/>
          </a:prstGeom>
          <a:noFill/>
        </p:spPr>
      </p:pic>
      <p:pic>
        <p:nvPicPr>
          <p:cNvPr id="25604" name="Picture 4" descr="http://3.bp.blogspot.com/_zuKg9DRLTjI/TPlbzLk_-6I/AAAAAAAABrA/x6OTAnrH1B8/s1600/killing_question.jpg"/>
          <p:cNvPicPr>
            <a:picLocks noChangeAspect="1" noChangeArrowheads="1"/>
          </p:cNvPicPr>
          <p:nvPr/>
        </p:nvPicPr>
        <p:blipFill>
          <a:blip r:embed="rId3" cstate="print"/>
          <a:srcRect/>
          <a:stretch>
            <a:fillRect/>
          </a:stretch>
        </p:blipFill>
        <p:spPr bwMode="auto">
          <a:xfrm>
            <a:off x="6767736" y="188641"/>
            <a:ext cx="2376264" cy="2376264"/>
          </a:xfrm>
          <a:prstGeom prst="rect">
            <a:avLst/>
          </a:prstGeom>
          <a:noFill/>
        </p:spPr>
      </p:pic>
      <p:pic>
        <p:nvPicPr>
          <p:cNvPr id="25608" name="Picture 8" descr="http://farm3.static.flickr.com/2601/3914729343_6ba95723dc.jpg"/>
          <p:cNvPicPr>
            <a:picLocks noChangeAspect="1" noChangeArrowheads="1"/>
          </p:cNvPicPr>
          <p:nvPr/>
        </p:nvPicPr>
        <p:blipFill>
          <a:blip r:embed="rId4" cstate="print"/>
          <a:srcRect/>
          <a:stretch>
            <a:fillRect/>
          </a:stretch>
        </p:blipFill>
        <p:spPr bwMode="auto">
          <a:xfrm>
            <a:off x="7020272" y="4458428"/>
            <a:ext cx="1799679" cy="2399572"/>
          </a:xfrm>
          <a:prstGeom prst="rect">
            <a:avLst/>
          </a:prstGeom>
          <a:noFill/>
        </p:spPr>
      </p:pic>
      <p:pic>
        <p:nvPicPr>
          <p:cNvPr id="25610" name="Picture 10" descr="http://farm5.static.flickr.com/4058/4648496819_235845e37c.jpg"/>
          <p:cNvPicPr>
            <a:picLocks noChangeAspect="1" noChangeArrowheads="1"/>
          </p:cNvPicPr>
          <p:nvPr/>
        </p:nvPicPr>
        <p:blipFill>
          <a:blip r:embed="rId5" cstate="print"/>
          <a:srcRect/>
          <a:stretch>
            <a:fillRect/>
          </a:stretch>
        </p:blipFill>
        <p:spPr bwMode="auto">
          <a:xfrm>
            <a:off x="0" y="3861048"/>
            <a:ext cx="2247714" cy="29969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91" y="116632"/>
            <a:ext cx="8229600" cy="792088"/>
          </a:xfrm>
        </p:spPr>
        <p:txBody>
          <a:bodyPr>
            <a:noAutofit/>
          </a:bodyPr>
          <a:lstStyle/>
          <a:p>
            <a:r>
              <a:rPr lang="en-CA" dirty="0" smtClean="0"/>
              <a:t>                           </a:t>
            </a:r>
            <a:br>
              <a:rPr lang="en-CA" dirty="0" smtClean="0"/>
            </a:br>
            <a:r>
              <a:rPr lang="en-CA" b="1" dirty="0" smtClean="0"/>
              <a:t>Problem of the Day</a:t>
            </a:r>
            <a:r>
              <a:rPr lang="en-CA" dirty="0" smtClean="0"/>
              <a:t/>
            </a:r>
            <a:br>
              <a:rPr lang="en-CA" dirty="0" smtClean="0"/>
            </a:br>
            <a:endParaRPr lang="en-CA" dirty="0"/>
          </a:p>
        </p:txBody>
      </p:sp>
      <p:sp>
        <p:nvSpPr>
          <p:cNvPr id="7" name="TextBox 6"/>
          <p:cNvSpPr txBox="1"/>
          <p:nvPr/>
        </p:nvSpPr>
        <p:spPr>
          <a:xfrm>
            <a:off x="2993752" y="1159046"/>
            <a:ext cx="2931890" cy="461665"/>
          </a:xfrm>
          <a:prstGeom prst="rect">
            <a:avLst/>
          </a:prstGeom>
          <a:noFill/>
        </p:spPr>
        <p:txBody>
          <a:bodyPr wrap="square" rtlCol="0">
            <a:spAutoFit/>
          </a:bodyPr>
          <a:lstStyle/>
          <a:p>
            <a:r>
              <a:rPr lang="en-CA" sz="2400" b="1" u="sng" dirty="0" smtClean="0"/>
              <a:t>Tug of War – Round 1</a:t>
            </a:r>
            <a:endParaRPr lang="en-CA" sz="2400" b="1" u="sng" dirty="0"/>
          </a:p>
        </p:txBody>
      </p:sp>
      <p:sp>
        <p:nvSpPr>
          <p:cNvPr id="19" name="TextBox 18"/>
          <p:cNvSpPr txBox="1"/>
          <p:nvPr/>
        </p:nvSpPr>
        <p:spPr>
          <a:xfrm>
            <a:off x="3059832" y="3789040"/>
            <a:ext cx="2906373" cy="461665"/>
          </a:xfrm>
          <a:prstGeom prst="rect">
            <a:avLst/>
          </a:prstGeom>
          <a:noFill/>
        </p:spPr>
        <p:txBody>
          <a:bodyPr wrap="none" rtlCol="0">
            <a:spAutoFit/>
          </a:bodyPr>
          <a:lstStyle/>
          <a:p>
            <a:r>
              <a:rPr lang="en-CA" sz="2400" b="1" u="sng" dirty="0" smtClean="0"/>
              <a:t>Tug of War – Round 2</a:t>
            </a:r>
          </a:p>
        </p:txBody>
      </p:sp>
      <p:sp>
        <p:nvSpPr>
          <p:cNvPr id="24" name="Rectangle 23"/>
          <p:cNvSpPr/>
          <p:nvPr/>
        </p:nvSpPr>
        <p:spPr>
          <a:xfrm>
            <a:off x="3522208" y="1755172"/>
            <a:ext cx="1242649"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TextBox 24"/>
          <p:cNvSpPr txBox="1"/>
          <p:nvPr/>
        </p:nvSpPr>
        <p:spPr>
          <a:xfrm>
            <a:off x="2904173" y="2895200"/>
            <a:ext cx="3217690" cy="523220"/>
          </a:xfrm>
          <a:prstGeom prst="rect">
            <a:avLst/>
          </a:prstGeom>
          <a:noFill/>
        </p:spPr>
        <p:txBody>
          <a:bodyPr wrap="square" rtlCol="0">
            <a:spAutoFit/>
          </a:bodyPr>
          <a:lstStyle/>
          <a:p>
            <a:r>
              <a:rPr lang="en-CA" sz="2000" b="1" dirty="0" smtClean="0"/>
              <a:t>4 Acrobats </a:t>
            </a:r>
            <a:r>
              <a:rPr lang="en-CA" sz="2800" b="1" dirty="0" smtClean="0">
                <a:solidFill>
                  <a:srgbClr val="FF0000"/>
                </a:solidFill>
              </a:rPr>
              <a:t>TIE </a:t>
            </a:r>
            <a:r>
              <a:rPr lang="en-CA" sz="2000" b="1" dirty="0" smtClean="0"/>
              <a:t>5 Grannies</a:t>
            </a:r>
            <a:endParaRPr lang="en-CA" sz="2000" b="1" dirty="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636" y="1801580"/>
            <a:ext cx="638048" cy="884616"/>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6684" y="1807665"/>
            <a:ext cx="638048" cy="884616"/>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588" y="1801580"/>
            <a:ext cx="638048" cy="884616"/>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120" y="1801580"/>
            <a:ext cx="638048" cy="88461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171" y="1843288"/>
            <a:ext cx="797369" cy="792088"/>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843288"/>
            <a:ext cx="797369" cy="792088"/>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822" y="1852187"/>
            <a:ext cx="797369" cy="792088"/>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078" y="1824750"/>
            <a:ext cx="797369" cy="79208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248" y="1824995"/>
            <a:ext cx="797369" cy="792088"/>
          </a:xfrm>
          <a:prstGeom prst="rect">
            <a:avLst/>
          </a:prstGeom>
        </p:spPr>
      </p:pic>
      <p:pic>
        <p:nvPicPr>
          <p:cNvPr id="36" name="Picture 3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58182" y="4477033"/>
            <a:ext cx="962420" cy="100936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539" y="4585673"/>
            <a:ext cx="797369" cy="792088"/>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170" y="4585673"/>
            <a:ext cx="797369" cy="792088"/>
          </a:xfrm>
          <a:prstGeom prst="rect">
            <a:avLst/>
          </a:prstGeom>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7909" y="4539409"/>
            <a:ext cx="638048" cy="884616"/>
          </a:xfrm>
          <a:prstGeom prst="rect">
            <a:avLst/>
          </a:prstGeom>
        </p:spPr>
      </p:pic>
      <p:sp>
        <p:nvSpPr>
          <p:cNvPr id="40" name="Rectangle 39"/>
          <p:cNvSpPr/>
          <p:nvPr/>
        </p:nvSpPr>
        <p:spPr>
          <a:xfrm>
            <a:off x="3522208" y="4520052"/>
            <a:ext cx="1242649"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1" name="TextBox 40"/>
          <p:cNvSpPr txBox="1"/>
          <p:nvPr/>
        </p:nvSpPr>
        <p:spPr>
          <a:xfrm>
            <a:off x="1776525" y="5877272"/>
            <a:ext cx="5976664" cy="523220"/>
          </a:xfrm>
          <a:prstGeom prst="rect">
            <a:avLst/>
          </a:prstGeom>
          <a:noFill/>
        </p:spPr>
        <p:txBody>
          <a:bodyPr wrap="square" rtlCol="0">
            <a:spAutoFit/>
          </a:bodyPr>
          <a:lstStyle/>
          <a:p>
            <a:r>
              <a:rPr lang="en-CA" sz="2000" b="1" dirty="0" smtClean="0"/>
              <a:t>Ivan(Wonder Dog) </a:t>
            </a:r>
            <a:r>
              <a:rPr lang="en-CA" sz="2800" b="1" dirty="0" smtClean="0">
                <a:solidFill>
                  <a:srgbClr val="FF0000"/>
                </a:solidFill>
              </a:rPr>
              <a:t>TIES </a:t>
            </a:r>
            <a:r>
              <a:rPr lang="en-CA" sz="2000" b="1" dirty="0" smtClean="0"/>
              <a:t>2 Grannies and 1 Acrobat</a:t>
            </a:r>
            <a:endParaRPr lang="en-CA" sz="2000" b="1" dirty="0"/>
          </a:p>
        </p:txBody>
      </p:sp>
      <p:sp>
        <p:nvSpPr>
          <p:cNvPr id="45" name="TextBox 44"/>
          <p:cNvSpPr txBox="1"/>
          <p:nvPr/>
        </p:nvSpPr>
        <p:spPr>
          <a:xfrm>
            <a:off x="7524328" y="6400492"/>
            <a:ext cx="129614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  Session 9 </a:t>
            </a:r>
            <a:endParaRPr lang="en-CA" dirty="0"/>
          </a:p>
        </p:txBody>
      </p:sp>
    </p:spTree>
    <p:extLst>
      <p:ext uri="{BB962C8B-B14F-4D97-AF65-F5344CB8AC3E}">
        <p14:creationId xmlns:p14="http://schemas.microsoft.com/office/powerpoint/2010/main" val="62350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Tug of War Continued…</a:t>
            </a:r>
            <a:endParaRPr lang="en-CA" b="1" dirty="0"/>
          </a:p>
        </p:txBody>
      </p:sp>
      <p:sp>
        <p:nvSpPr>
          <p:cNvPr id="4" name="TextBox 3"/>
          <p:cNvSpPr txBox="1"/>
          <p:nvPr/>
        </p:nvSpPr>
        <p:spPr>
          <a:xfrm>
            <a:off x="2785856" y="1609636"/>
            <a:ext cx="3367460" cy="523220"/>
          </a:xfrm>
          <a:prstGeom prst="rect">
            <a:avLst/>
          </a:prstGeom>
          <a:noFill/>
        </p:spPr>
        <p:txBody>
          <a:bodyPr wrap="none" rtlCol="0">
            <a:spAutoFit/>
          </a:bodyPr>
          <a:lstStyle/>
          <a:p>
            <a:r>
              <a:rPr lang="en-CA" sz="2800" b="1" u="sng" dirty="0" smtClean="0"/>
              <a:t>Tug of War – Round 3</a:t>
            </a:r>
            <a:endParaRPr lang="en-CA" sz="2800" b="1" u="sng" dirty="0"/>
          </a:p>
        </p:txBody>
      </p:sp>
      <p:sp>
        <p:nvSpPr>
          <p:cNvPr id="5" name="TextBox 4"/>
          <p:cNvSpPr txBox="1"/>
          <p:nvPr/>
        </p:nvSpPr>
        <p:spPr>
          <a:xfrm>
            <a:off x="7668344" y="6324786"/>
            <a:ext cx="108012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Session 9</a:t>
            </a:r>
            <a:endParaRPr lang="en-CA"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7034" y="2910380"/>
            <a:ext cx="962420" cy="10093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3019020"/>
            <a:ext cx="797369" cy="7920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951" y="3019020"/>
            <a:ext cx="797369" cy="7920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582" y="3019020"/>
            <a:ext cx="797369" cy="792088"/>
          </a:xfrm>
          <a:prstGeom prst="rect">
            <a:avLst/>
          </a:prstGeom>
        </p:spPr>
      </p:pic>
      <p:sp>
        <p:nvSpPr>
          <p:cNvPr id="10" name="Rectangle 9"/>
          <p:cNvSpPr/>
          <p:nvPr/>
        </p:nvSpPr>
        <p:spPr>
          <a:xfrm>
            <a:off x="4355976" y="2135160"/>
            <a:ext cx="791768"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2910380"/>
            <a:ext cx="638048" cy="88461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9165" y="2910380"/>
            <a:ext cx="638048" cy="88461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3316" y="2911336"/>
            <a:ext cx="638048" cy="8846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5268" y="2910380"/>
            <a:ext cx="638048" cy="884616"/>
          </a:xfrm>
          <a:prstGeom prst="rect">
            <a:avLst/>
          </a:prstGeom>
        </p:spPr>
      </p:pic>
      <p:sp>
        <p:nvSpPr>
          <p:cNvPr id="15" name="TextBox 14"/>
          <p:cNvSpPr txBox="1"/>
          <p:nvPr/>
        </p:nvSpPr>
        <p:spPr>
          <a:xfrm>
            <a:off x="2246990" y="4581128"/>
            <a:ext cx="4605492" cy="923330"/>
          </a:xfrm>
          <a:prstGeom prst="rect">
            <a:avLst/>
          </a:prstGeom>
          <a:noFill/>
        </p:spPr>
        <p:txBody>
          <a:bodyPr wrap="none" rtlCol="0">
            <a:spAutoFit/>
          </a:bodyPr>
          <a:lstStyle/>
          <a:p>
            <a:r>
              <a:rPr lang="en-CA" sz="2400" b="1" dirty="0" smtClean="0"/>
              <a:t>Ivan and 3 Grannies </a:t>
            </a:r>
            <a:r>
              <a:rPr lang="en-CA" sz="5400" b="1" dirty="0" smtClean="0">
                <a:solidFill>
                  <a:srgbClr val="FF0000"/>
                </a:solidFill>
              </a:rPr>
              <a:t>?</a:t>
            </a:r>
            <a:r>
              <a:rPr lang="en-CA" sz="5400" b="1" dirty="0" smtClean="0"/>
              <a:t> </a:t>
            </a:r>
            <a:r>
              <a:rPr lang="en-CA" sz="2400" b="1" dirty="0" smtClean="0"/>
              <a:t>4 Acrobats</a:t>
            </a:r>
            <a:endParaRPr lang="en-CA" sz="2400" b="1" dirty="0"/>
          </a:p>
        </p:txBody>
      </p:sp>
    </p:spTree>
    <p:extLst>
      <p:ext uri="{BB962C8B-B14F-4D97-AF65-F5344CB8AC3E}">
        <p14:creationId xmlns:p14="http://schemas.microsoft.com/office/powerpoint/2010/main" val="113346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23528" y="1052736"/>
            <a:ext cx="8568952" cy="5576664"/>
          </a:xfrm>
        </p:spPr>
        <p:txBody>
          <a:bodyPr>
            <a:normAutofit lnSpcReduction="10000"/>
          </a:bodyPr>
          <a:lstStyle/>
          <a:p>
            <a:pPr>
              <a:lnSpc>
                <a:spcPct val="90000"/>
              </a:lnSpc>
              <a:buFontTx/>
              <a:buNone/>
            </a:pPr>
            <a:r>
              <a:rPr lang="en-US" sz="2000" b="1" dirty="0">
                <a:latin typeface="Calibri" charset="0"/>
              </a:rPr>
              <a:t>	</a:t>
            </a:r>
            <a:r>
              <a:rPr lang="en-US" sz="2400" dirty="0" smtClean="0">
                <a:latin typeface="Calibri" charset="0"/>
              </a:rPr>
              <a:t>Students in Mr. Attribute’s class were going on a picnic. They made sandwiches from </a:t>
            </a:r>
            <a:r>
              <a:rPr lang="en-US" sz="2400" dirty="0" smtClean="0"/>
              <a:t>items </a:t>
            </a:r>
            <a:r>
              <a:rPr lang="en-US" sz="2400" dirty="0"/>
              <a:t>that were </a:t>
            </a:r>
            <a:r>
              <a:rPr lang="en-US" sz="2400" dirty="0" smtClean="0"/>
              <a:t>in their </a:t>
            </a:r>
            <a:r>
              <a:rPr lang="en-US" sz="2400" dirty="0"/>
              <a:t>refrigerator. They did not count all </a:t>
            </a:r>
            <a:r>
              <a:rPr lang="en-US" sz="2400" dirty="0" smtClean="0"/>
              <a:t>the sandwiches</a:t>
            </a:r>
            <a:r>
              <a:rPr lang="en-US" sz="2400" dirty="0"/>
              <a:t>, but they did </a:t>
            </a:r>
            <a:r>
              <a:rPr lang="en-US" sz="2400" dirty="0" smtClean="0"/>
              <a:t>take a survey and recorded the ingredients in the various sandwiches </a:t>
            </a:r>
            <a:r>
              <a:rPr lang="en-US" sz="2400" dirty="0"/>
              <a:t>that they made. From the </a:t>
            </a:r>
            <a:r>
              <a:rPr lang="en-US" sz="2400" dirty="0" smtClean="0"/>
              <a:t>following information</a:t>
            </a:r>
            <a:r>
              <a:rPr lang="en-US" sz="2400" dirty="0"/>
              <a:t>, can you help them </a:t>
            </a:r>
            <a:r>
              <a:rPr lang="en-US" sz="2400" dirty="0" smtClean="0"/>
              <a:t>determine how </a:t>
            </a:r>
            <a:r>
              <a:rPr lang="en-US" sz="2400" dirty="0"/>
              <a:t>many sandwiches were made? </a:t>
            </a:r>
          </a:p>
          <a:p>
            <a:r>
              <a:rPr lang="en-US" sz="2400" dirty="0" smtClean="0"/>
              <a:t>A sandwich </a:t>
            </a:r>
            <a:r>
              <a:rPr lang="en-US" sz="2400" dirty="0"/>
              <a:t>does not have more than one piece </a:t>
            </a:r>
            <a:r>
              <a:rPr lang="en-US" sz="2400" dirty="0" smtClean="0"/>
              <a:t>of any </a:t>
            </a:r>
            <a:r>
              <a:rPr lang="en-US" sz="2400" dirty="0"/>
              <a:t>one ingredient, although it may contain </a:t>
            </a:r>
            <a:r>
              <a:rPr lang="en-US" sz="2400" dirty="0" smtClean="0"/>
              <a:t>several different </a:t>
            </a:r>
            <a:r>
              <a:rPr lang="en-US" sz="2400" dirty="0"/>
              <a:t>ingredients.</a:t>
            </a:r>
          </a:p>
          <a:p>
            <a:r>
              <a:rPr lang="en-US" sz="2400" dirty="0"/>
              <a:t>Thirteen sandwiches had a slice of cheese.</a:t>
            </a:r>
          </a:p>
          <a:p>
            <a:r>
              <a:rPr lang="en-US" sz="2400" dirty="0"/>
              <a:t>Fourteen had a slice of salami.</a:t>
            </a:r>
          </a:p>
          <a:p>
            <a:r>
              <a:rPr lang="en-US" sz="2400" dirty="0"/>
              <a:t>Thirteen had a slice of tomato.</a:t>
            </a:r>
          </a:p>
          <a:p>
            <a:r>
              <a:rPr lang="en-US" sz="2400" dirty="0"/>
              <a:t>Eight had a slice of cheese and a slice </a:t>
            </a:r>
            <a:r>
              <a:rPr lang="en-US" sz="2400" dirty="0" smtClean="0"/>
              <a:t>of tomato</a:t>
            </a:r>
            <a:r>
              <a:rPr lang="en-US" sz="2400" dirty="0"/>
              <a:t>.</a:t>
            </a:r>
          </a:p>
          <a:p>
            <a:r>
              <a:rPr lang="en-US" sz="2400" dirty="0"/>
              <a:t>Three had only a slice of salami.</a:t>
            </a:r>
          </a:p>
          <a:p>
            <a:r>
              <a:rPr lang="en-US" sz="2400" dirty="0"/>
              <a:t>Five had a slice of tomato, a slice of cheese</a:t>
            </a:r>
            <a:r>
              <a:rPr lang="en-US" sz="2400" dirty="0" smtClean="0"/>
              <a:t>, and </a:t>
            </a:r>
            <a:r>
              <a:rPr lang="en-US" sz="2400" dirty="0"/>
              <a:t>a slice of salami.</a:t>
            </a:r>
          </a:p>
          <a:p>
            <a:r>
              <a:rPr lang="en-US" sz="2400" dirty="0"/>
              <a:t>Eight had a slice of tomato and a slice </a:t>
            </a:r>
            <a:r>
              <a:rPr lang="en-US" sz="2400" dirty="0" smtClean="0"/>
              <a:t>of salami</a:t>
            </a:r>
            <a:r>
              <a:rPr lang="en-US" sz="2400" dirty="0"/>
              <a:t>.</a:t>
            </a:r>
            <a:endParaRPr lang="en-US" sz="2400" b="1" dirty="0" smtClean="0">
              <a:latin typeface="Calibri" charset="0"/>
            </a:endParaRPr>
          </a:p>
        </p:txBody>
      </p:sp>
      <p:sp>
        <p:nvSpPr>
          <p:cNvPr id="5" name="TextBox 4"/>
          <p:cNvSpPr txBox="1"/>
          <p:nvPr/>
        </p:nvSpPr>
        <p:spPr>
          <a:xfrm>
            <a:off x="7380312" y="6211669"/>
            <a:ext cx="150666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smtClean="0"/>
              <a:t>   Session 10</a:t>
            </a:r>
            <a:endParaRPr lang="en-CA" dirty="0"/>
          </a:p>
        </p:txBody>
      </p:sp>
      <p:sp>
        <p:nvSpPr>
          <p:cNvPr id="2" name="Title 1"/>
          <p:cNvSpPr>
            <a:spLocks noGrp="1"/>
          </p:cNvSpPr>
          <p:nvPr>
            <p:ph type="title"/>
          </p:nvPr>
        </p:nvSpPr>
        <p:spPr>
          <a:xfrm>
            <a:off x="395536" y="44624"/>
            <a:ext cx="8229600" cy="936104"/>
          </a:xfrm>
        </p:spPr>
        <p:txBody>
          <a:bodyPr>
            <a:noAutofit/>
          </a:bodyPr>
          <a:lstStyle/>
          <a:p>
            <a:r>
              <a:rPr lang="en-US" sz="3600" b="1" dirty="0" smtClean="0"/>
              <a:t>Problem of the Day</a:t>
            </a:r>
            <a:br>
              <a:rPr lang="en-US" sz="3600" b="1" dirty="0" smtClean="0"/>
            </a:br>
            <a:r>
              <a:rPr lang="en-US" sz="3600" b="1" dirty="0" smtClean="0"/>
              <a:t>How </a:t>
            </a:r>
            <a:r>
              <a:rPr lang="en-US" sz="3600" b="1"/>
              <a:t>M</a:t>
            </a:r>
            <a:r>
              <a:rPr lang="en-US" sz="3600" b="1" smtClean="0"/>
              <a:t>any Sandwiches?</a:t>
            </a:r>
            <a:endParaRPr lang="en-US" sz="3200" b="1" dirty="0"/>
          </a:p>
        </p:txBody>
      </p:sp>
    </p:spTree>
    <p:extLst>
      <p:ext uri="{BB962C8B-B14F-4D97-AF65-F5344CB8AC3E}">
        <p14:creationId xmlns:p14="http://schemas.microsoft.com/office/powerpoint/2010/main" val="37384885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Problem of the Day</a:t>
            </a:r>
            <a:endParaRPr lang="en-CA" b="1" dirty="0"/>
          </a:p>
        </p:txBody>
      </p:sp>
      <p:sp>
        <p:nvSpPr>
          <p:cNvPr id="3" name="Content Placeholder 2"/>
          <p:cNvSpPr>
            <a:spLocks noGrp="1"/>
          </p:cNvSpPr>
          <p:nvPr>
            <p:ph idx="1"/>
          </p:nvPr>
        </p:nvSpPr>
        <p:spPr/>
        <p:txBody>
          <a:bodyPr/>
          <a:lstStyle/>
          <a:p>
            <a:pPr>
              <a:buNone/>
            </a:pPr>
            <a:r>
              <a:rPr lang="en-US" sz="3600" b="1" dirty="0" smtClean="0"/>
              <a:t>Coins &amp; More Coins</a:t>
            </a:r>
          </a:p>
          <a:p>
            <a:pPr>
              <a:buNone/>
            </a:pPr>
            <a:endParaRPr lang="en-US" dirty="0" smtClean="0"/>
          </a:p>
          <a:p>
            <a:pPr>
              <a:buNone/>
            </a:pPr>
            <a:r>
              <a:rPr lang="en-US" dirty="0" smtClean="0"/>
              <a:t>	Stasi collected $1.60 from each customer on her paper route.</a:t>
            </a:r>
          </a:p>
          <a:p>
            <a:pPr>
              <a:buNone/>
            </a:pPr>
            <a:r>
              <a:rPr lang="en-US" dirty="0" smtClean="0"/>
              <a:t>	Mr. </a:t>
            </a:r>
            <a:r>
              <a:rPr lang="en-US" dirty="0" err="1" smtClean="0"/>
              <a:t>Killip</a:t>
            </a:r>
            <a:r>
              <a:rPr lang="en-US" dirty="0" smtClean="0"/>
              <a:t> paid her with nickels, dimes, and quarters.  He gave her 19 coins in all.</a:t>
            </a:r>
          </a:p>
          <a:p>
            <a:pPr>
              <a:buNone/>
            </a:pPr>
            <a:r>
              <a:rPr lang="en-US" dirty="0" smtClean="0"/>
              <a:t>	How many of each kind of coin could he have given her?</a:t>
            </a:r>
          </a:p>
          <a:p>
            <a:endParaRPr lang="en-CA" dirty="0"/>
          </a:p>
        </p:txBody>
      </p:sp>
      <p:sp>
        <p:nvSpPr>
          <p:cNvPr id="4" name="TextBox 3"/>
          <p:cNvSpPr txBox="1"/>
          <p:nvPr/>
        </p:nvSpPr>
        <p:spPr>
          <a:xfrm>
            <a:off x="7668344" y="6211669"/>
            <a:ext cx="115212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CA" dirty="0" smtClean="0"/>
              <a:t>Session 3 </a:t>
            </a:r>
            <a:endParaRPr lang="en-CA" dirty="0"/>
          </a:p>
        </p:txBody>
      </p:sp>
      <p:pic>
        <p:nvPicPr>
          <p:cNvPr id="21506" name="Picture 2" descr="http://www.iconeasy.com/icon/png/Business/Finance/Coins.png"/>
          <p:cNvPicPr>
            <a:picLocks noChangeAspect="1" noChangeArrowheads="1"/>
          </p:cNvPicPr>
          <p:nvPr/>
        </p:nvPicPr>
        <p:blipFill>
          <a:blip r:embed="rId2" cstate="print"/>
          <a:srcRect/>
          <a:stretch>
            <a:fillRect/>
          </a:stretch>
        </p:blipFill>
        <p:spPr bwMode="auto">
          <a:xfrm>
            <a:off x="6876256" y="908720"/>
            <a:ext cx="1674316" cy="16743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Problem of the Day</a:t>
            </a:r>
            <a:r>
              <a:rPr lang="en-CA" dirty="0"/>
              <a:t/>
            </a:r>
            <a:br>
              <a:rPr lang="en-CA" dirty="0"/>
            </a:br>
            <a:r>
              <a:rPr lang="en-CA" sz="3600" b="1" dirty="0" smtClean="0"/>
              <a:t>Rides at Fun Park</a:t>
            </a:r>
            <a:endParaRPr lang="en-US" sz="3600" b="1" dirty="0"/>
          </a:p>
        </p:txBody>
      </p:sp>
      <p:sp>
        <p:nvSpPr>
          <p:cNvPr id="3" name="Content Placeholder 2"/>
          <p:cNvSpPr>
            <a:spLocks noGrp="1"/>
          </p:cNvSpPr>
          <p:nvPr>
            <p:ph idx="1"/>
          </p:nvPr>
        </p:nvSpPr>
        <p:spPr>
          <a:xfrm>
            <a:off x="539552" y="2060848"/>
            <a:ext cx="8229600" cy="4320481"/>
          </a:xfrm>
        </p:spPr>
        <p:txBody>
          <a:bodyPr>
            <a:normAutofit fontScale="92500" lnSpcReduction="10000"/>
          </a:bodyPr>
          <a:lstStyle/>
          <a:p>
            <a:pPr marL="0" indent="0">
              <a:buNone/>
            </a:pPr>
            <a:r>
              <a:rPr lang="en-US" dirty="0" smtClean="0"/>
              <a:t>12 Friends are at Fun Park.  There are many rides at the park.  The </a:t>
            </a:r>
            <a:r>
              <a:rPr lang="en-US" dirty="0" err="1" smtClean="0"/>
              <a:t>Tilty</a:t>
            </a:r>
            <a:r>
              <a:rPr lang="en-US" dirty="0" smtClean="0"/>
              <a:t> Whirl has cars that hold two people each.  The Ferris Wheel has cars that hold four people each.  The Roller Coaster has cars that hold six people each.  The Water Log has cars that hold five people each.  All cars must be filled with people before a ride starts.  The friends do not want to share a ride with anyone they do knot know.  Which rides can the friends ride?  Show all of your mathematical thinking.</a:t>
            </a:r>
            <a:r>
              <a:rPr lang="en-CA" dirty="0"/>
              <a:t> </a:t>
            </a:r>
            <a:endParaRPr lang="en-CA" dirty="0" smtClean="0"/>
          </a:p>
          <a:p>
            <a:pPr marL="0" indent="0" algn="r">
              <a:buNone/>
            </a:pPr>
            <a:endParaRPr lang="en-CA" dirty="0"/>
          </a:p>
          <a:p>
            <a:pPr marL="0" indent="0" algn="r">
              <a:buNone/>
            </a:pPr>
            <a:endParaRPr lang="en-CA" dirty="0"/>
          </a:p>
          <a:p>
            <a:pPr marL="0" indent="0">
              <a:buNone/>
            </a:pPr>
            <a:endParaRPr lang="en-CA" dirty="0"/>
          </a:p>
          <a:p>
            <a:pPr marL="0" indent="0">
              <a:buNone/>
            </a:pPr>
            <a:endParaRPr lang="en-US" dirty="0"/>
          </a:p>
        </p:txBody>
      </p:sp>
      <p:pic>
        <p:nvPicPr>
          <p:cNvPr id="9" name="Picture 8"/>
          <p:cNvPicPr>
            <a:picLocks noChangeAspect="1"/>
          </p:cNvPicPr>
          <p:nvPr/>
        </p:nvPicPr>
        <p:blipFill>
          <a:blip r:embed="rId2"/>
          <a:stretch>
            <a:fillRect/>
          </a:stretch>
        </p:blipFill>
        <p:spPr>
          <a:xfrm>
            <a:off x="179512" y="1665"/>
            <a:ext cx="2204864" cy="2204864"/>
          </a:xfrm>
          <a:prstGeom prst="rect">
            <a:avLst/>
          </a:prstGeom>
        </p:spPr>
      </p:pic>
      <p:sp>
        <p:nvSpPr>
          <p:cNvPr id="13" name="TextBox 12"/>
          <p:cNvSpPr txBox="1"/>
          <p:nvPr/>
        </p:nvSpPr>
        <p:spPr>
          <a:xfrm>
            <a:off x="7236296" y="6093296"/>
            <a:ext cx="122413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 Session 4 </a:t>
            </a:r>
            <a:endParaRPr lang="en-CA" dirty="0"/>
          </a:p>
        </p:txBody>
      </p:sp>
    </p:spTree>
    <p:extLst>
      <p:ext uri="{BB962C8B-B14F-4D97-AF65-F5344CB8AC3E}">
        <p14:creationId xmlns:p14="http://schemas.microsoft.com/office/powerpoint/2010/main" val="569696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Rides at the Fun Park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3600" dirty="0" smtClean="0"/>
              <a:t>What are all the different combinations of rides that the friends can go on?</a:t>
            </a:r>
            <a:endParaRPr lang="en-US" sz="3600" dirty="0"/>
          </a:p>
        </p:txBody>
      </p:sp>
    </p:spTree>
    <p:extLst>
      <p:ext uri="{BB962C8B-B14F-4D97-AF65-F5344CB8AC3E}">
        <p14:creationId xmlns:p14="http://schemas.microsoft.com/office/powerpoint/2010/main" val="174889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Problem of the Day</a:t>
            </a:r>
            <a:r>
              <a:rPr lang="en-CA" dirty="0"/>
              <a:t/>
            </a:r>
            <a:br>
              <a:rPr lang="en-CA" dirty="0"/>
            </a:br>
            <a:r>
              <a:rPr lang="en-CA" sz="3600" b="1" dirty="0" smtClean="0"/>
              <a:t>Handshake Problem</a:t>
            </a:r>
            <a:endParaRPr lang="en-US" dirty="0"/>
          </a:p>
        </p:txBody>
      </p:sp>
      <p:pic>
        <p:nvPicPr>
          <p:cNvPr id="4" name="Content Placeholder 3"/>
          <p:cNvPicPr>
            <a:picLocks noGrp="1" noChangeAspect="1"/>
          </p:cNvPicPr>
          <p:nvPr>
            <p:ph idx="1"/>
          </p:nvPr>
        </p:nvPicPr>
        <p:blipFill>
          <a:blip r:embed="rId2"/>
          <a:srcRect t="8753" b="8753"/>
          <a:stretch>
            <a:fillRect/>
          </a:stretch>
        </p:blipFill>
        <p:spPr>
          <a:xfrm>
            <a:off x="179512" y="692696"/>
            <a:ext cx="2154687" cy="1184995"/>
          </a:xfrm>
        </p:spPr>
      </p:pic>
      <p:pic>
        <p:nvPicPr>
          <p:cNvPr id="5" name="Content Placeholder 3"/>
          <p:cNvPicPr>
            <a:picLocks noChangeAspect="1"/>
          </p:cNvPicPr>
          <p:nvPr/>
        </p:nvPicPr>
        <p:blipFill>
          <a:blip r:embed="rId2"/>
          <a:srcRect t="8753" b="8753"/>
          <a:stretch>
            <a:fillRect/>
          </a:stretch>
        </p:blipFill>
        <p:spPr>
          <a:xfrm>
            <a:off x="5580112" y="1556792"/>
            <a:ext cx="2154687" cy="1184995"/>
          </a:xfrm>
          <a:prstGeom prst="rect">
            <a:avLst/>
          </a:prstGeom>
        </p:spPr>
      </p:pic>
      <p:sp>
        <p:nvSpPr>
          <p:cNvPr id="9" name="TextBox 8"/>
          <p:cNvSpPr txBox="1"/>
          <p:nvPr/>
        </p:nvSpPr>
        <p:spPr>
          <a:xfrm>
            <a:off x="827584" y="2996952"/>
            <a:ext cx="7776864" cy="2862322"/>
          </a:xfrm>
          <a:prstGeom prst="rect">
            <a:avLst/>
          </a:prstGeom>
          <a:noFill/>
        </p:spPr>
        <p:txBody>
          <a:bodyPr wrap="square" rtlCol="0">
            <a:spAutoFit/>
          </a:bodyPr>
          <a:lstStyle/>
          <a:p>
            <a:endParaRPr lang="en-US" sz="3600" dirty="0" smtClean="0"/>
          </a:p>
          <a:p>
            <a:r>
              <a:rPr lang="en-US" sz="3600" dirty="0" smtClean="0"/>
              <a:t>Ten people are at a party, and you want everyone to meet (shake hands with) everyone else at the party.  How many handshakes will it take?</a:t>
            </a:r>
            <a:endParaRPr lang="en-US" sz="3600" dirty="0"/>
          </a:p>
        </p:txBody>
      </p:sp>
      <p:sp>
        <p:nvSpPr>
          <p:cNvPr id="13" name="TextBox 12"/>
          <p:cNvSpPr txBox="1"/>
          <p:nvPr/>
        </p:nvSpPr>
        <p:spPr>
          <a:xfrm>
            <a:off x="7452320" y="6021288"/>
            <a:ext cx="115212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 Session 5 </a:t>
            </a:r>
            <a:endParaRPr lang="en-CA" dirty="0"/>
          </a:p>
        </p:txBody>
      </p:sp>
    </p:spTree>
    <p:extLst>
      <p:ext uri="{BB962C8B-B14F-4D97-AF65-F5344CB8AC3E}">
        <p14:creationId xmlns:p14="http://schemas.microsoft.com/office/powerpoint/2010/main" val="1587046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Problem of the Day</a:t>
            </a:r>
            <a:endParaRPr lang="en-CA" b="1" dirty="0"/>
          </a:p>
        </p:txBody>
      </p:sp>
      <p:sp>
        <p:nvSpPr>
          <p:cNvPr id="3" name="Content Placeholder 2"/>
          <p:cNvSpPr>
            <a:spLocks noGrp="1"/>
          </p:cNvSpPr>
          <p:nvPr>
            <p:ph idx="1"/>
          </p:nvPr>
        </p:nvSpPr>
        <p:spPr>
          <a:xfrm>
            <a:off x="467544" y="1556792"/>
            <a:ext cx="8229600" cy="4525963"/>
          </a:xfrm>
        </p:spPr>
        <p:txBody>
          <a:bodyPr/>
          <a:lstStyle/>
          <a:p>
            <a:pPr algn="ctr">
              <a:buNone/>
            </a:pPr>
            <a:r>
              <a:rPr lang="en-CA" b="1" dirty="0" smtClean="0"/>
              <a:t>Tangram Puzzle Problem </a:t>
            </a:r>
          </a:p>
          <a:p>
            <a:pPr algn="ctr">
              <a:buNone/>
            </a:pPr>
            <a:endParaRPr lang="en-CA" b="1" u="sng" dirty="0"/>
          </a:p>
          <a:p>
            <a:pPr>
              <a:buNone/>
            </a:pPr>
            <a:r>
              <a:rPr lang="en-US" dirty="0" smtClean="0"/>
              <a:t>	A </a:t>
            </a:r>
            <a:r>
              <a:rPr lang="en-US" dirty="0" err="1" smtClean="0"/>
              <a:t>tangram</a:t>
            </a:r>
            <a:r>
              <a:rPr lang="en-US" dirty="0" smtClean="0"/>
              <a:t> is worth $40.  what is the dollar value of each piece?  Name the piece and be prepared to justify its value.</a:t>
            </a:r>
            <a:endParaRPr lang="en-CA" b="1" u="sng" dirty="0"/>
          </a:p>
        </p:txBody>
      </p:sp>
      <p:sp>
        <p:nvSpPr>
          <p:cNvPr id="4" name="TextBox 3"/>
          <p:cNvSpPr txBox="1"/>
          <p:nvPr/>
        </p:nvSpPr>
        <p:spPr>
          <a:xfrm>
            <a:off x="7452320" y="6326306"/>
            <a:ext cx="129614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  Session 6</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ctr">
              <a:buNone/>
            </a:pPr>
            <a:r>
              <a:rPr lang="en-CA" sz="3600" b="1" dirty="0" smtClean="0"/>
              <a:t>Tangram Puzzle</a:t>
            </a:r>
          </a:p>
          <a:p>
            <a:endParaRPr lang="en-CA" dirty="0"/>
          </a:p>
          <a:p>
            <a:pPr algn="ctr">
              <a:buNone/>
            </a:pPr>
            <a:r>
              <a:rPr lang="en-US" dirty="0" smtClean="0"/>
              <a:t>Use all 7 pieces with no overlapping or gaps and make a square. *</a:t>
            </a:r>
            <a:r>
              <a:rPr lang="en-US" sz="2400" dirty="0" smtClean="0"/>
              <a:t>No ASR’s Needed</a:t>
            </a:r>
            <a:r>
              <a:rPr lang="en-US" dirty="0" smtClean="0"/>
              <a:t>*</a:t>
            </a:r>
          </a:p>
          <a:p>
            <a:pPr algn="ctr">
              <a:buNone/>
            </a:pPr>
            <a:endParaRPr lang="en-US" dirty="0"/>
          </a:p>
          <a:p>
            <a:pPr algn="ctr">
              <a:buNone/>
            </a:pPr>
            <a:endParaRPr lang="en-CA" dirty="0"/>
          </a:p>
        </p:txBody>
      </p:sp>
      <p:sp>
        <p:nvSpPr>
          <p:cNvPr id="4" name="TextBox 3"/>
          <p:cNvSpPr txBox="1"/>
          <p:nvPr/>
        </p:nvSpPr>
        <p:spPr>
          <a:xfrm>
            <a:off x="7452320" y="6309320"/>
            <a:ext cx="129614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  Session 6   </a:t>
            </a:r>
            <a:endParaRPr lang="en-CA" dirty="0"/>
          </a:p>
        </p:txBody>
      </p:sp>
      <p:pic>
        <p:nvPicPr>
          <p:cNvPr id="8194" name="Picture 2" descr="http://www.dimensionsguide.com/wp-content/uploads/2009/12/Tangram.jpg"/>
          <p:cNvPicPr>
            <a:picLocks noChangeAspect="1" noChangeArrowheads="1"/>
          </p:cNvPicPr>
          <p:nvPr/>
        </p:nvPicPr>
        <p:blipFill>
          <a:blip r:embed="rId2" cstate="print"/>
          <a:srcRect/>
          <a:stretch>
            <a:fillRect/>
          </a:stretch>
        </p:blipFill>
        <p:spPr bwMode="auto">
          <a:xfrm>
            <a:off x="251520" y="3861048"/>
            <a:ext cx="3845439" cy="24802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 Pegs Allowed</a:t>
            </a:r>
            <a:endParaRPr lang="en-US"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3268517" y="3686376"/>
            <a:ext cx="3175691" cy="3199008"/>
          </a:xfrm>
          <a:prstGeom prst="rect">
            <a:avLst/>
          </a:prstGeom>
        </p:spPr>
      </p:pic>
      <p:sp>
        <p:nvSpPr>
          <p:cNvPr id="7" name="TextBox 6"/>
          <p:cNvSpPr txBox="1"/>
          <p:nvPr/>
        </p:nvSpPr>
        <p:spPr>
          <a:xfrm>
            <a:off x="395536" y="1340768"/>
            <a:ext cx="8496944" cy="2246769"/>
          </a:xfrm>
          <a:prstGeom prst="rect">
            <a:avLst/>
          </a:prstGeom>
          <a:noFill/>
        </p:spPr>
        <p:txBody>
          <a:bodyPr wrap="square" rtlCol="0">
            <a:spAutoFit/>
          </a:bodyPr>
          <a:lstStyle/>
          <a:p>
            <a:r>
              <a:rPr lang="en-US" sz="2800" dirty="0" smtClean="0"/>
              <a:t>Gigi was making triangles on a (5x5) </a:t>
            </a:r>
            <a:r>
              <a:rPr lang="en-US" sz="2800" dirty="0" err="1" smtClean="0"/>
              <a:t>geoboard</a:t>
            </a:r>
            <a:r>
              <a:rPr lang="en-US" sz="2800" dirty="0" smtClean="0"/>
              <a:t>. She made the triangle shown below and was surprised that none of the </a:t>
            </a:r>
            <a:r>
              <a:rPr lang="en-US" sz="2800" dirty="0" err="1" smtClean="0"/>
              <a:t>geoboard’s</a:t>
            </a:r>
            <a:r>
              <a:rPr lang="en-US" sz="2800" dirty="0" smtClean="0"/>
              <a:t> pegs was inside her triangle. She began to wonder “How many different triangles can I make with no pegs inside?” How many can she make?</a:t>
            </a:r>
            <a:endParaRPr lang="en-US" sz="2800" dirty="0"/>
          </a:p>
        </p:txBody>
      </p:sp>
      <p:sp>
        <p:nvSpPr>
          <p:cNvPr id="8" name="TextBox 7"/>
          <p:cNvSpPr txBox="1"/>
          <p:nvPr/>
        </p:nvSpPr>
        <p:spPr>
          <a:xfrm>
            <a:off x="7596336" y="6324786"/>
            <a:ext cx="115212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 Session 7 </a:t>
            </a:r>
            <a:endParaRPr lang="en-CA" dirty="0"/>
          </a:p>
        </p:txBody>
      </p:sp>
    </p:spTree>
    <p:extLst>
      <p:ext uri="{BB962C8B-B14F-4D97-AF65-F5344CB8AC3E}">
        <p14:creationId xmlns:p14="http://schemas.microsoft.com/office/powerpoint/2010/main" val="23138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2"/>
            <a:ext cx="9144000" cy="6854956"/>
          </a:xfrm>
          <a:prstGeom prst="rect">
            <a:avLst/>
          </a:prstGeom>
        </p:spPr>
      </p:pic>
      <p:sp>
        <p:nvSpPr>
          <p:cNvPr id="2" name="Title 1"/>
          <p:cNvSpPr>
            <a:spLocks noGrp="1"/>
          </p:cNvSpPr>
          <p:nvPr>
            <p:ph type="title"/>
          </p:nvPr>
        </p:nvSpPr>
        <p:spPr>
          <a:xfrm>
            <a:off x="467544" y="-387424"/>
            <a:ext cx="8229600" cy="1584176"/>
          </a:xfrm>
        </p:spPr>
        <p:txBody>
          <a:bodyPr>
            <a:normAutofit fontScale="90000"/>
          </a:bodyPr>
          <a:lstStyle/>
          <a:p>
            <a:r>
              <a:rPr lang="en-CA" b="1" dirty="0" smtClean="0"/>
              <a:t/>
            </a:r>
            <a:br>
              <a:rPr lang="en-CA" b="1" dirty="0" smtClean="0"/>
            </a:br>
            <a:r>
              <a:rPr lang="en-CA" sz="4000" b="1" dirty="0" smtClean="0"/>
              <a:t>Problem of the Day</a:t>
            </a:r>
            <a:br>
              <a:rPr lang="en-CA" sz="4000" b="1" dirty="0" smtClean="0"/>
            </a:br>
            <a:r>
              <a:rPr lang="en-CA" sz="4000" b="1" dirty="0" smtClean="0"/>
              <a:t> “Area/Perimeter”</a:t>
            </a:r>
            <a:endParaRPr lang="en-CA" sz="4000" b="1" dirty="0"/>
          </a:p>
        </p:txBody>
      </p:sp>
      <p:sp>
        <p:nvSpPr>
          <p:cNvPr id="5" name="TextBox 4"/>
          <p:cNvSpPr txBox="1"/>
          <p:nvPr/>
        </p:nvSpPr>
        <p:spPr>
          <a:xfrm>
            <a:off x="7452320" y="6309320"/>
            <a:ext cx="129614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  Session 8  </a:t>
            </a:r>
            <a:endParaRPr lang="en-CA" dirty="0"/>
          </a:p>
        </p:txBody>
      </p:sp>
      <p:sp>
        <p:nvSpPr>
          <p:cNvPr id="3" name="Content Placeholder 2"/>
          <p:cNvSpPr>
            <a:spLocks noGrp="1"/>
          </p:cNvSpPr>
          <p:nvPr>
            <p:ph idx="1"/>
          </p:nvPr>
        </p:nvSpPr>
        <p:spPr>
          <a:xfrm>
            <a:off x="755576" y="908719"/>
            <a:ext cx="7632848" cy="5184577"/>
          </a:xfrm>
        </p:spPr>
        <p:txBody>
          <a:bodyPr>
            <a:normAutofit fontScale="47500" lnSpcReduction="20000"/>
          </a:bodyPr>
          <a:lstStyle/>
          <a:p>
            <a:pPr marL="0" indent="0" algn="ctr">
              <a:buNone/>
            </a:pPr>
            <a:endParaRPr lang="en-CA" sz="5100" b="1" dirty="0" smtClean="0"/>
          </a:p>
          <a:p>
            <a:pPr marL="0" indent="0" algn="ctr">
              <a:buNone/>
            </a:pPr>
            <a:r>
              <a:rPr lang="en-CA" sz="5100" b="1" dirty="0" smtClean="0"/>
              <a:t>Assume </a:t>
            </a:r>
            <a:r>
              <a:rPr lang="en-CA" sz="5100" b="1" dirty="0"/>
              <a:t>that the edge of each square is 1 unit</a:t>
            </a:r>
            <a:r>
              <a:rPr lang="en-CA" sz="5100" dirty="0"/>
              <a:t>.</a:t>
            </a:r>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a:p>
            <a:pPr marL="0" indent="0">
              <a:buNone/>
            </a:pPr>
            <a:endParaRPr lang="en-CA" dirty="0" smtClean="0"/>
          </a:p>
          <a:p>
            <a:pPr marL="0" indent="0" algn="ctr">
              <a:buNone/>
            </a:pPr>
            <a:endParaRPr lang="en-CA" dirty="0" smtClean="0"/>
          </a:p>
          <a:p>
            <a:pPr marL="0" indent="0" algn="ctr">
              <a:buNone/>
            </a:pPr>
            <a:r>
              <a:rPr lang="en-CA" dirty="0" smtClean="0"/>
              <a:t/>
            </a:r>
            <a:br>
              <a:rPr lang="en-CA" dirty="0" smtClean="0"/>
            </a:br>
            <a:endParaRPr lang="en-CA" dirty="0" smtClean="0"/>
          </a:p>
          <a:p>
            <a:pPr marL="0" indent="0" algn="ctr">
              <a:buNone/>
            </a:pPr>
            <a:endParaRPr lang="en-CA" sz="3800" dirty="0" smtClean="0"/>
          </a:p>
          <a:p>
            <a:pPr marL="0" indent="0" algn="ctr">
              <a:buNone/>
            </a:pPr>
            <a:r>
              <a:rPr lang="en-CA" sz="3800" dirty="0" smtClean="0"/>
              <a:t>Without </a:t>
            </a:r>
            <a:r>
              <a:rPr lang="en-CA" sz="3800" dirty="0"/>
              <a:t>changing the configuration of the 6 initial squares…</a:t>
            </a:r>
          </a:p>
          <a:p>
            <a:pPr marL="0" indent="0">
              <a:buNone/>
            </a:pPr>
            <a:endParaRPr lang="en-CA" sz="3800" dirty="0"/>
          </a:p>
          <a:p>
            <a:pPr lvl="0"/>
            <a:r>
              <a:rPr lang="en-CA" sz="3800" dirty="0"/>
              <a:t>Add squares so that the figure has </a:t>
            </a:r>
            <a:r>
              <a:rPr lang="en-CA" sz="3800" dirty="0" smtClean="0"/>
              <a:t>a </a:t>
            </a:r>
            <a:r>
              <a:rPr lang="en-CA" sz="3800" dirty="0"/>
              <a:t>perimeter of 18. Squares must match on whole edges.</a:t>
            </a:r>
          </a:p>
          <a:p>
            <a:pPr lvl="0"/>
            <a:r>
              <a:rPr lang="en-CA" sz="3800" dirty="0"/>
              <a:t>What is the fewest number of squares you must add to make a perimeter of 18?</a:t>
            </a:r>
          </a:p>
          <a:p>
            <a:pPr lvl="0"/>
            <a:r>
              <a:rPr lang="en-CA" sz="3800" dirty="0"/>
              <a:t>What is the largest number of squares you can add and still keep a perimeter of 18?</a:t>
            </a:r>
          </a:p>
          <a:p>
            <a:pPr lvl="0"/>
            <a:r>
              <a:rPr lang="en-CA" sz="3800" dirty="0" smtClean="0"/>
              <a:t>Explain</a:t>
            </a:r>
            <a:r>
              <a:rPr lang="en-CA" sz="3800" dirty="0"/>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060848"/>
            <a:ext cx="2850127" cy="14784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348</Words>
  <Application>Microsoft Macintosh PowerPoint</Application>
  <PresentationFormat>On-screen Show (4:3)</PresentationFormat>
  <Paragraphs>76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ＭＳ Ｐゴシック</vt:lpstr>
      <vt:lpstr>Office Theme</vt:lpstr>
      <vt:lpstr>8P39 Problems of the Day</vt:lpstr>
      <vt:lpstr>Problem of the Day</vt:lpstr>
      <vt:lpstr>Problem of the Day Rides at Fun Park</vt:lpstr>
      <vt:lpstr>Rides at the Fun Park …</vt:lpstr>
      <vt:lpstr>Problem of the Day Handshake Problem</vt:lpstr>
      <vt:lpstr>Problem of the Day</vt:lpstr>
      <vt:lpstr>PowerPoint Presentation</vt:lpstr>
      <vt:lpstr>No Pegs Allowed</vt:lpstr>
      <vt:lpstr> Problem of the Day  “Area/Perimeter”</vt:lpstr>
      <vt:lpstr>                            Problem of the Day </vt:lpstr>
      <vt:lpstr>Tug of War Continued…</vt:lpstr>
      <vt:lpstr>Problem of the Day How Many Sandwiches?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of the Day</dc:title>
  <dc:creator>Michelle Leng</dc:creator>
  <cp:lastModifiedBy>Microsoft Office User</cp:lastModifiedBy>
  <cp:revision>82</cp:revision>
  <cp:lastPrinted>2015-07-12T21:26:20Z</cp:lastPrinted>
  <dcterms:created xsi:type="dcterms:W3CDTF">2014-08-11T15:04:12Z</dcterms:created>
  <dcterms:modified xsi:type="dcterms:W3CDTF">2017-05-22T21:14:59Z</dcterms:modified>
</cp:coreProperties>
</file>