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0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8510d418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8510d418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8510d4184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8510d418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8510d418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8510d418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A </a:t>
            </a:r>
            <a:r>
              <a:rPr lang="en" sz="1350">
                <a:solidFill>
                  <a:srgbClr val="373D3F"/>
                </a:solidFill>
              </a:rPr>
              <a:t>programming language</a:t>
            </a:r>
            <a:r>
              <a:rPr lang="en" sz="1350">
                <a:solidFill>
                  <a:srgbClr val="373D3F"/>
                </a:solidFill>
                <a:highlight>
                  <a:srgbClr val="FFFFFF"/>
                </a:highlight>
              </a:rPr>
              <a:t> is an artificial language that provides a way for a developer to create programming code to communicate logic in a format that can be executed by the computer hardware.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510d418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510d418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8510d418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8510d418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8510d418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8510d418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8510d418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8510d418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8510d418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8510d418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8510d418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8510d418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8510d418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8510d418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Using a systems development methodology can help mitigate these challenges and support development success.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8510d418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8510d418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rPr>
              <a:t>The Systems Development Life Cycle (SDLC)</a:t>
            </a:r>
            <a:r>
              <a:rPr lang="en" sz="1350">
                <a:solidFill>
                  <a:srgbClr val="373D3F"/>
                </a:solidFill>
                <a:highlight>
                  <a:srgbClr val="FFFFFF"/>
                </a:highlight>
              </a:rPr>
              <a:t> was first developed in the 1960s to manage large software projects running on corporate mainframes. This approach to software development is structured and risk averse, designed to manage large projects that include multiple programmers and systems.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510d418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510d418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The RAD methodology consists of four phases.</a:t>
            </a:r>
            <a:endParaRPr sz="1350">
              <a:solidFill>
                <a:srgbClr val="373D3F"/>
              </a:solidFill>
              <a:highlight>
                <a:srgbClr val="FFFFFF"/>
              </a:highlight>
            </a:endParaRPr>
          </a:p>
          <a:p>
            <a:pPr marL="0" lvl="0" indent="0" algn="l" rtl="0">
              <a:spcBef>
                <a:spcPts val="0"/>
              </a:spcBef>
              <a:spcAft>
                <a:spcPts val="0"/>
              </a:spcAft>
              <a:buNone/>
            </a:pPr>
            <a:endParaRPr sz="1350">
              <a:solidFill>
                <a:srgbClr val="373D3F"/>
              </a:solidFill>
              <a:highlight>
                <a:srgbClr val="FFFFFF"/>
              </a:highlight>
            </a:endParaRPr>
          </a:p>
          <a:p>
            <a:pPr marL="0" lvl="0" indent="0" algn="l" rtl="0">
              <a:spcBef>
                <a:spcPts val="0"/>
              </a:spcBef>
              <a:spcAft>
                <a:spcPts val="0"/>
              </a:spcAft>
              <a:buNone/>
            </a:pPr>
            <a:endParaRPr sz="1350">
              <a:solidFill>
                <a:srgbClr val="373D3F"/>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8510d418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8510d418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Each increment is released in a specified period of time (called a time box), creating a regular release schedule with very specific objectives.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8510d418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8510d418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The MVP is a working software application with just enough functionality to demonstrate the idea behind the project. Once the MVP is developed, the development team gives it to potential users for review.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8510d418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8510d418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8510d418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8510d418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2" name="Google Shape;32;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nsplash.com/s/photos/design?utm_source=unsplash&amp;utm_medium=referral&amp;utm_content=creditCopyText" TargetMode="External"/><Relationship Id="rId4" Type="http://schemas.openxmlformats.org/officeDocument/2006/relationships/hyperlink" Target="https://unsplash.com/@balazsketyi?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302200" y="1775225"/>
            <a:ext cx="85179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 sz="3422" b="1">
                <a:latin typeface="Arial"/>
                <a:ea typeface="Arial"/>
                <a:cs typeface="Arial"/>
                <a:sym typeface="Arial"/>
              </a:rPr>
              <a:t>Information Systems for Business &amp; Beyond</a:t>
            </a:r>
            <a:endParaRPr sz="3088" b="1">
              <a:latin typeface="Arial"/>
              <a:ea typeface="Arial"/>
              <a:cs typeface="Arial"/>
              <a:sym typeface="Arial"/>
            </a:endParaRPr>
          </a:p>
        </p:txBody>
      </p:sp>
      <p:sp>
        <p:nvSpPr>
          <p:cNvPr id="81" name="Google Shape;81;p13"/>
          <p:cNvSpPr txBox="1">
            <a:spLocks noGrp="1"/>
          </p:cNvSpPr>
          <p:nvPr>
            <p:ph type="subTitle" idx="1"/>
          </p:nvPr>
        </p:nvSpPr>
        <p:spPr>
          <a:xfrm>
            <a:off x="302188" y="27263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3042">
                <a:latin typeface="Arial"/>
                <a:ea typeface="Arial"/>
                <a:cs typeface="Arial"/>
                <a:sym typeface="Arial"/>
              </a:rPr>
              <a:t>Chapter 7 - Systems Development</a:t>
            </a:r>
            <a:endParaRPr sz="3042">
              <a:latin typeface="Arial"/>
              <a:ea typeface="Arial"/>
              <a:cs typeface="Arial"/>
              <a:sym typeface="Arial"/>
            </a:endParaRPr>
          </a:p>
        </p:txBody>
      </p:sp>
      <p:pic>
        <p:nvPicPr>
          <p:cNvPr id="83" name="Google Shape;83;p13" descr="CC BY-NC-SA 4.0 License Logo"/>
          <p:cNvPicPr preferRelativeResize="0"/>
          <p:nvPr/>
        </p:nvPicPr>
        <p:blipFill>
          <a:blip r:embed="rId3">
            <a:alphaModFix/>
          </a:blip>
          <a:stretch>
            <a:fillRect/>
          </a:stretch>
        </p:blipFill>
        <p:spPr>
          <a:xfrm>
            <a:off x="835500" y="4556888"/>
            <a:ext cx="858675" cy="300425"/>
          </a:xfrm>
          <a:prstGeom prst="rect">
            <a:avLst/>
          </a:prstGeom>
          <a:noFill/>
          <a:ln>
            <a:noFill/>
          </a:ln>
        </p:spPr>
      </p:pic>
      <p:sp>
        <p:nvSpPr>
          <p:cNvPr id="82" name="Google Shape;82;p13"/>
          <p:cNvSpPr txBox="1"/>
          <p:nvPr/>
        </p:nvSpPr>
        <p:spPr>
          <a:xfrm>
            <a:off x="1752050" y="4432750"/>
            <a:ext cx="6923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rgbClr val="FFFFFF"/>
                </a:solidFill>
                <a:latin typeface="Calibri"/>
                <a:ea typeface="Calibri"/>
                <a:cs typeface="Calibri"/>
                <a:sym typeface="Calibri"/>
              </a:rPr>
              <a:t>Unless otherwise noted, this work is licensed under a</a:t>
            </a:r>
            <a:r>
              <a:rPr lang="en" sz="1100">
                <a:solidFill>
                  <a:srgbClr val="FFFFFF"/>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1100" u="sng">
                <a:solidFill>
                  <a:schemeClr val="hlink"/>
                </a:solidFill>
                <a:latin typeface="Calibri"/>
                <a:ea typeface="Calibri"/>
                <a:cs typeface="Calibri"/>
                <a:sym typeface="Calibri"/>
                <a:hlinkClick r:id="rId4"/>
              </a:rPr>
              <a:t>Creative Commons Attribution-NonCommercial-ShareAlike 4.0 International (CC BY-NC-SA 4.0)</a:t>
            </a:r>
            <a:r>
              <a:rPr lang="en" sz="1100">
                <a:solidFill>
                  <a:srgbClr val="FFFFFF"/>
                </a:solidFill>
                <a:latin typeface="Calibri"/>
                <a:ea typeface="Calibri"/>
                <a:cs typeface="Calibri"/>
                <a:sym typeface="Calibri"/>
              </a:rPr>
              <a:t> license. Feel free to use, modify, reuse or redistribute any portion of this presentation.</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411" b="1" dirty="0">
                <a:solidFill>
                  <a:srgbClr val="003180"/>
                </a:solidFill>
                <a:latin typeface="Arial"/>
                <a:ea typeface="Arial"/>
                <a:cs typeface="Arial"/>
                <a:sym typeface="Arial"/>
              </a:rPr>
              <a:t>7.6 Design</a:t>
            </a:r>
            <a:endParaRPr sz="3411"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40" name="Google Shape;140;p22"/>
          <p:cNvSpPr txBox="1">
            <a:spLocks noGrp="1"/>
          </p:cNvSpPr>
          <p:nvPr>
            <p:ph type="body" idx="1"/>
          </p:nvPr>
        </p:nvSpPr>
        <p:spPr>
          <a:xfrm>
            <a:off x="311700" y="1229875"/>
            <a:ext cx="41109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The key to successful information systems is good design. Different people use the word design in different contexts. When information systems professionals speak of design, they are referring to business processes. </a:t>
            </a:r>
            <a:endParaRPr sz="2000">
              <a:latin typeface="Arial"/>
              <a:ea typeface="Arial"/>
              <a:cs typeface="Arial"/>
              <a:sym typeface="Arial"/>
            </a:endParaRPr>
          </a:p>
        </p:txBody>
      </p:sp>
      <p:pic>
        <p:nvPicPr>
          <p:cNvPr id="141" name="Google Shape;141;p22" descr="&quot;&quot;"/>
          <p:cNvPicPr preferRelativeResize="0"/>
          <p:nvPr/>
        </p:nvPicPr>
        <p:blipFill>
          <a:blip r:embed="rId3">
            <a:alphaModFix/>
          </a:blip>
          <a:stretch>
            <a:fillRect/>
          </a:stretch>
        </p:blipFill>
        <p:spPr>
          <a:xfrm>
            <a:off x="4850476" y="1017800"/>
            <a:ext cx="3437273" cy="3541873"/>
          </a:xfrm>
          <a:prstGeom prst="rect">
            <a:avLst/>
          </a:prstGeom>
          <a:noFill/>
          <a:ln>
            <a:noFill/>
          </a:ln>
        </p:spPr>
      </p:pic>
      <p:sp>
        <p:nvSpPr>
          <p:cNvPr id="142" name="Google Shape;142;p22"/>
          <p:cNvSpPr txBox="1"/>
          <p:nvPr/>
        </p:nvSpPr>
        <p:spPr>
          <a:xfrm>
            <a:off x="4913050" y="4568875"/>
            <a:ext cx="3067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bg2">
                    <a:lumMod val="50000"/>
                  </a:schemeClr>
                </a:solidFill>
                <a:highlight>
                  <a:srgbClr val="F5F5F5"/>
                </a:highlight>
                <a:latin typeface="Roboto"/>
                <a:ea typeface="Roboto"/>
                <a:cs typeface="Roboto"/>
                <a:sym typeface="Roboto"/>
              </a:rPr>
              <a:t>Photo by </a:t>
            </a:r>
            <a:r>
              <a:rPr lang="en" sz="1000" u="sng">
                <a:solidFill>
                  <a:schemeClr val="bg2">
                    <a:lumMod val="50000"/>
                  </a:schemeClr>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Balázs Kétyi</a:t>
            </a:r>
            <a:r>
              <a:rPr lang="en" sz="1000">
                <a:solidFill>
                  <a:schemeClr val="bg2">
                    <a:lumMod val="50000"/>
                  </a:schemeClr>
                </a:solidFill>
                <a:highlight>
                  <a:srgbClr val="F5F5F5"/>
                </a:highlight>
                <a:latin typeface="Roboto"/>
                <a:ea typeface="Roboto"/>
                <a:cs typeface="Roboto"/>
                <a:sym typeface="Roboto"/>
              </a:rPr>
              <a:t> on </a:t>
            </a:r>
            <a:r>
              <a:rPr lang="en" sz="1000" u="sng">
                <a:solidFill>
                  <a:schemeClr val="bg2">
                    <a:lumMod val="50000"/>
                  </a:schemeClr>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solidFill>
                <a:schemeClr val="bg2">
                  <a:lumMod val="50000"/>
                </a:schemeClr>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411" b="1" dirty="0">
                <a:solidFill>
                  <a:srgbClr val="003180"/>
                </a:solidFill>
                <a:latin typeface="Arial"/>
                <a:ea typeface="Arial"/>
                <a:cs typeface="Arial"/>
                <a:sym typeface="Arial"/>
              </a:rPr>
              <a:t>7.7 Building A Mobile App</a:t>
            </a:r>
            <a:endParaRPr sz="3411"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48" name="Google Shape;148;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In many ways building an application for a mobile device is exactly the same as building an application for a traditional computer. Understanding the requirements for the application, designing the interface, and working with users are all steps that still need to be carried out.</a:t>
            </a:r>
            <a:endParaRPr sz="2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411" b="1" dirty="0">
                <a:solidFill>
                  <a:srgbClr val="003180"/>
                </a:solidFill>
                <a:latin typeface="Arial"/>
                <a:ea typeface="Arial"/>
                <a:cs typeface="Arial"/>
                <a:sym typeface="Arial"/>
              </a:rPr>
              <a:t>7.8 Programming</a:t>
            </a:r>
            <a:endParaRPr sz="3411"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54" name="Google Shape;154;p24"/>
          <p:cNvSpPr txBox="1">
            <a:spLocks noGrp="1"/>
          </p:cNvSpPr>
          <p:nvPr>
            <p:ph type="body" idx="1"/>
          </p:nvPr>
        </p:nvSpPr>
        <p:spPr>
          <a:xfrm>
            <a:off x="311700" y="1229875"/>
            <a:ext cx="4319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solidFill>
                  <a:srgbClr val="373D3F"/>
                </a:solidFill>
                <a:latin typeface="Arial"/>
                <a:ea typeface="Arial"/>
                <a:cs typeface="Arial"/>
                <a:sym typeface="Arial"/>
              </a:rPr>
              <a:t>Programming</a:t>
            </a:r>
            <a:r>
              <a:rPr lang="en" sz="2000">
                <a:solidFill>
                  <a:srgbClr val="373D3F"/>
                </a:solidFill>
                <a:highlight>
                  <a:srgbClr val="FFFFFF"/>
                </a:highlight>
                <a:latin typeface="Arial"/>
                <a:ea typeface="Arial"/>
                <a:cs typeface="Arial"/>
                <a:sym typeface="Arial"/>
              </a:rPr>
              <a:t> is the process of creating a set of logical instructions for a digital device to follow using a programming language. The process of programming is sometimes called “coding” because the developer takes the design and encodes it into a programming language which then runs on the computer.</a:t>
            </a:r>
            <a:endParaRPr sz="2000">
              <a:latin typeface="Arial"/>
              <a:ea typeface="Arial"/>
              <a:cs typeface="Arial"/>
              <a:sym typeface="Arial"/>
            </a:endParaRPr>
          </a:p>
        </p:txBody>
      </p:sp>
      <p:pic>
        <p:nvPicPr>
          <p:cNvPr id="155" name="Google Shape;155;p24" descr="&quot;&quot;"/>
          <p:cNvPicPr preferRelativeResize="0"/>
          <p:nvPr/>
        </p:nvPicPr>
        <p:blipFill>
          <a:blip r:embed="rId3">
            <a:alphaModFix/>
          </a:blip>
          <a:stretch>
            <a:fillRect/>
          </a:stretch>
        </p:blipFill>
        <p:spPr>
          <a:xfrm>
            <a:off x="4704400" y="1570325"/>
            <a:ext cx="4127899" cy="2789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7.9 Build Vs. Buy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61" name="Google Shape;161;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When an organization decides that a new program needs to be developed, they must determine if it makes more sense to build it themselves or to purchase it from an outside company. This is the “build vs. buy” decision.</a:t>
            </a:r>
            <a:endParaRPr sz="2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5900"/>
              </a:spcAft>
              <a:buNone/>
            </a:pPr>
            <a:r>
              <a:rPr lang="en" b="1" dirty="0">
                <a:solidFill>
                  <a:srgbClr val="003180"/>
                </a:solidFill>
                <a:latin typeface="Arial"/>
                <a:ea typeface="Arial"/>
                <a:cs typeface="Arial"/>
                <a:sym typeface="Arial"/>
              </a:rPr>
              <a:t>7.9 Build Vs. Buy</a:t>
            </a:r>
            <a:endParaRPr dirty="0">
              <a:latin typeface="Arial"/>
              <a:ea typeface="Arial"/>
              <a:cs typeface="Arial"/>
              <a:sym typeface="Arial"/>
            </a:endParaRPr>
          </a:p>
        </p:txBody>
      </p:sp>
      <p:sp>
        <p:nvSpPr>
          <p:cNvPr id="167" name="Google Shape;167;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latin typeface="Arial"/>
                <a:ea typeface="Arial"/>
                <a:cs typeface="Arial"/>
                <a:sym typeface="Arial"/>
              </a:rPr>
              <a:t>Advantages</a:t>
            </a:r>
            <a:endParaRPr sz="2000" b="1">
              <a:latin typeface="Arial"/>
              <a:ea typeface="Arial"/>
              <a:cs typeface="Arial"/>
              <a:sym typeface="Arial"/>
            </a:endParaRPr>
          </a:p>
          <a:p>
            <a:pPr marL="0" lvl="0" indent="0" algn="l" rtl="0">
              <a:spcBef>
                <a:spcPts val="1200"/>
              </a:spcBef>
              <a:spcAft>
                <a:spcPts val="0"/>
              </a:spcAft>
              <a:buNone/>
            </a:pPr>
            <a:r>
              <a:rPr lang="en" sz="2000">
                <a:solidFill>
                  <a:srgbClr val="373D3F"/>
                </a:solidFill>
                <a:highlight>
                  <a:srgbClr val="FFFFFF"/>
                </a:highlight>
                <a:latin typeface="Arial"/>
                <a:ea typeface="Arial"/>
                <a:cs typeface="Arial"/>
                <a:sym typeface="Arial"/>
              </a:rPr>
              <a:t>There are many advantages to purchasing software from an outside company. </a:t>
            </a:r>
            <a:endParaRPr sz="2000">
              <a:solidFill>
                <a:srgbClr val="373D3F"/>
              </a:solidFill>
              <a:highlight>
                <a:srgbClr val="FFFFFF"/>
              </a:highlight>
              <a:latin typeface="Arial"/>
              <a:ea typeface="Arial"/>
              <a:cs typeface="Arial"/>
              <a:sym typeface="Arial"/>
            </a:endParaRPr>
          </a:p>
          <a:p>
            <a:pPr marL="0" lvl="0" indent="0" algn="l" rtl="0">
              <a:spcBef>
                <a:spcPts val="1200"/>
              </a:spcBef>
              <a:spcAft>
                <a:spcPts val="0"/>
              </a:spcAft>
              <a:buNone/>
            </a:pPr>
            <a:r>
              <a:rPr lang="en" sz="2000">
                <a:solidFill>
                  <a:srgbClr val="373D3F"/>
                </a:solidFill>
                <a:highlight>
                  <a:srgbClr val="FFFFFF"/>
                </a:highlight>
                <a:latin typeface="Arial"/>
                <a:ea typeface="Arial"/>
                <a:cs typeface="Arial"/>
                <a:sym typeface="Arial"/>
              </a:rPr>
              <a:t>1.First, it is generally less expensive to purchase software than to build it. </a:t>
            </a:r>
            <a:endParaRPr sz="200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a:solidFill>
                  <a:srgbClr val="373D3F"/>
                </a:solidFill>
                <a:highlight>
                  <a:srgbClr val="FFFFFF"/>
                </a:highlight>
                <a:latin typeface="Arial"/>
                <a:ea typeface="Arial"/>
                <a:cs typeface="Arial"/>
                <a:sym typeface="Arial"/>
              </a:rPr>
              <a:t>2. Second, when software is purchased, it is available much more quickly than if the package is built in-house. </a:t>
            </a:r>
            <a:endParaRPr sz="20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5900"/>
              </a:spcAft>
              <a:buNone/>
            </a:pPr>
            <a:r>
              <a:rPr lang="en" sz="3300" b="1">
                <a:solidFill>
                  <a:srgbClr val="003180"/>
                </a:solidFill>
                <a:latin typeface="Arial"/>
                <a:ea typeface="Arial"/>
                <a:cs typeface="Arial"/>
                <a:sym typeface="Arial"/>
              </a:rPr>
              <a:t>7.9 Build Vs. Buy Cont.</a:t>
            </a:r>
            <a:endParaRPr/>
          </a:p>
        </p:txBody>
      </p:sp>
      <p:sp>
        <p:nvSpPr>
          <p:cNvPr id="173" name="Google Shape;173;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latin typeface="Arial"/>
                <a:ea typeface="Arial"/>
                <a:cs typeface="Arial"/>
                <a:sym typeface="Arial"/>
              </a:rPr>
              <a:t>Disadvantages</a:t>
            </a:r>
            <a:endParaRPr sz="2000" b="1">
              <a:latin typeface="Arial"/>
              <a:ea typeface="Arial"/>
              <a:cs typeface="Arial"/>
              <a:sym typeface="Arial"/>
            </a:endParaRPr>
          </a:p>
          <a:p>
            <a:pPr marL="0" lvl="0" indent="0" algn="l" rtl="0">
              <a:spcBef>
                <a:spcPts val="1200"/>
              </a:spcBef>
              <a:spcAft>
                <a:spcPts val="0"/>
              </a:spcAft>
              <a:buNone/>
            </a:pPr>
            <a:r>
              <a:rPr lang="en" sz="2000">
                <a:solidFill>
                  <a:srgbClr val="373D3F"/>
                </a:solidFill>
                <a:highlight>
                  <a:srgbClr val="FFFFFF"/>
                </a:highlight>
                <a:latin typeface="Arial"/>
                <a:ea typeface="Arial"/>
                <a:cs typeface="Arial"/>
                <a:sym typeface="Arial"/>
              </a:rPr>
              <a:t>First, the same software you are using can be used by your competitors. </a:t>
            </a:r>
            <a:endParaRPr sz="200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a:solidFill>
                  <a:srgbClr val="373D3F"/>
                </a:solidFill>
                <a:highlight>
                  <a:srgbClr val="FFFFFF"/>
                </a:highlight>
                <a:latin typeface="Arial"/>
                <a:ea typeface="Arial"/>
                <a:cs typeface="Arial"/>
                <a:sym typeface="Arial"/>
              </a:rPr>
              <a:t>Second, if you purchase software from a vendor and then customize it, you will have to manage those customizations every time the vendor provides an upgrade. </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7.10 Implementation And Maintenance</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79" name="Google Shape;179;p28"/>
          <p:cNvSpPr txBox="1">
            <a:spLocks noGrp="1"/>
          </p:cNvSpPr>
          <p:nvPr>
            <p:ph type="body" idx="1"/>
          </p:nvPr>
        </p:nvSpPr>
        <p:spPr>
          <a:xfrm>
            <a:off x="311700" y="10942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73D3F"/>
                </a:solidFill>
                <a:highlight>
                  <a:srgbClr val="FFFFFF"/>
                </a:highlight>
                <a:latin typeface="Arial"/>
                <a:ea typeface="Arial"/>
                <a:cs typeface="Arial"/>
                <a:sym typeface="Arial"/>
              </a:rPr>
              <a:t>Once a new system is developed or purchased, the organization must determine the best method for implementation. Convincing a group of people to learn and use a new system can be a very difficult process.</a:t>
            </a:r>
            <a:endParaRPr sz="2000">
              <a:solidFill>
                <a:srgbClr val="373D3F"/>
              </a:solidFill>
              <a:highlight>
                <a:srgbClr val="FFFFFF"/>
              </a:highlight>
              <a:latin typeface="Arial"/>
              <a:ea typeface="Arial"/>
              <a:cs typeface="Arial"/>
              <a:sym typeface="Arial"/>
            </a:endParaRPr>
          </a:p>
          <a:p>
            <a:pPr marL="0" lvl="0" indent="0" algn="just" rtl="0">
              <a:lnSpc>
                <a:spcPct val="150000"/>
              </a:lnSpc>
              <a:spcBef>
                <a:spcPts val="1400"/>
              </a:spcBef>
              <a:spcAft>
                <a:spcPts val="0"/>
              </a:spcAft>
              <a:buNone/>
            </a:pPr>
            <a:r>
              <a:rPr lang="en" sz="2000">
                <a:solidFill>
                  <a:srgbClr val="373D3F"/>
                </a:solidFill>
                <a:highlight>
                  <a:srgbClr val="FFFFFF"/>
                </a:highlight>
                <a:latin typeface="Arial"/>
                <a:ea typeface="Arial"/>
                <a:cs typeface="Arial"/>
                <a:sym typeface="Arial"/>
              </a:rPr>
              <a:t>There are several different methodologies an organization can adopt to implement a new system. Four of the most popular are:</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Direct Cutover</a:t>
            </a:r>
            <a:endParaRPr sz="2000" b="1">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Pilot Implementation </a:t>
            </a:r>
            <a:endParaRPr sz="2000" b="1">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Parallel Operation </a:t>
            </a:r>
            <a:endParaRPr sz="2000" b="1">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Phased  Implementation</a:t>
            </a:r>
            <a:endParaRPr sz="2000" b="1">
              <a:solidFill>
                <a:srgbClr val="373D3F"/>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211775"/>
            <a:ext cx="8520600" cy="607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5600"/>
              </a:spcAft>
              <a:buNone/>
            </a:pPr>
            <a:r>
              <a:rPr lang="en" b="1" dirty="0">
                <a:solidFill>
                  <a:srgbClr val="003180"/>
                </a:solidFill>
                <a:latin typeface="Arial"/>
                <a:ea typeface="Arial"/>
                <a:cs typeface="Arial"/>
                <a:sym typeface="Arial"/>
              </a:rPr>
              <a:t>7.11 Key Takeaways</a:t>
            </a:r>
            <a:endParaRPr b="1" dirty="0">
              <a:latin typeface="Arial"/>
              <a:ea typeface="Arial"/>
              <a:cs typeface="Arial"/>
              <a:sym typeface="Arial"/>
            </a:endParaRPr>
          </a:p>
        </p:txBody>
      </p:sp>
      <p:sp>
        <p:nvSpPr>
          <p:cNvPr id="185" name="Google Shape;185;p29"/>
          <p:cNvSpPr txBox="1">
            <a:spLocks noGrp="1"/>
          </p:cNvSpPr>
          <p:nvPr>
            <p:ph type="body" idx="1"/>
          </p:nvPr>
        </p:nvSpPr>
        <p:spPr>
          <a:xfrm>
            <a:off x="311700" y="743450"/>
            <a:ext cx="8520600" cy="3339000"/>
          </a:xfrm>
          <a:prstGeom prst="rect">
            <a:avLst/>
          </a:prstGeom>
        </p:spPr>
        <p:txBody>
          <a:bodyPr spcFirstLastPara="1" wrap="square" lIns="91425" tIns="91425" rIns="91425" bIns="91425" anchor="t" anchorCtr="0">
            <a:normAutofit fontScale="25000" lnSpcReduction="20000"/>
          </a:bodyPr>
          <a:lstStyle/>
          <a:p>
            <a:pPr marL="571500" lvl="0" indent="-317546" algn="l" rtl="0">
              <a:lnSpc>
                <a:spcPct val="150000"/>
              </a:lnSpc>
              <a:spcBef>
                <a:spcPts val="120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Software development is about solving business problems.</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Developing new software applications requires several steps, from the formal SDLC process to more informal processes such as agile programming or lean methodologies.</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In end-user computing, software development happens outside the information technology department.</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Conducting a feasibility analysis is important to ensure the new system will be a good investment.</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Programming languages have evolved from very low-level machine-specific languages to higher-level languages that allow a programmer to write software for a wide variety of machines.</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Most programmers work with software development tools to make the software development  more efficient.</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Some companies choose to purchase software to save development costs and speed implementation.</a:t>
            </a:r>
            <a:endParaRPr sz="5602" dirty="0">
              <a:solidFill>
                <a:srgbClr val="000000"/>
              </a:solidFill>
              <a:latin typeface="Arial"/>
              <a:ea typeface="Arial"/>
              <a:cs typeface="Arial"/>
              <a:sym typeface="Arial"/>
            </a:endParaRPr>
          </a:p>
          <a:p>
            <a:pPr marL="571500" lvl="0" indent="-317546" algn="l" rtl="0">
              <a:lnSpc>
                <a:spcPct val="150000"/>
              </a:lnSpc>
              <a:spcBef>
                <a:spcPts val="0"/>
              </a:spcBef>
              <a:spcAft>
                <a:spcPts val="0"/>
              </a:spcAft>
              <a:buClr>
                <a:srgbClr val="000000"/>
              </a:buClr>
              <a:buSzPct val="100000"/>
              <a:buFont typeface="Arial"/>
              <a:buChar char="●"/>
            </a:pPr>
            <a:r>
              <a:rPr lang="en" sz="5602" dirty="0">
                <a:solidFill>
                  <a:srgbClr val="000000"/>
                </a:solidFill>
                <a:latin typeface="Arial"/>
                <a:ea typeface="Arial"/>
                <a:cs typeface="Arial"/>
                <a:sym typeface="Arial"/>
              </a:rPr>
              <a:t>When implementing new software applications, there are several different types of implementation methodologies that must be considered.</a:t>
            </a:r>
            <a:endParaRPr sz="5602" dirty="0">
              <a:solidFill>
                <a:srgbClr val="000000"/>
              </a:solidFill>
              <a:latin typeface="Arial"/>
              <a:ea typeface="Arial"/>
              <a:cs typeface="Arial"/>
              <a:sym typeface="Arial"/>
            </a:endParaRPr>
          </a:p>
          <a:p>
            <a:pPr marL="0" lvl="0" indent="0" algn="l" rtl="0">
              <a:spcBef>
                <a:spcPts val="9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7.1 Learning Outcomes </a:t>
            </a:r>
            <a:endParaRPr b="1">
              <a:latin typeface="Arial"/>
              <a:ea typeface="Arial"/>
              <a:cs typeface="Arial"/>
              <a:sym typeface="Arial"/>
            </a:endParaRPr>
          </a:p>
        </p:txBody>
      </p:sp>
      <p:sp>
        <p:nvSpPr>
          <p:cNvPr id="89" name="Google Shape;89;p14"/>
          <p:cNvSpPr txBox="1">
            <a:spLocks noGrp="1"/>
          </p:cNvSpPr>
          <p:nvPr>
            <p:ph type="body" idx="1"/>
          </p:nvPr>
        </p:nvSpPr>
        <p:spPr>
          <a:xfrm>
            <a:off x="311700" y="1201000"/>
            <a:ext cx="8520600" cy="33390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r>
              <a:rPr lang="en" sz="8000" dirty="0">
                <a:solidFill>
                  <a:srgbClr val="000000"/>
                </a:solidFill>
                <a:latin typeface="Arial"/>
                <a:ea typeface="Arial"/>
                <a:cs typeface="Arial"/>
                <a:sym typeface="Arial"/>
              </a:rPr>
              <a:t>Upon successful completion of this chapter, you will be able to:</a:t>
            </a:r>
            <a:endParaRPr sz="6150" dirty="0">
              <a:solidFill>
                <a:srgbClr val="000000"/>
              </a:solidFill>
              <a:latin typeface="Arial"/>
              <a:ea typeface="Arial"/>
              <a:cs typeface="Arial"/>
              <a:sym typeface="Arial"/>
            </a:endParaRPr>
          </a:p>
          <a:p>
            <a:pPr marL="571500" lvl="0" indent="-338931" algn="l" rtl="0">
              <a:lnSpc>
                <a:spcPct val="150000"/>
              </a:lnSpc>
              <a:spcBef>
                <a:spcPts val="120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Define systems development;</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Explain the overall process of developing new systems;</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Explain the differences between system development methodologies;</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Discuss the components of a feasibility analysis;</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List the different types of programming languages used to develop software;</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Clarify some of the issues surrounding the development of mobile applications;</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Compare the build vs buy decision; and</a:t>
            </a:r>
            <a:endParaRPr sz="6950" dirty="0">
              <a:solidFill>
                <a:srgbClr val="000000"/>
              </a:solidFill>
              <a:latin typeface="Arial"/>
              <a:ea typeface="Arial"/>
              <a:cs typeface="Arial"/>
              <a:sym typeface="Arial"/>
            </a:endParaRPr>
          </a:p>
          <a:p>
            <a:pPr marL="571500" lvl="0" indent="-338931" algn="l" rtl="0">
              <a:lnSpc>
                <a:spcPct val="150000"/>
              </a:lnSpc>
              <a:spcBef>
                <a:spcPts val="0"/>
              </a:spcBef>
              <a:spcAft>
                <a:spcPts val="0"/>
              </a:spcAft>
              <a:buClr>
                <a:srgbClr val="000000"/>
              </a:buClr>
              <a:buSzPct val="100000"/>
              <a:buFont typeface="Arial"/>
              <a:buChar char="●"/>
            </a:pPr>
            <a:r>
              <a:rPr lang="en" sz="6950" dirty="0">
                <a:solidFill>
                  <a:srgbClr val="000000"/>
                </a:solidFill>
                <a:latin typeface="Arial"/>
                <a:ea typeface="Arial"/>
                <a:cs typeface="Arial"/>
                <a:sym typeface="Arial"/>
              </a:rPr>
              <a:t>Identify the four primary implementation policies.</a:t>
            </a:r>
            <a:endParaRPr sz="6950" dirty="0">
              <a:solidFill>
                <a:srgbClr val="000000"/>
              </a:solidFill>
              <a:latin typeface="Arial"/>
              <a:ea typeface="Arial"/>
              <a:cs typeface="Arial"/>
              <a:sym typeface="Arial"/>
            </a:endParaRPr>
          </a:p>
          <a:p>
            <a:pPr marL="0" lvl="0" indent="0" algn="l" rtl="0">
              <a:spcBef>
                <a:spcPts val="9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7.2 Systems Development </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95" name="Google Shape;95;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latin typeface="Arial"/>
                <a:ea typeface="Arial"/>
                <a:cs typeface="Arial"/>
                <a:sym typeface="Arial"/>
              </a:rPr>
              <a:t>Systems development</a:t>
            </a:r>
            <a:r>
              <a:rPr lang="en" sz="2000">
                <a:solidFill>
                  <a:srgbClr val="373D3F"/>
                </a:solidFill>
                <a:highlight>
                  <a:srgbClr val="FFFFFF"/>
                </a:highlight>
                <a:latin typeface="Arial"/>
                <a:ea typeface="Arial"/>
                <a:cs typeface="Arial"/>
                <a:sym typeface="Arial"/>
              </a:rPr>
              <a:t> could be seen as the simple process of writing programs to solve the needs of users. However, in reality this process is not that simple. End users may know what they want, but lack the technical expertise to bring the idea to life. </a:t>
            </a:r>
            <a:endParaRPr sz="2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311700" y="222225"/>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7.3 Systems Development Life Cycle</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pic>
        <p:nvPicPr>
          <p:cNvPr id="101" name="Google Shape;101;p16" descr="Circle of life-cycle.  Clockwise from top: maintenance, preliminary analysis, system design, programming, testing, implementation" title="Systems Development Life-Cycle"/>
          <p:cNvPicPr preferRelativeResize="0"/>
          <p:nvPr/>
        </p:nvPicPr>
        <p:blipFill>
          <a:blip r:embed="rId3">
            <a:alphaModFix/>
          </a:blip>
          <a:stretch>
            <a:fillRect/>
          </a:stretch>
        </p:blipFill>
        <p:spPr>
          <a:xfrm>
            <a:off x="2810575" y="830025"/>
            <a:ext cx="3621500" cy="4016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7.4 Other Development Methods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07" name="Google Shape;107;p17"/>
          <p:cNvSpPr txBox="1">
            <a:spLocks noGrp="1"/>
          </p:cNvSpPr>
          <p:nvPr>
            <p:ph type="body" idx="1"/>
          </p:nvPr>
        </p:nvSpPr>
        <p:spPr>
          <a:xfrm>
            <a:off x="311700" y="1229875"/>
            <a:ext cx="3870900" cy="3339000"/>
          </a:xfrm>
          <a:prstGeom prst="rect">
            <a:avLst/>
          </a:prstGeom>
        </p:spPr>
        <p:txBody>
          <a:bodyPr spcFirstLastPara="1" wrap="square" lIns="91425" tIns="91425" rIns="91425" bIns="91425" anchor="t" anchorCtr="0">
            <a:normAutofit lnSpcReduction="10000"/>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Rapid Application Development</a:t>
            </a:r>
            <a:endParaRPr sz="2000" b="1">
              <a:solidFill>
                <a:srgbClr val="003180"/>
              </a:solidFill>
              <a:latin typeface="Arial"/>
              <a:ea typeface="Arial"/>
              <a:cs typeface="Arial"/>
              <a:sym typeface="Arial"/>
            </a:endParaRPr>
          </a:p>
          <a:p>
            <a:pPr marL="0" lvl="0" indent="0" algn="l" rtl="0">
              <a:spcBef>
                <a:spcPts val="1700"/>
              </a:spcBef>
              <a:spcAft>
                <a:spcPts val="1200"/>
              </a:spcAft>
              <a:buNone/>
            </a:pPr>
            <a:r>
              <a:rPr lang="en" sz="2000">
                <a:solidFill>
                  <a:srgbClr val="373D3F"/>
                </a:solidFill>
                <a:latin typeface="Arial"/>
                <a:ea typeface="Arial"/>
                <a:cs typeface="Arial"/>
                <a:sym typeface="Arial"/>
              </a:rPr>
              <a:t>Rapid Application Development (RAD)</a:t>
            </a:r>
            <a:r>
              <a:rPr lang="en" sz="2000">
                <a:solidFill>
                  <a:srgbClr val="373D3F"/>
                </a:solidFill>
                <a:highlight>
                  <a:srgbClr val="FFFFFF"/>
                </a:highlight>
                <a:latin typeface="Arial"/>
                <a:ea typeface="Arial"/>
                <a:cs typeface="Arial"/>
                <a:sym typeface="Arial"/>
              </a:rPr>
              <a:t> focuses on quickly building a working model of the software, getting feedback from users, and then using that feedback to update the working model.</a:t>
            </a:r>
            <a:endParaRPr sz="2000">
              <a:latin typeface="Arial"/>
              <a:ea typeface="Arial"/>
              <a:cs typeface="Arial"/>
              <a:sym typeface="Arial"/>
            </a:endParaRPr>
          </a:p>
        </p:txBody>
      </p:sp>
      <p:pic>
        <p:nvPicPr>
          <p:cNvPr id="108" name="Google Shape;108;p17" descr="Requirements Planning leading to User Design/Construction leading to Cutover" title="Rapid Application Development"/>
          <p:cNvPicPr preferRelativeResize="0"/>
          <p:nvPr/>
        </p:nvPicPr>
        <p:blipFill>
          <a:blip r:embed="rId3">
            <a:alphaModFix/>
          </a:blip>
          <a:stretch>
            <a:fillRect/>
          </a:stretch>
        </p:blipFill>
        <p:spPr>
          <a:xfrm>
            <a:off x="4335000" y="1170200"/>
            <a:ext cx="4656599" cy="30649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a:solidFill>
                  <a:srgbClr val="003180"/>
                </a:solidFill>
                <a:latin typeface="Arial"/>
                <a:ea typeface="Arial"/>
                <a:cs typeface="Arial"/>
                <a:sym typeface="Arial"/>
              </a:rPr>
              <a:t>7.4 Other Development Methods cont.</a:t>
            </a:r>
            <a:endParaRPr b="1">
              <a:solidFill>
                <a:srgbClr val="003180"/>
              </a:solidFill>
              <a:latin typeface="Arial"/>
              <a:ea typeface="Arial"/>
              <a:cs typeface="Arial"/>
              <a:sym typeface="Arial"/>
            </a:endParaRPr>
          </a:p>
          <a:p>
            <a:pPr marL="0" lvl="0" indent="0" algn="l" rtl="0">
              <a:spcBef>
                <a:spcPts val="5900"/>
              </a:spcBef>
              <a:spcAft>
                <a:spcPts val="0"/>
              </a:spcAft>
              <a:buNone/>
            </a:pPr>
            <a:endParaRPr/>
          </a:p>
        </p:txBody>
      </p:sp>
      <p:sp>
        <p:nvSpPr>
          <p:cNvPr id="114" name="Google Shape;114;p18"/>
          <p:cNvSpPr txBox="1">
            <a:spLocks noGrp="1"/>
          </p:cNvSpPr>
          <p:nvPr>
            <p:ph type="body" idx="1"/>
          </p:nvPr>
        </p:nvSpPr>
        <p:spPr>
          <a:xfrm>
            <a:off x="311700" y="1229875"/>
            <a:ext cx="40797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Agile Methodologies</a:t>
            </a:r>
            <a:endParaRPr sz="2000" b="1">
              <a:solidFill>
                <a:srgbClr val="003180"/>
              </a:solidFill>
              <a:latin typeface="Arial"/>
              <a:ea typeface="Arial"/>
              <a:cs typeface="Arial"/>
              <a:sym typeface="Arial"/>
            </a:endParaRPr>
          </a:p>
          <a:p>
            <a:pPr marL="0" lvl="0" indent="0" algn="l" rtl="0">
              <a:spcBef>
                <a:spcPts val="1700"/>
              </a:spcBef>
              <a:spcAft>
                <a:spcPts val="1200"/>
              </a:spcAft>
              <a:buNone/>
            </a:pPr>
            <a:r>
              <a:rPr lang="en" sz="2000">
                <a:solidFill>
                  <a:srgbClr val="373D3F"/>
                </a:solidFill>
                <a:highlight>
                  <a:srgbClr val="FFFFFF"/>
                </a:highlight>
                <a:latin typeface="Arial"/>
                <a:ea typeface="Arial"/>
                <a:cs typeface="Arial"/>
                <a:sym typeface="Arial"/>
              </a:rPr>
              <a:t>Agile methodologies are a group of methodologies that utilize incremental changes with a focus on quality and attention to detail. </a:t>
            </a:r>
            <a:endParaRPr sz="2000">
              <a:latin typeface="Arial"/>
              <a:ea typeface="Arial"/>
              <a:cs typeface="Arial"/>
              <a:sym typeface="Arial"/>
            </a:endParaRPr>
          </a:p>
        </p:txBody>
      </p:sp>
      <p:pic>
        <p:nvPicPr>
          <p:cNvPr id="115" name="Google Shape;115;p18" descr="Plan (backlog/items) to Collaborate (daily review and iteration) release to Deliver deliverables.  Deliverables cycle back through feedback to collaboration stage." title="Agile Methodologies"/>
          <p:cNvPicPr preferRelativeResize="0"/>
          <p:nvPr/>
        </p:nvPicPr>
        <p:blipFill>
          <a:blip r:embed="rId3">
            <a:alphaModFix/>
          </a:blip>
          <a:stretch>
            <a:fillRect/>
          </a:stretch>
        </p:blipFill>
        <p:spPr>
          <a:xfrm>
            <a:off x="4572000" y="1535350"/>
            <a:ext cx="4447800" cy="1974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a:solidFill>
                  <a:srgbClr val="003180"/>
                </a:solidFill>
                <a:latin typeface="Arial"/>
                <a:ea typeface="Arial"/>
                <a:cs typeface="Arial"/>
                <a:sym typeface="Arial"/>
              </a:rPr>
              <a:t>7.4 Other Development Methods Cont. </a:t>
            </a:r>
            <a:endParaRPr sz="3300" b="1">
              <a:solidFill>
                <a:srgbClr val="003180"/>
              </a:solidFill>
              <a:latin typeface="Arial"/>
              <a:ea typeface="Arial"/>
              <a:cs typeface="Arial"/>
              <a:sym typeface="Arial"/>
            </a:endParaRPr>
          </a:p>
          <a:p>
            <a:pPr marL="0" lvl="0" indent="0" algn="l" rtl="0">
              <a:spcBef>
                <a:spcPts val="5900"/>
              </a:spcBef>
              <a:spcAft>
                <a:spcPts val="0"/>
              </a:spcAft>
              <a:buNone/>
            </a:pPr>
            <a:endParaRPr/>
          </a:p>
        </p:txBody>
      </p:sp>
      <p:sp>
        <p:nvSpPr>
          <p:cNvPr id="121" name="Google Shape;121;p19"/>
          <p:cNvSpPr txBox="1">
            <a:spLocks noGrp="1"/>
          </p:cNvSpPr>
          <p:nvPr>
            <p:ph type="body" idx="1"/>
          </p:nvPr>
        </p:nvSpPr>
        <p:spPr>
          <a:xfrm>
            <a:off x="311700" y="1229875"/>
            <a:ext cx="37875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Lean Methodology</a:t>
            </a:r>
            <a:endParaRPr sz="2000" b="1">
              <a:solidFill>
                <a:srgbClr val="003180"/>
              </a:solidFill>
              <a:latin typeface="Arial"/>
              <a:ea typeface="Arial"/>
              <a:cs typeface="Arial"/>
              <a:sym typeface="Arial"/>
            </a:endParaRPr>
          </a:p>
          <a:p>
            <a:pPr marL="0" lvl="0" indent="0" algn="l" rtl="0">
              <a:spcBef>
                <a:spcPts val="1700"/>
              </a:spcBef>
              <a:spcAft>
                <a:spcPts val="1200"/>
              </a:spcAft>
              <a:buNone/>
            </a:pPr>
            <a:r>
              <a:rPr lang="en" sz="2000">
                <a:solidFill>
                  <a:srgbClr val="373D3F"/>
                </a:solidFill>
                <a:highlight>
                  <a:srgbClr val="FFFFFF"/>
                </a:highlight>
                <a:latin typeface="Arial"/>
                <a:ea typeface="Arial"/>
                <a:cs typeface="Arial"/>
                <a:sym typeface="Arial"/>
              </a:rPr>
              <a:t>Lean focuses on taking an initial idea and developing a Minimum Viable Product (MVP)</a:t>
            </a:r>
            <a:endParaRPr sz="2000">
              <a:latin typeface="Arial"/>
              <a:ea typeface="Arial"/>
              <a:cs typeface="Arial"/>
              <a:sym typeface="Arial"/>
            </a:endParaRPr>
          </a:p>
        </p:txBody>
      </p:sp>
      <p:pic>
        <p:nvPicPr>
          <p:cNvPr id="122" name="Google Shape;122;p19" descr="Circular methodology.  Clockwise from top: Build, Code, Measure, Data, Learn, Ideas" title="Lean Methodology"/>
          <p:cNvPicPr preferRelativeResize="0"/>
          <p:nvPr/>
        </p:nvPicPr>
        <p:blipFill>
          <a:blip r:embed="rId3">
            <a:alphaModFix/>
          </a:blip>
          <a:stretch>
            <a:fillRect/>
          </a:stretch>
        </p:blipFill>
        <p:spPr>
          <a:xfrm>
            <a:off x="4759800" y="1144400"/>
            <a:ext cx="3509950" cy="350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7.5 Feasibility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28" name="Google Shape;12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Regardless of the development method, the scope and objectives of the new system should be investigated to determine feasibility.  New applications normally originate from end-user requests and are weighed against the other requests for information systems resources before approval to develop the system is granted. </a:t>
            </a:r>
            <a:endParaRPr sz="2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411" b="1">
                <a:solidFill>
                  <a:srgbClr val="003180"/>
                </a:solidFill>
                <a:latin typeface="Arial"/>
                <a:ea typeface="Arial"/>
                <a:cs typeface="Arial"/>
                <a:sym typeface="Arial"/>
              </a:rPr>
              <a:t>7.5 Feasibility Cont.</a:t>
            </a:r>
            <a:endParaRPr sz="3411" b="1">
              <a:solidFill>
                <a:srgbClr val="003180"/>
              </a:solidFill>
              <a:latin typeface="Arial"/>
              <a:ea typeface="Arial"/>
              <a:cs typeface="Arial"/>
              <a:sym typeface="Arial"/>
            </a:endParaRPr>
          </a:p>
          <a:p>
            <a:pPr marL="0" lvl="0" indent="0" algn="l" rtl="0">
              <a:spcBef>
                <a:spcPts val="5900"/>
              </a:spcBef>
              <a:spcAft>
                <a:spcPts val="0"/>
              </a:spcAft>
              <a:buNone/>
            </a:pPr>
            <a:endParaRPr/>
          </a:p>
        </p:txBody>
      </p:sp>
      <p:sp>
        <p:nvSpPr>
          <p:cNvPr id="134" name="Google Shape;13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373D3F"/>
                </a:solidFill>
                <a:highlight>
                  <a:srgbClr val="FFFFFF"/>
                </a:highlight>
                <a:latin typeface="Arial"/>
                <a:ea typeface="Arial"/>
                <a:cs typeface="Arial"/>
                <a:sym typeface="Arial"/>
              </a:rPr>
              <a:t>In order to ensure that the new system would be of greater benefit to the organization than other competing requests for proposals, a feasibility study must be performed covering the following three major areas:</a:t>
            </a:r>
            <a:endParaRPr sz="2000">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Economic Feasibility </a:t>
            </a:r>
            <a:endParaRPr sz="2000" b="1">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Technical Feasibility </a:t>
            </a:r>
            <a:endParaRPr sz="2000" b="1">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b="1">
                <a:solidFill>
                  <a:srgbClr val="373D3F"/>
                </a:solidFill>
                <a:highlight>
                  <a:srgbClr val="FFFFFF"/>
                </a:highlight>
                <a:latin typeface="Arial"/>
                <a:ea typeface="Arial"/>
                <a:cs typeface="Arial"/>
                <a:sym typeface="Arial"/>
              </a:rPr>
              <a:t>Operational Feasibility </a:t>
            </a:r>
            <a:endParaRPr sz="2000" b="1">
              <a:solidFill>
                <a:srgbClr val="373D3F"/>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1068</Words>
  <Application>Microsoft Office PowerPoint</Application>
  <PresentationFormat>On-screen Show (16:9)</PresentationFormat>
  <Paragraphs>73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Roboto</vt:lpstr>
      <vt:lpstr>Arial</vt:lpstr>
      <vt:lpstr>Geometric</vt:lpstr>
      <vt:lpstr> Information Systems for Business &amp; Beyond</vt:lpstr>
      <vt:lpstr>7.1 Learning Outcomes </vt:lpstr>
      <vt:lpstr>7.2 Systems Development   </vt:lpstr>
      <vt:lpstr>7.3 Systems Development Life Cycle  </vt:lpstr>
      <vt:lpstr>7.4 Other Development Methods  </vt:lpstr>
      <vt:lpstr>7.4 Other Development Methods cont. </vt:lpstr>
      <vt:lpstr>7.4 Other Development Methods Cont.  </vt:lpstr>
      <vt:lpstr>7.5 Feasibility  </vt:lpstr>
      <vt:lpstr>7.5 Feasibility Cont. </vt:lpstr>
      <vt:lpstr>7.6 Design  </vt:lpstr>
      <vt:lpstr>7.7 Building A Mobile App  </vt:lpstr>
      <vt:lpstr>7.8 Programming  </vt:lpstr>
      <vt:lpstr>7.9 Build Vs. Buy  </vt:lpstr>
      <vt:lpstr>7.9 Build Vs. Buy</vt:lpstr>
      <vt:lpstr>7.9 Build Vs. Buy Cont.</vt:lpstr>
      <vt:lpstr>7.10 Implementation And Maintenance  </vt:lpstr>
      <vt:lpstr>7.11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Information Systems for Business &amp; Beyond</dc:title>
  <cp:lastModifiedBy>Roch, Shauna</cp:lastModifiedBy>
  <cp:revision>1</cp:revision>
  <dcterms:modified xsi:type="dcterms:W3CDTF">2024-01-19T12:33:38Z</dcterms:modified>
</cp:coreProperties>
</file>