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0"/>
    <p:restoredTop sz="94645"/>
  </p:normalViewPr>
  <p:slideViewPr>
    <p:cSldViewPr snapToGrid="0" snapToObjects="1">
      <p:cViewPr varScale="1">
        <p:scale>
          <a:sx n="68" d="100"/>
          <a:sy n="68" d="100"/>
        </p:scale>
        <p:origin x="232" y="1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7B191-9526-714A-BFE3-83316314CEDF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65D0D-E81B-A64A-B9FD-DD9B348A8B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6873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065D0D-E81B-A64A-B9FD-DD9B348A8B6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0229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D3E17-A5AF-B446-98F8-0FFAE9CCA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DE685E-9840-D14D-A776-1A9BF214C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D3F63-648B-B044-BE2B-0362A5480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534-57EF-3E4E-A893-EC886B011C2A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F7D26-1847-3C48-8208-446B31A75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E37D8-D062-6843-9DAC-61D3DCBF6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4DD8-A273-C649-BCCF-3FC0089549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861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B01E2-6465-2F47-AB0A-9D5AC0542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058D4B-34FB-954B-9EBB-B4D59F023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C8634-7539-A14D-9BE6-D14EE9EB1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534-57EF-3E4E-A893-EC886B011C2A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53A4F-57B1-D84D-8201-F9F1D183D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A6234-98FE-5A43-B2D7-6FC7BD117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4DD8-A273-C649-BCCF-3FC0089549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794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E558C8-93D1-634E-A615-B26072BD2E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F32C9-0720-AC4E-BC62-B13C897A1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9403D-9937-324B-BEA5-3FBF04A57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534-57EF-3E4E-A893-EC886B011C2A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267B2-EB7B-C746-B9B1-D1F9ED6F1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71433-71AB-7645-BD88-ACC2D51E3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4DD8-A273-C649-BCCF-3FC0089549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191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E3706-3E19-544D-B07A-CAAA7D2F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6AFE4-AD6B-5642-8A0E-42E3072E7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4E149-F1C6-E140-AB4D-3A80ADAB6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534-57EF-3E4E-A893-EC886B011C2A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36E4A-708B-2F40-A4F7-034CD4AE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CCD32-69C7-BB45-945F-6780505EA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4DD8-A273-C649-BCCF-3FC0089549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983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4AE9A-69ED-AF4E-A7B6-7871623C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B502D-A2C3-DB4B-B76C-CF7337BE2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8A33-9E1E-4F4B-8B43-361707F24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534-57EF-3E4E-A893-EC886B011C2A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E7AAF-E3F9-D04A-B102-8464A377F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B2548-EF56-B04C-A047-65B37C511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4DD8-A273-C649-BCCF-3FC0089549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262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49B26-644B-334D-8452-136168576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0A96E-A8BE-5B46-A3B3-B807861E4A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AAF37F-FE1F-E54F-BA51-B3E9B44C7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A5014-C085-E14D-834C-33F8BC10E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534-57EF-3E4E-A893-EC886B011C2A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AE48CE-9172-5741-9695-B82B30DF5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67328-FB3F-4D40-A97F-7FED6BB7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4DD8-A273-C649-BCCF-3FC0089549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934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131E4-BD38-5C4A-98E5-43D483CB5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43EC7-0D39-374A-B9AE-569F3097B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820F2E-EEFD-7947-9297-7FB1698DD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59F25B-A6BF-6645-A108-9FA4F74221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7DAD0C-44DE-234A-AAA3-4410C2D03D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62E19B-35C7-0046-B67E-48D4A81B8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534-57EF-3E4E-A893-EC886B011C2A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071CC8-B03B-3646-A2FC-8EB66885F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AF26E4-CC26-8E40-822B-FFFF9EFDA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4DD8-A273-C649-BCCF-3FC0089549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8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D97C2-EF98-7548-8CC0-34A6169CD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2CD99F-8BF9-0C44-BEF9-B5F8B8B22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534-57EF-3E4E-A893-EC886B011C2A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42643E-74C6-DC4A-AADC-E1DCD202A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3E064-E6C9-AB46-9621-4D92CD5D0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4DD8-A273-C649-BCCF-3FC0089549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625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423E8F-8ECC-264F-9D71-37A8F985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534-57EF-3E4E-A893-EC886B011C2A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C55BCC-5239-6042-B2FF-8B75AAA7A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5F2171-85F4-6D4C-9D1D-E61A8A39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4DD8-A273-C649-BCCF-3FC0089549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582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86791-ED60-FE44-B836-46387AC8F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B89DC-E7BD-E343-A691-78C717C26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22995E-1373-8B41-91C7-C1D005498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2ACDB-F5CB-1745-99A6-9E31A9935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534-57EF-3E4E-A893-EC886B011C2A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BDE26-296F-E246-B2E1-2A8E2B1FA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AFF48A-F768-884B-8486-53FDB342A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4DD8-A273-C649-BCCF-3FC0089549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227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C776F-BDCE-FC4F-A10F-CA894A55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A91285-C8AA-4446-8BA6-1661ECBC23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52A4E8-6C02-F742-87F1-AFA874364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FED00-E9D6-B148-AFFD-6FB971B80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3534-57EF-3E4E-A893-EC886B011C2A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05853-F922-CE45-9BA6-40062DB8C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FC65B-5462-9047-BFCF-B00FA584B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4DD8-A273-C649-BCCF-3FC0089549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386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4F5A4B-C38C-DF43-8D04-AB2682724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CE7BF-AF04-3D4E-910C-E3E0177E2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D0914-A4B5-E948-ABF6-542DBCCA7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33534-57EF-3E4E-A893-EC886B011C2A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88F1B-306D-2142-999C-38FF7E6057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91C9C-F4CC-E246-87C2-9C4AFB621D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24DD8-A273-C649-BCCF-3FC0089549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322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E7EA6-6099-AD49-9DB7-D9A63382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Intellectual Property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3E824-DC19-404E-9020-D8230A828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4090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CA" sz="3200" dirty="0"/>
              <a:t>“Creations of the mind – everything from works of art to inventions, computer programs to trademarks and other commercial signs.”</a:t>
            </a:r>
          </a:p>
        </p:txBody>
      </p:sp>
    </p:spTree>
    <p:extLst>
      <p:ext uri="{BB962C8B-B14F-4D97-AF65-F5344CB8AC3E}">
        <p14:creationId xmlns:p14="http://schemas.microsoft.com/office/powerpoint/2010/main" val="134873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1880EFE-8165-9948-9D83-3B6EFFED14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500350"/>
              </p:ext>
            </p:extLst>
          </p:nvPr>
        </p:nvGraphicFramePr>
        <p:xfrm>
          <a:off x="257175" y="1238250"/>
          <a:ext cx="11677650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8450">
                  <a:extLst>
                    <a:ext uri="{9D8B030D-6E8A-4147-A177-3AD203B41FA5}">
                      <a16:colId xmlns:a16="http://schemas.microsoft.com/office/drawing/2014/main" val="3470663940"/>
                    </a:ext>
                  </a:extLst>
                </a:gridCol>
                <a:gridCol w="2990850">
                  <a:extLst>
                    <a:ext uri="{9D8B030D-6E8A-4147-A177-3AD203B41FA5}">
                      <a16:colId xmlns:a16="http://schemas.microsoft.com/office/drawing/2014/main" val="3257315876"/>
                    </a:ext>
                  </a:extLst>
                </a:gridCol>
                <a:gridCol w="5848350">
                  <a:extLst>
                    <a:ext uri="{9D8B030D-6E8A-4147-A177-3AD203B41FA5}">
                      <a16:colId xmlns:a16="http://schemas.microsoft.com/office/drawing/2014/main" val="1199324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84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 Necessities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282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or Veterinary Science; Hygiene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265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A61B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Diagnosis; Surgery; Identification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065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A61B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Measuring for diagnostic purposes; identification of persons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218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A61B 5/024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Measuring pulse rate or heart rate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978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55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C6940-FA62-F54E-AE62-45ADB67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Types of Intellectual Property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29976-64AC-554A-9154-48342162D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3635"/>
            <a:ext cx="11157488" cy="4667250"/>
          </a:xfrm>
        </p:spPr>
        <p:txBody>
          <a:bodyPr/>
          <a:lstStyle/>
          <a:p>
            <a:r>
              <a:rPr lang="en-CA" dirty="0"/>
              <a:t>Copyright (for expressions of ideas, such as a song, novel, or film)</a:t>
            </a:r>
          </a:p>
          <a:p>
            <a:r>
              <a:rPr lang="en-CA" dirty="0"/>
              <a:t>Trademark (which are words or symbols that distinguish the goods or services of an enterprise)</a:t>
            </a:r>
          </a:p>
          <a:p>
            <a:r>
              <a:rPr lang="en-CA" dirty="0"/>
              <a:t>Industrial design or design patent (which protects the ornamental design of a product)</a:t>
            </a:r>
          </a:p>
          <a:p>
            <a:r>
              <a:rPr lang="en-CA" dirty="0"/>
              <a:t>Patents which relate to inventions of new products or processes, or improvements to products or processes</a:t>
            </a:r>
          </a:p>
        </p:txBody>
      </p:sp>
    </p:spTree>
    <p:extLst>
      <p:ext uri="{BB962C8B-B14F-4D97-AF65-F5344CB8AC3E}">
        <p14:creationId xmlns:p14="http://schemas.microsoft.com/office/powerpoint/2010/main" val="2335171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549F1-7A5A-E74C-A90F-2B943DA43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Patents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EBC16-8B1C-434B-9CBE-712FE4767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CA" dirty="0"/>
              <a:t>We can define a patent as a </a:t>
            </a:r>
            <a:r>
              <a:rPr lang="en-CA" b="1" dirty="0"/>
              <a:t>type of intellectual property </a:t>
            </a:r>
            <a:r>
              <a:rPr lang="en-CA" dirty="0"/>
              <a:t>that provides the patent holder with </a:t>
            </a:r>
            <a:r>
              <a:rPr lang="en-CA" b="1" dirty="0"/>
              <a:t>certain rights to protect their invention</a:t>
            </a:r>
            <a:r>
              <a:rPr lang="en-CA" dirty="0"/>
              <a:t>. These rights pertain to a </a:t>
            </a:r>
            <a:r>
              <a:rPr lang="en-CA" b="1" dirty="0"/>
              <a:t>specific country </a:t>
            </a:r>
            <a:r>
              <a:rPr lang="en-CA" dirty="0"/>
              <a:t>where the patent was issued and are </a:t>
            </a:r>
            <a:r>
              <a:rPr lang="en-CA" b="1" dirty="0"/>
              <a:t>only for a limited period of time</a:t>
            </a:r>
            <a:r>
              <a:rPr lang="en-C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460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4C930-E3C6-8642-9D9F-0D3BFD6E8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can you patent?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75E37-1ADE-EC40-9695-EF894C40E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92151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CA" dirty="0"/>
              <a:t>A product</a:t>
            </a:r>
          </a:p>
          <a:p>
            <a:pPr>
              <a:lnSpc>
                <a:spcPct val="200000"/>
              </a:lnSpc>
            </a:pPr>
            <a:r>
              <a:rPr lang="en-CA" dirty="0"/>
              <a:t>A composition</a:t>
            </a:r>
          </a:p>
          <a:p>
            <a:pPr>
              <a:lnSpc>
                <a:spcPct val="200000"/>
              </a:lnSpc>
            </a:pPr>
            <a:r>
              <a:rPr lang="en-CA" dirty="0"/>
              <a:t>A machine</a:t>
            </a:r>
          </a:p>
          <a:p>
            <a:pPr>
              <a:lnSpc>
                <a:spcPct val="200000"/>
              </a:lnSpc>
            </a:pPr>
            <a:r>
              <a:rPr lang="en-CA" dirty="0"/>
              <a:t>A process</a:t>
            </a:r>
          </a:p>
          <a:p>
            <a:pPr>
              <a:lnSpc>
                <a:spcPct val="200000"/>
              </a:lnSpc>
            </a:pPr>
            <a:r>
              <a:rPr lang="en-CA" dirty="0"/>
              <a:t>An improvement on any of these </a:t>
            </a:r>
          </a:p>
        </p:txBody>
      </p:sp>
    </p:spTree>
    <p:extLst>
      <p:ext uri="{BB962C8B-B14F-4D97-AF65-F5344CB8AC3E}">
        <p14:creationId xmlns:p14="http://schemas.microsoft.com/office/powerpoint/2010/main" val="202606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302DC-457B-734C-99F5-8BE575102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Patent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23B3D-304D-3D44-B0EE-F0CF8F17C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CA" sz="3600" dirty="0"/>
              <a:t>New</a:t>
            </a:r>
          </a:p>
          <a:p>
            <a:pPr>
              <a:lnSpc>
                <a:spcPct val="200000"/>
              </a:lnSpc>
            </a:pPr>
            <a:r>
              <a:rPr lang="en-CA" sz="3600" dirty="0"/>
              <a:t>Useful</a:t>
            </a:r>
          </a:p>
          <a:p>
            <a:pPr>
              <a:lnSpc>
                <a:spcPct val="200000"/>
              </a:lnSpc>
            </a:pPr>
            <a:r>
              <a:rPr lang="en-CA" sz="3600" dirty="0"/>
              <a:t>Inventive </a:t>
            </a:r>
          </a:p>
        </p:txBody>
      </p:sp>
    </p:spTree>
    <p:extLst>
      <p:ext uri="{BB962C8B-B14F-4D97-AF65-F5344CB8AC3E}">
        <p14:creationId xmlns:p14="http://schemas.microsoft.com/office/powerpoint/2010/main" val="2074941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B13E2-974A-6D47-AECC-8920C9FB4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Patent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647B5-73F9-5D4A-B611-80337CCB2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CA" sz="3200" dirty="0"/>
              <a:t>Detailed systems that categorize patents so that patents for similar technologies are grouped together and can be easily found. </a:t>
            </a:r>
          </a:p>
        </p:txBody>
      </p:sp>
    </p:spTree>
    <p:extLst>
      <p:ext uri="{BB962C8B-B14F-4D97-AF65-F5344CB8AC3E}">
        <p14:creationId xmlns:p14="http://schemas.microsoft.com/office/powerpoint/2010/main" val="12329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8F309-B979-E34A-8EC7-424B0E92C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96600" cy="1325563"/>
          </a:xfrm>
        </p:spPr>
        <p:txBody>
          <a:bodyPr/>
          <a:lstStyle/>
          <a:p>
            <a:r>
              <a:rPr lang="en-CA" dirty="0"/>
              <a:t>Examples of Patent Classification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F11BE-E26D-C94D-AB59-0D07FB96E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CA" dirty="0"/>
              <a:t>Canadian Patent Classification</a:t>
            </a:r>
          </a:p>
          <a:p>
            <a:pPr>
              <a:lnSpc>
                <a:spcPct val="200000"/>
              </a:lnSpc>
            </a:pPr>
            <a:r>
              <a:rPr lang="en-CA" dirty="0"/>
              <a:t>United States Patent Classification</a:t>
            </a:r>
          </a:p>
          <a:p>
            <a:pPr>
              <a:lnSpc>
                <a:spcPct val="200000"/>
              </a:lnSpc>
            </a:pPr>
            <a:r>
              <a:rPr lang="en-CA" dirty="0"/>
              <a:t>Cooperative Patent Classification (United States Patent and Trademark Office and the European Patent Office)</a:t>
            </a:r>
          </a:p>
          <a:p>
            <a:pPr>
              <a:lnSpc>
                <a:spcPct val="200000"/>
              </a:lnSpc>
            </a:pPr>
            <a:r>
              <a:rPr lang="en-CA" dirty="0"/>
              <a:t>International Patent Classification (IPC) </a:t>
            </a:r>
          </a:p>
        </p:txBody>
      </p:sp>
    </p:spTree>
    <p:extLst>
      <p:ext uri="{BB962C8B-B14F-4D97-AF65-F5344CB8AC3E}">
        <p14:creationId xmlns:p14="http://schemas.microsoft.com/office/powerpoint/2010/main" val="2178697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8C733-45CC-8043-BE18-6908A4B17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Four Levels of Classification in IPC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4BCC3-A561-6947-82A2-9780A3E64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CA" sz="3600" dirty="0"/>
              <a:t>Section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CA" sz="3600" dirty="0"/>
              <a:t>Class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CA" sz="3600" dirty="0"/>
              <a:t>Subclass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CA" sz="3600" dirty="0"/>
              <a:t>Group </a:t>
            </a:r>
          </a:p>
        </p:txBody>
      </p:sp>
    </p:spTree>
    <p:extLst>
      <p:ext uri="{BB962C8B-B14F-4D97-AF65-F5344CB8AC3E}">
        <p14:creationId xmlns:p14="http://schemas.microsoft.com/office/powerpoint/2010/main" val="791402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80F40-F0EB-A84F-B7BA-8A074C817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8 Possible Sections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FEDD1-284C-5F40-B8BC-A34AF9325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585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CA" dirty="0"/>
              <a:t>Human Necessities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Performing Operations; Transporting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Chemistry; Metallurgy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Textiles; Paper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Fixed Constructions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Mechanical Engineering; Lighting; Heating; Weapons; Blasting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Physics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/>
              <a:t>Electricity </a:t>
            </a:r>
          </a:p>
        </p:txBody>
      </p:sp>
    </p:spTree>
    <p:extLst>
      <p:ext uri="{BB962C8B-B14F-4D97-AF65-F5344CB8AC3E}">
        <p14:creationId xmlns:p14="http://schemas.microsoft.com/office/powerpoint/2010/main" val="2622583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304</Words>
  <Application>Microsoft Macintosh PowerPoint</Application>
  <PresentationFormat>Widescreen</PresentationFormat>
  <Paragraphs>59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Intellectual Property</vt:lpstr>
      <vt:lpstr>Types of Intellectual Property</vt:lpstr>
      <vt:lpstr>Patents </vt:lpstr>
      <vt:lpstr>What can you patent?</vt:lpstr>
      <vt:lpstr>Patent Criteria</vt:lpstr>
      <vt:lpstr>Patent Classification</vt:lpstr>
      <vt:lpstr>Examples of Patent Classification Systems</vt:lpstr>
      <vt:lpstr>Four Levels of Classification in IPC</vt:lpstr>
      <vt:lpstr>8 Possible Sections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Intellectual Property</dc:title>
  <dc:creator>Eva Mueller</dc:creator>
  <cp:lastModifiedBy>Eva Mueller</cp:lastModifiedBy>
  <cp:revision>3</cp:revision>
  <dcterms:created xsi:type="dcterms:W3CDTF">2021-09-08T01:23:02Z</dcterms:created>
  <dcterms:modified xsi:type="dcterms:W3CDTF">2021-09-08T02:27:37Z</dcterms:modified>
</cp:coreProperties>
</file>