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70" r:id="rId4"/>
    <p:sldId id="269" r:id="rId5"/>
    <p:sldId id="266" r:id="rId6"/>
    <p:sldId id="268" r:id="rId7"/>
    <p:sldId id="257" r:id="rId8"/>
    <p:sldId id="267" r:id="rId9"/>
    <p:sldId id="271" r:id="rId10"/>
    <p:sldId id="258" r:id="rId11"/>
    <p:sldId id="264" r:id="rId12"/>
    <p:sldId id="272" r:id="rId13"/>
    <p:sldId id="275" r:id="rId14"/>
    <p:sldId id="259" r:id="rId15"/>
    <p:sldId id="276" r:id="rId16"/>
    <p:sldId id="260" r:id="rId17"/>
    <p:sldId id="261" r:id="rId18"/>
    <p:sldId id="263" r:id="rId19"/>
    <p:sldId id="285" r:id="rId20"/>
    <p:sldId id="288" r:id="rId21"/>
    <p:sldId id="262" r:id="rId22"/>
    <p:sldId id="278" r:id="rId23"/>
    <p:sldId id="277" r:id="rId24"/>
    <p:sldId id="281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4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1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53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36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55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75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89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52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3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5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2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7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2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8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0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CEF737A-B2C8-41FA-93C8-B73ABC1C795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83B24A6-9AAF-42FE-8357-69E5A00FE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4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50.statcan.gc.ca/n1/daily-quotidien/221130/dq221130a-eng.htm" TargetMode="External"/><Relationship Id="rId2" Type="http://schemas.openxmlformats.org/officeDocument/2006/relationships/hyperlink" Target="https://www150.statcan.gc.ca/n1/pub/11-627-m/11-627-m2022083-eng.htm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BDD6F-7B09-414B-8FB0-9CAB362A6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01A98-AF7E-4A31-8EAF-CEFF40DC3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39" y="975360"/>
            <a:ext cx="7823201" cy="2453640"/>
          </a:xfrm>
        </p:spPr>
        <p:txBody>
          <a:bodyPr>
            <a:normAutofit/>
          </a:bodyPr>
          <a:lstStyle/>
          <a:p>
            <a:r>
              <a:rPr lang="en-US" sz="6600" dirty="0"/>
              <a:t>We aren’t in Kanas Anymore!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DCCBC-A14D-4831-A815-9A1B5A139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8099">
            <a:off x="1259838" y="3653260"/>
            <a:ext cx="2543175" cy="1800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F38994-59C7-41F9-8952-A32F00433307}"/>
              </a:ext>
            </a:extLst>
          </p:cNvPr>
          <p:cNvSpPr txBox="1"/>
          <p:nvPr/>
        </p:nvSpPr>
        <p:spPr>
          <a:xfrm>
            <a:off x="5720126" y="3319203"/>
            <a:ext cx="32715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 Student of Today!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8C4EC-7483-4983-8F80-DE38F12B1C36}"/>
              </a:ext>
            </a:extLst>
          </p:cNvPr>
          <p:cNvSpPr txBox="1"/>
          <p:nvPr/>
        </p:nvSpPr>
        <p:spPr>
          <a:xfrm>
            <a:off x="8597990" y="5692546"/>
            <a:ext cx="276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Karen Davis</a:t>
            </a:r>
          </a:p>
        </p:txBody>
      </p:sp>
    </p:spTree>
    <p:extLst>
      <p:ext uri="{BB962C8B-B14F-4D97-AF65-F5344CB8AC3E}">
        <p14:creationId xmlns:p14="http://schemas.microsoft.com/office/powerpoint/2010/main" val="26726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2C9D-5536-42FD-83AE-A81F4DBA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Postsecondary Education Reporter Joel Friesen THE GLOBE AND MAIL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E0C1D-145F-4A36-83C3-485BB5796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2603500"/>
            <a:ext cx="10922000" cy="3492500"/>
          </a:xfrm>
        </p:spPr>
        <p:txBody>
          <a:bodyPr>
            <a:normAutofit/>
          </a:bodyPr>
          <a:lstStyle/>
          <a:p>
            <a:r>
              <a:rPr lang="en-US" sz="2400" dirty="0"/>
              <a:t>The result is that international students have become a hot political issue. Last week, Canada’s </a:t>
            </a:r>
            <a:r>
              <a:rPr lang="en-US" sz="2400" b="1" dirty="0"/>
              <a:t>Housing Minister Sean Fraser </a:t>
            </a:r>
            <a:r>
              <a:rPr lang="en-US" sz="2400" dirty="0"/>
              <a:t>suggested the federal government consider a </a:t>
            </a:r>
            <a:r>
              <a:rPr lang="en-US" sz="2400" b="1" dirty="0"/>
              <a:t>cap on study permits </a:t>
            </a:r>
            <a:r>
              <a:rPr lang="en-US" sz="2400" dirty="0"/>
              <a:t>to alleviate some of the pressure. That drew immediate opposition from Quebec, which portrayed the idea as a federal </a:t>
            </a:r>
            <a:r>
              <a:rPr lang="en-US" sz="2400" b="1" dirty="0"/>
              <a:t>incursion on education</a:t>
            </a:r>
            <a:r>
              <a:rPr lang="en-US" sz="2400" dirty="0"/>
              <a:t>. It was also met with concern by Colleges and Institutes Canada (CIC), the national lobby group, which called the remarks “troubling.”</a:t>
            </a:r>
          </a:p>
        </p:txBody>
      </p:sp>
    </p:spTree>
    <p:extLst>
      <p:ext uri="{BB962C8B-B14F-4D97-AF65-F5344CB8AC3E}">
        <p14:creationId xmlns:p14="http://schemas.microsoft.com/office/powerpoint/2010/main" val="3357773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431CF-3574-40DF-8661-2D20A5E4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where you take a bow……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9B42D-66F5-44B1-940A-3FE0B80A2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80" y="2296160"/>
            <a:ext cx="8426133" cy="3723640"/>
          </a:xfrm>
        </p:spPr>
        <p:txBody>
          <a:bodyPr>
            <a:noAutofit/>
          </a:bodyPr>
          <a:lstStyle/>
          <a:p>
            <a:r>
              <a:rPr lang="en-US" sz="3200" dirty="0"/>
              <a:t>In fact, Canada has led the G7 in terms of post-secondary graduates since 2006, with </a:t>
            </a:r>
            <a:r>
              <a:rPr lang="en-US" sz="3200" b="1" dirty="0"/>
              <a:t>57.5%</a:t>
            </a:r>
            <a:r>
              <a:rPr lang="en-US" sz="3200" dirty="0"/>
              <a:t> of the working-age population (that is, those aged 25 to 64) having a college or university credential, according to new results from the 2021 Census. </a:t>
            </a:r>
            <a:r>
              <a:rPr lang="en-US" sz="3200" b="1" dirty="0"/>
              <a:t>Canada's strong college system is key to its high international standing</a:t>
            </a:r>
          </a:p>
        </p:txBody>
      </p:sp>
    </p:spTree>
    <p:extLst>
      <p:ext uri="{BB962C8B-B14F-4D97-AF65-F5344CB8AC3E}">
        <p14:creationId xmlns:p14="http://schemas.microsoft.com/office/powerpoint/2010/main" val="3352025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65CD4-DFE4-40C9-966A-D72C388E1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223" y="2468880"/>
            <a:ext cx="7769553" cy="419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95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802B99-FBF2-4D07-9836-0F13AB4D83AB}"/>
              </a:ext>
            </a:extLst>
          </p:cNvPr>
          <p:cNvSpPr txBox="1"/>
          <p:nvPr/>
        </p:nvSpPr>
        <p:spPr>
          <a:xfrm>
            <a:off x="1950720" y="772160"/>
            <a:ext cx="4257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It gets better…….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42EC9-D407-4099-8F93-D563B0639B8A}"/>
              </a:ext>
            </a:extLst>
          </p:cNvPr>
          <p:cNvSpPr txBox="1"/>
          <p:nvPr/>
        </p:nvSpPr>
        <p:spPr>
          <a:xfrm>
            <a:off x="2529840" y="2631440"/>
            <a:ext cx="4744720" cy="355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Mohawk College's ECE Program was ranked  5</a:t>
            </a:r>
            <a:r>
              <a:rPr lang="en-US" sz="3200" baseline="30000" dirty="0"/>
              <a:t>th</a:t>
            </a:r>
            <a:r>
              <a:rPr lang="en-US" sz="3200" dirty="0"/>
              <a:t> by Course Compare in all of Canada ( including universities!!!!!!</a:t>
            </a:r>
            <a:r>
              <a:rPr lang="en-US" sz="3200" baseline="30000" dirty="0"/>
              <a:t> )   </a:t>
            </a:r>
          </a:p>
          <a:p>
            <a:endParaRPr lang="en-US" sz="3200" baseline="30000" dirty="0"/>
          </a:p>
          <a:p>
            <a:endParaRPr lang="en-US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18A3A-1B5C-464D-A4EA-13A744F6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40" y="2413000"/>
            <a:ext cx="3692843" cy="36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38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70C253-EDE4-4A4E-B0DF-416E74808260}"/>
              </a:ext>
            </a:extLst>
          </p:cNvPr>
          <p:cNvSpPr/>
          <p:nvPr/>
        </p:nvSpPr>
        <p:spPr>
          <a:xfrm>
            <a:off x="2844800" y="2210574"/>
            <a:ext cx="611632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The 2021 Canadian census showed that nearly </a:t>
            </a:r>
            <a:r>
              <a:rPr lang="en-US" sz="2800" b="1" dirty="0">
                <a:hlinkClick r:id="rId2"/>
              </a:rPr>
              <a:t>one in five college students</a:t>
            </a:r>
            <a:r>
              <a:rPr lang="en-US" sz="2800" b="1" dirty="0"/>
              <a:t> in Canada, or 19.4 per cent, had previously completed a Bachelor’s degree or higher. In Ontario, that number sits at 25.8 per cent.</a:t>
            </a:r>
          </a:p>
          <a:p>
            <a:r>
              <a:rPr lang="en-US" dirty="0"/>
              <a:t>The numbers aren’t exactly the same for international students, but are similar. According to Census data, about </a:t>
            </a:r>
            <a:r>
              <a:rPr lang="en-US" dirty="0">
                <a:hlinkClick r:id="rId3"/>
              </a:rPr>
              <a:t>one in three</a:t>
            </a:r>
            <a:r>
              <a:rPr lang="en-US" dirty="0"/>
              <a:t> immigrants studying at Canadian colleges had a prior Bachelor’s degree or higher. </a:t>
            </a:r>
          </a:p>
        </p:txBody>
      </p:sp>
    </p:spTree>
    <p:extLst>
      <p:ext uri="{BB962C8B-B14F-4D97-AF65-F5344CB8AC3E}">
        <p14:creationId xmlns:p14="http://schemas.microsoft.com/office/powerpoint/2010/main" val="3367160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B7690E-7547-4491-AEC5-7E4EF97D4E88}"/>
              </a:ext>
            </a:extLst>
          </p:cNvPr>
          <p:cNvSpPr txBox="1"/>
          <p:nvPr/>
        </p:nvSpPr>
        <p:spPr>
          <a:xfrm>
            <a:off x="2438400" y="1026160"/>
            <a:ext cx="340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Check  in….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7CD0C-D545-4D42-9560-41A9D4715D65}"/>
              </a:ext>
            </a:extLst>
          </p:cNvPr>
          <p:cNvSpPr txBox="1"/>
          <p:nvPr/>
        </p:nvSpPr>
        <p:spPr>
          <a:xfrm>
            <a:off x="2438400" y="2834640"/>
            <a:ext cx="369824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International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600" dirty="0"/>
              <a:t>Prior Education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A8AFC-E02E-49CF-8BE6-969722227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" y="2494280"/>
            <a:ext cx="1264920" cy="1264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59A41E-783B-4807-AA6C-B042E79C0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2" y="4173875"/>
            <a:ext cx="2431436" cy="24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30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B86AE-1B49-453B-9220-05A3FFCC5137}"/>
              </a:ext>
            </a:extLst>
          </p:cNvPr>
          <p:cNvSpPr/>
          <p:nvPr/>
        </p:nvSpPr>
        <p:spPr>
          <a:xfrm>
            <a:off x="1483360" y="1615440"/>
            <a:ext cx="960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A7C08-A5A3-4E71-BEC3-BE52FB5E38B0}"/>
              </a:ext>
            </a:extLst>
          </p:cNvPr>
          <p:cNvSpPr txBox="1"/>
          <p:nvPr/>
        </p:nvSpPr>
        <p:spPr>
          <a:xfrm>
            <a:off x="2590800" y="1137920"/>
            <a:ext cx="711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And……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82FD8AA-938F-42FE-B7D9-385C06470647}"/>
              </a:ext>
            </a:extLst>
          </p:cNvPr>
          <p:cNvSpPr/>
          <p:nvPr/>
        </p:nvSpPr>
        <p:spPr>
          <a:xfrm>
            <a:off x="1732280" y="1968918"/>
            <a:ext cx="9921240" cy="463508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A staggering </a:t>
            </a:r>
            <a:r>
              <a:rPr lang="en-US" sz="2800" b="1" dirty="0"/>
              <a:t>three in four students </a:t>
            </a:r>
            <a:r>
              <a:rPr lang="en-US" sz="2800" dirty="0"/>
              <a:t>reported experiencing negative mental health during their studies during the 2021-2022 school year, a report published by the Canadian Alliance of Student Association showed.</a:t>
            </a:r>
          </a:p>
          <a:p>
            <a:r>
              <a:rPr lang="en-US" sz="1200" dirty="0"/>
              <a:t>R. J. Johnston / Toronto Star file photo </a:t>
            </a:r>
          </a:p>
        </p:txBody>
      </p:sp>
    </p:spTree>
    <p:extLst>
      <p:ext uri="{BB962C8B-B14F-4D97-AF65-F5344CB8AC3E}">
        <p14:creationId xmlns:p14="http://schemas.microsoft.com/office/powerpoint/2010/main" val="3291578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9F425C-D86F-4EC4-A96E-0A7C865CBC48}"/>
              </a:ext>
            </a:extLst>
          </p:cNvPr>
          <p:cNvSpPr/>
          <p:nvPr/>
        </p:nvSpPr>
        <p:spPr>
          <a:xfrm>
            <a:off x="1391920" y="2232085"/>
            <a:ext cx="108000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While life has started going back to a pre-pandemic scene in many respects, the pandemic “has continued to negatively impact the mental health, financial, accessibility, and learning experiences” of the students, the report said.</a:t>
            </a:r>
          </a:p>
          <a:p>
            <a:endParaRPr lang="en-US" dirty="0"/>
          </a:p>
          <a:p>
            <a:r>
              <a:rPr lang="en-US" dirty="0"/>
              <a:t>-Poor sleep habits formed the highest negative factor in mental health </a:t>
            </a:r>
          </a:p>
          <a:p>
            <a:r>
              <a:rPr lang="en-US" dirty="0"/>
              <a:t>-Followed by cost of living </a:t>
            </a:r>
          </a:p>
          <a:p>
            <a:r>
              <a:rPr lang="en-US" dirty="0"/>
              <a:t>- Academic workload </a:t>
            </a:r>
          </a:p>
          <a:p>
            <a:r>
              <a:rPr lang="en-US" dirty="0"/>
              <a:t>-Financial responsibilities </a:t>
            </a:r>
          </a:p>
          <a:p>
            <a:endParaRPr lang="en-US" dirty="0"/>
          </a:p>
          <a:p>
            <a:r>
              <a:rPr lang="en-US" b="1" i="1" dirty="0"/>
              <a:t>Younger students, students with lower income, students identifying as 2SLGBTQ+, and those living with a pre-existing mental health concern were most at risk, according to the report.</a:t>
            </a:r>
          </a:p>
          <a:p>
            <a:endParaRPr lang="en-US" dirty="0"/>
          </a:p>
          <a:p>
            <a:r>
              <a:rPr lang="en-US" dirty="0"/>
              <a:t>The survey made note where </a:t>
            </a:r>
            <a:r>
              <a:rPr lang="en-US" b="1" dirty="0"/>
              <a:t>71 per cent </a:t>
            </a:r>
            <a:r>
              <a:rPr lang="en-US" dirty="0"/>
              <a:t>of respondents reported their post-secondary institutions’ mental health services as lacking quality.</a:t>
            </a:r>
          </a:p>
          <a:p>
            <a:r>
              <a:rPr lang="en-US" sz="4800" dirty="0">
                <a:solidFill>
                  <a:schemeClr val="accent1"/>
                </a:solidFill>
              </a:rPr>
              <a:t>I would add in Quantity !!!</a:t>
            </a:r>
          </a:p>
        </p:txBody>
      </p:sp>
    </p:spTree>
    <p:extLst>
      <p:ext uri="{BB962C8B-B14F-4D97-AF65-F5344CB8AC3E}">
        <p14:creationId xmlns:p14="http://schemas.microsoft.com/office/powerpoint/2010/main" val="2872843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D2494-C8E3-4332-9E19-873E61BF800F}"/>
              </a:ext>
            </a:extLst>
          </p:cNvPr>
          <p:cNvSpPr/>
          <p:nvPr/>
        </p:nvSpPr>
        <p:spPr>
          <a:xfrm>
            <a:off x="2824480" y="2503716"/>
            <a:ext cx="72237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“As history has shown, choices made during crises can shape the world for decades to come. What will remain critical is the need for </a:t>
            </a:r>
            <a:r>
              <a:rPr lang="en-US" sz="2800" b="1" u="sng" dirty="0"/>
              <a:t>collective action……..</a:t>
            </a:r>
          </a:p>
          <a:p>
            <a:endParaRPr lang="en-US" sz="2800" b="1" dirty="0"/>
          </a:p>
          <a:p>
            <a:r>
              <a:rPr lang="en-US" sz="2800" b="1" dirty="0"/>
              <a:t> to build economies that deliver inclusive economic growth, prosperity, and safety for all. “</a:t>
            </a:r>
          </a:p>
        </p:txBody>
      </p:sp>
    </p:spTree>
    <p:extLst>
      <p:ext uri="{BB962C8B-B14F-4D97-AF65-F5344CB8AC3E}">
        <p14:creationId xmlns:p14="http://schemas.microsoft.com/office/powerpoint/2010/main" val="1012687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2BB1F-F7D2-4799-A0EE-E966AE47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9" y="2271860"/>
            <a:ext cx="6354882" cy="3481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E47076-557B-47AE-90CD-2608DC80A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298" y="3711608"/>
            <a:ext cx="19716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3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BDE1-7D63-49DA-92F1-7A1E63B3D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what I’m thinking…..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26401-2A9E-4EDF-8736-320B10096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What we know?</a:t>
            </a:r>
          </a:p>
          <a:p>
            <a:r>
              <a:rPr lang="en-US" sz="4800" dirty="0"/>
              <a:t>What we don’t know…yet?</a:t>
            </a:r>
          </a:p>
          <a:p>
            <a:r>
              <a:rPr lang="en-US" sz="4800" dirty="0"/>
              <a:t>So what?</a:t>
            </a:r>
          </a:p>
        </p:txBody>
      </p:sp>
    </p:spTree>
    <p:extLst>
      <p:ext uri="{BB962C8B-B14F-4D97-AF65-F5344CB8AC3E}">
        <p14:creationId xmlns:p14="http://schemas.microsoft.com/office/powerpoint/2010/main" val="354080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42E72-BF85-483B-AA81-51C29FD88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Doing? How Can we Help?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E618-9ABF-45F7-A865-96E2C1E7C1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International Students- International Department , Canadian Classroom Presentation ,Newcomer Bundle</a:t>
            </a:r>
          </a:p>
          <a:p>
            <a:endParaRPr lang="en-US" dirty="0"/>
          </a:p>
          <a:p>
            <a:r>
              <a:rPr lang="en-US" dirty="0"/>
              <a:t>Prior Education- Prior Learning Assessment ( PLAR)</a:t>
            </a:r>
          </a:p>
          <a:p>
            <a:endParaRPr lang="en-US" dirty="0"/>
          </a:p>
          <a:p>
            <a:r>
              <a:rPr lang="en-US" dirty="0"/>
              <a:t>Mental Health- Class Content, College Supports, Self help Modules, Faculty training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00419-2022-4462-A02B-981DDB1CC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5631353" cy="3416300"/>
          </a:xfrm>
        </p:spPr>
        <p:txBody>
          <a:bodyPr>
            <a:normAutofit/>
          </a:bodyPr>
          <a:lstStyle/>
          <a:p>
            <a:r>
              <a:rPr lang="en-US" dirty="0"/>
              <a:t>Field Placement Specialists ( FPS)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FPS team will come in and provide In-service support to your team and or visit students</a:t>
            </a:r>
          </a:p>
          <a:p>
            <a:endParaRPr lang="en-US" dirty="0"/>
          </a:p>
          <a:p>
            <a:r>
              <a:rPr lang="en-US" dirty="0"/>
              <a:t>Support Hub!</a:t>
            </a:r>
          </a:p>
          <a:p>
            <a:r>
              <a:rPr lang="en-US" b="1" dirty="0"/>
              <a:t>earlychildoodeducation@mohawkcollege.ca</a:t>
            </a:r>
          </a:p>
        </p:txBody>
      </p:sp>
    </p:spTree>
    <p:extLst>
      <p:ext uri="{BB962C8B-B14F-4D97-AF65-F5344CB8AC3E}">
        <p14:creationId xmlns:p14="http://schemas.microsoft.com/office/powerpoint/2010/main" val="98356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EB25CB-B2ED-45CE-84BD-01BA74A7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89" y="3429000"/>
            <a:ext cx="4558393" cy="255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2FB46B-B947-4BA4-8D01-D5F1FACB3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619" y="4270376"/>
            <a:ext cx="455839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CE72AF-A56B-4142-A940-4FF56B795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753" y="1040129"/>
            <a:ext cx="5862320" cy="238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50B47-6230-405F-8F4C-5BAF5385C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" y="21050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86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F2BF26-FE9F-475B-931D-BECE00E37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951229"/>
            <a:ext cx="5095240" cy="286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AFEAD4-34F5-4E8A-9A5A-2391CE83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275" y="1370647"/>
            <a:ext cx="3829050" cy="1190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CEAAD5-6BE7-4CDF-97E1-A9F31C493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492" y="4490720"/>
            <a:ext cx="3367843" cy="189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67969A-9F86-44BD-B412-0386766C6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949" y="3536632"/>
            <a:ext cx="4402491" cy="29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76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40EE72-DB0A-4E88-873E-7F81151BA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20" y="2483017"/>
            <a:ext cx="7288760" cy="40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5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C8296E-E761-4A78-AFC6-E7BE35AE2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02" y="818027"/>
            <a:ext cx="4137329" cy="2989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F64F82-E5C6-438F-9EC6-07A5F3EFD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666" y="3244914"/>
            <a:ext cx="3064932" cy="3064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ED32F-AA56-4A0D-B423-34155DD3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915" y="1347893"/>
            <a:ext cx="8825658" cy="26776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BA51EB-D71A-4F5F-A4EE-88F0FB81D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81D78-83BB-4860-AD99-15EAAC267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87" y="2299737"/>
            <a:ext cx="3233314" cy="32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05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1DA4-50B1-4DC1-B232-DA04FE859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sz="6600" i="1" dirty="0">
                <a:latin typeface="Bradley Hand ITC" panose="03070402050302030203" pitchFamily="66" charset="0"/>
              </a:rPr>
              <a:t>Karen Davis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E18A99-AB51-43BB-8621-661A1927B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1515" y="1343300"/>
            <a:ext cx="8825658" cy="861420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Thank you !!</a:t>
            </a:r>
          </a:p>
        </p:txBody>
      </p:sp>
    </p:spTree>
    <p:extLst>
      <p:ext uri="{BB962C8B-B14F-4D97-AF65-F5344CB8AC3E}">
        <p14:creationId xmlns:p14="http://schemas.microsoft.com/office/powerpoint/2010/main" val="31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3B416-2B40-4BD0-B82C-A4375B25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to be clear……..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83D198-58F2-4602-BB16-B6AF1A42E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8921" y="2336651"/>
            <a:ext cx="7234158" cy="45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BDF29-C63D-423E-9DF3-A34B24E0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………..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5AB55-69C9-4C3E-80DE-56EF216E0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5400" b="1" dirty="0"/>
              <a:t>Context</a:t>
            </a:r>
            <a:r>
              <a:rPr lang="en-US" sz="5400" dirty="0"/>
              <a:t> refers to the circumstances or conditions that surround a particular situation, event, or statement. </a:t>
            </a:r>
          </a:p>
          <a:p>
            <a:endParaRPr lang="en-US" sz="5400" dirty="0"/>
          </a:p>
          <a:p>
            <a:endParaRPr lang="en-US" sz="5400" dirty="0"/>
          </a:p>
          <a:p>
            <a:r>
              <a:rPr lang="en-US" sz="5400" b="1" dirty="0"/>
              <a:t>Pretext </a:t>
            </a:r>
            <a:r>
              <a:rPr lang="en-US" sz="5400" dirty="0"/>
              <a:t>refers to a false reason or excuse that is given to justify something that is not true or not justified.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7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5D6BF-410C-4C24-AD72-13BB7F67E047}"/>
              </a:ext>
            </a:extLst>
          </p:cNvPr>
          <p:cNvSpPr txBox="1"/>
          <p:nvPr/>
        </p:nvSpPr>
        <p:spPr>
          <a:xfrm>
            <a:off x="2214880" y="548640"/>
            <a:ext cx="501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Impress your friends….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12C78-FFBD-4D85-B83E-0C5BBAC599E0}"/>
              </a:ext>
            </a:extLst>
          </p:cNvPr>
          <p:cNvSpPr txBox="1"/>
          <p:nvPr/>
        </p:nvSpPr>
        <p:spPr>
          <a:xfrm>
            <a:off x="1666240" y="3159760"/>
            <a:ext cx="919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“Ontario's domestic enrollment remained stagnant as international enrollment doubled over the five year period. As a result, the province accounted for 50% of all international enrollments across Canada in </a:t>
            </a:r>
            <a:r>
              <a:rPr lang="en-US" b="1" dirty="0"/>
              <a:t>2019-2020.</a:t>
            </a:r>
          </a:p>
          <a:p>
            <a:endParaRPr lang="en-US" b="1" dirty="0"/>
          </a:p>
          <a:p>
            <a:r>
              <a:rPr lang="en-US" b="1" dirty="0"/>
              <a:t>                                                         </a:t>
            </a:r>
            <a:r>
              <a:rPr lang="en-US" dirty="0"/>
              <a:t>Stats Canada Jan 13, 2022</a:t>
            </a:r>
          </a:p>
        </p:txBody>
      </p:sp>
    </p:spTree>
    <p:extLst>
      <p:ext uri="{BB962C8B-B14F-4D97-AF65-F5344CB8AC3E}">
        <p14:creationId xmlns:p14="http://schemas.microsoft.com/office/powerpoint/2010/main" val="2111555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0C73-6C15-40F1-8E1C-D9248CB6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Mohawk and ECE in particular……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BE48DB-C782-4037-BA35-24B251AF2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20" y="3037175"/>
            <a:ext cx="4714239" cy="38091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765EE-FC79-4EA5-871A-8A3708F3E1A9}"/>
              </a:ext>
            </a:extLst>
          </p:cNvPr>
          <p:cNvSpPr txBox="1"/>
          <p:nvPr/>
        </p:nvSpPr>
        <p:spPr>
          <a:xfrm>
            <a:off x="619760" y="2375455"/>
            <a:ext cx="4307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230 ( </a:t>
            </a:r>
            <a:r>
              <a:rPr lang="en-US" sz="4000" b="1" dirty="0" err="1"/>
              <a:t>ish</a:t>
            </a:r>
            <a:r>
              <a:rPr lang="en-US" sz="4000" b="1" dirty="0"/>
              <a:t>)  first years…….</a:t>
            </a:r>
          </a:p>
        </p:txBody>
      </p:sp>
    </p:spTree>
    <p:extLst>
      <p:ext uri="{BB962C8B-B14F-4D97-AF65-F5344CB8AC3E}">
        <p14:creationId xmlns:p14="http://schemas.microsoft.com/office/powerpoint/2010/main" val="222257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D3D0-5610-47CA-BAA7-C3A98EC2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numbers are we talking?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39537-11DA-495D-84AF-6596C95B0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Internationalization has grown…… in Canadian postsecondary education, one that some Ontario colleges have embraced. In 2016, a little more than 35,000 study permits were issued for Ontario colleges. Now it’s more than </a:t>
            </a:r>
            <a:r>
              <a:rPr lang="en-US" sz="3200" b="1" dirty="0"/>
              <a:t>100,000 a year and rising.</a:t>
            </a:r>
          </a:p>
        </p:txBody>
      </p:sp>
    </p:spTree>
    <p:extLst>
      <p:ext uri="{BB962C8B-B14F-4D97-AF65-F5344CB8AC3E}">
        <p14:creationId xmlns:p14="http://schemas.microsoft.com/office/powerpoint/2010/main" val="978224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3C50-4F2C-43F6-8DE1-31AD1C0D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Therefore…..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101CC-9BE2-40B4-BC52-EC749D12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3441700"/>
            <a:ext cx="4825157" cy="57626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-VISA </a:t>
            </a:r>
          </a:p>
          <a:p>
            <a:r>
              <a:rPr lang="en-US" dirty="0"/>
              <a:t>-Housing </a:t>
            </a:r>
          </a:p>
          <a:p>
            <a:r>
              <a:rPr lang="en-US" dirty="0"/>
              <a:t>Travel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11159E-B345-4BBD-97FB-D035CF8F48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82" y="2143284"/>
            <a:ext cx="826677" cy="107426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739DD-9C37-4750-8A1C-47CB67EE9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76917" y="3689735"/>
            <a:ext cx="3840591" cy="467042"/>
          </a:xfrm>
        </p:spPr>
        <p:txBody>
          <a:bodyPr/>
          <a:lstStyle/>
          <a:p>
            <a:r>
              <a:rPr lang="en-US" dirty="0"/>
              <a:t>…behind the race…..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CE10909-A41E-449A-A5EF-965BA439B9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2994537"/>
            <a:ext cx="565831" cy="735293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C9901B-08A4-4551-9FF9-803729980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23" y="3497262"/>
            <a:ext cx="421574" cy="5478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445A1B-0624-4501-BBE9-53E9DCB1C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703" y="2209800"/>
            <a:ext cx="2637116" cy="34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2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47246-79E0-4825-A838-7C69CE963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D42BA-DC71-41BB-92CE-3EE310A87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609B84-11F3-44EC-A1CD-04BB0A4923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36531" y="623994"/>
            <a:ext cx="5610012" cy="56100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6AC2A-C49E-45C4-B55D-F4CDD652B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4F058-4E23-4ECE-B319-BD8A3CCDD1A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662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3445</TotalTime>
  <Words>761</Words>
  <Application>Microsoft Office PowerPoint</Application>
  <PresentationFormat>Widescreen</PresentationFormat>
  <Paragraphs>83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Bradley Hand ITC</vt:lpstr>
      <vt:lpstr>Century Gothic</vt:lpstr>
      <vt:lpstr>Wingdings 3</vt:lpstr>
      <vt:lpstr>Ion Boardroom</vt:lpstr>
      <vt:lpstr>.</vt:lpstr>
      <vt:lpstr>Here’s what I’m thinking…..</vt:lpstr>
      <vt:lpstr>Just to be clear……..</vt:lpstr>
      <vt:lpstr>………..</vt:lpstr>
      <vt:lpstr>PowerPoint Presentation</vt:lpstr>
      <vt:lpstr>Mohawk and ECE in particular……</vt:lpstr>
      <vt:lpstr>What kind of numbers are we talking?</vt:lpstr>
      <vt:lpstr>Therefore…..</vt:lpstr>
      <vt:lpstr>PowerPoint Presentation</vt:lpstr>
      <vt:lpstr>Postsecondary Education Reporter Joel Friesen THE GLOBE AND MAIL </vt:lpstr>
      <vt:lpstr>This is where you take a bow……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we Doing? How Can we Help? </vt:lpstr>
      <vt:lpstr>PowerPoint Presentation</vt:lpstr>
      <vt:lpstr>PowerPoint Presentation</vt:lpstr>
      <vt:lpstr>PowerPoint Presentation</vt:lpstr>
      <vt:lpstr>PowerPoint Presentation</vt:lpstr>
      <vt:lpstr>Karen Davis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fact, Canada has led the G7 in terms of post-secondary graduates since 2006, with 57.5% of the working-age population (that is, those aged 25 to 64) having a college or university credential, according to new results from the 2021 Census. Canada's strong college system is key to its high international standing.</dc:title>
  <dc:creator>Davis, Karen</dc:creator>
  <cp:lastModifiedBy>Shurvin, Karen</cp:lastModifiedBy>
  <cp:revision>25</cp:revision>
  <dcterms:created xsi:type="dcterms:W3CDTF">2023-09-09T16:23:23Z</dcterms:created>
  <dcterms:modified xsi:type="dcterms:W3CDTF">2023-09-18T19:13:19Z</dcterms:modified>
</cp:coreProperties>
</file>