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56"/>
  </p:notesMasterIdLst>
  <p:sldIdLst>
    <p:sldId id="256" r:id="rId2"/>
    <p:sldId id="436" r:id="rId3"/>
    <p:sldId id="437" r:id="rId4"/>
    <p:sldId id="262" r:id="rId5"/>
    <p:sldId id="363" r:id="rId6"/>
    <p:sldId id="507" r:id="rId7"/>
    <p:sldId id="364" r:id="rId8"/>
    <p:sldId id="432" r:id="rId9"/>
    <p:sldId id="365" r:id="rId10"/>
    <p:sldId id="475" r:id="rId11"/>
    <p:sldId id="476" r:id="rId12"/>
    <p:sldId id="477" r:id="rId13"/>
    <p:sldId id="366" r:id="rId14"/>
    <p:sldId id="372" r:id="rId15"/>
    <p:sldId id="478" r:id="rId16"/>
    <p:sldId id="431" r:id="rId17"/>
    <p:sldId id="387" r:id="rId18"/>
    <p:sldId id="508" r:id="rId19"/>
    <p:sldId id="472" r:id="rId20"/>
    <p:sldId id="473" r:id="rId21"/>
    <p:sldId id="474" r:id="rId22"/>
    <p:sldId id="373" r:id="rId23"/>
    <p:sldId id="435" r:id="rId24"/>
    <p:sldId id="375" r:id="rId25"/>
    <p:sldId id="479" r:id="rId26"/>
    <p:sldId id="481" r:id="rId27"/>
    <p:sldId id="480" r:id="rId28"/>
    <p:sldId id="482" r:id="rId29"/>
    <p:sldId id="483" r:id="rId30"/>
    <p:sldId id="485" r:id="rId31"/>
    <p:sldId id="486" r:id="rId32"/>
    <p:sldId id="487" r:id="rId33"/>
    <p:sldId id="488" r:id="rId34"/>
    <p:sldId id="509" r:id="rId35"/>
    <p:sldId id="490" r:id="rId36"/>
    <p:sldId id="510" r:id="rId37"/>
    <p:sldId id="489" r:id="rId38"/>
    <p:sldId id="491" r:id="rId39"/>
    <p:sldId id="493" r:id="rId40"/>
    <p:sldId id="492" r:id="rId41"/>
    <p:sldId id="494" r:id="rId42"/>
    <p:sldId id="495" r:id="rId43"/>
    <p:sldId id="496" r:id="rId44"/>
    <p:sldId id="497" r:id="rId45"/>
    <p:sldId id="498" r:id="rId46"/>
    <p:sldId id="499" r:id="rId47"/>
    <p:sldId id="500" r:id="rId48"/>
    <p:sldId id="501" r:id="rId49"/>
    <p:sldId id="502" r:id="rId50"/>
    <p:sldId id="503" r:id="rId51"/>
    <p:sldId id="504" r:id="rId52"/>
    <p:sldId id="505" r:id="rId53"/>
    <p:sldId id="506" r:id="rId54"/>
    <p:sldId id="271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5697DC-A224-4ABA-A3A9-B1BFD7B8E372}" v="8" dt="2024-08-02T20:58:33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1356" autoAdjust="0"/>
  </p:normalViewPr>
  <p:slideViewPr>
    <p:cSldViewPr snapToGrid="0">
      <p:cViewPr varScale="1">
        <p:scale>
          <a:sx n="90" d="100"/>
          <a:sy n="90" d="100"/>
        </p:scale>
        <p:origin x="1332" y="84"/>
      </p:cViewPr>
      <p:guideLst/>
    </p:cSldViewPr>
  </p:slideViewPr>
  <p:outlineViewPr>
    <p:cViewPr>
      <p:scale>
        <a:sx n="33" d="100"/>
        <a:sy n="33" d="100"/>
      </p:scale>
      <p:origin x="0" y="-849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5/10/relationships/revisionInfo" Target="revisionInfo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64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writingbasic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writingbasics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pitalization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pitalization/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pitalization/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pitalization/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nouns/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nouns/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nouns/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nouns/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nouns/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nouns/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nouns/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nouns/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nouns/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onouns/" TargetMode="External"/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djectives-and-adverbs/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djectives-and-adverbs/" TargetMode="External"/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djectives-and-adverbs/" TargetMode="External"/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djectives-and-adverbs/" TargetMode="External"/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djectives-and-adverbs/" TargetMode="External"/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djectives-and-adverbs/" TargetMode="External"/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ifiers/" TargetMode="External"/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ifiers/" TargetMode="External"/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ifiers/" TargetMode="External"/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ifiers/" TargetMode="External"/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ifiers/" TargetMode="External"/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ubject-verb-agreement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11: Writing Basics: What Makes a Good Sentence? was taken directly from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part/writingbasics/"/>
              </a:rPr>
              <a:t>Chapter 11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957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Compound Subjects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6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Compound Subjects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10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Separation of Subjects and Verbs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76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Indefinite Pronouns definition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596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Examples were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55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Collective Nouns definition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803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 is copied </a:t>
            </a:r>
            <a:r>
              <a:rPr lang="en-US" dirty="0"/>
              <a:t>Collective Nouns definition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32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 is copied </a:t>
            </a:r>
            <a:r>
              <a:rPr lang="en-US" dirty="0"/>
              <a:t>Collective Nouns definition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035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7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85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11: Writing Basics: What Makes a Good Sentence? was taken directly from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part/writingbasics/"/>
              </a:rPr>
              <a:t>Chapter 11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384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451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D26DD799-14A2-4C96-A8AA-7EF228C84F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 3 copied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254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Irregular Verbs </a:t>
            </a:r>
            <a:r>
              <a:rPr lang="en-US" dirty="0"/>
              <a:t>copied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870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029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D26DD799-14A2-4C96-A8AA-7EF228C84F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2274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Rules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228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149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11.4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436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D26DD799-14A2-4C96-A8AA-7EF228C84F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533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65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Pronoun Agreement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150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Pronoun Agreement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497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Inclusive Language &amp; The Singular “They” was taken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804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Subject and Object Pronouns </a:t>
            </a:r>
            <a:r>
              <a:rPr lang="en-US" dirty="0"/>
              <a:t>was taken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382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Subject and Object Pronouns </a:t>
            </a:r>
            <a:r>
              <a:rPr lang="en-US" dirty="0"/>
              <a:t>was taken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8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Subject and Object Pronouns </a:t>
            </a:r>
            <a:r>
              <a:rPr lang="en-US" dirty="0"/>
              <a:t>was taken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434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Who versus Whom</a:t>
            </a:r>
            <a:r>
              <a:rPr lang="en-US" dirty="0"/>
              <a:t>was taken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925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7667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475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D26DD799-14A2-4C96-A8AA-7EF228C84F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11.6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26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5578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Adjectives and Adverbs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11.6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8912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Comparative versus Superlative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11.6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6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Comparative versus Superlative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11.6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2184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11.6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200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11.6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9108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D26DD799-14A2-4C96-A8AA-7EF228C84F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11.7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88498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Modifier definition was taken directly from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11.7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1133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Misplaced Modifiers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11.7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706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Dangling Modifiers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11.7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7224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11.7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52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185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43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Regular Verbs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43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13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Errors in Subject-Verb Agreement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76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Errors in Subject-Verb Agreement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11.2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sz="1200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C3616-1F47-4A9A-8191-3793907F5D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85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3A51-8ECA-4782-AED2-93512A0C7DFA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6954-5A3C-4841-A70D-4A1150C0A616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D669-B1A3-4E49-9095-E68B251952C0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1D39896-1D2D-441C-8DB3-1CD753652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574" y="2546493"/>
            <a:ext cx="10309226" cy="3676649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AD8993-BCFB-40F5-B0C3-BD1266F9807E}"/>
              </a:ext>
            </a:extLst>
          </p:cNvPr>
          <p:cNvCxnSpPr/>
          <p:nvPr userDrawn="1"/>
        </p:nvCxnSpPr>
        <p:spPr>
          <a:xfrm>
            <a:off x="604935" y="998376"/>
            <a:ext cx="0" cy="585962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8459004-7AA2-44EB-88E7-7DF29583BCEE}"/>
              </a:ext>
            </a:extLst>
          </p:cNvPr>
          <p:cNvSpPr/>
          <p:nvPr userDrawn="1"/>
        </p:nvSpPr>
        <p:spPr>
          <a:xfrm>
            <a:off x="371669" y="746449"/>
            <a:ext cx="466531" cy="4665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5F0173DE-4E6C-4B67-9F86-20857057B4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4574" y="1862125"/>
            <a:ext cx="10309225" cy="549428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4E6DADC6-7915-4EB3-9145-35C6BE3B0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572" y="365125"/>
            <a:ext cx="10309227" cy="132556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D08B890F-FC10-4BE9-BBB4-6A2B93F7DF5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658257" y="6358082"/>
            <a:ext cx="4875485" cy="363393"/>
          </a:xfrm>
          <a:prstGeom prst="rect">
            <a:avLst/>
          </a:prstGeom>
        </p:spPr>
        <p:txBody>
          <a:bodyPr/>
          <a:lstStyle/>
          <a:p>
            <a:r>
              <a:rPr lang="en-US" i="1" dirty="0">
                <a:hlinkClick r:id="rId2"/>
              </a:rPr>
              <a:t>Communication Essentials for College, CC BY-NC 4.0, except where noted </a:t>
            </a:r>
            <a:endParaRPr lang="en-US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AB3EA9EE-009D-4452-884F-9E866F6EA0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51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1333A-99C0-43A4-917D-14CE427F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97501" y="6364301"/>
            <a:ext cx="5003824" cy="3571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i="1" dirty="0">
                <a:hlinkClick r:id="rId2"/>
              </a:rPr>
              <a:t>Communication Essentials for College, CC BY-NC 4.0, except where noted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0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B7F0-8AAB-4ADB-AF50-B4D42B4FC455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1A9B-9F80-4AE3-AD1B-1E5778E05AD5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800A-0D0C-42DD-A0E3-2C2B515EB4C2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1CF-C1C4-4E7E-ACF2-7BC1ACA9A879}" type="datetime1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254F-DF12-491B-94C0-60EDA888B86B}" type="datetime1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E3C-D6AC-40A9-A863-1FC9DFB60177}" type="datetime1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B42-377B-4D9E-B349-E80D4DB2CE9D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5683-0DD0-406F-A3B5-8C92663CF425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4473B3E4-2E8E-4397-AF43-1B3E80E4FEB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  <p:sldLayoutId id="2147483686" r:id="rId13"/>
  </p:sldLayoutIdLst>
  <p:hf sldNum="0"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ampusontario.pressbooks.pub/gccom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3795812" cy="3162300"/>
          </a:xfrm>
        </p:spPr>
        <p:txBody>
          <a:bodyPr anchor="b">
            <a:normAutofit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11: Writing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77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Errors in Subject-Verb Agreement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Errors in subject-verb agreement may occur when:</a:t>
            </a:r>
          </a:p>
          <a:p>
            <a:r>
              <a:rPr lang="en-US" dirty="0"/>
              <a:t>The subject of the sentence is a collective noun, such as team or organization;</a:t>
            </a:r>
          </a:p>
          <a:p>
            <a:r>
              <a:rPr lang="en-US" dirty="0"/>
              <a:t>The subject appears after the verb.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4551BC-21C5-47EF-9F5D-9DFAB2BE80B2}"/>
              </a:ext>
            </a:extLst>
          </p:cNvPr>
          <p:cNvSpPr txBox="1"/>
          <p:nvPr/>
        </p:nvSpPr>
        <p:spPr>
          <a:xfrm>
            <a:off x="6246468" y="6356350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24)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94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Compound Subjects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Compound subject </a:t>
            </a:r>
            <a:r>
              <a:rPr lang="en-US" dirty="0"/>
              <a:t>are formed by two or more nouns and the coordinating conjunctions </a:t>
            </a:r>
            <a:r>
              <a:rPr lang="en-US" i="1" dirty="0"/>
              <a:t>and</a:t>
            </a:r>
            <a:r>
              <a:rPr lang="en-US" dirty="0"/>
              <a:t>, </a:t>
            </a:r>
            <a:r>
              <a:rPr lang="en-US" i="1" dirty="0"/>
              <a:t>or</a:t>
            </a:r>
            <a:r>
              <a:rPr lang="en-US" dirty="0"/>
              <a:t>, or </a:t>
            </a:r>
            <a:r>
              <a:rPr lang="en-US" i="1" dirty="0"/>
              <a:t>nor. </a:t>
            </a:r>
            <a:r>
              <a:rPr lang="en-US" dirty="0"/>
              <a:t>Can be made of a:</a:t>
            </a:r>
            <a:endParaRPr lang="en-US" i="1" dirty="0"/>
          </a:p>
          <a:p>
            <a:pPr marL="914400" lvl="1" indent="-457200">
              <a:buFont typeface="+mj-lt"/>
              <a:buAutoNum type="arabicPeriod"/>
            </a:pPr>
            <a:r>
              <a:rPr lang="en-US" sz="1800" b="0" dirty="0"/>
              <a:t>singular subjects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b="0" dirty="0"/>
              <a:t>plural subjects </a:t>
            </a:r>
            <a:r>
              <a:rPr lang="en-US" sz="1800" b="0" i="1" dirty="0"/>
              <a:t>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b="0" dirty="0"/>
              <a:t>combination of singular and plural subjects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E71750-6012-4C04-BF95-3DBE3C0A9CEF}"/>
              </a:ext>
            </a:extLst>
          </p:cNvPr>
          <p:cNvSpPr txBox="1"/>
          <p:nvPr/>
        </p:nvSpPr>
        <p:spPr>
          <a:xfrm>
            <a:off x="6096000" y="6352143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26)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12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Compound Subjects </a:t>
            </a:r>
            <a:r>
              <a:rPr lang="en-CA" dirty="0"/>
              <a:t>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Compound subjects combined with: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‘and’ take a plural verb form.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‘or’ and ‘nor’ are treated separately and the verb must agree with the subject nearest to it</a:t>
            </a:r>
          </a:p>
          <a:p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CE5E90-9572-4DEB-90F5-3A7341135498}"/>
              </a:ext>
            </a:extLst>
          </p:cNvPr>
          <p:cNvSpPr txBox="1"/>
          <p:nvPr/>
        </p:nvSpPr>
        <p:spPr>
          <a:xfrm>
            <a:off x="5798820" y="6354246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27; 29)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79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Separation of Subjects and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Prepositional phrases or dependent clauses add more information to the sentence and usually appear between the subject and the verb.</a:t>
            </a:r>
          </a:p>
          <a:p>
            <a:r>
              <a:rPr lang="en-US" dirty="0"/>
              <a:t>The subject of a sentence will never be in a prepositional phrase or dependent clause.</a:t>
            </a:r>
          </a:p>
          <a:p>
            <a:r>
              <a:rPr lang="en-US" b="1" dirty="0"/>
              <a:t>Example: </a:t>
            </a:r>
            <a:r>
              <a:rPr lang="en-US" dirty="0"/>
              <a:t>The </a:t>
            </a:r>
            <a:r>
              <a:rPr lang="en-US" b="1" dirty="0"/>
              <a:t>students</a:t>
            </a:r>
            <a:r>
              <a:rPr lang="en-US" dirty="0"/>
              <a:t> with the best grades </a:t>
            </a:r>
            <a:r>
              <a:rPr lang="en-US" b="1" dirty="0"/>
              <a:t>win</a:t>
            </a:r>
            <a:r>
              <a:rPr lang="en-US" dirty="0"/>
              <a:t> the academic awards.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065FB8-F33A-49D1-9A8B-2D4295F32979}"/>
              </a:ext>
            </a:extLst>
          </p:cNvPr>
          <p:cNvSpPr txBox="1"/>
          <p:nvPr/>
        </p:nvSpPr>
        <p:spPr>
          <a:xfrm>
            <a:off x="6052413" y="6352143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23-25)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24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Indefinite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Indefinite pronouns </a:t>
            </a:r>
            <a:r>
              <a:rPr lang="en-US" dirty="0"/>
              <a:t>refer to an unspecified person, thing, or number. </a:t>
            </a:r>
          </a:p>
          <a:p>
            <a:r>
              <a:rPr lang="en-US" dirty="0"/>
              <a:t>Typically used with a singular verb form, but some may require a plural verb.</a:t>
            </a:r>
          </a:p>
          <a:p>
            <a:r>
              <a:rPr lang="en-US" dirty="0"/>
              <a:t>Consider the noun to determine if an indefinite pronoun should be plural or singular – if the noun is plural so is the indefinite pronoun.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E81AF5-5DBC-43A4-B29F-AA0CD5021F2A}"/>
              </a:ext>
            </a:extLst>
          </p:cNvPr>
          <p:cNvSpPr txBox="1"/>
          <p:nvPr/>
        </p:nvSpPr>
        <p:spPr>
          <a:xfrm>
            <a:off x="5684520" y="6356350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27-28)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3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Indefinite Pronouns</a:t>
            </a:r>
            <a:r>
              <a:rPr lang="en-CA" dirty="0"/>
              <a:t>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Examples:</a:t>
            </a:r>
          </a:p>
          <a:p>
            <a:r>
              <a:rPr lang="en-US" b="1" dirty="0"/>
              <a:t>Singular</a:t>
            </a:r>
            <a:r>
              <a:rPr lang="en-US" dirty="0"/>
              <a:t>: </a:t>
            </a:r>
            <a:r>
              <a:rPr lang="en-US" b="1" dirty="0"/>
              <a:t>All</a:t>
            </a:r>
            <a:r>
              <a:rPr lang="en-US" dirty="0"/>
              <a:t> the cake </a:t>
            </a:r>
            <a:r>
              <a:rPr lang="en-US" b="1" dirty="0"/>
              <a:t>is</a:t>
            </a:r>
            <a:r>
              <a:rPr lang="en-US" dirty="0"/>
              <a:t> on the floor.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Indefinite pronoun </a:t>
            </a:r>
            <a:r>
              <a:rPr lang="en-US" sz="1800" i="1" dirty="0"/>
              <a:t>all </a:t>
            </a:r>
            <a:r>
              <a:rPr lang="en-US" sz="1800" b="0" dirty="0"/>
              <a:t>is a singular verb form because </a:t>
            </a:r>
            <a:r>
              <a:rPr lang="en-US" sz="1800" i="1" dirty="0"/>
              <a:t>all </a:t>
            </a:r>
            <a:r>
              <a:rPr lang="en-US" sz="1800" b="0" dirty="0"/>
              <a:t>refers to the singular noun </a:t>
            </a:r>
            <a:r>
              <a:rPr lang="en-US" sz="1800" i="1" dirty="0"/>
              <a:t>cake</a:t>
            </a:r>
            <a:r>
              <a:rPr lang="en-US" sz="1800" dirty="0"/>
              <a:t>.</a:t>
            </a:r>
          </a:p>
          <a:p>
            <a:endParaRPr lang="en-US" b="1" dirty="0"/>
          </a:p>
          <a:p>
            <a:r>
              <a:rPr lang="en-US" b="1" dirty="0"/>
              <a:t>Plural</a:t>
            </a:r>
            <a:r>
              <a:rPr lang="en-US" dirty="0"/>
              <a:t>: </a:t>
            </a:r>
            <a:r>
              <a:rPr lang="en-US" b="1" dirty="0"/>
              <a:t>All</a:t>
            </a:r>
            <a:r>
              <a:rPr lang="en-US" dirty="0"/>
              <a:t> the people in the kitchen </a:t>
            </a:r>
            <a:r>
              <a:rPr lang="en-US" b="1" dirty="0"/>
              <a:t>sing</a:t>
            </a:r>
            <a:r>
              <a:rPr lang="en-US" dirty="0"/>
              <a:t> along when that song comes on the radio.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i="1" dirty="0"/>
              <a:t>People</a:t>
            </a:r>
            <a:r>
              <a:rPr lang="en-US" sz="1800" dirty="0"/>
              <a:t> </a:t>
            </a:r>
            <a:r>
              <a:rPr lang="en-US" sz="1800" b="0" dirty="0"/>
              <a:t>is plural for, so </a:t>
            </a:r>
            <a:r>
              <a:rPr lang="en-US" sz="1800" i="1" dirty="0"/>
              <a:t>all</a:t>
            </a:r>
            <a:r>
              <a:rPr lang="en-US" sz="1800" dirty="0"/>
              <a:t> </a:t>
            </a:r>
            <a:r>
              <a:rPr lang="en-US" sz="1800" b="0" dirty="0"/>
              <a:t>is plural.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379810-0976-4EF1-B675-4C924788FAB0}"/>
              </a:ext>
            </a:extLst>
          </p:cNvPr>
          <p:cNvSpPr txBox="1"/>
          <p:nvPr/>
        </p:nvSpPr>
        <p:spPr>
          <a:xfrm>
            <a:off x="5878830" y="6382921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31-34)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97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Collective 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collective noun</a:t>
            </a:r>
            <a:r>
              <a:rPr lang="en-US" dirty="0"/>
              <a:t> is a noun that identifies more than one person, place, or thing and considers those people, places, or things one singular unit.</a:t>
            </a:r>
          </a:p>
          <a:p>
            <a:r>
              <a:rPr lang="en-US" b="1" dirty="0"/>
              <a:t>Commonly used collective nouns</a:t>
            </a:r>
            <a:r>
              <a:rPr lang="en-US" dirty="0"/>
              <a:t>: group, team, army, and family.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E70B85-6AAF-44A9-8D7A-F6D8184E4E04}"/>
              </a:ext>
            </a:extLst>
          </p:cNvPr>
          <p:cNvSpPr txBox="1"/>
          <p:nvPr/>
        </p:nvSpPr>
        <p:spPr>
          <a:xfrm>
            <a:off x="6294717" y="6356350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7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Subject Follows the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sentences that begin with </a:t>
            </a:r>
            <a:r>
              <a:rPr lang="en-US" i="1" dirty="0"/>
              <a:t>here</a:t>
            </a:r>
            <a:r>
              <a:rPr lang="en-US" dirty="0"/>
              <a:t> or </a:t>
            </a:r>
            <a:r>
              <a:rPr lang="en-US" i="1" dirty="0"/>
              <a:t>there</a:t>
            </a:r>
            <a:r>
              <a:rPr lang="en-US" dirty="0"/>
              <a:t>, the subject follows the verb.</a:t>
            </a:r>
          </a:p>
          <a:p>
            <a:r>
              <a:rPr lang="en-US" b="1" dirty="0"/>
              <a:t>Example</a:t>
            </a:r>
            <a:r>
              <a:rPr lang="en-US" dirty="0"/>
              <a:t>: Here </a:t>
            </a:r>
            <a:r>
              <a:rPr lang="en-US" i="1" dirty="0"/>
              <a:t>is</a:t>
            </a:r>
            <a:r>
              <a:rPr lang="en-US" dirty="0"/>
              <a:t> my </a:t>
            </a:r>
            <a:r>
              <a:rPr lang="en-US" b="1" dirty="0"/>
              <a:t>wallet</a:t>
            </a:r>
            <a:r>
              <a:rPr lang="en-US" dirty="0"/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6960C4-8FBE-4C20-9090-8B1B3238188E}"/>
              </a:ext>
            </a:extLst>
          </p:cNvPr>
          <p:cNvSpPr txBox="1"/>
          <p:nvPr/>
        </p:nvSpPr>
        <p:spPr>
          <a:xfrm>
            <a:off x="5675240" y="6354246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38-39)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39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 words (who, what, where, when, why, or how) appear before you ask a question, then the verb and subject will follow. </a:t>
            </a:r>
          </a:p>
          <a:p>
            <a:r>
              <a:rPr lang="en-US" dirty="0"/>
              <a:t>Example: Who </a:t>
            </a:r>
            <a:r>
              <a:rPr lang="en-US" i="1" dirty="0"/>
              <a:t>are</a:t>
            </a:r>
            <a:r>
              <a:rPr lang="en-US" dirty="0"/>
              <a:t> the </a:t>
            </a:r>
            <a:r>
              <a:rPr lang="en-US" b="1" dirty="0"/>
              <a:t>people</a:t>
            </a:r>
            <a:r>
              <a:rPr lang="en-US" dirty="0"/>
              <a:t> you are related to?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3AD7CF-82E4-4ADF-A294-B2B28AE9877A}"/>
              </a:ext>
            </a:extLst>
          </p:cNvPr>
          <p:cNvSpPr txBox="1"/>
          <p:nvPr/>
        </p:nvSpPr>
        <p:spPr>
          <a:xfrm>
            <a:off x="5810250" y="6356350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40-41)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77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FE2A2-A5E0-4D45-AF2D-FC754D5C6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11.2 -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0AAD2-42B7-440A-81DA-720286117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Parts of sentences must agree in number, person, case, and gender.</a:t>
            </a:r>
          </a:p>
          <a:p>
            <a:r>
              <a:rPr lang="en-US" dirty="0"/>
              <a:t>A verb must always agree with its subject in number. A singular subject requires a singular verb; a plural subject requires a plural verb.</a:t>
            </a:r>
          </a:p>
          <a:p>
            <a:r>
              <a:rPr lang="en-US" dirty="0"/>
              <a:t>Irregular verbs do not follow a predictable pattern in their singular and plural forms. Common irregular verbs are to be, to have, and to do.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A9F33-77D2-45D0-A890-D5FF773DE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8E893-50C9-45DC-997C-D00FFBFC7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5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B4149-044F-4278-B352-D39D70054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Chapter 11: Writing Basics: </a:t>
            </a:r>
            <a:br>
              <a:rPr lang="en-US" dirty="0"/>
            </a:br>
            <a:r>
              <a:rPr lang="en-US" dirty="0"/>
              <a:t>What Makes a Good Sentence?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7760E65-D447-4F91-8851-B31B7AED4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11.1 - Sentence Writing</a:t>
            </a:r>
          </a:p>
          <a:p>
            <a:r>
              <a:rPr lang="en-US" dirty="0"/>
              <a:t>11.2 - Subject-Verb Agreement</a:t>
            </a:r>
          </a:p>
          <a:p>
            <a:r>
              <a:rPr lang="en-US" dirty="0"/>
              <a:t>11.3 - Verb Tense</a:t>
            </a:r>
          </a:p>
          <a:p>
            <a:r>
              <a:rPr lang="en-US" dirty="0"/>
              <a:t>11.4 - Capitalization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22D3148-8728-4136-B3B9-5B7413D81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l"/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5124945-5A9C-40C2-BC62-441E6A58F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58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FE2A2-A5E0-4D45-AF2D-FC754D5C6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11.2 - Key Takeaways </a:t>
            </a:r>
            <a:r>
              <a:rPr lang="en-CA" dirty="0"/>
              <a:t>(Continued 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0AAD2-42B7-440A-81DA-720286117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compound subject is formed when two or more nouns are joined by the words and, or, or nor.</a:t>
            </a:r>
          </a:p>
          <a:p>
            <a:r>
              <a:rPr lang="en-US" dirty="0"/>
              <a:t>In some sentences, the subject and verb may be separated by a phrase or clause, but the verb must still agree with the subject.</a:t>
            </a:r>
          </a:p>
          <a:p>
            <a:r>
              <a:rPr lang="en-US" dirty="0"/>
              <a:t>Indefinite pronouns, such as anyone, each, everyone, many, no one, and something, refer to unspecified people or objects. Most indefinite pronouns are singular.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A9F33-77D2-45D0-A890-D5FF773DE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8E893-50C9-45DC-997C-D00FFBFC7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56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FE2A2-A5E0-4D45-AF2D-FC754D5C6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11.2 - Key Takeaways </a:t>
            </a:r>
            <a:r>
              <a:rPr lang="en-CA" dirty="0"/>
              <a:t>(Continued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0AAD2-42B7-440A-81DA-720286117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collective noun is a noun that identifies more than one person, place, or thing and treats those people, places, or things one singular unit. Collective nouns require singular verbs.</a:t>
            </a:r>
          </a:p>
          <a:p>
            <a:r>
              <a:rPr lang="en-US" dirty="0"/>
              <a:t>In sentences that begin with here and there, the subject follows the verb.</a:t>
            </a:r>
          </a:p>
          <a:p>
            <a:r>
              <a:rPr lang="en-US" dirty="0"/>
              <a:t>In questions, the subject follows the verb.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A9F33-77D2-45D0-A890-D5FF773DE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8E893-50C9-45DC-997C-D00FFBFC7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04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36D9-663F-4C11-977A-2690484F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11.3 – Verb Tense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1D171-0211-44BF-9CE1-F1E03A8F57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15D1B-9F4E-4310-8106-820B252E7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correct regular verb tense in basic sentences.</a:t>
            </a:r>
          </a:p>
          <a:p>
            <a:r>
              <a:rPr lang="en-US" dirty="0"/>
              <a:t>Use the correct irregular verb tense in basic sentences.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3A408-7A32-416B-97C7-5B8E0EDA4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College, CC BY-NC 4.0, except where noted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2C052-A6A8-41B9-B455-157FDDA21BE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30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CA" dirty="0"/>
              <a:t>Regular Verbs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Verb tense</a:t>
            </a:r>
            <a:r>
              <a:rPr lang="en-US" dirty="0"/>
              <a:t> indicate the time of an action within a sentence can occur in the past, present or future</a:t>
            </a:r>
          </a:p>
          <a:p>
            <a:r>
              <a:rPr lang="en-US" b="1" dirty="0"/>
              <a:t>Regular verbs </a:t>
            </a:r>
            <a:r>
              <a:rPr lang="en-US" dirty="0"/>
              <a:t>follow set patterns when changing them from present to past tense </a:t>
            </a:r>
          </a:p>
          <a:p>
            <a:r>
              <a:rPr lang="en-US" b="1" dirty="0"/>
              <a:t>Helping verbs</a:t>
            </a:r>
            <a:r>
              <a:rPr lang="en-US" dirty="0"/>
              <a:t>, such as </a:t>
            </a:r>
            <a:r>
              <a:rPr lang="en-US" i="1" dirty="0"/>
              <a:t>be</a:t>
            </a:r>
            <a:r>
              <a:rPr lang="en-US" dirty="0"/>
              <a:t> and </a:t>
            </a:r>
            <a:r>
              <a:rPr lang="en-US" i="1" dirty="0"/>
              <a:t>have</a:t>
            </a:r>
            <a:r>
              <a:rPr lang="en-US" dirty="0"/>
              <a:t>, also work to create verb tenses, such as the future tense.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B0E394-B5CA-4C38-9CA5-128945C43C43}"/>
              </a:ext>
            </a:extLst>
          </p:cNvPr>
          <p:cNvSpPr txBox="1"/>
          <p:nvPr/>
        </p:nvSpPr>
        <p:spPr>
          <a:xfrm>
            <a:off x="6591897" y="6372761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4-6)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46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Irregular Verbs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past tense of irregular verbs is not formed using the patterns that regular verbs follow. For example: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Verb ‘be’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Simple Present: </a:t>
            </a:r>
            <a:r>
              <a:rPr lang="en-US" sz="1800" b="0" dirty="0"/>
              <a:t>be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Past: </a:t>
            </a:r>
            <a:r>
              <a:rPr lang="en-US" sz="1800" b="0" dirty="0"/>
              <a:t>was, were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Verb ‘do’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Simple Present: </a:t>
            </a:r>
            <a:r>
              <a:rPr lang="en-US" sz="1800" b="0" dirty="0"/>
              <a:t>do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Past: </a:t>
            </a:r>
            <a:r>
              <a:rPr lang="en-US" sz="1800" b="0" dirty="0"/>
              <a:t>did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C5DA53-A7D4-41AC-B17F-CCF1CB5A2B8C}"/>
              </a:ext>
            </a:extLst>
          </p:cNvPr>
          <p:cNvSpPr txBox="1"/>
          <p:nvPr/>
        </p:nvSpPr>
        <p:spPr>
          <a:xfrm>
            <a:off x="6303890" y="6418481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9; 11)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634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Maintaining Consistent Verb Tense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avoid writing errors, it is important to be consistent with the verb tenses throughout the sentence or paragraph.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2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77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BEC0D-F6F6-4F65-B4EA-E7CFD228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11.3 -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816AF-BAB7-4862-956D-8F7454674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 tense helps you express when an event takes place.</a:t>
            </a:r>
          </a:p>
          <a:p>
            <a:r>
              <a:rPr lang="en-US" dirty="0"/>
              <a:t>Regular verbs follow regular patterns when shifting from present to past tense.</a:t>
            </a:r>
          </a:p>
          <a:p>
            <a:r>
              <a:rPr lang="en-US" dirty="0"/>
              <a:t>Irregular verbs do not follow regular, predictable patterns when shifting from present to past tense.</a:t>
            </a:r>
          </a:p>
          <a:p>
            <a:r>
              <a:rPr lang="en-US" dirty="0"/>
              <a:t>Using consistent verb tense is a key element to effective writing.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DCA06F-3F15-4B06-9B21-DF6016855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College, CC BY-NC 4.0, except where noted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3DD26-A2F2-4D1D-88BB-2F8816B50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60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36D9-663F-4C11-977A-2690484F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CA" dirty="0"/>
              <a:t>11.4 – Capitalization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1D171-0211-44BF-9CE1-F1E03A8F57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15D1B-9F4E-4310-8106-820B252E7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the basic rules of capitalization.</a:t>
            </a:r>
          </a:p>
          <a:p>
            <a:r>
              <a:rPr lang="en-US" dirty="0"/>
              <a:t>Identify common capitalization errors.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3A408-7A32-416B-97C7-5B8E0EDA4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College, CC BY-NC 4.0, except where noted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2C052-A6A8-41B9-B455-157FDDA21BE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504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Capitalization Rules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Capitalize the First Word of a Sentence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Capitalize Proper Nouns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b="0" dirty="0"/>
              <a:t>When the noun is used in general or common way, </a:t>
            </a:r>
            <a:r>
              <a:rPr lang="en-US" dirty="0"/>
              <a:t>do not </a:t>
            </a:r>
            <a:r>
              <a:rPr lang="en-US" b="0" dirty="0"/>
              <a:t>capitalize nouns for: people, places, things, streets, buildings, events, and titles.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Capitalize Days of the Week, Months of the Year, and Holidays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Capitalize Titles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49427A-6566-4FE1-8271-10D0C83500C4}"/>
              </a:ext>
            </a:extLst>
          </p:cNvPr>
          <p:cNvSpPr txBox="1"/>
          <p:nvPr/>
        </p:nvSpPr>
        <p:spPr>
          <a:xfrm>
            <a:off x="7066297" y="6382921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434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Capitalization Rules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Example 1:</a:t>
            </a:r>
          </a:p>
          <a:p>
            <a:r>
              <a:rPr lang="en-US" b="1" dirty="0"/>
              <a:t>Common noun: </a:t>
            </a:r>
            <a:r>
              <a:rPr lang="en-US" dirty="0"/>
              <a:t>museum</a:t>
            </a:r>
          </a:p>
          <a:p>
            <a:r>
              <a:rPr lang="en-US" b="1" dirty="0"/>
              <a:t>Proper noun:</a:t>
            </a:r>
            <a:r>
              <a:rPr lang="en-US" dirty="0"/>
              <a:t> The Art Gallery of Ontario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Example 2:</a:t>
            </a:r>
          </a:p>
          <a:p>
            <a:r>
              <a:rPr lang="en-US" b="1" dirty="0"/>
              <a:t>Common noun: </a:t>
            </a:r>
            <a:r>
              <a:rPr lang="en-US" dirty="0"/>
              <a:t>country</a:t>
            </a:r>
          </a:p>
          <a:p>
            <a:r>
              <a:rPr lang="en-US" b="1" dirty="0"/>
              <a:t>Proper noun:</a:t>
            </a:r>
            <a:r>
              <a:rPr lang="en-US" dirty="0"/>
              <a:t> Malaysia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A0254F-4293-47B4-B3C6-6D72C0452C9E}"/>
              </a:ext>
            </a:extLst>
          </p:cNvPr>
          <p:cNvSpPr txBox="1"/>
          <p:nvPr/>
        </p:nvSpPr>
        <p:spPr>
          <a:xfrm>
            <a:off x="6385230" y="6356350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7)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84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B4149-044F-4278-B352-D39D70054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Chapter 11: Writing Basics: </a:t>
            </a:r>
            <a:br>
              <a:rPr lang="en-US" dirty="0"/>
            </a:br>
            <a:r>
              <a:rPr lang="en-US" dirty="0"/>
              <a:t>What Makes a Good Sentence? (Continued)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7760E65-D447-4F91-8851-B31B7AED4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11.5 - Pronouns</a:t>
            </a:r>
          </a:p>
          <a:p>
            <a:r>
              <a:rPr lang="en-US" dirty="0"/>
              <a:t>11.6 - Adjectives and Adverbs</a:t>
            </a:r>
          </a:p>
          <a:p>
            <a:r>
              <a:rPr lang="en-US" dirty="0"/>
              <a:t>11.7 - Misplaced and Dangling Modifiers</a:t>
            </a:r>
          </a:p>
          <a:p>
            <a:r>
              <a:rPr lang="en-US" dirty="0"/>
              <a:t>11.8 - Writing Basics: Exercises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22D3148-8728-4136-B3B9-5B7413D81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l"/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5124945-5A9C-40C2-BC62-441E6A58F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045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CDFD4-6260-4E64-879E-7982E0AFD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11.4 -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2008F-03CE-4405-BA03-D2334FD7A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Learning and applying the basic rules of capitalization is a fundamental aspect of good writing.</a:t>
            </a:r>
          </a:p>
          <a:p>
            <a:r>
              <a:rPr lang="en-US" dirty="0"/>
              <a:t>Identifying and correcting errors in capitalization is an important writing skill.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424C3-040B-4B74-9161-A87D73E3F8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3157D4-1EF6-4922-957D-AE790A75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063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36D9-663F-4C11-977A-2690484F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11.5 – Pronouns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1D171-0211-44BF-9CE1-F1E03A8F57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15D1B-9F4E-4310-8106-820B252E7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Identify pronouns and their antecedents.</a:t>
            </a:r>
          </a:p>
          <a:p>
            <a:r>
              <a:rPr lang="en-US" dirty="0">
                <a:solidFill>
                  <a:schemeClr val="tx1"/>
                </a:solidFill>
              </a:rPr>
              <a:t>Use pronouns and their antecedents correctly.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3A408-7A32-416B-97C7-5B8E0EDA4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College, CC BY-NC 4.0, except where noted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2C052-A6A8-41B9-B455-157FDDA21BE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1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Pronoun Agreement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Pronoun:</a:t>
            </a:r>
            <a:r>
              <a:rPr lang="en-US" dirty="0"/>
              <a:t> a word that takes place of a noun or another pronoun</a:t>
            </a:r>
          </a:p>
          <a:p>
            <a:r>
              <a:rPr lang="en-US" dirty="0"/>
              <a:t>An </a:t>
            </a:r>
            <a:r>
              <a:rPr lang="en-US" b="1" dirty="0"/>
              <a:t>antecedent</a:t>
            </a:r>
            <a:r>
              <a:rPr lang="en-US" dirty="0"/>
              <a:t> is the word or words a pronoun refers back to</a:t>
            </a:r>
          </a:p>
          <a:p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b="1" dirty="0" err="1"/>
              <a:t>Lani</a:t>
            </a:r>
            <a:r>
              <a:rPr lang="en-US" dirty="0"/>
              <a:t> complained that </a:t>
            </a:r>
            <a:r>
              <a:rPr lang="en-US" b="1" dirty="0"/>
              <a:t>she</a:t>
            </a:r>
            <a:r>
              <a:rPr lang="en-US" dirty="0"/>
              <a:t> was exhausted.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She </a:t>
            </a:r>
            <a:r>
              <a:rPr lang="en-US" sz="1800" b="0" dirty="0"/>
              <a:t>refers to </a:t>
            </a:r>
            <a:r>
              <a:rPr lang="en-US" sz="1800" dirty="0" err="1"/>
              <a:t>Lani</a:t>
            </a:r>
            <a:r>
              <a:rPr lang="en-US" sz="1800" b="0" dirty="0"/>
              <a:t>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 err="1"/>
              <a:t>Lani</a:t>
            </a:r>
            <a:r>
              <a:rPr lang="en-US" sz="1800" dirty="0"/>
              <a:t> </a:t>
            </a:r>
            <a:r>
              <a:rPr lang="en-US" sz="1800" b="0" dirty="0"/>
              <a:t>is the antecedent of </a:t>
            </a:r>
            <a:r>
              <a:rPr lang="en-US" sz="1800" dirty="0"/>
              <a:t>she</a:t>
            </a:r>
            <a:r>
              <a:rPr lang="en-US" sz="1800" b="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7C1CB-C48F-45CA-BB94-2098A3D9F069}"/>
              </a:ext>
            </a:extLst>
          </p:cNvPr>
          <p:cNvSpPr txBox="1"/>
          <p:nvPr/>
        </p:nvSpPr>
        <p:spPr>
          <a:xfrm>
            <a:off x="6610350" y="6382921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3-4; 7)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44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Pronoun agreement errors (Continued 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Pronoun agreement errors occur when the pronoun and the antecedent do not match or agree with each other: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Agreement in Number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Pronoun takes place of a singular noun, the pronoun must be singular.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Agreement in Person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Use a consistent person (first, second third person) to avoid confusion.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B722CB-EA25-4074-B37E-2340E643F0E0}"/>
              </a:ext>
            </a:extLst>
          </p:cNvPr>
          <p:cNvSpPr txBox="1"/>
          <p:nvPr/>
        </p:nvSpPr>
        <p:spPr>
          <a:xfrm>
            <a:off x="6096000" y="6352143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8; 10)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632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Pronoun agreement errors (Continued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Inclusive Language &amp; The Singular “They”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“they,” “their,” and “them” can be used as a gender-neutral singular.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Ze, </a:t>
            </a:r>
            <a:r>
              <a:rPr lang="en-US" sz="1800" b="0" dirty="0" err="1"/>
              <a:t>xe</a:t>
            </a:r>
            <a:r>
              <a:rPr lang="en-US" sz="1800" b="0" dirty="0"/>
              <a:t>, se, </a:t>
            </a:r>
            <a:r>
              <a:rPr lang="en-US" sz="1800" b="0" dirty="0" err="1"/>
              <a:t>ey</a:t>
            </a:r>
            <a:r>
              <a:rPr lang="en-US" sz="1800" b="0" dirty="0"/>
              <a:t>, vey, </a:t>
            </a:r>
            <a:r>
              <a:rPr lang="en-US" sz="1800" b="0" dirty="0" err="1"/>
              <a:t>ver</a:t>
            </a:r>
            <a:r>
              <a:rPr lang="en-US" sz="1800" b="0" dirty="0"/>
              <a:t>, </a:t>
            </a:r>
            <a:r>
              <a:rPr lang="en-US" sz="1800" b="0" dirty="0" err="1"/>
              <a:t>tey</a:t>
            </a:r>
            <a:r>
              <a:rPr lang="en-US" sz="1800" b="0" dirty="0"/>
              <a:t>, e, </a:t>
            </a:r>
            <a:r>
              <a:rPr lang="en-US" sz="1800" b="0" dirty="0" err="1"/>
              <a:t>ou</a:t>
            </a:r>
            <a:r>
              <a:rPr lang="en-US" sz="1800" b="0" dirty="0"/>
              <a:t> (instead of he or she).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Zim, </a:t>
            </a:r>
            <a:r>
              <a:rPr lang="en-US" sz="1800" b="0" dirty="0" err="1"/>
              <a:t>xem</a:t>
            </a:r>
            <a:r>
              <a:rPr lang="en-US" sz="1800" b="0" dirty="0"/>
              <a:t>, </a:t>
            </a:r>
            <a:r>
              <a:rPr lang="en-US" sz="1800" b="0" dirty="0" err="1"/>
              <a:t>sie</a:t>
            </a:r>
            <a:r>
              <a:rPr lang="en-US" sz="1800" b="0" dirty="0"/>
              <a:t>, </a:t>
            </a:r>
            <a:r>
              <a:rPr lang="en-US" sz="1800" b="0" dirty="0" err="1"/>
              <a:t>em</a:t>
            </a:r>
            <a:r>
              <a:rPr lang="en-US" sz="1800" b="0" dirty="0"/>
              <a:t>, </a:t>
            </a:r>
            <a:r>
              <a:rPr lang="en-US" sz="1800" b="0" dirty="0" err="1"/>
              <a:t>ver</a:t>
            </a:r>
            <a:r>
              <a:rPr lang="en-US" sz="1800" b="0" dirty="0"/>
              <a:t>, </a:t>
            </a:r>
            <a:r>
              <a:rPr lang="en-US" sz="1800" b="0" dirty="0" err="1"/>
              <a:t>ter</a:t>
            </a:r>
            <a:r>
              <a:rPr lang="en-US" sz="1800" b="0" dirty="0"/>
              <a:t>, </a:t>
            </a:r>
            <a:r>
              <a:rPr lang="en-US" sz="1800" b="0" dirty="0" err="1"/>
              <a:t>eir</a:t>
            </a:r>
            <a:r>
              <a:rPr lang="en-US" sz="1800" b="0" dirty="0"/>
              <a:t>, hir (instead of him or her).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Collective Nouns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b="0" dirty="0"/>
              <a:t>They suggest more than one person, but are typically considered singular.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DA41F2-21AE-40BF-B3F4-B29DAA6BA704}"/>
              </a:ext>
            </a:extLst>
          </p:cNvPr>
          <p:cNvSpPr txBox="1"/>
          <p:nvPr/>
        </p:nvSpPr>
        <p:spPr>
          <a:xfrm>
            <a:off x="5855805" y="6356350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(Cramer  et al., 2022, para 21; 25)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85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Subject and Object Pronouns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Subject pronouns </a:t>
            </a:r>
            <a:r>
              <a:rPr lang="en-US" dirty="0"/>
              <a:t>function as subjects in a sentence. 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Example: </a:t>
            </a:r>
            <a:r>
              <a:rPr lang="en-US" sz="1800" b="0" dirty="0"/>
              <a:t>She loves the Blue Ridge Mountains in the fall.</a:t>
            </a:r>
          </a:p>
          <a:p>
            <a:r>
              <a:rPr lang="en-US" b="1" dirty="0"/>
              <a:t>Object pronouns </a:t>
            </a:r>
            <a:r>
              <a:rPr lang="en-US" dirty="0"/>
              <a:t>function as the object of a verb or of a preposition.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Example</a:t>
            </a:r>
            <a:r>
              <a:rPr lang="en-US" sz="1800" dirty="0"/>
              <a:t>: </a:t>
            </a:r>
            <a:r>
              <a:rPr lang="en-US" sz="1800" b="0" dirty="0"/>
              <a:t>Marie leaned over and kissed him.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CD245-6E88-478A-A0BE-3CAF01BB5D5A}"/>
              </a:ext>
            </a:extLst>
          </p:cNvPr>
          <p:cNvSpPr txBox="1"/>
          <p:nvPr/>
        </p:nvSpPr>
        <p:spPr>
          <a:xfrm>
            <a:off x="6198705" y="6384191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29-30)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856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Subject and Object Pronouns (Continued 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Compound subject pronouns </a:t>
            </a:r>
            <a:r>
              <a:rPr lang="en-US" dirty="0"/>
              <a:t>are two or more pronouns joined by a conjunction or a preposition that function as the subject of the sentence.</a:t>
            </a:r>
          </a:p>
          <a:p>
            <a:pPr marL="0" indent="0">
              <a:buNone/>
            </a:pPr>
            <a:r>
              <a:rPr lang="en-US" b="1" dirty="0"/>
              <a:t>Example:</a:t>
            </a:r>
          </a:p>
          <a:p>
            <a:r>
              <a:rPr lang="en-US" b="1" dirty="0"/>
              <a:t>Incorrect: </a:t>
            </a:r>
            <a:r>
              <a:rPr lang="en-US" i="1" dirty="0"/>
              <a:t>Me and Harriet</a:t>
            </a:r>
            <a:r>
              <a:rPr lang="en-US" dirty="0"/>
              <a:t> visited the Rocky Mountains last summer.</a:t>
            </a:r>
          </a:p>
          <a:p>
            <a:r>
              <a:rPr lang="en-US" b="1" dirty="0"/>
              <a:t>Correct: </a:t>
            </a:r>
            <a:r>
              <a:rPr lang="en-US" i="1" dirty="0"/>
              <a:t>Harriet and I</a:t>
            </a:r>
            <a:r>
              <a:rPr lang="en-US" dirty="0"/>
              <a:t> visited the Rocky Mountains last summer.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E678F9-8B96-46E1-90CE-06DF08D5E77E}"/>
              </a:ext>
            </a:extLst>
          </p:cNvPr>
          <p:cNvSpPr txBox="1"/>
          <p:nvPr/>
        </p:nvSpPr>
        <p:spPr>
          <a:xfrm>
            <a:off x="6052413" y="6441341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32-33 )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40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Subject and Object Pronouns (Continued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Compound object pronouns </a:t>
            </a:r>
            <a:r>
              <a:rPr lang="en-US" dirty="0"/>
              <a:t>are two or more pronouns joined by a conjunction or a preposition that function as the object of the sentence.</a:t>
            </a:r>
          </a:p>
          <a:p>
            <a:pPr marL="0" indent="0">
              <a:buNone/>
            </a:pPr>
            <a:r>
              <a:rPr lang="en-US" b="1" dirty="0"/>
              <a:t>Example:</a:t>
            </a:r>
          </a:p>
          <a:p>
            <a:r>
              <a:rPr lang="en-US" b="1" dirty="0"/>
              <a:t>Incorrect:</a:t>
            </a:r>
            <a:r>
              <a:rPr lang="en-US" dirty="0"/>
              <a:t> I have a good feeling about </a:t>
            </a:r>
            <a:r>
              <a:rPr lang="en-US" i="1" dirty="0"/>
              <a:t>Janice and I</a:t>
            </a:r>
            <a:r>
              <a:rPr lang="en-US" dirty="0"/>
              <a:t>.</a:t>
            </a:r>
          </a:p>
          <a:p>
            <a:r>
              <a:rPr lang="en-US" b="1" dirty="0"/>
              <a:t>Correct:</a:t>
            </a:r>
            <a:r>
              <a:rPr lang="en-US" dirty="0"/>
              <a:t> I have a good feeling about </a:t>
            </a:r>
            <a:r>
              <a:rPr lang="en-US" i="1" dirty="0"/>
              <a:t>Janice and me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689FA8-08F1-4EF7-BC6D-5389F8F29FA7}"/>
              </a:ext>
            </a:extLst>
          </p:cNvPr>
          <p:cNvSpPr txBox="1"/>
          <p:nvPr/>
        </p:nvSpPr>
        <p:spPr>
          <a:xfrm>
            <a:off x="6244425" y="6369635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35-36 )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203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Who versus Whom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Who</a:t>
            </a:r>
            <a:r>
              <a:rPr lang="en-US" dirty="0"/>
              <a:t> or </a:t>
            </a:r>
            <a:r>
              <a:rPr lang="en-US" i="1" dirty="0"/>
              <a:t>whoever</a:t>
            </a:r>
            <a:r>
              <a:rPr lang="en-US" dirty="0"/>
              <a:t> is always the subject of a verb and is used when the pronoun preforms the action indicated by the verb</a:t>
            </a:r>
          </a:p>
          <a:p>
            <a:r>
              <a:rPr lang="en-US" i="1" dirty="0"/>
              <a:t>Whom</a:t>
            </a:r>
            <a:r>
              <a:rPr lang="en-US" dirty="0"/>
              <a:t> and </a:t>
            </a:r>
            <a:r>
              <a:rPr lang="en-US" i="1" dirty="0"/>
              <a:t>whomever</a:t>
            </a:r>
            <a:r>
              <a:rPr lang="en-US" dirty="0"/>
              <a:t> serve as objects. They are used when: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the pronoun </a:t>
            </a:r>
            <a:r>
              <a:rPr lang="en-US" sz="1800" dirty="0"/>
              <a:t>does not </a:t>
            </a:r>
            <a:r>
              <a:rPr lang="en-US" sz="1800" b="0" dirty="0"/>
              <a:t>preform the action.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the pronoun is the direct object of a verb or the object of a preposition.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203DF4-9DAE-49A2-BF85-57D461566879}"/>
              </a:ext>
            </a:extLst>
          </p:cNvPr>
          <p:cNvSpPr txBox="1"/>
          <p:nvPr/>
        </p:nvSpPr>
        <p:spPr>
          <a:xfrm>
            <a:off x="6096000" y="6441341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40; 42 )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412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141A9-8739-4364-9EFB-B26FF162C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11.5 -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DDBE5-D05A-4A4F-8828-23BF42A5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Pronouns and their antecedents need to agree in number and person.</a:t>
            </a:r>
          </a:p>
          <a:p>
            <a:r>
              <a:rPr lang="en-US" dirty="0"/>
              <a:t>The Singular “They” is widely accepted.</a:t>
            </a:r>
          </a:p>
          <a:p>
            <a:r>
              <a:rPr lang="en-US" dirty="0"/>
              <a:t>Collective nouns are usually singular.</a:t>
            </a:r>
          </a:p>
          <a:p>
            <a:r>
              <a:rPr lang="en-US" dirty="0"/>
              <a:t>Pronouns can function as subjects or objects.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C3E19-3A48-4615-AED0-3CB61FC2B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D224C-3A9B-4881-B109-7DD9D67E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5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36D9-663F-4C11-977A-2690484F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11.2 – Subject-Verb Agreement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1D171-0211-44BF-9CE1-F1E03A8F57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4574" y="2002632"/>
            <a:ext cx="10309225" cy="569118"/>
          </a:xfrm>
        </p:spPr>
        <p:txBody>
          <a:bodyPr>
            <a:normAutofit/>
          </a:bodyPr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15D1B-9F4E-4310-8106-820B252E7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573" y="2679701"/>
            <a:ext cx="10309226" cy="3676649"/>
          </a:xfrm>
        </p:spPr>
        <p:txBody>
          <a:bodyPr/>
          <a:lstStyle/>
          <a:p>
            <a:r>
              <a:rPr lang="en-US" dirty="0"/>
              <a:t>Define subject-verb agreement.</a:t>
            </a:r>
          </a:p>
          <a:p>
            <a:r>
              <a:rPr lang="en-US" dirty="0"/>
              <a:t>Identify common errors in subject-verb agreement.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3A408-7A32-416B-97C7-5B8E0EDA4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College, CC BY-NC 4.0, except where noted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2C052-A6A8-41B9-B455-157FDDA21BE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04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141A9-8739-4364-9EFB-B26FF162C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11.5 -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DDBE5-D05A-4A4F-8828-23BF42A5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Subject pronouns are never used as objects, and object pronouns are never used as subjects.</a:t>
            </a:r>
          </a:p>
          <a:p>
            <a:r>
              <a:rPr lang="en-US" dirty="0"/>
              <a:t>Who serves as a subject of a verb.</a:t>
            </a:r>
          </a:p>
          <a:p>
            <a:r>
              <a:rPr lang="en-US" dirty="0"/>
              <a:t>Whom serves as an object of a sentence or the object of a preposition.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C3E19-3A48-4615-AED0-3CB61FC2B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D224C-3A9B-4881-B109-7DD9D67E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18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36D9-663F-4C11-977A-2690484F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11.6 – Adjectives And Adverbs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1D171-0211-44BF-9CE1-F1E03A8F57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15D1B-9F4E-4310-8106-820B252E7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Identify adjectives and adverbs.</a:t>
            </a:r>
          </a:p>
          <a:p>
            <a:r>
              <a:rPr lang="en-US" dirty="0">
                <a:solidFill>
                  <a:schemeClr val="tx1"/>
                </a:solidFill>
              </a:rPr>
              <a:t>Use adjectives and adverbs correctly.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3A408-7A32-416B-97C7-5B8E0EDA4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College, CC BY-NC 4.0, except where noted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2C052-A6A8-41B9-B455-157FDDA21BE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699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Adjectives and Adverbs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Adjective: </a:t>
            </a:r>
            <a:r>
              <a:rPr lang="en-US" dirty="0"/>
              <a:t>a word that describes a noun or a pronoun and answers the following question </a:t>
            </a:r>
            <a:r>
              <a:rPr lang="en-US" i="1" dirty="0"/>
              <a:t>which one</a:t>
            </a:r>
            <a:r>
              <a:rPr lang="en-US" dirty="0"/>
              <a:t>, </a:t>
            </a:r>
            <a:r>
              <a:rPr lang="en-US" i="1" dirty="0"/>
              <a:t>what kind</a:t>
            </a:r>
            <a:r>
              <a:rPr lang="en-US" dirty="0"/>
              <a:t>, or </a:t>
            </a:r>
            <a:r>
              <a:rPr lang="en-US" i="1" dirty="0"/>
              <a:t>how many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b="1" dirty="0"/>
              <a:t>Adverb: </a:t>
            </a:r>
            <a:r>
              <a:rPr lang="en-US" dirty="0"/>
              <a:t> a word that describes a verb, an adjective, or another adverb. Frequently end in -</a:t>
            </a:r>
            <a:r>
              <a:rPr lang="en-US" dirty="0" err="1"/>
              <a:t>ly</a:t>
            </a:r>
            <a:r>
              <a:rPr lang="en-US" dirty="0"/>
              <a:t> and it answers the questions </a:t>
            </a:r>
            <a:r>
              <a:rPr lang="en-US" i="1" dirty="0"/>
              <a:t>how</a:t>
            </a:r>
            <a:r>
              <a:rPr lang="en-US" dirty="0"/>
              <a:t>, </a:t>
            </a:r>
            <a:r>
              <a:rPr lang="en-US" i="1" dirty="0"/>
              <a:t>to what extent</a:t>
            </a:r>
            <a:r>
              <a:rPr lang="en-US" dirty="0"/>
              <a:t>, </a:t>
            </a:r>
            <a:r>
              <a:rPr lang="en-US" i="1" dirty="0"/>
              <a:t>why</a:t>
            </a:r>
            <a:r>
              <a:rPr lang="en-US" dirty="0"/>
              <a:t>, </a:t>
            </a:r>
            <a:r>
              <a:rPr lang="en-US" i="1" dirty="0"/>
              <a:t>when</a:t>
            </a:r>
            <a:r>
              <a:rPr lang="en-US" dirty="0"/>
              <a:t>, and </a:t>
            </a:r>
            <a:r>
              <a:rPr lang="en-US" i="1" dirty="0"/>
              <a:t>where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E298A8-1D3C-4D8D-8A07-D464DE867101}"/>
              </a:ext>
            </a:extLst>
          </p:cNvPr>
          <p:cNvSpPr txBox="1"/>
          <p:nvPr/>
        </p:nvSpPr>
        <p:spPr>
          <a:xfrm>
            <a:off x="6358725" y="6349373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3;6)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61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Comparative versus Superlative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Comparative</a:t>
            </a:r>
            <a:r>
              <a:rPr lang="en-US" dirty="0"/>
              <a:t> adjectives and adverbs are used to compare two people or things.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Comparative forms are created if the adjective or adverb is either: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 one syllable word</a:t>
            </a:r>
            <a:r>
              <a:rPr lang="en-US" dirty="0"/>
              <a:t>: add -</a:t>
            </a:r>
            <a:r>
              <a:rPr lang="en-US" dirty="0" err="1"/>
              <a:t>er</a:t>
            </a:r>
            <a:r>
              <a:rPr lang="en-US" dirty="0"/>
              <a:t> to it. Ex. bigger. 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 word of two or more syllables</a:t>
            </a:r>
            <a:r>
              <a:rPr lang="en-US" dirty="0"/>
              <a:t>: place the word </a:t>
            </a:r>
            <a:r>
              <a:rPr lang="en-US" i="1" dirty="0"/>
              <a:t>more</a:t>
            </a:r>
            <a:r>
              <a:rPr lang="en-US" dirty="0"/>
              <a:t> in front of it. Ex. more comfortable.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10AE9D-3EC1-4AE3-B8DB-277323D6AD8A}"/>
              </a:ext>
            </a:extLst>
          </p:cNvPr>
          <p:cNvSpPr txBox="1"/>
          <p:nvPr/>
        </p:nvSpPr>
        <p:spPr>
          <a:xfrm>
            <a:off x="6269583" y="6414770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10;13)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207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Comparative versus Superlative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Superlative </a:t>
            </a:r>
            <a:r>
              <a:rPr lang="en-US" dirty="0"/>
              <a:t>adjectives and adverbs used to compare more than two people or things.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Superlative forms are created if the adjective or adverb is either: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/>
              <a:t>A one-syllable word</a:t>
            </a:r>
            <a:r>
              <a:rPr lang="en-US" dirty="0"/>
              <a:t>: add -</a:t>
            </a:r>
            <a:r>
              <a:rPr lang="en-US" dirty="0" err="1"/>
              <a:t>est</a:t>
            </a:r>
            <a:r>
              <a:rPr lang="en-US" dirty="0"/>
              <a:t> to form the superlative. Ex. biggest.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 word of two or more syllables</a:t>
            </a:r>
            <a:r>
              <a:rPr lang="en-US" dirty="0"/>
              <a:t>: place the word </a:t>
            </a:r>
            <a:r>
              <a:rPr lang="en-US" i="1" dirty="0"/>
              <a:t>most</a:t>
            </a:r>
            <a:r>
              <a:rPr lang="en-US" dirty="0"/>
              <a:t> in front of it. Ex. most comfortable, and most jealous.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3BDC6D-DBEA-429A-9F3E-AE9272F1E273}"/>
              </a:ext>
            </a:extLst>
          </p:cNvPr>
          <p:cNvSpPr txBox="1"/>
          <p:nvPr/>
        </p:nvSpPr>
        <p:spPr>
          <a:xfrm>
            <a:off x="6096000" y="6356350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14; 17)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146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Irregular Words: Good, Well, Bad, and Badly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Good, well, bad, and badly are irregular words that are usually used incorrectly.</a:t>
            </a:r>
          </a:p>
          <a:p>
            <a:pPr marL="0" indent="0">
              <a:buNone/>
            </a:pPr>
            <a:r>
              <a:rPr lang="en-CA" b="1" dirty="0"/>
              <a:t>Example for ‘good’:</a:t>
            </a:r>
          </a:p>
          <a:p>
            <a:r>
              <a:rPr lang="en-CA" b="1" dirty="0"/>
              <a:t>Adjective: </a:t>
            </a:r>
            <a:r>
              <a:rPr lang="en-CA" dirty="0"/>
              <a:t>good</a:t>
            </a:r>
          </a:p>
          <a:p>
            <a:r>
              <a:rPr lang="en-CA" b="1" dirty="0"/>
              <a:t>Comparative:</a:t>
            </a:r>
            <a:r>
              <a:rPr lang="en-CA" dirty="0"/>
              <a:t> better</a:t>
            </a:r>
          </a:p>
          <a:p>
            <a:r>
              <a:rPr lang="en-CA" b="1" dirty="0"/>
              <a:t>Superlative:</a:t>
            </a:r>
            <a:r>
              <a:rPr lang="en-CA" dirty="0"/>
              <a:t> best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2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637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Irregular Words: Good, Well, Bad, and Badly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‘Good’ versus ‘well’</a:t>
            </a:r>
            <a:r>
              <a:rPr lang="en-US" dirty="0"/>
              <a:t>:  </a:t>
            </a:r>
            <a:r>
              <a:rPr lang="en-US" i="1" dirty="0"/>
              <a:t>Good</a:t>
            </a:r>
            <a:r>
              <a:rPr lang="en-US" dirty="0"/>
              <a:t> is always an adjective, whereas </a:t>
            </a:r>
            <a:r>
              <a:rPr lang="en-US" i="1" dirty="0"/>
              <a:t>well</a:t>
            </a:r>
            <a:r>
              <a:rPr lang="en-US" dirty="0"/>
              <a:t> is always used as an adverb</a:t>
            </a:r>
          </a:p>
          <a:p>
            <a:r>
              <a:rPr lang="en-US" b="1" dirty="0"/>
              <a:t>‘Bad’ versus ‘badly’: </a:t>
            </a:r>
            <a:r>
              <a:rPr lang="en-US" i="1" dirty="0"/>
              <a:t>Bad</a:t>
            </a:r>
            <a:r>
              <a:rPr lang="en-US" dirty="0"/>
              <a:t> is always an adjective, whereas and </a:t>
            </a:r>
            <a:r>
              <a:rPr lang="en-US" i="1" dirty="0"/>
              <a:t>badly</a:t>
            </a:r>
            <a:r>
              <a:rPr lang="en-US" dirty="0"/>
              <a:t> an adverb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2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792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3DEA-B43B-4109-A405-543F17EBC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11.6 -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969BE-BBF7-4F00-8D2D-0594EF678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Adjectives describe a noun or a pronoun.</a:t>
            </a:r>
          </a:p>
          <a:p>
            <a:r>
              <a:rPr lang="en-US" dirty="0"/>
              <a:t>Adverbs describe a verb, adjective, or another adverb.</a:t>
            </a:r>
          </a:p>
          <a:p>
            <a:r>
              <a:rPr lang="en-US" dirty="0"/>
              <a:t>Most adverbs are formed by adding -</a:t>
            </a:r>
            <a:r>
              <a:rPr lang="en-US" dirty="0" err="1"/>
              <a:t>ly</a:t>
            </a:r>
            <a:r>
              <a:rPr lang="en-US" dirty="0"/>
              <a:t> to an adjective.</a:t>
            </a:r>
          </a:p>
          <a:p>
            <a:r>
              <a:rPr lang="en-US" dirty="0"/>
              <a:t>Comparative adjectives and adverbs compare two persons or things.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9C635-BF93-4E00-BE9E-90EB7CE49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3EA2F-ECD9-4BEA-9F71-309FFCB5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757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3DEA-B43B-4109-A405-543F17EBC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11.6 -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969BE-BBF7-4F00-8D2D-0594EF678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Superlative adjectives or adverbs compare more than two persons or things.</a:t>
            </a:r>
          </a:p>
          <a:p>
            <a:r>
              <a:rPr lang="en-US" dirty="0"/>
              <a:t>The adjectives good and bad and the adverbs well and badly are unique in their comparative and superlative forms and require special attention.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9C635-BF93-4E00-BE9E-90EB7CE49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3EA2F-ECD9-4BEA-9F71-309FFCB5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118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36D9-663F-4C11-977A-2690484F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11.7 – Misplaced And Dangling Modifiers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1D171-0211-44BF-9CE1-F1E03A8F57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15D1B-9F4E-4310-8106-820B252E7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modifiers.</a:t>
            </a:r>
          </a:p>
          <a:p>
            <a:r>
              <a:rPr lang="en-US" dirty="0"/>
              <a:t>Learn how to correct misplaced and dangling modifiers.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3A408-7A32-416B-97C7-5B8E0EDA4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College, CC BY-NC 4.0, except where noted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2C052-A6A8-41B9-B455-157FDDA21BE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0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Agreement</a:t>
            </a:r>
            <a:r>
              <a:rPr lang="en-US" dirty="0"/>
              <a:t> is defined as the proper grammatical match between words and phrases. </a:t>
            </a:r>
          </a:p>
          <a:p>
            <a:r>
              <a:rPr lang="en-US" dirty="0"/>
              <a:t>Parts of a sentence must correspond with other parts for: number, person, case, and gender.</a:t>
            </a:r>
          </a:p>
          <a:p>
            <a:r>
              <a:rPr lang="en-US" b="1" dirty="0"/>
              <a:t>Subject-verb agreement</a:t>
            </a:r>
            <a:r>
              <a:rPr lang="en-US" dirty="0"/>
              <a:t>: the proper match between subjects and verbs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806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Modifiers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Modifier: </a:t>
            </a:r>
            <a:r>
              <a:rPr lang="en-US" dirty="0"/>
              <a:t> a word, phrase or clause that clarifies or describes another word, phrase, or clause.</a:t>
            </a:r>
          </a:p>
          <a:p>
            <a:r>
              <a:rPr lang="en-US" dirty="0"/>
              <a:t>Common types of modifier errors are:</a:t>
            </a:r>
          </a:p>
          <a:p>
            <a:pPr marL="925830" indent="-514350">
              <a:buFont typeface="+mj-lt"/>
              <a:buAutoNum type="arabicPeriod"/>
            </a:pPr>
            <a:r>
              <a:rPr lang="en-US" dirty="0"/>
              <a:t>misplaced modifiers</a:t>
            </a:r>
          </a:p>
          <a:p>
            <a:pPr marL="925830" indent="-514350">
              <a:buFont typeface="+mj-lt"/>
              <a:buAutoNum type="arabicPeriod"/>
            </a:pPr>
            <a:r>
              <a:rPr lang="en-US" dirty="0"/>
              <a:t>dangling modifiers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68CCE2-0C86-45E2-B050-A60E925CF334}"/>
              </a:ext>
            </a:extLst>
          </p:cNvPr>
          <p:cNvSpPr txBox="1"/>
          <p:nvPr/>
        </p:nvSpPr>
        <p:spPr>
          <a:xfrm>
            <a:off x="6484455" y="6352143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628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Misplaced Modifiers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Misplaced modifiers: </a:t>
            </a:r>
            <a:r>
              <a:rPr lang="en-US" dirty="0"/>
              <a:t>A modifier that is placed too far from the word or words it modifies, this makes the sentence awkward or unintentionally humorous</a:t>
            </a:r>
          </a:p>
          <a:p>
            <a:pPr marL="0" indent="0">
              <a:buNone/>
            </a:pPr>
            <a:r>
              <a:rPr lang="en-US" b="1" dirty="0"/>
              <a:t>Example: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Incorrect: </a:t>
            </a:r>
            <a:r>
              <a:rPr lang="en-US" sz="1800" b="0" dirty="0"/>
              <a:t>She wore a bicycle helmet on her head that was too large.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Correct: </a:t>
            </a:r>
            <a:r>
              <a:rPr lang="en-US" sz="1800" b="0" dirty="0"/>
              <a:t>She wore a bicycle helmet that was too large on her head.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37FCE0-0FAD-435B-A682-BB71C8AFAFBC}"/>
              </a:ext>
            </a:extLst>
          </p:cNvPr>
          <p:cNvSpPr txBox="1"/>
          <p:nvPr/>
        </p:nvSpPr>
        <p:spPr>
          <a:xfrm>
            <a:off x="6096000" y="6356350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3-4)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177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31BE-223F-4D4C-8948-73E7FDC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Dangling Modifiers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3E2A-65D9-4210-905A-6F21577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Dangling modifiers: </a:t>
            </a:r>
            <a:r>
              <a:rPr lang="en-US" dirty="0"/>
              <a:t>A modifier that describes something that has been left out of the sentence.</a:t>
            </a:r>
          </a:p>
          <a:p>
            <a:r>
              <a:rPr lang="en-US" dirty="0"/>
              <a:t>This occurs when there is nothing that the word, phrase, or clause can modify.</a:t>
            </a:r>
          </a:p>
          <a:p>
            <a:r>
              <a:rPr lang="en-US" b="1" dirty="0"/>
              <a:t>Example:	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Incorrect: </a:t>
            </a:r>
            <a:r>
              <a:rPr lang="en-US" sz="1800" b="0" dirty="0"/>
              <a:t>Riding in the sports car, the world whizzed by rapidly.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Correct: </a:t>
            </a:r>
            <a:r>
              <a:rPr lang="en-US" sz="1800" b="0" dirty="0"/>
              <a:t>As Jane was riding in the sports car, the world whizzed by rapidly.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D82EF8-215E-4045-BD08-D8632A04F4F4}"/>
              </a:ext>
            </a:extLst>
          </p:cNvPr>
          <p:cNvSpPr txBox="1"/>
          <p:nvPr/>
        </p:nvSpPr>
        <p:spPr>
          <a:xfrm>
            <a:off x="5890095" y="6356350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10-11)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9CC79-4E81-449C-A06B-9E4E8770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0F05-0299-4DA9-BFE6-3DD9170F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17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3DEA-B43B-4109-A405-543F17EBC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11.7 -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969BE-BBF7-4F00-8D2D-0594EF678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Misplaced and dangling modifiers make sentences difficult to understand.</a:t>
            </a:r>
          </a:p>
          <a:p>
            <a:r>
              <a:rPr lang="en-US" dirty="0"/>
              <a:t>Misplaced and dangling modifiers distract the reader.</a:t>
            </a:r>
          </a:p>
          <a:p>
            <a:r>
              <a:rPr lang="en-US" dirty="0"/>
              <a:t>There are several effective ways to identify and correct misplaced and dangling modifiers.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9C635-BF93-4E00-BE9E-90EB7CE49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3EA2F-ECD9-4BEA-9F71-309FFCB5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867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25920-6673-4173-9FDA-2FDC4A777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References &amp; Attributions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156C3-3B61-4F6E-99EE-A35C1D740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609" y="2371726"/>
            <a:ext cx="10823122" cy="44862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0995" indent="-340995">
              <a:buNone/>
            </a:pPr>
            <a:r>
              <a:rPr lang="en-US" dirty="0"/>
              <a:t>Cramer, E., Quibell, A., &amp; Booth, J. (2022, February 28). </a:t>
            </a:r>
            <a:r>
              <a:rPr lang="en-US" i="1" dirty="0"/>
              <a:t>Communication Essentials for College</a:t>
            </a:r>
            <a:r>
              <a:rPr lang="en-US" dirty="0"/>
              <a:t>. </a:t>
            </a:r>
            <a:r>
              <a:rPr lang="en-US" dirty="0" err="1"/>
              <a:t>eCampus</a:t>
            </a:r>
            <a:r>
              <a:rPr lang="en-US" dirty="0"/>
              <a:t> Ontario Open Library. </a:t>
            </a:r>
            <a:r>
              <a:rPr lang="en-US" u="sng" dirty="0">
                <a:hlinkClick r:id="rId3"/>
              </a:rPr>
              <a:t>https://ecampusontario.pre ssbooks.pub/</a:t>
            </a:r>
            <a:r>
              <a:rPr lang="en-US" u="sng" dirty="0" err="1">
                <a:hlinkClick r:id="rId3"/>
              </a:rPr>
              <a:t>gccomm</a:t>
            </a:r>
            <a:r>
              <a:rPr lang="en-US" u="sng" dirty="0">
                <a:hlinkClick r:id="rId3"/>
              </a:rPr>
              <a:t>/ 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pPr marL="340995" indent="-340995"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F8AC4-0089-42FF-84A0-DBE551EF2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4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FEB68-9FAC-4D6E-A056-0CABB6354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9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Agreement (Continued)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Subjects and verbs are both either singular or plural. If a subject in a sentence is plural the verb must be as well.</a:t>
            </a:r>
          </a:p>
          <a:p>
            <a:pPr marL="0" indent="0">
              <a:buNone/>
            </a:pPr>
            <a:r>
              <a:rPr lang="en-US" b="1" dirty="0"/>
              <a:t>Example: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dirty="0"/>
              <a:t>Singular</a:t>
            </a:r>
            <a:r>
              <a:rPr lang="en-US" b="0" dirty="0"/>
              <a:t>: The </a:t>
            </a:r>
            <a:r>
              <a:rPr lang="en-US" dirty="0"/>
              <a:t>cat</a:t>
            </a:r>
            <a:r>
              <a:rPr lang="en-US" b="0" dirty="0"/>
              <a:t> </a:t>
            </a:r>
            <a:r>
              <a:rPr lang="en-US" b="0" i="1" dirty="0"/>
              <a:t>jumps</a:t>
            </a:r>
            <a:r>
              <a:rPr lang="en-US" b="0" dirty="0"/>
              <a:t> over the fence.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dirty="0"/>
              <a:t>Plural</a:t>
            </a:r>
            <a:r>
              <a:rPr lang="en-US" b="0" dirty="0"/>
              <a:t>: The </a:t>
            </a:r>
            <a:r>
              <a:rPr lang="en-US" dirty="0"/>
              <a:t>cats</a:t>
            </a:r>
            <a:r>
              <a:rPr lang="en-US" b="0" i="1" dirty="0"/>
              <a:t> jump</a:t>
            </a:r>
            <a:r>
              <a:rPr lang="en-US" b="0" dirty="0"/>
              <a:t> over the fence.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7929CC-378F-49C0-A9B2-9922B10C0AE5}"/>
              </a:ext>
            </a:extLst>
          </p:cNvPr>
          <p:cNvSpPr txBox="1"/>
          <p:nvPr/>
        </p:nvSpPr>
        <p:spPr>
          <a:xfrm>
            <a:off x="6235310" y="6352143"/>
            <a:ext cx="3493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18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Regular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Regular verbs </a:t>
            </a:r>
            <a:r>
              <a:rPr lang="en-US" dirty="0"/>
              <a:t>always follows a pattern. For example: the third person singular regular verb always ends with an ‘s’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Singular : </a:t>
            </a:r>
            <a:r>
              <a:rPr lang="en-US" sz="1800" b="0" dirty="0"/>
              <a:t>He/She/It  lives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Plural : </a:t>
            </a:r>
            <a:r>
              <a:rPr lang="en-US" sz="1800" b="0" dirty="0"/>
              <a:t>They live</a:t>
            </a:r>
          </a:p>
          <a:p>
            <a:r>
              <a:rPr lang="en-US" dirty="0"/>
              <a:t>Add -es to the verb if it ends in -</a:t>
            </a:r>
            <a:r>
              <a:rPr lang="en-US" dirty="0" err="1"/>
              <a:t>sh</a:t>
            </a:r>
            <a:r>
              <a:rPr lang="en-US" dirty="0"/>
              <a:t>, -x, -</a:t>
            </a:r>
            <a:r>
              <a:rPr lang="en-US" dirty="0" err="1"/>
              <a:t>ch</a:t>
            </a:r>
            <a:r>
              <a:rPr lang="en-US" dirty="0"/>
              <a:t>, and –s:</a:t>
            </a:r>
          </a:p>
          <a:p>
            <a:pPr lvl="1"/>
            <a:r>
              <a:rPr lang="en-US" sz="1800" dirty="0"/>
              <a:t>Singular: </a:t>
            </a:r>
            <a:r>
              <a:rPr lang="en-US" sz="1800" b="0" dirty="0"/>
              <a:t>I </a:t>
            </a:r>
            <a:r>
              <a:rPr lang="en-US" sz="1800" b="0" i="1" dirty="0"/>
              <a:t>read</a:t>
            </a:r>
            <a:r>
              <a:rPr lang="en-US" sz="1800" b="0" dirty="0"/>
              <a:t> every day.</a:t>
            </a:r>
          </a:p>
          <a:p>
            <a:pPr lvl="1"/>
            <a:r>
              <a:rPr lang="en-US" sz="1800" dirty="0"/>
              <a:t>Plural: </a:t>
            </a:r>
            <a:r>
              <a:rPr lang="en-US" sz="1800" b="0" dirty="0"/>
              <a:t>We </a:t>
            </a:r>
            <a:r>
              <a:rPr lang="en-US" sz="1800" b="0" i="1" dirty="0"/>
              <a:t>read</a:t>
            </a:r>
            <a:r>
              <a:rPr lang="en-US" sz="1800" b="0" dirty="0"/>
              <a:t> every day.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91C9CB-8C13-4882-A49D-CDE03578BA9E}"/>
              </a:ext>
            </a:extLst>
          </p:cNvPr>
          <p:cNvSpPr txBox="1"/>
          <p:nvPr/>
        </p:nvSpPr>
        <p:spPr>
          <a:xfrm>
            <a:off x="5648298" y="6352143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7-10)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37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Irregular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Irregular verbs:</a:t>
            </a:r>
            <a:r>
              <a:rPr lang="en-US" dirty="0"/>
              <a:t> verbs that do not follow a predicted patterns. The most common ones are: be, have, and do.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60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8E5E-2283-40E2-A97F-9B111E9E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Errors in Subject-Verb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6BB0-4E6E-492B-962F-975357A1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Errors in subject-verb agreement may occur when:</a:t>
            </a:r>
          </a:p>
          <a:p>
            <a:r>
              <a:rPr lang="en-US" dirty="0"/>
              <a:t>A sentence contains a compound subject.</a:t>
            </a:r>
          </a:p>
          <a:p>
            <a:r>
              <a:rPr lang="en-US" dirty="0"/>
              <a:t>The subject of the sentence is separate from the verb.</a:t>
            </a:r>
          </a:p>
          <a:p>
            <a:r>
              <a:rPr lang="en-US" dirty="0"/>
              <a:t>The subject of the sentence is an indefinite pronoun, such as anyone or everyone.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1EE759-D47B-4BD9-AE68-5E7638841DC5}"/>
              </a:ext>
            </a:extLst>
          </p:cNvPr>
          <p:cNvSpPr txBox="1"/>
          <p:nvPr/>
        </p:nvSpPr>
        <p:spPr>
          <a:xfrm>
            <a:off x="6373722" y="6382921"/>
            <a:ext cx="37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24)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A7FB-732E-40AF-86FE-161A6A50B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>
                <a:hlinkClick r:id="rId3"/>
              </a:rPr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418E-95EC-41C9-95C8-C19B91FF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361-1618-43BA-8AB7-493978DD9A9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98817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Blocks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71819B"/>
      </a:hlink>
      <a:folHlink>
        <a:srgbClr val="7E8B85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DC9FAC7-6DEB-45A0-ABCC-CD68A27FE9E7}"/>
</file>

<file path=customXml/itemProps2.xml><?xml version="1.0" encoding="utf-8"?>
<ds:datastoreItem xmlns:ds="http://schemas.openxmlformats.org/officeDocument/2006/customXml" ds:itemID="{F2DE4CCF-4237-47A8-A74C-3CB3D2AEFBDB}"/>
</file>

<file path=customXml/itemProps3.xml><?xml version="1.0" encoding="utf-8"?>
<ds:datastoreItem xmlns:ds="http://schemas.openxmlformats.org/officeDocument/2006/customXml" ds:itemID="{A96EC856-6C89-475D-8F64-AAAC178D951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4875</Words>
  <Application>Microsoft Office PowerPoint</Application>
  <PresentationFormat>Widescreen</PresentationFormat>
  <Paragraphs>477</Paragraphs>
  <Slides>54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9" baseType="lpstr">
      <vt:lpstr>Arial</vt:lpstr>
      <vt:lpstr>Avenir Next LT Pro</vt:lpstr>
      <vt:lpstr>Avenir Next LT Pro Light</vt:lpstr>
      <vt:lpstr>Calibri</vt:lpstr>
      <vt:lpstr>BlocksVTI</vt:lpstr>
      <vt:lpstr>Communication Essentials for College Chapter 11: Writing Basics</vt:lpstr>
      <vt:lpstr>Chapter 11: Writing Basics:  What Makes a Good Sentence?</vt:lpstr>
      <vt:lpstr>Chapter 11: Writing Basics:  What Makes a Good Sentence? (Continued)</vt:lpstr>
      <vt:lpstr>11.2 – Subject-Verb Agreement</vt:lpstr>
      <vt:lpstr>Agreement</vt:lpstr>
      <vt:lpstr>Agreement (Continued) </vt:lpstr>
      <vt:lpstr>Regular Verbs</vt:lpstr>
      <vt:lpstr>Irregular Verbs</vt:lpstr>
      <vt:lpstr>Errors in Subject-Verb Agreement</vt:lpstr>
      <vt:lpstr>Errors in Subject-Verb Agreement (Continued)</vt:lpstr>
      <vt:lpstr>Compound Subjects</vt:lpstr>
      <vt:lpstr>Compound Subjects (Continued)</vt:lpstr>
      <vt:lpstr>Separation of Subjects and Verbs</vt:lpstr>
      <vt:lpstr>Indefinite Pronouns</vt:lpstr>
      <vt:lpstr>Indefinite Pronouns (Continued)</vt:lpstr>
      <vt:lpstr>Collective Nouns</vt:lpstr>
      <vt:lpstr>The Subject Follows the Verb</vt:lpstr>
      <vt:lpstr>Questions</vt:lpstr>
      <vt:lpstr>11.2 - Key Takeaways</vt:lpstr>
      <vt:lpstr>11.2 - Key Takeaways (Continued 1)</vt:lpstr>
      <vt:lpstr>11.2 - Key Takeaways (Continued 2)</vt:lpstr>
      <vt:lpstr>11.3 – Verb Tense</vt:lpstr>
      <vt:lpstr>Regular Verbs</vt:lpstr>
      <vt:lpstr>Irregular Verbs</vt:lpstr>
      <vt:lpstr>Maintaining Consistent Verb Tense</vt:lpstr>
      <vt:lpstr>11.3 - Key Takeaways</vt:lpstr>
      <vt:lpstr>11.4 – Capitalization</vt:lpstr>
      <vt:lpstr>Capitalization Rules</vt:lpstr>
      <vt:lpstr>Capitalization Rules (Continued)</vt:lpstr>
      <vt:lpstr>11.4 - Key Takeaways</vt:lpstr>
      <vt:lpstr>11.5 – Pronouns</vt:lpstr>
      <vt:lpstr>Pronoun Agreement</vt:lpstr>
      <vt:lpstr>Pronoun agreement errors (Continued 1)</vt:lpstr>
      <vt:lpstr>Pronoun agreement errors (Continued 2)</vt:lpstr>
      <vt:lpstr>Subject and Object Pronouns</vt:lpstr>
      <vt:lpstr>Subject and Object Pronouns (Continued 1)</vt:lpstr>
      <vt:lpstr>Subject and Object Pronouns (Continued 2)</vt:lpstr>
      <vt:lpstr>Who versus Whom</vt:lpstr>
      <vt:lpstr>11.5 - Key Takeaways</vt:lpstr>
      <vt:lpstr>11.5 - Key Takeaways (Continued)</vt:lpstr>
      <vt:lpstr>11.6 – Adjectives And Adverbs</vt:lpstr>
      <vt:lpstr>Adjectives and Adverbs</vt:lpstr>
      <vt:lpstr>Comparative versus Superlative</vt:lpstr>
      <vt:lpstr>Comparative versus Superlative (Continued)</vt:lpstr>
      <vt:lpstr>Irregular Words: Good, Well, Bad, and Badly</vt:lpstr>
      <vt:lpstr>Irregular Words: Good, Well, Bad, and Badly (Continued)</vt:lpstr>
      <vt:lpstr>11.6 - Key Takeaways</vt:lpstr>
      <vt:lpstr>11.6 - Key Takeaways (Continued)</vt:lpstr>
      <vt:lpstr>11.7 – Misplaced And Dangling Modifiers</vt:lpstr>
      <vt:lpstr>Modifiers</vt:lpstr>
      <vt:lpstr>Misplaced Modifiers</vt:lpstr>
      <vt:lpstr>Dangling Modifiers</vt:lpstr>
      <vt:lpstr>11.7 - Key Takeaways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2024-08-02T20:58:33Z</dcterms:created>
  <dcterms:modified xsi:type="dcterms:W3CDTF">2024-08-02T20:58:35Z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