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72" r:id="rId1"/>
  </p:sldMasterIdLst>
  <p:notesMasterIdLst>
    <p:notesMasterId r:id="rId61"/>
  </p:notesMasterIdLst>
  <p:sldIdLst>
    <p:sldId id="256" r:id="rId2"/>
    <p:sldId id="515" r:id="rId3"/>
    <p:sldId id="517" r:id="rId4"/>
    <p:sldId id="516" r:id="rId5"/>
    <p:sldId id="518" r:id="rId6"/>
    <p:sldId id="519" r:id="rId7"/>
    <p:sldId id="520" r:id="rId8"/>
    <p:sldId id="521" r:id="rId9"/>
    <p:sldId id="522" r:id="rId10"/>
    <p:sldId id="523" r:id="rId11"/>
    <p:sldId id="525" r:id="rId12"/>
    <p:sldId id="524" r:id="rId13"/>
    <p:sldId id="526" r:id="rId14"/>
    <p:sldId id="527" r:id="rId15"/>
    <p:sldId id="528" r:id="rId16"/>
    <p:sldId id="529" r:id="rId17"/>
    <p:sldId id="530" r:id="rId18"/>
    <p:sldId id="531" r:id="rId19"/>
    <p:sldId id="532" r:id="rId20"/>
    <p:sldId id="533" r:id="rId21"/>
    <p:sldId id="534" r:id="rId22"/>
    <p:sldId id="535" r:id="rId23"/>
    <p:sldId id="536" r:id="rId24"/>
    <p:sldId id="539" r:id="rId25"/>
    <p:sldId id="537" r:id="rId26"/>
    <p:sldId id="538" r:id="rId27"/>
    <p:sldId id="540" r:id="rId28"/>
    <p:sldId id="541" r:id="rId29"/>
    <p:sldId id="542" r:id="rId30"/>
    <p:sldId id="543" r:id="rId31"/>
    <p:sldId id="544" r:id="rId32"/>
    <p:sldId id="545" r:id="rId33"/>
    <p:sldId id="548" r:id="rId34"/>
    <p:sldId id="549" r:id="rId35"/>
    <p:sldId id="546" r:id="rId36"/>
    <p:sldId id="547" r:id="rId37"/>
    <p:sldId id="550" r:id="rId38"/>
    <p:sldId id="551" r:id="rId39"/>
    <p:sldId id="552" r:id="rId40"/>
    <p:sldId id="553" r:id="rId41"/>
    <p:sldId id="554" r:id="rId42"/>
    <p:sldId id="555" r:id="rId43"/>
    <p:sldId id="556" r:id="rId44"/>
    <p:sldId id="566" r:id="rId45"/>
    <p:sldId id="557" r:id="rId46"/>
    <p:sldId id="558" r:id="rId47"/>
    <p:sldId id="559" r:id="rId48"/>
    <p:sldId id="560" r:id="rId49"/>
    <p:sldId id="561" r:id="rId50"/>
    <p:sldId id="562" r:id="rId51"/>
    <p:sldId id="563" r:id="rId52"/>
    <p:sldId id="564" r:id="rId53"/>
    <p:sldId id="565" r:id="rId54"/>
    <p:sldId id="567" r:id="rId55"/>
    <p:sldId id="568" r:id="rId56"/>
    <p:sldId id="569" r:id="rId57"/>
    <p:sldId id="572" r:id="rId58"/>
    <p:sldId id="570" r:id="rId59"/>
    <p:sldId id="571" r:id="rId6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8B338AC-D4D6-4E6E-8971-5323E55CBFCA}" v="22" dt="2024-08-02T20:57:27.2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274" autoAdjust="0"/>
    <p:restoredTop sz="81356" autoAdjust="0"/>
  </p:normalViewPr>
  <p:slideViewPr>
    <p:cSldViewPr snapToGrid="0">
      <p:cViewPr varScale="1">
        <p:scale>
          <a:sx n="90" d="100"/>
          <a:sy n="90" d="100"/>
        </p:scale>
        <p:origin x="858" y="84"/>
      </p:cViewPr>
      <p:guideLst/>
    </p:cSldViewPr>
  </p:slideViewPr>
  <p:outlineViewPr>
    <p:cViewPr>
      <p:scale>
        <a:sx n="33" d="100"/>
        <a:sy n="33" d="100"/>
      </p:scale>
      <p:origin x="0" y="-849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viewProps" Target="viewProps.xml"/><Relationship Id="rId68" Type="http://schemas.openxmlformats.org/officeDocument/2006/relationships/customXml" Target="../customXml/item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microsoft.com/office/2015/10/relationships/revisionInfo" Target="revisionInfo.xml"/><Relationship Id="rId5" Type="http://schemas.openxmlformats.org/officeDocument/2006/relationships/slide" Target="slides/slide4.xml"/><Relationship Id="rId61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69" Type="http://schemas.openxmlformats.org/officeDocument/2006/relationships/customXml" Target="../customXml/item3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customXml" Target="../customXml/item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20F246-C5B2-4AB3-984E-7581F956D48C}" type="datetimeFigureOut">
              <a:rPr lang="en-US" smtClean="0"/>
              <a:t>8/2/2024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896979-2B17-4C1F-A3E8-FBF627698B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029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part/chapter-9/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connect/" TargetMode="External"/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chapter/whycomm/" TargetMode="Externa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connect/" TargetMode="External"/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chapter/whycomm/" TargetMode="External"/></Relationships>
</file>

<file path=ppt/notesSlides/_rels/notes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clear-presentations/" TargetMode="External"/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OuGdj58bbmc" TargetMode="External"/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presentation-structure/" TargetMode="External"/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presentation-structure/" TargetMode="External"/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presentation-structure/" TargetMode="External"/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presentation-structure/" TargetMode="External"/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presentation-structure/" TargetMode="External"/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connect/" TargetMode="External"/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chapter/whycomm/" TargetMode="Externa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why-learn-to-public-speak/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presentation-delivery/" TargetMode="External"/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presentation-delivery/" TargetMode="External"/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presentation-delivery/" TargetMode="External"/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presentation-delivery/" TargetMode="External"/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presentation-delivery/" TargetMode="External"/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presentation-delivery/" TargetMode="External"/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effective-slides/" TargetMode="External"/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effective-slides/" TargetMode="External"/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effective-slides/" TargetMode="External"/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why-learn-to-public-speak/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why-learn-to-public-speak/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nervous/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nervous/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nervous/" TargetMode="External"/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nervous/" TargetMode="External"/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nervous/" TargetMode="External"/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Chapter 9: Presentations was taken directly from </a:t>
            </a:r>
            <a:r>
              <a:rPr lang="en-US" u="sng" dirty="0">
                <a:hlinkClick r:id="rId3"/>
              </a:rPr>
              <a:t>Chapter 9</a:t>
            </a:r>
            <a:r>
              <a:rPr lang="en-US" dirty="0"/>
              <a:t> of </a:t>
            </a:r>
            <a:r>
              <a:rPr lang="en-US" dirty="0">
                <a:hlinkClick r:id="rId4"/>
              </a:rPr>
              <a:t>Communication Essentials for College</a:t>
            </a:r>
            <a:r>
              <a:rPr lang="en-US" dirty="0"/>
              <a:t> 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dirty="0"/>
              <a:t>under a </a:t>
            </a:r>
            <a:r>
              <a:rPr lang="en-US" dirty="0">
                <a:hlinkClick r:id="rId5"/>
              </a:rPr>
              <a:t>CC BY-NC 4.0</a:t>
            </a:r>
            <a:r>
              <a:rPr lang="en-US" dirty="0"/>
              <a:t> License. No changes were made. 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9117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Shame wave was taken directly from</a:t>
            </a:r>
            <a:r>
              <a:rPr lang="en-US" dirty="0"/>
              <a:t>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9.2</a:t>
            </a:r>
            <a:r>
              <a:rPr lang="en-US" dirty="0">
                <a:hlinkClick r:id="rId3"/>
              </a:rPr>
              <a:t>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</a:t>
            </a:r>
            <a:r>
              <a:rPr lang="en-US" dirty="0"/>
              <a:t>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Communication Essentials for College</a:t>
            </a:r>
            <a:r>
              <a:rPr lang="en-US" dirty="0"/>
              <a:t>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</a:t>
            </a:r>
            <a:r>
              <a:rPr lang="en-US" dirty="0"/>
              <a:t>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Some  changes were made.  </a:t>
            </a:r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04847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Shame wave was taken directly from</a:t>
            </a:r>
            <a:r>
              <a:rPr lang="en-US" dirty="0"/>
              <a:t>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9.2</a:t>
            </a:r>
            <a:r>
              <a:rPr lang="en-US" dirty="0">
                <a:hlinkClick r:id="rId3"/>
              </a:rPr>
              <a:t>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</a:t>
            </a:r>
            <a:r>
              <a:rPr lang="en-US" dirty="0"/>
              <a:t>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Communication Essentials for College</a:t>
            </a:r>
            <a:r>
              <a:rPr lang="en-US" dirty="0"/>
              <a:t>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</a:t>
            </a:r>
            <a:r>
              <a:rPr lang="en-US" dirty="0"/>
              <a:t>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Some changes were made.  </a:t>
            </a:r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34725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1200" dirty="0">
                <a:effectLst/>
              </a:rPr>
              <a:t>Learning Objectives </a:t>
            </a:r>
            <a:r>
              <a:rPr lang="en-US" dirty="0"/>
              <a:t>were </a:t>
            </a:r>
            <a:r>
              <a:rPr lang="en-US" kern="1200" dirty="0">
                <a:effectLst/>
              </a:rPr>
              <a:t>taken directly from</a:t>
            </a:r>
            <a:r>
              <a:rPr lang="en-US" dirty="0"/>
              <a:t> </a:t>
            </a:r>
            <a:r>
              <a:rPr lang="en-US" u="sng" kern="1200" dirty="0">
                <a:effectLst/>
                <a:hlinkClick r:id="rId3"/>
              </a:rPr>
              <a:t>Chapter 9.3</a:t>
            </a:r>
            <a:r>
              <a:rPr lang="en-US" u="sng" dirty="0">
                <a:hlinkClick r:id="rId3"/>
              </a:rPr>
              <a:t> </a:t>
            </a:r>
            <a:r>
              <a:rPr lang="en-US" kern="1200" dirty="0">
                <a:effectLst/>
              </a:rPr>
              <a:t>of</a:t>
            </a:r>
            <a:r>
              <a:rPr lang="en-US" dirty="0"/>
              <a:t> </a:t>
            </a:r>
            <a:r>
              <a:rPr lang="en-US" kern="1200" dirty="0">
                <a:effectLst/>
                <a:hlinkClick r:id="rId4"/>
              </a:rPr>
              <a:t>Communication Essentials for College</a:t>
            </a:r>
            <a:r>
              <a:rPr lang="en-US" dirty="0"/>
              <a:t> </a:t>
            </a:r>
            <a:r>
              <a:rPr lang="en-US" kern="1200" dirty="0">
                <a:effectLst/>
              </a:rPr>
              <a:t>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kern="1200" dirty="0">
                <a:effectLst/>
              </a:rPr>
              <a:t>under a</a:t>
            </a:r>
            <a:r>
              <a:rPr lang="en-US" dirty="0"/>
              <a:t> </a:t>
            </a:r>
            <a:r>
              <a:rPr lang="en-US" kern="1200" dirty="0">
                <a:effectLst/>
                <a:hlinkClick r:id="rId5"/>
              </a:rPr>
              <a:t>CC BY-NC 4.0</a:t>
            </a:r>
            <a:r>
              <a:rPr lang="en-US" kern="1200" dirty="0">
                <a:effectLst/>
              </a:rPr>
              <a:t> License. No changes were made.  </a:t>
            </a:r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99855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Video Source: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Lucinda Atwood. (2021, January 20).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Clear Communication for Presenters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[Video]. YouTube.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https://www.youtube.com/watch?v=OuGdj58bbmc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. Licensed under standard YouTube License.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2066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1200" dirty="0">
                <a:effectLst/>
              </a:rPr>
              <a:t>Learning Objectives </a:t>
            </a:r>
            <a:r>
              <a:rPr lang="en-US" dirty="0"/>
              <a:t>were </a:t>
            </a:r>
            <a:r>
              <a:rPr lang="en-US" kern="1200" dirty="0">
                <a:effectLst/>
              </a:rPr>
              <a:t>taken directly from</a:t>
            </a:r>
            <a:r>
              <a:rPr lang="en-US" dirty="0"/>
              <a:t> </a:t>
            </a:r>
            <a:r>
              <a:rPr lang="en-US" u="sng" kern="1200" dirty="0">
                <a:effectLst/>
                <a:hlinkClick r:id="rId3"/>
              </a:rPr>
              <a:t>Chapter 9.4</a:t>
            </a:r>
            <a:r>
              <a:rPr lang="en-US" u="sng" dirty="0">
                <a:hlinkClick r:id="rId3"/>
              </a:rPr>
              <a:t> </a:t>
            </a:r>
            <a:r>
              <a:rPr lang="en-US" u="sng" dirty="0"/>
              <a:t> </a:t>
            </a:r>
            <a:r>
              <a:rPr lang="en-US" kern="1200" dirty="0">
                <a:effectLst/>
              </a:rPr>
              <a:t>of</a:t>
            </a:r>
            <a:r>
              <a:rPr lang="en-US" dirty="0"/>
              <a:t> </a:t>
            </a:r>
            <a:r>
              <a:rPr lang="en-US" kern="1200" dirty="0">
                <a:effectLst/>
                <a:hlinkClick r:id="rId4"/>
              </a:rPr>
              <a:t>Communication Essentials for College</a:t>
            </a:r>
            <a:r>
              <a:rPr lang="en-US" dirty="0"/>
              <a:t> </a:t>
            </a:r>
            <a:r>
              <a:rPr lang="en-US" kern="1200" dirty="0">
                <a:effectLst/>
              </a:rPr>
              <a:t>by Amanda</a:t>
            </a:r>
            <a:r>
              <a:rPr lang="en-US" dirty="0"/>
              <a:t> </a:t>
            </a:r>
            <a:r>
              <a:rPr lang="en-US" kern="1200" dirty="0">
                <a:effectLst/>
              </a:rPr>
              <a:t>Quibell &amp; Emily Cramer under a</a:t>
            </a:r>
            <a:r>
              <a:rPr lang="en-US" dirty="0"/>
              <a:t> </a:t>
            </a:r>
            <a:r>
              <a:rPr lang="en-US" kern="1200" dirty="0">
                <a:effectLst/>
                <a:hlinkClick r:id="rId5"/>
              </a:rPr>
              <a:t>CC BY-NC 4.0</a:t>
            </a:r>
            <a:r>
              <a:rPr lang="en-US" kern="1200" dirty="0">
                <a:effectLst/>
              </a:rPr>
              <a:t> License. No changes were made.  </a:t>
            </a:r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2601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1200" dirty="0">
                <a:effectLst/>
              </a:rPr>
              <a:t>Structure was taken directly from</a:t>
            </a:r>
            <a:r>
              <a:rPr lang="en-US" dirty="0"/>
              <a:t> </a:t>
            </a:r>
            <a:r>
              <a:rPr lang="en-US" u="sng" kern="1200" dirty="0">
                <a:effectLst/>
                <a:hlinkClick r:id="rId3"/>
              </a:rPr>
              <a:t>Chapter 9.4</a:t>
            </a:r>
            <a:r>
              <a:rPr lang="en-US" u="sng" dirty="0">
                <a:hlinkClick r:id="rId3"/>
              </a:rPr>
              <a:t> </a:t>
            </a:r>
            <a:r>
              <a:rPr lang="en-US" u="sng" dirty="0"/>
              <a:t> </a:t>
            </a:r>
            <a:r>
              <a:rPr lang="en-US" kern="1200" dirty="0">
                <a:effectLst/>
              </a:rPr>
              <a:t>of</a:t>
            </a:r>
            <a:r>
              <a:rPr lang="en-US" dirty="0"/>
              <a:t> </a:t>
            </a:r>
            <a:r>
              <a:rPr lang="en-US" kern="1200" dirty="0">
                <a:effectLst/>
                <a:hlinkClick r:id="rId4"/>
              </a:rPr>
              <a:t>Communication Essentials for College</a:t>
            </a:r>
            <a:r>
              <a:rPr lang="en-US" dirty="0"/>
              <a:t> </a:t>
            </a:r>
            <a:r>
              <a:rPr lang="en-US" kern="1200" dirty="0">
                <a:effectLst/>
              </a:rPr>
              <a:t>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kern="1200" dirty="0">
                <a:effectLst/>
              </a:rPr>
              <a:t>under a</a:t>
            </a:r>
            <a:r>
              <a:rPr lang="en-US" dirty="0"/>
              <a:t> </a:t>
            </a:r>
            <a:r>
              <a:rPr lang="en-US" kern="1200" dirty="0">
                <a:effectLst/>
                <a:hlinkClick r:id="rId5"/>
              </a:rPr>
              <a:t>CC BY-NC 4.0</a:t>
            </a:r>
            <a:r>
              <a:rPr lang="en-US" kern="1200" dirty="0">
                <a:effectLst/>
              </a:rPr>
              <a:t> License. No changes were made.  </a:t>
            </a:r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61348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1200" dirty="0">
                <a:effectLst/>
              </a:rPr>
              <a:t>Structure was  taken directly from</a:t>
            </a:r>
            <a:r>
              <a:rPr lang="en-US" dirty="0"/>
              <a:t> </a:t>
            </a:r>
            <a:r>
              <a:rPr lang="en-US" u="sng" kern="1200" dirty="0">
                <a:effectLst/>
                <a:hlinkClick r:id="rId3"/>
              </a:rPr>
              <a:t>Chapter 9.4</a:t>
            </a:r>
            <a:r>
              <a:rPr lang="en-US" u="sng" dirty="0">
                <a:hlinkClick r:id="rId3"/>
              </a:rPr>
              <a:t> </a:t>
            </a:r>
            <a:r>
              <a:rPr lang="en-US" u="sng" dirty="0"/>
              <a:t> </a:t>
            </a:r>
            <a:r>
              <a:rPr lang="en-US" kern="1200" dirty="0">
                <a:effectLst/>
              </a:rPr>
              <a:t>of</a:t>
            </a:r>
            <a:r>
              <a:rPr lang="en-US" dirty="0"/>
              <a:t> </a:t>
            </a:r>
            <a:r>
              <a:rPr lang="en-US" kern="1200" dirty="0">
                <a:effectLst/>
                <a:hlinkClick r:id="rId4"/>
              </a:rPr>
              <a:t>Communication Essentials for College</a:t>
            </a:r>
            <a:r>
              <a:rPr lang="en-US" dirty="0"/>
              <a:t> </a:t>
            </a:r>
            <a:r>
              <a:rPr lang="en-US" kern="1200" dirty="0">
                <a:effectLst/>
              </a:rPr>
              <a:t>by </a:t>
            </a:r>
            <a:r>
              <a:rPr lang="en-US" dirty="0">
                <a:solidFill>
                  <a:srgbClr val="39393A"/>
                </a:solidFill>
              </a:rPr>
              <a:t>Emily Cramer, Amanda Quibell  &amp;  Jen Booth </a:t>
            </a:r>
            <a:r>
              <a:rPr lang="en-US" kern="1200" dirty="0">
                <a:effectLst/>
              </a:rPr>
              <a:t>under a</a:t>
            </a:r>
            <a:r>
              <a:rPr lang="en-US" dirty="0"/>
              <a:t> </a:t>
            </a:r>
            <a:r>
              <a:rPr lang="en-US" kern="1200" dirty="0">
                <a:effectLst/>
                <a:hlinkClick r:id="rId5"/>
              </a:rPr>
              <a:t>CC BY-NC 4.0</a:t>
            </a:r>
            <a:r>
              <a:rPr lang="en-US" kern="1200" dirty="0">
                <a:effectLst/>
              </a:rPr>
              <a:t> License. No changes were made.  </a:t>
            </a:r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27335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1200" dirty="0">
                <a:effectLst/>
              </a:rPr>
              <a:t>Beginning of presentation was taken directly from</a:t>
            </a:r>
            <a:r>
              <a:rPr lang="en-US" dirty="0"/>
              <a:t> </a:t>
            </a:r>
            <a:r>
              <a:rPr lang="en-US" u="sng" kern="1200" dirty="0">
                <a:effectLst/>
                <a:hlinkClick r:id="rId3"/>
              </a:rPr>
              <a:t>Chapter 9.4</a:t>
            </a:r>
            <a:r>
              <a:rPr lang="en-US" u="sng" dirty="0">
                <a:hlinkClick r:id="rId3"/>
              </a:rPr>
              <a:t> </a:t>
            </a:r>
            <a:r>
              <a:rPr lang="en-US" u="sng" dirty="0"/>
              <a:t> </a:t>
            </a:r>
            <a:r>
              <a:rPr lang="en-US" kern="1200" dirty="0">
                <a:effectLst/>
              </a:rPr>
              <a:t>of</a:t>
            </a:r>
            <a:r>
              <a:rPr lang="en-US" dirty="0"/>
              <a:t> </a:t>
            </a:r>
            <a:r>
              <a:rPr lang="en-US" kern="1200" dirty="0">
                <a:effectLst/>
                <a:hlinkClick r:id="rId4"/>
              </a:rPr>
              <a:t>Communication Essentials for College</a:t>
            </a:r>
            <a:r>
              <a:rPr lang="en-US" dirty="0"/>
              <a:t> </a:t>
            </a:r>
            <a:r>
              <a:rPr lang="en-US" kern="1200" dirty="0">
                <a:effectLst/>
              </a:rPr>
              <a:t>by </a:t>
            </a:r>
            <a:r>
              <a:rPr lang="en-US" dirty="0">
                <a:solidFill>
                  <a:srgbClr val="39393A"/>
                </a:solidFill>
              </a:rPr>
              <a:t>Emily Cramer, Amanda Quibell  &amp;  Jen Booth </a:t>
            </a:r>
            <a:r>
              <a:rPr lang="en-US" kern="1200" dirty="0">
                <a:effectLst/>
              </a:rPr>
              <a:t>under a</a:t>
            </a:r>
            <a:r>
              <a:rPr lang="en-US" dirty="0"/>
              <a:t> </a:t>
            </a:r>
            <a:r>
              <a:rPr lang="en-US" kern="1200" dirty="0">
                <a:effectLst/>
                <a:hlinkClick r:id="rId5"/>
              </a:rPr>
              <a:t>CC BY-NC 4.0</a:t>
            </a:r>
            <a:r>
              <a:rPr lang="en-US" kern="1200" dirty="0">
                <a:effectLst/>
              </a:rPr>
              <a:t> License. Some changes were made.  </a:t>
            </a:r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40709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1200" dirty="0">
                <a:effectLst/>
              </a:rPr>
              <a:t>Ending the presentation was taken directly from</a:t>
            </a:r>
            <a:r>
              <a:rPr lang="en-US" dirty="0"/>
              <a:t> </a:t>
            </a:r>
            <a:r>
              <a:rPr lang="en-US" u="sng" kern="1200" dirty="0">
                <a:effectLst/>
                <a:hlinkClick r:id="rId3"/>
              </a:rPr>
              <a:t>Chapter 9.4</a:t>
            </a:r>
            <a:r>
              <a:rPr lang="en-US" u="sng" dirty="0">
                <a:hlinkClick r:id="rId3"/>
              </a:rPr>
              <a:t> </a:t>
            </a:r>
            <a:r>
              <a:rPr lang="en-US" u="sng" dirty="0"/>
              <a:t> </a:t>
            </a:r>
            <a:r>
              <a:rPr lang="en-US" kern="1200" dirty="0">
                <a:effectLst/>
              </a:rPr>
              <a:t>of</a:t>
            </a:r>
            <a:r>
              <a:rPr lang="en-US" dirty="0"/>
              <a:t> </a:t>
            </a:r>
            <a:r>
              <a:rPr lang="en-US" kern="1200" dirty="0">
                <a:effectLst/>
                <a:hlinkClick r:id="rId4"/>
              </a:rPr>
              <a:t>Communication Essentials for College</a:t>
            </a:r>
            <a:r>
              <a:rPr lang="en-US" dirty="0"/>
              <a:t> </a:t>
            </a:r>
            <a:r>
              <a:rPr lang="en-US" kern="1200" dirty="0">
                <a:effectLst/>
              </a:rPr>
              <a:t>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kern="1200" dirty="0">
                <a:effectLst/>
              </a:rPr>
              <a:t>under a</a:t>
            </a:r>
            <a:r>
              <a:rPr lang="en-US" dirty="0"/>
              <a:t> </a:t>
            </a:r>
            <a:r>
              <a:rPr lang="en-US" kern="1200" dirty="0">
                <a:effectLst/>
                <a:hlinkClick r:id="rId5"/>
              </a:rPr>
              <a:t>CC BY-NC 4.0</a:t>
            </a:r>
            <a:r>
              <a:rPr lang="en-US" kern="1200" dirty="0">
                <a:effectLst/>
              </a:rPr>
              <a:t> License. Some changes were made.  </a:t>
            </a:r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3071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Presentation outline order was taken directly from</a:t>
            </a:r>
            <a:r>
              <a:rPr lang="en-US" dirty="0"/>
              <a:t>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9.4</a:t>
            </a:r>
            <a:r>
              <a:rPr lang="en-US" dirty="0">
                <a:hlinkClick r:id="rId3"/>
              </a:rPr>
              <a:t>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</a:t>
            </a:r>
            <a:r>
              <a:rPr lang="en-US" dirty="0"/>
              <a:t>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Communication Essentials for College</a:t>
            </a:r>
            <a:r>
              <a:rPr lang="en-US" dirty="0"/>
              <a:t>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</a:t>
            </a:r>
            <a:r>
              <a:rPr lang="en-US" dirty="0"/>
              <a:t>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02736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1200" dirty="0">
                <a:effectLst/>
              </a:rPr>
              <a:t>Learning Objectives were taken directly from</a:t>
            </a:r>
            <a:r>
              <a:rPr lang="en-US" dirty="0"/>
              <a:t> </a:t>
            </a:r>
            <a:r>
              <a:rPr lang="en-US" kern="1200" dirty="0">
                <a:effectLst/>
                <a:hlinkClick r:id="rId3"/>
              </a:rPr>
              <a:t>Chapter 9.1</a:t>
            </a:r>
            <a:r>
              <a:rPr lang="en-US" dirty="0"/>
              <a:t> </a:t>
            </a:r>
            <a:r>
              <a:rPr lang="en-US" kern="1200" dirty="0">
                <a:effectLst/>
              </a:rPr>
              <a:t>of</a:t>
            </a:r>
            <a:r>
              <a:rPr lang="en-US" dirty="0"/>
              <a:t> </a:t>
            </a:r>
            <a:r>
              <a:rPr lang="en-US" kern="1200" dirty="0">
                <a:effectLst/>
                <a:hlinkClick r:id="rId4"/>
              </a:rPr>
              <a:t>Communication Essentials for College</a:t>
            </a:r>
            <a:r>
              <a:rPr lang="en-US" dirty="0"/>
              <a:t> </a:t>
            </a:r>
            <a:r>
              <a:rPr lang="en-US" kern="1200" dirty="0">
                <a:effectLst/>
              </a:rPr>
              <a:t>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kern="1200" dirty="0">
                <a:effectLst/>
              </a:rPr>
              <a:t>under a</a:t>
            </a:r>
            <a:r>
              <a:rPr lang="en-US" dirty="0"/>
              <a:t> </a:t>
            </a:r>
            <a:r>
              <a:rPr lang="en-US" kern="1200" dirty="0">
                <a:effectLst/>
                <a:hlinkClick r:id="rId5"/>
              </a:rPr>
              <a:t>CC BY-NC 4.0</a:t>
            </a:r>
            <a:r>
              <a:rPr lang="en-US" kern="1200" dirty="0">
                <a:effectLst/>
              </a:rPr>
              <a:t> License. No changes were made.  </a:t>
            </a:r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58886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1200" dirty="0">
                <a:effectLst/>
              </a:rPr>
              <a:t>Learning Objectives </a:t>
            </a:r>
            <a:r>
              <a:rPr lang="en-US" dirty="0"/>
              <a:t>were </a:t>
            </a:r>
            <a:r>
              <a:rPr lang="en-US" kern="1200" dirty="0">
                <a:effectLst/>
              </a:rPr>
              <a:t>taken directly from</a:t>
            </a:r>
            <a:r>
              <a:rPr lang="en-US" dirty="0"/>
              <a:t> </a:t>
            </a:r>
            <a:r>
              <a:rPr lang="en-US" u="sng" kern="1200" dirty="0">
                <a:effectLst/>
                <a:hlinkClick r:id="rId3"/>
              </a:rPr>
              <a:t>Chapter 9.5</a:t>
            </a:r>
            <a:r>
              <a:rPr lang="en-US" u="sng" dirty="0">
                <a:hlinkClick r:id="rId3"/>
              </a:rPr>
              <a:t> </a:t>
            </a:r>
            <a:r>
              <a:rPr lang="en-US" u="sng" dirty="0"/>
              <a:t> </a:t>
            </a:r>
            <a:r>
              <a:rPr lang="en-US" kern="1200" dirty="0">
                <a:effectLst/>
              </a:rPr>
              <a:t>of</a:t>
            </a:r>
            <a:r>
              <a:rPr lang="en-US" dirty="0"/>
              <a:t> </a:t>
            </a:r>
            <a:r>
              <a:rPr lang="en-US" kern="1200" dirty="0">
                <a:effectLst/>
                <a:hlinkClick r:id="rId4"/>
              </a:rPr>
              <a:t>Communication Essentials for College</a:t>
            </a:r>
            <a:r>
              <a:rPr lang="en-US" dirty="0"/>
              <a:t> </a:t>
            </a:r>
            <a:r>
              <a:rPr lang="en-US" kern="1200" dirty="0">
                <a:effectLst/>
              </a:rPr>
              <a:t>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kern="1200" dirty="0">
                <a:effectLst/>
              </a:rPr>
              <a:t>under a</a:t>
            </a:r>
            <a:r>
              <a:rPr lang="en-US" dirty="0"/>
              <a:t> </a:t>
            </a:r>
            <a:r>
              <a:rPr lang="en-US" kern="1200" dirty="0">
                <a:effectLst/>
                <a:hlinkClick r:id="rId5"/>
              </a:rPr>
              <a:t>CC BY-NC 4.0</a:t>
            </a:r>
            <a:r>
              <a:rPr lang="en-US" kern="1200" dirty="0">
                <a:effectLst/>
              </a:rPr>
              <a:t> License. No changes were made.  </a:t>
            </a:r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898048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What Makes Good Presenters Engaging? was </a:t>
            </a:r>
            <a:r>
              <a:rPr lang="en-US" kern="1200" dirty="0">
                <a:effectLst/>
              </a:rPr>
              <a:t>taken directly from</a:t>
            </a:r>
            <a:r>
              <a:rPr lang="en-US" dirty="0"/>
              <a:t> </a:t>
            </a:r>
            <a:r>
              <a:rPr lang="en-US" u="sng" kern="1200" dirty="0">
                <a:effectLst/>
                <a:hlinkClick r:id="rId3"/>
              </a:rPr>
              <a:t>Chapter 9.5</a:t>
            </a:r>
            <a:r>
              <a:rPr lang="en-US" u="sng" dirty="0">
                <a:hlinkClick r:id="rId3"/>
              </a:rPr>
              <a:t> </a:t>
            </a:r>
            <a:r>
              <a:rPr lang="en-US" u="sng" dirty="0"/>
              <a:t> </a:t>
            </a:r>
            <a:r>
              <a:rPr lang="en-US" kern="1200" dirty="0">
                <a:effectLst/>
              </a:rPr>
              <a:t>of</a:t>
            </a:r>
            <a:r>
              <a:rPr lang="en-US" dirty="0"/>
              <a:t> </a:t>
            </a:r>
            <a:r>
              <a:rPr lang="en-US" kern="1200" dirty="0">
                <a:effectLst/>
                <a:hlinkClick r:id="rId4"/>
              </a:rPr>
              <a:t>Communication Essentials for College</a:t>
            </a:r>
            <a:r>
              <a:rPr lang="en-US" dirty="0"/>
              <a:t> </a:t>
            </a:r>
            <a:r>
              <a:rPr lang="en-US" kern="1200" dirty="0">
                <a:effectLst/>
              </a:rPr>
              <a:t>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kern="1200" dirty="0">
                <a:effectLst/>
              </a:rPr>
              <a:t>under a</a:t>
            </a:r>
            <a:r>
              <a:rPr lang="en-US" dirty="0"/>
              <a:t> </a:t>
            </a:r>
            <a:r>
              <a:rPr lang="en-US" kern="1200" dirty="0">
                <a:effectLst/>
                <a:hlinkClick r:id="rId5"/>
              </a:rPr>
              <a:t>CC BY-NC 4.0</a:t>
            </a:r>
            <a:r>
              <a:rPr lang="en-US" kern="1200" dirty="0">
                <a:effectLst/>
              </a:rPr>
              <a:t> License. No changes were made.  </a:t>
            </a:r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57085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What Makes Good Presenters Engaging? was </a:t>
            </a:r>
            <a:r>
              <a:rPr lang="en-US" kern="1200" dirty="0">
                <a:effectLst/>
              </a:rPr>
              <a:t>taken directly from</a:t>
            </a:r>
            <a:r>
              <a:rPr lang="en-US" dirty="0"/>
              <a:t> </a:t>
            </a:r>
            <a:r>
              <a:rPr lang="en-US" u="sng" kern="1200" dirty="0">
                <a:effectLst/>
                <a:hlinkClick r:id="rId3"/>
              </a:rPr>
              <a:t>Chapter 9.5</a:t>
            </a:r>
            <a:r>
              <a:rPr lang="en-US" u="sng" dirty="0">
                <a:hlinkClick r:id="rId3"/>
              </a:rPr>
              <a:t> </a:t>
            </a:r>
            <a:r>
              <a:rPr lang="en-US" u="sng" dirty="0"/>
              <a:t> </a:t>
            </a:r>
            <a:r>
              <a:rPr lang="en-US" kern="1200" dirty="0">
                <a:effectLst/>
              </a:rPr>
              <a:t>of</a:t>
            </a:r>
            <a:r>
              <a:rPr lang="en-US" dirty="0"/>
              <a:t> </a:t>
            </a:r>
            <a:r>
              <a:rPr lang="en-US" kern="1200" dirty="0">
                <a:effectLst/>
                <a:hlinkClick r:id="rId4"/>
              </a:rPr>
              <a:t>Communication Essentials for College</a:t>
            </a:r>
            <a:r>
              <a:rPr lang="en-US" dirty="0"/>
              <a:t> </a:t>
            </a:r>
            <a:r>
              <a:rPr lang="en-US" kern="1200" dirty="0">
                <a:effectLst/>
              </a:rPr>
              <a:t>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 </a:t>
            </a:r>
            <a:r>
              <a:rPr lang="en-US" kern="1200" dirty="0">
                <a:effectLst/>
              </a:rPr>
              <a:t>under a</a:t>
            </a:r>
            <a:r>
              <a:rPr lang="en-US" dirty="0"/>
              <a:t> </a:t>
            </a:r>
            <a:r>
              <a:rPr lang="en-US" kern="1200" dirty="0">
                <a:effectLst/>
                <a:hlinkClick r:id="rId5"/>
              </a:rPr>
              <a:t>CC BY-NC 4.0</a:t>
            </a:r>
            <a:r>
              <a:rPr lang="en-US" kern="1200" dirty="0">
                <a:effectLst/>
              </a:rPr>
              <a:t> License. No changes were made.  </a:t>
            </a:r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97858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Presentation Delivery: Voice was </a:t>
            </a:r>
            <a:r>
              <a:rPr lang="en-US" kern="1200" dirty="0">
                <a:effectLst/>
              </a:rPr>
              <a:t>taken directly from</a:t>
            </a:r>
            <a:r>
              <a:rPr lang="en-US" dirty="0"/>
              <a:t> </a:t>
            </a:r>
            <a:r>
              <a:rPr lang="en-US" u="sng" kern="1200" dirty="0">
                <a:effectLst/>
                <a:hlinkClick r:id="rId3"/>
              </a:rPr>
              <a:t>Chapter 9.5</a:t>
            </a:r>
            <a:r>
              <a:rPr lang="en-US" u="sng" dirty="0">
                <a:hlinkClick r:id="rId3"/>
              </a:rPr>
              <a:t> </a:t>
            </a:r>
            <a:r>
              <a:rPr lang="en-US" u="sng" dirty="0"/>
              <a:t> </a:t>
            </a:r>
            <a:r>
              <a:rPr lang="en-US" kern="1200" dirty="0">
                <a:effectLst/>
              </a:rPr>
              <a:t>of</a:t>
            </a:r>
            <a:r>
              <a:rPr lang="en-US" dirty="0"/>
              <a:t> </a:t>
            </a:r>
            <a:r>
              <a:rPr lang="en-US" kern="1200" dirty="0">
                <a:effectLst/>
                <a:hlinkClick r:id="rId4"/>
              </a:rPr>
              <a:t>Communication Essentials for College</a:t>
            </a:r>
            <a:r>
              <a:rPr lang="en-US" dirty="0"/>
              <a:t> </a:t>
            </a:r>
            <a:r>
              <a:rPr lang="en-US" kern="1200" dirty="0">
                <a:effectLst/>
              </a:rPr>
              <a:t>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kern="1200" dirty="0">
                <a:effectLst/>
              </a:rPr>
              <a:t>under a</a:t>
            </a:r>
            <a:r>
              <a:rPr lang="en-US" dirty="0"/>
              <a:t> </a:t>
            </a:r>
            <a:r>
              <a:rPr lang="en-US" kern="1200" dirty="0">
                <a:effectLst/>
                <a:hlinkClick r:id="rId5"/>
              </a:rPr>
              <a:t>CC BY-NC 4.0</a:t>
            </a:r>
            <a:r>
              <a:rPr lang="en-US" kern="1200" dirty="0">
                <a:effectLst/>
              </a:rPr>
              <a:t> License. Some changes were made.  </a:t>
            </a:r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96551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Presentation Delivery: Body Language  was </a:t>
            </a:r>
            <a:r>
              <a:rPr lang="en-US" kern="1200" dirty="0">
                <a:effectLst/>
              </a:rPr>
              <a:t>taken directly from</a:t>
            </a:r>
            <a:r>
              <a:rPr lang="en-US" dirty="0"/>
              <a:t> </a:t>
            </a:r>
            <a:r>
              <a:rPr lang="en-US" u="sng" kern="1200" dirty="0">
                <a:effectLst/>
                <a:hlinkClick r:id="rId3"/>
              </a:rPr>
              <a:t>Chapter 9.5</a:t>
            </a:r>
            <a:r>
              <a:rPr lang="en-US" u="sng" dirty="0">
                <a:hlinkClick r:id="rId3"/>
              </a:rPr>
              <a:t> </a:t>
            </a:r>
            <a:r>
              <a:rPr lang="en-US" u="sng" dirty="0"/>
              <a:t> </a:t>
            </a:r>
            <a:r>
              <a:rPr lang="en-US" kern="1200" dirty="0">
                <a:effectLst/>
              </a:rPr>
              <a:t>of</a:t>
            </a:r>
            <a:r>
              <a:rPr lang="en-US" dirty="0"/>
              <a:t> </a:t>
            </a:r>
            <a:r>
              <a:rPr lang="en-US" kern="1200" dirty="0">
                <a:effectLst/>
                <a:hlinkClick r:id="rId4"/>
              </a:rPr>
              <a:t>Communication Essentials for College</a:t>
            </a:r>
            <a:r>
              <a:rPr lang="en-US" dirty="0"/>
              <a:t> </a:t>
            </a:r>
            <a:r>
              <a:rPr lang="en-US" kern="1200" dirty="0">
                <a:effectLst/>
              </a:rPr>
              <a:t>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kern="1200" dirty="0">
                <a:effectLst/>
              </a:rPr>
              <a:t>under a</a:t>
            </a:r>
            <a:r>
              <a:rPr lang="en-US" dirty="0"/>
              <a:t> </a:t>
            </a:r>
            <a:r>
              <a:rPr lang="en-US" kern="1200" dirty="0">
                <a:effectLst/>
                <a:hlinkClick r:id="rId5"/>
              </a:rPr>
              <a:t>CC BY-NC 4.0</a:t>
            </a:r>
            <a:r>
              <a:rPr lang="en-US" kern="1200" dirty="0">
                <a:effectLst/>
              </a:rPr>
              <a:t> License. No changes were made.  </a:t>
            </a:r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84977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Presentation Delivery: Body Language  was </a:t>
            </a:r>
            <a:r>
              <a:rPr lang="en-US" kern="1200" dirty="0">
                <a:effectLst/>
              </a:rPr>
              <a:t>taken directly from</a:t>
            </a:r>
            <a:r>
              <a:rPr lang="en-US" dirty="0"/>
              <a:t> </a:t>
            </a:r>
            <a:r>
              <a:rPr lang="en-US" u="sng" kern="1200" dirty="0">
                <a:effectLst/>
                <a:hlinkClick r:id="rId3"/>
              </a:rPr>
              <a:t>Chapter 9.5</a:t>
            </a:r>
            <a:r>
              <a:rPr lang="en-US" u="sng" dirty="0">
                <a:hlinkClick r:id="rId3"/>
              </a:rPr>
              <a:t> </a:t>
            </a:r>
            <a:r>
              <a:rPr lang="en-US" u="sng" dirty="0"/>
              <a:t> </a:t>
            </a:r>
            <a:r>
              <a:rPr lang="en-US" kern="1200" dirty="0">
                <a:effectLst/>
              </a:rPr>
              <a:t>of</a:t>
            </a:r>
            <a:r>
              <a:rPr lang="en-US" dirty="0"/>
              <a:t> </a:t>
            </a:r>
            <a:r>
              <a:rPr lang="en-US" kern="1200" dirty="0">
                <a:effectLst/>
                <a:hlinkClick r:id="rId4"/>
              </a:rPr>
              <a:t>Communication Essentials for College</a:t>
            </a:r>
            <a:r>
              <a:rPr lang="en-US" dirty="0"/>
              <a:t> </a:t>
            </a:r>
            <a:r>
              <a:rPr lang="en-US" kern="1200" dirty="0">
                <a:effectLst/>
              </a:rPr>
              <a:t>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kern="1200" dirty="0">
                <a:effectLst/>
              </a:rPr>
              <a:t>under a</a:t>
            </a:r>
            <a:r>
              <a:rPr lang="en-US" dirty="0"/>
              <a:t> </a:t>
            </a:r>
            <a:r>
              <a:rPr lang="en-US" kern="1200" dirty="0">
                <a:effectLst/>
                <a:hlinkClick r:id="rId5"/>
              </a:rPr>
              <a:t>CC BY-NC 4.0</a:t>
            </a:r>
            <a:r>
              <a:rPr lang="en-US" kern="1200" dirty="0">
                <a:effectLst/>
              </a:rPr>
              <a:t> License. Some changes were made.  </a:t>
            </a:r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80456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Watermarked images point was </a:t>
            </a:r>
            <a:r>
              <a:rPr lang="en-US" kern="1200" dirty="0">
                <a:effectLst/>
              </a:rPr>
              <a:t>taken directly from</a:t>
            </a:r>
            <a:r>
              <a:rPr lang="en-US" dirty="0"/>
              <a:t> </a:t>
            </a:r>
            <a:r>
              <a:rPr lang="en-US" u="sng" kern="1200" dirty="0">
                <a:effectLst/>
                <a:hlinkClick r:id="rId3"/>
              </a:rPr>
              <a:t>Chapter 9.6</a:t>
            </a:r>
            <a:r>
              <a:rPr lang="en-US" u="sng" dirty="0">
                <a:hlinkClick r:id="rId3"/>
              </a:rPr>
              <a:t> </a:t>
            </a:r>
            <a:r>
              <a:rPr lang="en-US" u="sng" dirty="0"/>
              <a:t> </a:t>
            </a:r>
            <a:r>
              <a:rPr lang="en-US" kern="1200" dirty="0">
                <a:effectLst/>
              </a:rPr>
              <a:t>of</a:t>
            </a:r>
            <a:r>
              <a:rPr lang="en-US" dirty="0"/>
              <a:t> </a:t>
            </a:r>
            <a:r>
              <a:rPr lang="en-US" kern="1200" dirty="0">
                <a:effectLst/>
                <a:hlinkClick r:id="rId4"/>
              </a:rPr>
              <a:t>Communication Essentials for College</a:t>
            </a:r>
            <a:r>
              <a:rPr lang="en-US" dirty="0"/>
              <a:t> </a:t>
            </a:r>
            <a:r>
              <a:rPr lang="en-US" kern="1200" dirty="0">
                <a:effectLst/>
              </a:rPr>
              <a:t>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kern="1200" dirty="0">
                <a:effectLst/>
              </a:rPr>
              <a:t>under a</a:t>
            </a:r>
            <a:r>
              <a:rPr lang="en-US" dirty="0"/>
              <a:t> </a:t>
            </a:r>
            <a:r>
              <a:rPr lang="en-US" kern="1200" dirty="0">
                <a:effectLst/>
                <a:hlinkClick r:id="rId5"/>
              </a:rPr>
              <a:t>CC BY-NC 4.0</a:t>
            </a:r>
            <a:r>
              <a:rPr lang="en-US" kern="1200" dirty="0">
                <a:effectLst/>
              </a:rPr>
              <a:t> License. No changes were made.  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55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77007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Where to find images was </a:t>
            </a:r>
            <a:r>
              <a:rPr lang="en-US" kern="1200" dirty="0">
                <a:effectLst/>
              </a:rPr>
              <a:t>taken directly from</a:t>
            </a:r>
            <a:r>
              <a:rPr lang="en-US" dirty="0"/>
              <a:t> </a:t>
            </a:r>
            <a:r>
              <a:rPr lang="en-US" u="sng" kern="1200" dirty="0">
                <a:effectLst/>
                <a:hlinkClick r:id="rId3"/>
              </a:rPr>
              <a:t>Chapter 9.6</a:t>
            </a:r>
            <a:r>
              <a:rPr lang="en-US" u="sng" dirty="0">
                <a:hlinkClick r:id="rId3"/>
              </a:rPr>
              <a:t> </a:t>
            </a:r>
            <a:r>
              <a:rPr lang="en-US" u="sng" dirty="0"/>
              <a:t> </a:t>
            </a:r>
            <a:r>
              <a:rPr lang="en-US" kern="1200" dirty="0">
                <a:effectLst/>
              </a:rPr>
              <a:t>of</a:t>
            </a:r>
            <a:r>
              <a:rPr lang="en-US" dirty="0"/>
              <a:t> </a:t>
            </a:r>
            <a:r>
              <a:rPr lang="en-US" kern="1200" dirty="0">
                <a:effectLst/>
                <a:hlinkClick r:id="rId4"/>
              </a:rPr>
              <a:t>Communication Essentials for College</a:t>
            </a:r>
            <a:r>
              <a:rPr lang="en-US" dirty="0"/>
              <a:t> </a:t>
            </a:r>
            <a:r>
              <a:rPr lang="en-US" kern="1200" dirty="0">
                <a:effectLst/>
              </a:rPr>
              <a:t>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kern="1200" dirty="0">
                <a:effectLst/>
              </a:rPr>
              <a:t>under a</a:t>
            </a:r>
            <a:r>
              <a:rPr lang="en-US" dirty="0"/>
              <a:t> </a:t>
            </a:r>
            <a:r>
              <a:rPr lang="en-US" kern="1200" dirty="0">
                <a:effectLst/>
                <a:hlinkClick r:id="rId5"/>
              </a:rPr>
              <a:t>CC BY-NC 4.0</a:t>
            </a:r>
            <a:r>
              <a:rPr lang="en-US" kern="1200" dirty="0">
                <a:effectLst/>
              </a:rPr>
              <a:t> License. No changes were made.  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56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61936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Where to find images was </a:t>
            </a:r>
            <a:r>
              <a:rPr lang="en-US" kern="1200" dirty="0">
                <a:effectLst/>
              </a:rPr>
              <a:t>taken directly from</a:t>
            </a:r>
            <a:r>
              <a:rPr lang="en-US" dirty="0"/>
              <a:t> </a:t>
            </a:r>
            <a:r>
              <a:rPr lang="en-US" u="sng" kern="1200" dirty="0">
                <a:effectLst/>
                <a:hlinkClick r:id="rId3"/>
              </a:rPr>
              <a:t>Chapter 9.6</a:t>
            </a:r>
            <a:r>
              <a:rPr lang="en-US" u="sng" dirty="0">
                <a:hlinkClick r:id="rId3"/>
              </a:rPr>
              <a:t> </a:t>
            </a:r>
            <a:r>
              <a:rPr lang="en-US" u="sng" dirty="0"/>
              <a:t> </a:t>
            </a:r>
            <a:r>
              <a:rPr lang="en-US" kern="1200" dirty="0">
                <a:effectLst/>
              </a:rPr>
              <a:t>of</a:t>
            </a:r>
            <a:r>
              <a:rPr lang="en-US" dirty="0"/>
              <a:t> </a:t>
            </a:r>
            <a:r>
              <a:rPr lang="en-US" kern="1200" dirty="0">
                <a:effectLst/>
                <a:hlinkClick r:id="rId4"/>
              </a:rPr>
              <a:t>Communication Essentials for College</a:t>
            </a:r>
            <a:r>
              <a:rPr lang="en-US" dirty="0"/>
              <a:t> </a:t>
            </a:r>
            <a:r>
              <a:rPr lang="en-US" kern="1200" dirty="0">
                <a:effectLst/>
              </a:rPr>
              <a:t>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kern="1200" dirty="0">
                <a:effectLst/>
              </a:rPr>
              <a:t>under a</a:t>
            </a:r>
            <a:r>
              <a:rPr lang="en-US" dirty="0"/>
              <a:t> </a:t>
            </a:r>
            <a:r>
              <a:rPr lang="en-US" kern="1200" dirty="0">
                <a:effectLst/>
                <a:hlinkClick r:id="rId5"/>
              </a:rPr>
              <a:t>CC BY-NC 4.0</a:t>
            </a:r>
            <a:r>
              <a:rPr lang="en-US" kern="1200" dirty="0">
                <a:effectLst/>
              </a:rPr>
              <a:t> License. No changes were made.  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57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77016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 time before reading &amp; writing was</a:t>
            </a:r>
            <a:r>
              <a:rPr lang="en-US" kern="1200" dirty="0">
                <a:effectLst/>
              </a:rPr>
              <a:t> taken directly from</a:t>
            </a:r>
            <a:r>
              <a:rPr lang="en-US" dirty="0"/>
              <a:t> </a:t>
            </a:r>
            <a:r>
              <a:rPr lang="en-US" kern="1200" dirty="0">
                <a:effectLst/>
                <a:hlinkClick r:id="rId3"/>
              </a:rPr>
              <a:t>Chapter 9.1</a:t>
            </a:r>
            <a:r>
              <a:rPr lang="en-US" dirty="0"/>
              <a:t> </a:t>
            </a:r>
            <a:r>
              <a:rPr lang="en-US" kern="1200" dirty="0">
                <a:effectLst/>
              </a:rPr>
              <a:t>of</a:t>
            </a:r>
            <a:r>
              <a:rPr lang="en-US" dirty="0"/>
              <a:t> </a:t>
            </a:r>
            <a:r>
              <a:rPr lang="en-US" kern="1200" dirty="0">
                <a:effectLst/>
                <a:hlinkClick r:id="rId4"/>
              </a:rPr>
              <a:t>Communication Essentials for College</a:t>
            </a:r>
            <a:r>
              <a:rPr lang="en-US" dirty="0"/>
              <a:t> </a:t>
            </a:r>
            <a:r>
              <a:rPr lang="en-US" kern="1200" dirty="0">
                <a:effectLst/>
              </a:rPr>
              <a:t>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kern="1200" dirty="0">
                <a:effectLst/>
              </a:rPr>
              <a:t>under a</a:t>
            </a:r>
            <a:r>
              <a:rPr lang="en-US" dirty="0"/>
              <a:t> </a:t>
            </a:r>
            <a:r>
              <a:rPr lang="en-US" kern="1200" dirty="0">
                <a:effectLst/>
                <a:hlinkClick r:id="rId5"/>
              </a:rPr>
              <a:t>CC BY-NC 4.0</a:t>
            </a:r>
            <a:r>
              <a:rPr lang="en-US" kern="1200" dirty="0">
                <a:effectLst/>
              </a:rPr>
              <a:t> License. Some changes were made.  </a:t>
            </a:r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48723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The rise of written communication was</a:t>
            </a:r>
            <a:r>
              <a:rPr lang="en-US" kern="1200" dirty="0">
                <a:effectLst/>
              </a:rPr>
              <a:t> taken directly from</a:t>
            </a:r>
            <a:r>
              <a:rPr lang="en-US" dirty="0"/>
              <a:t> </a:t>
            </a:r>
            <a:r>
              <a:rPr lang="en-US" kern="1200" dirty="0">
                <a:effectLst/>
                <a:hlinkClick r:id="rId3"/>
              </a:rPr>
              <a:t>Chapter 9.1</a:t>
            </a:r>
            <a:r>
              <a:rPr lang="en-US" dirty="0"/>
              <a:t> </a:t>
            </a:r>
            <a:r>
              <a:rPr lang="en-US" kern="1200" dirty="0">
                <a:effectLst/>
              </a:rPr>
              <a:t>of</a:t>
            </a:r>
            <a:r>
              <a:rPr lang="en-US" dirty="0"/>
              <a:t> </a:t>
            </a:r>
            <a:r>
              <a:rPr lang="en-US" kern="1200" dirty="0">
                <a:effectLst/>
                <a:hlinkClick r:id="rId4"/>
              </a:rPr>
              <a:t>Communication Essentials for College</a:t>
            </a:r>
            <a:r>
              <a:rPr lang="en-US" dirty="0"/>
              <a:t> </a:t>
            </a:r>
            <a:r>
              <a:rPr lang="en-US" kern="1200" dirty="0">
                <a:effectLst/>
              </a:rPr>
              <a:t>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kern="1200" dirty="0">
                <a:effectLst/>
              </a:rPr>
              <a:t> under a</a:t>
            </a:r>
            <a:r>
              <a:rPr lang="en-US" dirty="0"/>
              <a:t> </a:t>
            </a:r>
            <a:r>
              <a:rPr lang="en-US" kern="1200" dirty="0">
                <a:effectLst/>
                <a:hlinkClick r:id="rId5"/>
              </a:rPr>
              <a:t>CC BY-NC 4.0</a:t>
            </a:r>
            <a:r>
              <a:rPr lang="en-US" kern="1200" dirty="0">
                <a:effectLst/>
              </a:rPr>
              <a:t> License. Some changes were made.  </a:t>
            </a:r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86404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1200" dirty="0">
                <a:effectLst/>
              </a:rPr>
              <a:t>Learning Objectives were taken directly from</a:t>
            </a:r>
            <a:r>
              <a:rPr lang="en-US" dirty="0"/>
              <a:t> </a:t>
            </a:r>
            <a:r>
              <a:rPr lang="en-US" u="sng" kern="1200" dirty="0">
                <a:effectLst/>
                <a:hlinkClick r:id="rId3"/>
              </a:rPr>
              <a:t>Chapter 9.2</a:t>
            </a:r>
            <a:r>
              <a:rPr lang="en-US" dirty="0"/>
              <a:t> </a:t>
            </a:r>
            <a:r>
              <a:rPr lang="en-US" kern="1200" dirty="0">
                <a:effectLst/>
              </a:rPr>
              <a:t>of</a:t>
            </a:r>
            <a:r>
              <a:rPr lang="en-US" dirty="0"/>
              <a:t> </a:t>
            </a:r>
            <a:r>
              <a:rPr lang="en-US" kern="1200" dirty="0">
                <a:effectLst/>
                <a:hlinkClick r:id="rId4"/>
              </a:rPr>
              <a:t>Communication Essentials for College</a:t>
            </a:r>
            <a:r>
              <a:rPr lang="en-US" dirty="0"/>
              <a:t> </a:t>
            </a:r>
            <a:r>
              <a:rPr lang="en-US" kern="1200" dirty="0">
                <a:effectLst/>
              </a:rPr>
              <a:t>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kern="1200" dirty="0">
                <a:effectLst/>
              </a:rPr>
              <a:t>under a</a:t>
            </a:r>
            <a:r>
              <a:rPr lang="en-US" dirty="0"/>
              <a:t> </a:t>
            </a:r>
            <a:r>
              <a:rPr lang="en-US" kern="1200" dirty="0">
                <a:effectLst/>
                <a:hlinkClick r:id="rId5"/>
              </a:rPr>
              <a:t>CC BY-NC 4.0</a:t>
            </a:r>
            <a:r>
              <a:rPr lang="en-US" kern="1200" dirty="0">
                <a:effectLst/>
              </a:rPr>
              <a:t> License. No changes were made.  </a:t>
            </a:r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2554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Why do we get so nervous? was</a:t>
            </a:r>
            <a:r>
              <a:rPr lang="en-US" kern="1200" dirty="0">
                <a:effectLst/>
              </a:rPr>
              <a:t> taken directly from</a:t>
            </a:r>
            <a:r>
              <a:rPr lang="en-US" dirty="0"/>
              <a:t> </a:t>
            </a:r>
            <a:r>
              <a:rPr lang="en-US" u="sng" kern="1200" dirty="0">
                <a:effectLst/>
                <a:hlinkClick r:id="rId3"/>
              </a:rPr>
              <a:t>Chapter 9.2</a:t>
            </a:r>
            <a:r>
              <a:rPr lang="en-US" dirty="0"/>
              <a:t> </a:t>
            </a:r>
            <a:r>
              <a:rPr lang="en-US" kern="1200" dirty="0">
                <a:effectLst/>
              </a:rPr>
              <a:t>of</a:t>
            </a:r>
            <a:r>
              <a:rPr lang="en-US" dirty="0"/>
              <a:t> </a:t>
            </a:r>
            <a:r>
              <a:rPr lang="en-US" kern="1200" dirty="0">
                <a:effectLst/>
                <a:hlinkClick r:id="rId4"/>
              </a:rPr>
              <a:t>Communication Essentials for College</a:t>
            </a:r>
            <a:r>
              <a:rPr lang="en-US" dirty="0"/>
              <a:t> </a:t>
            </a:r>
            <a:r>
              <a:rPr lang="en-US" kern="1200" dirty="0">
                <a:effectLst/>
              </a:rPr>
              <a:t>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kern="1200" dirty="0">
                <a:effectLst/>
              </a:rPr>
              <a:t>under a</a:t>
            </a:r>
            <a:r>
              <a:rPr lang="en-US" dirty="0"/>
              <a:t> </a:t>
            </a:r>
            <a:r>
              <a:rPr lang="en-US" kern="1200" dirty="0">
                <a:effectLst/>
                <a:hlinkClick r:id="rId5"/>
              </a:rPr>
              <a:t>CC BY-NC 4.0</a:t>
            </a:r>
            <a:r>
              <a:rPr lang="en-US" kern="1200" dirty="0">
                <a:effectLst/>
              </a:rPr>
              <a:t> License. No changes were made.  </a:t>
            </a:r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8012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Coping strategies was</a:t>
            </a:r>
            <a:r>
              <a:rPr lang="en-US" kern="1200" dirty="0">
                <a:effectLst/>
              </a:rPr>
              <a:t> taken directly from</a:t>
            </a:r>
            <a:r>
              <a:rPr lang="en-US" dirty="0"/>
              <a:t> </a:t>
            </a:r>
            <a:r>
              <a:rPr lang="en-US" u="sng" kern="1200" dirty="0">
                <a:effectLst/>
                <a:hlinkClick r:id="rId3"/>
              </a:rPr>
              <a:t>Chapter 9.2</a:t>
            </a:r>
            <a:r>
              <a:rPr lang="en-US" dirty="0"/>
              <a:t> </a:t>
            </a:r>
            <a:r>
              <a:rPr lang="en-US" kern="1200" dirty="0">
                <a:effectLst/>
              </a:rPr>
              <a:t>of</a:t>
            </a:r>
            <a:r>
              <a:rPr lang="en-US" dirty="0"/>
              <a:t> </a:t>
            </a:r>
            <a:r>
              <a:rPr lang="en-US" kern="1200" dirty="0">
                <a:effectLst/>
                <a:hlinkClick r:id="rId4"/>
              </a:rPr>
              <a:t>Communication Essentials for College</a:t>
            </a:r>
            <a:r>
              <a:rPr lang="en-US" dirty="0"/>
              <a:t> </a:t>
            </a:r>
            <a:r>
              <a:rPr lang="en-US" kern="1200" dirty="0">
                <a:effectLst/>
              </a:rPr>
              <a:t>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kern="1200" dirty="0">
                <a:effectLst/>
              </a:rPr>
              <a:t>under a</a:t>
            </a:r>
            <a:r>
              <a:rPr lang="en-US" dirty="0"/>
              <a:t> </a:t>
            </a:r>
            <a:r>
              <a:rPr lang="en-US" kern="1200" dirty="0">
                <a:effectLst/>
                <a:hlinkClick r:id="rId5"/>
              </a:rPr>
              <a:t>CC BY-NC 4.0</a:t>
            </a:r>
            <a:r>
              <a:rPr lang="en-US" kern="1200" dirty="0">
                <a:effectLst/>
              </a:rPr>
              <a:t> License. Some changes were made.  </a:t>
            </a:r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4266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Calming techniques was</a:t>
            </a:r>
            <a:r>
              <a:rPr lang="en-US" kern="1200" dirty="0">
                <a:effectLst/>
              </a:rPr>
              <a:t> taken directly from</a:t>
            </a:r>
            <a:r>
              <a:rPr lang="en-US" dirty="0"/>
              <a:t> </a:t>
            </a:r>
            <a:r>
              <a:rPr lang="en-US" u="sng" kern="1200" dirty="0">
                <a:effectLst/>
                <a:hlinkClick r:id="rId3"/>
              </a:rPr>
              <a:t>Chapter 9.2</a:t>
            </a:r>
            <a:r>
              <a:rPr lang="en-US" dirty="0"/>
              <a:t> </a:t>
            </a:r>
            <a:r>
              <a:rPr lang="en-US" kern="1200" dirty="0">
                <a:effectLst/>
              </a:rPr>
              <a:t>of</a:t>
            </a:r>
            <a:r>
              <a:rPr lang="en-US" dirty="0"/>
              <a:t> </a:t>
            </a:r>
            <a:r>
              <a:rPr lang="en-US" kern="1200" dirty="0">
                <a:effectLst/>
                <a:hlinkClick r:id="rId4"/>
              </a:rPr>
              <a:t>Communication Essentials for College</a:t>
            </a:r>
            <a:r>
              <a:rPr lang="en-US" dirty="0"/>
              <a:t> </a:t>
            </a:r>
            <a:r>
              <a:rPr lang="en-US" kern="1200" dirty="0">
                <a:effectLst/>
              </a:rPr>
              <a:t>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kern="1200" dirty="0">
                <a:effectLst/>
              </a:rPr>
              <a:t>under a</a:t>
            </a:r>
            <a:r>
              <a:rPr lang="en-US" dirty="0"/>
              <a:t> </a:t>
            </a:r>
            <a:r>
              <a:rPr lang="en-US" kern="1200" dirty="0">
                <a:effectLst/>
                <a:hlinkClick r:id="rId5"/>
              </a:rPr>
              <a:t>CC BY-NC 4.0</a:t>
            </a:r>
            <a:r>
              <a:rPr lang="en-US" kern="1200" dirty="0">
                <a:effectLst/>
              </a:rPr>
              <a:t> License. Minimal changes were made.  </a:t>
            </a:r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0008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Biology hacks </a:t>
            </a:r>
            <a:r>
              <a:rPr lang="en-US" dirty="0"/>
              <a:t>was</a:t>
            </a:r>
            <a:r>
              <a:rPr lang="en-US" kern="1200" dirty="0">
                <a:effectLst/>
              </a:rPr>
              <a:t> taken directly from</a:t>
            </a:r>
            <a:r>
              <a:rPr lang="en-US" dirty="0"/>
              <a:t> </a:t>
            </a:r>
            <a:r>
              <a:rPr lang="en-US" u="sng" kern="1200" dirty="0">
                <a:effectLst/>
                <a:hlinkClick r:id="rId3"/>
              </a:rPr>
              <a:t>Chapter 9.2</a:t>
            </a:r>
            <a:r>
              <a:rPr lang="en-US" dirty="0"/>
              <a:t> </a:t>
            </a:r>
            <a:r>
              <a:rPr lang="en-US" kern="1200" dirty="0">
                <a:effectLst/>
              </a:rPr>
              <a:t>of</a:t>
            </a:r>
            <a:r>
              <a:rPr lang="en-US" dirty="0"/>
              <a:t> </a:t>
            </a:r>
            <a:r>
              <a:rPr lang="en-US" kern="1200" dirty="0">
                <a:effectLst/>
                <a:hlinkClick r:id="rId4"/>
              </a:rPr>
              <a:t>Communication Essentials for College</a:t>
            </a:r>
            <a:r>
              <a:rPr lang="en-US" dirty="0"/>
              <a:t> </a:t>
            </a:r>
            <a:r>
              <a:rPr lang="en-US" kern="1200" dirty="0">
                <a:effectLst/>
              </a:rPr>
              <a:t>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kern="1200" dirty="0">
                <a:effectLst/>
              </a:rPr>
              <a:t>under a</a:t>
            </a:r>
            <a:r>
              <a:rPr lang="en-US" dirty="0"/>
              <a:t> </a:t>
            </a:r>
            <a:r>
              <a:rPr lang="en-US" kern="1200" dirty="0">
                <a:effectLst/>
                <a:hlinkClick r:id="rId5"/>
              </a:rPr>
              <a:t>CC BY-NC 4.0</a:t>
            </a:r>
            <a:r>
              <a:rPr lang="en-US" kern="1200" dirty="0">
                <a:effectLst/>
              </a:rPr>
              <a:t> License. Minimal changes were made.  </a:t>
            </a:r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894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756FB-E05E-443F-88A1-CFC9063899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4727" y="1597961"/>
            <a:ext cx="9144000" cy="316230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5DA97A-281B-4A77-9D2C-C5E6A860E6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4727" y="4902488"/>
            <a:ext cx="9144000" cy="985075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FD7BAE-E194-4223-BB4E-5E487863F5B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CD077-5EF6-43B1-861B-7A759ACDA1EC}" type="datetime1">
              <a:rPr lang="en-US" smtClean="0"/>
              <a:t>8/2/2024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21F6C9-7279-4DF8-9462-3EFEFA03FB58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403346" y="1917949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Communication Essentials for College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457072-0A38-49AD-8D0D-0E42DD488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735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C59D5-B8A1-4C9C-A61F-E082A4433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7" y="720433"/>
            <a:ext cx="3687298" cy="158733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633AB7-4F8E-4A9F-AC15-89E6A6E003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84727" y="2449286"/>
            <a:ext cx="3687298" cy="341970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4CB4F5F-E6E7-45C3-B35C-80F81FB1A5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58277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74B526-866D-4E11-A7F9-081BD4EDF484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D16ED-17D8-46EC-8D1B-AF9A4AF7EFDB}" type="datetime1">
              <a:rPr lang="en-US" smtClean="0"/>
              <a:t>8/2/2024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758BF8-E962-4367-8495-62438FDD483D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Communication Essentials for College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C20AE1-C97D-4E6C-9DB2-B2904C2CF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9506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89E81-5CFF-4A28-B9C8-5D54E51DF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8A4CC8-DCB0-4E94-98A7-236E3D1866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D1F802-21C2-44B2-A419-55469D82657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FDFE3-8159-4214-9F62-361BD937271D}" type="datetime1">
              <a:rPr lang="en-US" smtClean="0"/>
              <a:t>8/2/2024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BDB709-08FF-4C4A-8670-4CCA9146F944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Communication Essentials for College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395375-1CC8-4950-8439-877451C42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9284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E8BDF0-A155-454D-B3E2-AD15D0905A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073242" y="827313"/>
            <a:ext cx="2280557" cy="5061857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244E0D-96EC-4B35-BA5C-5DAFCC7281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827313"/>
            <a:ext cx="8115300" cy="5061857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3ADC4E-9FB1-439F-B0FB-47F47B342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86954-8675-4568-8589-FFA0DFCFFCF4}" type="datetime1">
              <a:rPr lang="en-US" smtClean="0"/>
              <a:t>8/2/2024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7EE406-061A-4440-BA75-3B684FC84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Communication Essentials for College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93CF-F5F3-4897-A51E-47D577FDD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5971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Key Takeaway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02FA81F-F492-4428-8845-A70FF162F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-39329"/>
            <a:ext cx="12192000" cy="20820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14EF588-5035-4D7A-B6DD-2A0CD883D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5028" y="644236"/>
            <a:ext cx="10308771" cy="1046452"/>
          </a:xfrm>
        </p:spPr>
        <p:txBody>
          <a:bodyPr anchor="t"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1290DF-6242-4D82-9077-9081909090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2334924"/>
            <a:ext cx="10308771" cy="3842038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3E0D27-7263-4217-9779-D1E0A667C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0E830361-1618-43BA-8AB7-493978DD9A9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905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98199-C6CF-4DFF-A750-435F06CC7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F2D5EB-F993-411F-9DBA-971321FC00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A5D216-27F9-4078-8349-ABC9F614A5E7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A0202-D62E-4330-9088-A504FD2A55F6}" type="datetime1">
              <a:rPr lang="en-US" smtClean="0"/>
              <a:t>8/2/2024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84F8A8-FBA7-4F25-ADEA-AF346495DEA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Communication Essentials for College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4609F8-5897-4724-8FA6-3EFDE8F2D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964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98199-C6CF-4DFF-A750-435F06CC74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362" y="720434"/>
            <a:ext cx="9950103" cy="8582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C4FCCD67-40D2-883C-2B3F-D1DCE273A2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68736" y="1810648"/>
            <a:ext cx="9861550" cy="466725"/>
          </a:xfrm>
        </p:spPr>
        <p:txBody>
          <a:bodyPr/>
          <a:lstStyle>
            <a:lvl1pPr marL="0" indent="0">
              <a:buNone/>
              <a:defRPr b="1"/>
            </a:lvl1pPr>
          </a:lstStyle>
          <a:p>
            <a:pPr lvl="0"/>
            <a:r>
              <a:rPr lang="en-US" dirty="0"/>
              <a:t>Subheading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F2D5EB-F993-411F-9DBA-971321FC00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7362" y="2510287"/>
            <a:ext cx="9950103" cy="343054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A5D216-27F9-4078-8349-ABC9F614A5E7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7983E-03D1-4AE8-ABCE-484D841F8990}" type="datetime1">
              <a:rPr lang="en-US" smtClean="0"/>
              <a:t>8/2/2024</a:t>
            </a:fld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5017079C-6097-989C-E369-8770C64306A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Communication Essentials for College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B8F243A-8D24-BE4F-8125-4EDC3DDA7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40355" y="6356350"/>
            <a:ext cx="410973" cy="365125"/>
          </a:xfrm>
        </p:spPr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999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C0F0C-7BA8-490D-B4C9-CCE145DCD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6" y="1709738"/>
            <a:ext cx="9143999" cy="3050523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290E61-B837-4BE4-9BC7-6AF706BCCA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84726" y="4902488"/>
            <a:ext cx="9143999" cy="98507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52E15F-E46D-44C6-9FB9-07B0BC545AE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15511-D7D3-47D9-AA9B-EC4BA09A67AF}" type="datetime1">
              <a:rPr lang="en-US" smtClean="0"/>
              <a:t>8/2/2024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BF6955-3667-4857-B35A-9E12F7988608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Communication Essentials for College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14B309-D15E-4FA1-9B8D-8C1F3B56C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780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219AB-91F9-4F80-9B5D-2E6FE925F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19F334-D0CF-4DFD-BAA9-3ECD639B1F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77362" y="2227809"/>
            <a:ext cx="4942438" cy="394915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5E0B5D-4613-4DA7-BA20-58B19BE8A4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227809"/>
            <a:ext cx="4855265" cy="39491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F311AB-0603-424D-BC42-0CEAB3562BA4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63CD8-81C6-4C97-8A34-F27222CDFB41}" type="datetime1">
              <a:rPr lang="en-US" smtClean="0"/>
              <a:t>8/2/2024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3AA2AC-0C5F-4835-BE47-D780C29890E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Communication Essentials for College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6C54C0-DFDA-4778-9EE8-5E5C30E05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443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F3603-5B09-4916-8324-A6BDAB4E0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6" y="365125"/>
            <a:ext cx="9942739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74073C-C15B-4218-9B84-6758955176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84725" y="1681163"/>
            <a:ext cx="491285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116D27-36F6-440B-A9BE-8B9499047C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84726" y="2505075"/>
            <a:ext cx="4912849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12010D-7AC4-4A70-A211-6A29274119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485526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AE85B5-3350-49A4-86A1-E5DAED4916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485526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73E874-D08B-4D81-B82D-5DF242E4A1A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1378D-4462-410A-9779-B4FC0AE845CF}" type="datetime1">
              <a:rPr lang="en-US" smtClean="0"/>
              <a:t>8/2/2024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174067-0FFA-41C3-A3A6-E8907CC32DE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Communication Essentials for College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947985-FBC0-4118-8877-2E327F637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234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E0282-3DE7-4AB9-83AC-AFEDD22AF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A7436C-706A-443F-86CD-4444C82818B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974BA-F693-4697-AEAB-2AE93B7A657E}" type="datetime1">
              <a:rPr lang="en-US" smtClean="0"/>
              <a:t>8/2/2024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B53292-7EA5-45D0-957F-636A44FC06D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Communication Essentials for College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76F59D-34BB-462C-B506-040B9E982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790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E55245-AB52-41B4-9B28-55E6527DA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FC87-4A69-449C-8E90-8DB209D0CD8A}" type="datetime1">
              <a:rPr lang="en-US" smtClean="0"/>
              <a:t>8/2/2024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73B8AE-58B0-4FDF-8430-9D8D3DD5372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Communication Essentials for College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9E4D91-8619-43C1-841B-B5F47DE01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045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DA660-DF93-4947-B93F-BF118D3B5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7" y="457200"/>
            <a:ext cx="368729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FB0ECC-817B-4A71-AFB5-FC60A2BC3A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84727" y="2253343"/>
            <a:ext cx="3687298" cy="361564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F0292E-B3E1-4FD6-A7FA-C165BAC21C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5844277" cy="48736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788E0B-6135-4F59-A35A-2CA1A8BA4ED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84FFF-F694-47A7-B29B-CA699226EE26}" type="datetime1">
              <a:rPr lang="en-US" smtClean="0"/>
              <a:t>8/2/2024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0DEF36-4037-4E6D-988F-CC8E3F11C63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Communication Essentials for College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5C0D2D-D878-4723-A002-5A601EFB4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6694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AE192E3E-68A9-4F36-936C-1C8D0B9EF13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8803792" y="345589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214EB0-7E6D-4536-9350-5CB688B56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362" y="720434"/>
            <a:ext cx="9950103" cy="150737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F5455E-4725-4924-BF7D-2E1FC9E391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7362" y="2427316"/>
            <a:ext cx="9950103" cy="35135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CAD9D9-1A1D-4438-9F3D-E5E58FD72F1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243751" y="6356350"/>
            <a:ext cx="22966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228244FF-CB10-485A-A4F5-78AA2C494C08}" type="datetime1">
              <a:rPr lang="en-US" smtClean="0"/>
              <a:t>8/2/2024</a:t>
            </a:fld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493454C-9E6B-7179-F5A8-B2D0F1348E8D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969824" y="1363656"/>
            <a:ext cx="2583743" cy="365125"/>
          </a:xfrm>
          <a:prstGeom prst="rect">
            <a:avLst/>
          </a:prstGeom>
        </p:spPr>
        <p:txBody>
          <a:bodyPr/>
          <a:lstStyle>
            <a:lvl1pPr>
              <a:defRPr sz="1050"/>
            </a:lvl1pPr>
          </a:lstStyle>
          <a:p>
            <a:r>
              <a:rPr lang="en-US" dirty="0"/>
              <a:t>Communication Essentials for College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717188-1DE1-4DA5-8161-21179E4ADE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40355" y="6356350"/>
            <a:ext cx="410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5DEF7F31-0B8A-474A-B86C-91F3817543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81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88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9" r:id="rId13"/>
  </p:sldLayoutIdLst>
  <p:hf hdr="0" dt="0"/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3200" b="1" kern="120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nc/4.0/" TargetMode="External"/><Relationship Id="rId2" Type="http://schemas.openxmlformats.org/officeDocument/2006/relationships/hyperlink" Target="https://ecampusontario.pressbooks.pub/gccomm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OuGdj58bbmc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OuGdj58bbmc" TargetMode="External"/><Relationship Id="rId2" Type="http://schemas.openxmlformats.org/officeDocument/2006/relationships/hyperlink" Target="https://ecampusontario.pr&#160;essbooks.pub/gccomm/&#160;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20">
            <a:extLst>
              <a:ext uri="{FF2B5EF4-FFF2-40B4-BE49-F238E27FC236}">
                <a16:creationId xmlns:a16="http://schemas.microsoft.com/office/drawing/2014/main" id="{845648E2-B946-43A1-80DE-C50CBBDF92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26F5EE-D65E-DE1E-CA31-1839F821CA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4728" y="1597961"/>
            <a:ext cx="4304590" cy="3162300"/>
          </a:xfrm>
        </p:spPr>
        <p:txBody>
          <a:bodyPr anchor="b">
            <a:normAutofit/>
          </a:bodyPr>
          <a:lstStyle/>
          <a:p>
            <a:r>
              <a:rPr lang="en-US" dirty="0"/>
              <a:t>Communication Essentials for College</a:t>
            </a:r>
            <a:br>
              <a:rPr lang="en-US" dirty="0"/>
            </a:br>
            <a:r>
              <a:rPr lang="en-US" dirty="0"/>
              <a:t>Chapter 9: Presentations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902BE6-A31A-EF23-BD5A-C5F9C1484F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4727" y="4902489"/>
            <a:ext cx="5614023" cy="985075"/>
          </a:xfrm>
        </p:spPr>
        <p:txBody>
          <a:bodyPr anchor="t">
            <a:normAutofit fontScale="77500" lnSpcReduction="20000"/>
          </a:bodyPr>
          <a:lstStyle/>
          <a:p>
            <a:pPr lvl="0">
              <a:lnSpc>
                <a:spcPct val="100000"/>
              </a:lnSpc>
              <a:defRPr/>
            </a:pPr>
            <a:r>
              <a:rPr lang="en-US" sz="1800" dirty="0">
                <a:solidFill>
                  <a:srgbClr val="39393A"/>
                </a:solidFill>
              </a:rPr>
              <a:t>Slides created to accompany </a:t>
            </a:r>
            <a:r>
              <a:rPr lang="en-US" sz="1800" i="1" dirty="0">
                <a:solidFill>
                  <a:srgbClr val="14438F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Communication Essentials for College</a:t>
            </a:r>
            <a:r>
              <a:rPr lang="en-US" sz="1800" dirty="0">
                <a:solidFill>
                  <a:srgbClr val="39393A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800" dirty="0">
                <a:solidFill>
                  <a:srgbClr val="39393A"/>
                </a:solidFill>
              </a:rPr>
              <a:t>by Jen Booth, Emily Cramer &amp; Amanda Quibell, Georgian College.</a:t>
            </a:r>
          </a:p>
          <a:p>
            <a:pPr lvl="0">
              <a:lnSpc>
                <a:spcPct val="100000"/>
              </a:lnSpc>
              <a:defRPr/>
            </a:pPr>
            <a:r>
              <a:rPr lang="en-US" sz="1800" dirty="0">
                <a:solidFill>
                  <a:srgbClr val="39393A"/>
                </a:solidFill>
              </a:rPr>
              <a:t>Except where otherwise noted, all material is licensed under </a:t>
            </a:r>
            <a:r>
              <a:rPr lang="en-US" sz="1800" dirty="0">
                <a:solidFill>
                  <a:srgbClr val="14438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 NC 4.0</a:t>
            </a:r>
            <a:endParaRPr lang="en-US" dirty="0"/>
          </a:p>
        </p:txBody>
      </p:sp>
      <p:sp>
        <p:nvSpPr>
          <p:cNvPr id="36" name="Freeform: Shape 22">
            <a:extLst>
              <a:ext uri="{FF2B5EF4-FFF2-40B4-BE49-F238E27FC236}">
                <a16:creationId xmlns:a16="http://schemas.microsoft.com/office/drawing/2014/main" id="{EA06546B-3E90-4E24-BD32-C6BFD1CD8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794726" y="-906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7" name="Freeform: Shape 24">
            <a:extLst>
              <a:ext uri="{FF2B5EF4-FFF2-40B4-BE49-F238E27FC236}">
                <a16:creationId xmlns:a16="http://schemas.microsoft.com/office/drawing/2014/main" id="{3FA95682-BEE6-4B33-BA34-7E7BE49782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03793" y="345589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E0E1FFF-E308-BF4B-056D-7B49CBB55B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8" t="-179" r="-270" b="362"/>
          <a:stretch/>
        </p:blipFill>
        <p:spPr>
          <a:xfrm>
            <a:off x="6802683" y="797973"/>
            <a:ext cx="3467173" cy="5184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39115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09237-41BC-3C70-8E43-B64498014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Today, and New Media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DA772-BCC2-1579-4B12-9CFE4D8221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Ability to present in an engaging way is important to influence in the pool of content available for viewers.</a:t>
            </a:r>
          </a:p>
          <a:p>
            <a:r>
              <a:rPr lang="en-US" dirty="0"/>
              <a:t>Strong presentation skills are considered an asset to help you stand out in different situations.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307FFF-4C3C-77B9-7E06-BAD1B671DD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E2FA82-20E2-9F60-8FDF-0A553E7FB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1877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5063CC-8839-96C8-CD7D-E0BFA4CF4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9.2 – Why Am I So Nervous?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F4BC6E-EF47-1099-223D-F239CCDCACE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D4120D-3336-5B25-C28C-52FFB338A2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Describe some of the causes for the fear of public speaking.</a:t>
            </a:r>
          </a:p>
          <a:p>
            <a:r>
              <a:rPr lang="en-US" dirty="0"/>
              <a:t>Identify some coping strategies to help build your confidence.</a:t>
            </a:r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5AB19E-643B-1E97-DA27-F45D5841B3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458717-9258-F9F2-3084-D34621615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5928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34286-A7CB-59A3-D7E5-F8888EDBF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We Get So Nervous?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9CD330-57BF-A9EC-E8A2-6B19D3B07D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Four things contribute to our public speaking fears: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Experiences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Expectations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Biology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Lack of practice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6EC162-2B46-65C8-E5A1-F3C89A4921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3E8949-6E4C-B734-F0F2-650B6D122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1257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CBD1E5-05FC-89F9-0D72-EE6ABD361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We Get So Nervous? (Continued 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8D1F91-7AF6-1945-C1B8-36DD09DDB3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Experiences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Past experiences with presentations impact your current performance.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A well executed presentation creates new memories that overrides past experiences.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3ED331-B004-5D47-497B-15F3DFA619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8CE8DD-A069-1ADE-46FA-8AA73D8A5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9751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DA7AC3-9287-5116-28CD-BCACA3183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We Get So Nervous? (Continued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099B3F-B1A7-5045-40C9-236633451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/>
              <a:t>Expectations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Preconceptions about public speaking may trigger anxiety, nervousness, fear etcetera. 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Also reinforced by past experiences.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68D964-3F12-DDF1-4260-27EE0E80C4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FB3227-DBA4-4A99-11F1-57C214B09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6961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E3226D-AB79-9163-F8BC-421541B75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We Get So Nervous? (Continued 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F85728-DE0F-FB23-FE65-D180C9E808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/>
              <a:t>Biology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Fight or flight response occurs during stressful situation  and can cause some of the following responses: increased heartbeat, rapid or shallow breathing, sweating, and mind going blank.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Practice strategies to overcome fight or flight symptoms.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3E0421-C869-962E-9D58-6E7D9575AB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1A869F-94A8-BF5A-DE6C-2CC21166D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55808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ACEF3-FD48-9E07-05BA-270430049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We Get So Nervous? (Continued 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C930C0-7EC7-1D35-B106-3747C93DC1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4"/>
            </a:pPr>
            <a:r>
              <a:rPr lang="en-US" dirty="0"/>
              <a:t>Lack of practice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Focus on strategies to manage fear.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Practice your presentation skills.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C1563E-E9CE-7DA7-DB07-4653AE045A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0ABE31-390F-CA3B-B51F-B6DD98545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7658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7BD1D6-3426-AFCC-A28D-54EB54C1A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Coping strategies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F1BE7B-7865-4084-8362-B56E960C69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Practice</a:t>
            </a:r>
          </a:p>
          <a:p>
            <a:r>
              <a:rPr lang="en-US" dirty="0"/>
              <a:t>Prepare the content of your presentation.</a:t>
            </a:r>
          </a:p>
          <a:p>
            <a:r>
              <a:rPr lang="en-US" dirty="0"/>
              <a:t>Practice in front of mirror, friends and family to rehearse.</a:t>
            </a:r>
          </a:p>
          <a:p>
            <a:r>
              <a:rPr lang="en-US" dirty="0"/>
              <a:t>Record yourself.</a:t>
            </a:r>
          </a:p>
          <a:p>
            <a:r>
              <a:rPr lang="en-US" dirty="0"/>
              <a:t>Memorize the content.</a:t>
            </a:r>
          </a:p>
          <a:p>
            <a:r>
              <a:rPr lang="en-US" dirty="0"/>
              <a:t>Practice at least ten times.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33AA40-9949-BFFB-9A8A-DE560CF40F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BDB6074-D5C3-5EFB-6C7B-B158B6C8EAEB}"/>
              </a:ext>
            </a:extLst>
          </p:cNvPr>
          <p:cNvSpPr txBox="1"/>
          <p:nvPr/>
        </p:nvSpPr>
        <p:spPr>
          <a:xfrm>
            <a:off x="7075104" y="6352143"/>
            <a:ext cx="25201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39393A"/>
                </a:solidFill>
              </a:rPr>
              <a:t>(Booth et al, 2022)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F37314-475D-0266-A4DE-08F23EE5732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6433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036C2E-DEA7-B1F7-34C0-54A46F024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Coping strategies (Continued 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46D778-B1E4-75EB-081E-35C952891A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Before your presentation:</a:t>
            </a:r>
          </a:p>
          <a:p>
            <a:r>
              <a:rPr lang="en-US" dirty="0"/>
              <a:t>Calming techniques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Breathing exercise.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Meditate.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Visualize success and substitute negative thoughts for positive ones.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199C39-2862-386C-C8B9-7E2E8521DA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2B91854-0A72-1561-B8A1-F125F7880B16}"/>
              </a:ext>
            </a:extLst>
          </p:cNvPr>
          <p:cNvSpPr txBox="1"/>
          <p:nvPr/>
        </p:nvSpPr>
        <p:spPr>
          <a:xfrm>
            <a:off x="7408685" y="6317509"/>
            <a:ext cx="2520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39393A"/>
                </a:solidFill>
              </a:rPr>
              <a:t>(Booth et al., 2022)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D7FD37-7528-D56F-DC62-9F3E4AA1D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6020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4005E-92D3-3EFB-D1B2-B109831D3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Coping strategies (Continued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E730C1-14CB-24D3-AFB5-C41A2DF8E9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Before your presentation:</a:t>
            </a:r>
          </a:p>
          <a:p>
            <a:r>
              <a:rPr lang="en-US" dirty="0"/>
              <a:t>Biology hacks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Stay hydrated.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Use the bathroom.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Ensure you’re cool / warm enough (wear layers or adjust thermostat).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Adopt power poses.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199235-AA55-1771-2E03-0053D4C9AD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51FB65D-491B-B523-060C-48B5FB78BC4D}"/>
              </a:ext>
            </a:extLst>
          </p:cNvPr>
          <p:cNvSpPr txBox="1"/>
          <p:nvPr/>
        </p:nvSpPr>
        <p:spPr>
          <a:xfrm>
            <a:off x="7260095" y="6352143"/>
            <a:ext cx="25201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39393A"/>
                </a:solidFill>
              </a:rPr>
              <a:t>(Booth et al., 2022)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984F22-E979-AB0E-DCA8-F18198336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62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5224D-BC8A-685B-238D-93B6D5F68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9: Presentations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8F0173-8679-D722-6F40-BAEF2EC2C2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9.1 – Why should I learn public speaking?</a:t>
            </a:r>
          </a:p>
          <a:p>
            <a:r>
              <a:rPr lang="en-US" dirty="0"/>
              <a:t>9.2 – Why am I so nervous?</a:t>
            </a:r>
          </a:p>
          <a:p>
            <a:r>
              <a:rPr lang="en-US" dirty="0"/>
              <a:t>9.3 – How to be clear</a:t>
            </a:r>
          </a:p>
          <a:p>
            <a:r>
              <a:rPr lang="en-US" dirty="0"/>
              <a:t>9.4 – How to structure your presentation</a:t>
            </a:r>
          </a:p>
          <a:p>
            <a:r>
              <a:rPr lang="en-US" dirty="0"/>
              <a:t>9.5 – How to deliver your presentation</a:t>
            </a:r>
          </a:p>
          <a:p>
            <a:r>
              <a:rPr lang="en-US" dirty="0"/>
              <a:t>9.6 – How to make slides &amp; visuals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83DFFA-104E-E40F-ACCE-118A324025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Communication Essentials for College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D2EBFC-8444-03FD-AB19-0D3A7E695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9522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984B8-9086-DEF8-2AD1-D50981C2C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Coping strategies (Continued 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AB455D-A331-5E5F-6A58-F1EB14B3FA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Before your presentation:</a:t>
            </a:r>
          </a:p>
          <a:p>
            <a:r>
              <a:rPr lang="en-US" dirty="0"/>
              <a:t>Preparation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Arrive early and make yourself comfortable with room is arranged.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Practice your presentation.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Dress comfortably.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Avoid using fancy words to impress audience and create a presentation that uses your own language.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2F6D01-D198-4596-CDB2-1994C1E0C0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43007A-3D81-31CE-5CB9-D64DFB66E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78147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C39C1-88EC-0547-DAB0-1C4AEE71B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Coping strategies (Continued 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2835A3-2A98-E1A0-72BB-5288E9EEC0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During your presentation:</a:t>
            </a:r>
          </a:p>
          <a:p>
            <a:r>
              <a:rPr lang="en-US" dirty="0"/>
              <a:t>Pause and breath.</a:t>
            </a:r>
          </a:p>
          <a:p>
            <a:r>
              <a:rPr lang="en-US" dirty="0"/>
              <a:t>Drink water. </a:t>
            </a:r>
          </a:p>
          <a:p>
            <a:r>
              <a:rPr lang="en-US" dirty="0"/>
              <a:t>Concentrate on what you are saying instead of how you are saying it and if you stumble over words continue with the presentation.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3921EA-AD5B-EFE7-1609-A6B1589DFD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DF33D43-D9CB-D2DB-2977-9487CA77F785}"/>
              </a:ext>
            </a:extLst>
          </p:cNvPr>
          <p:cNvSpPr txBox="1"/>
          <p:nvPr/>
        </p:nvSpPr>
        <p:spPr>
          <a:xfrm>
            <a:off x="7124224" y="6376440"/>
            <a:ext cx="25201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39393A"/>
                </a:solidFill>
              </a:rPr>
              <a:t>(Booth et al., 2022)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E0212F-8421-B9FC-A768-5F0F0F2FB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8315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8DB841-631B-421A-11F0-2C4AE8F2C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Shame Wave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9505B6-4596-FA66-F4FD-E2FE2E2C21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shame wave is a strong, sudden feeling of shame and embarrassment that many people experience after they do something in public, whether it is a presentation or speaking up in class.</a:t>
            </a:r>
          </a:p>
          <a:p>
            <a:r>
              <a:rPr lang="en-US" dirty="0"/>
              <a:t>Our brain uses embarrassment to keep us safe  - it stops us from doing things the community might not like; however, too much embarrassment causes a shame wave.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92223F-75B8-1079-6A4F-BA69774435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89BDC08-62EA-2B8C-BA52-E841E4491990}"/>
              </a:ext>
            </a:extLst>
          </p:cNvPr>
          <p:cNvSpPr txBox="1"/>
          <p:nvPr/>
        </p:nvSpPr>
        <p:spPr>
          <a:xfrm>
            <a:off x="7166544" y="6223960"/>
            <a:ext cx="25201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39393A"/>
                </a:solidFill>
              </a:rPr>
              <a:t>(Booth et al., 2022)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92B90F-B69B-0C88-3A80-41ECBB660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7257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DE7B36-3A38-DE2C-A53E-0BB155293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Shame Wave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103CF0-37F8-E083-DBAC-29B4552811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shame wave tells us that because you are not perfect you are a failure. This is not true! Failure is normal necessary part of learning.</a:t>
            </a:r>
          </a:p>
          <a:p>
            <a:r>
              <a:rPr lang="en-US" dirty="0"/>
              <a:t>Damages self confidence and negative reinforcement.</a:t>
            </a:r>
          </a:p>
          <a:p>
            <a:r>
              <a:rPr lang="en-US" dirty="0"/>
              <a:t>Coping strategies can be simple or complex such as: taking a few slow breaths, meditating, or retraining your thoughts.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1C40BB-2BF5-D379-A362-B79ED7746D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DAFFA4-0D50-453B-A1EE-18EE5EFFB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60669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03106-1060-1B2B-420B-3697AEAB9C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9.3 - </a:t>
            </a:r>
            <a:r>
              <a:rPr lang="fr-FR" dirty="0"/>
              <a:t>How To Be Clear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AD6D6A-33D4-75C8-ABD1-B3330E57E36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C7117D-335B-F483-0593-3AB8BFA456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Identify methods to engage an audience by being easy to understand.</a:t>
            </a:r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34090E-A8CC-7E96-AF62-809F5140DC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D7FAD9-9A70-0457-4E3B-A9A46F231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8464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61FB4E-FA9D-9D02-D594-3ECAB0223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Clear Communication and Why is it Important?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83E904-523C-BB5F-8914-298B5B9FC5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Take a look at the video </a:t>
            </a:r>
            <a:r>
              <a:rPr lang="en-US" dirty="0">
                <a:hlinkClick r:id="rId3"/>
              </a:rPr>
              <a:t>clear communication for presenters </a:t>
            </a:r>
            <a:r>
              <a:rPr lang="en-US" dirty="0"/>
              <a:t>to learn three easy steps you can follow to speaking clearly inclusively.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3D28C4-2B64-CB28-A9F8-EF010A641D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9488D7-93FB-FF7B-3E7C-DD18FD1E8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548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F4C0DC-62A6-6E67-1AD0-07D3B8AA4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Tips for Presenters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290646-9E0B-8BD8-F314-C2635693E7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Think from audience’s perspective and determine the information they already know or they might need to know.</a:t>
            </a:r>
          </a:p>
          <a:p>
            <a:r>
              <a:rPr lang="en-US" dirty="0"/>
              <a:t>Gauge their interest.</a:t>
            </a:r>
          </a:p>
          <a:p>
            <a:r>
              <a:rPr lang="en-US" dirty="0"/>
              <a:t>Focus on vocabulary.</a:t>
            </a:r>
          </a:p>
          <a:p>
            <a:r>
              <a:rPr lang="en-US" dirty="0"/>
              <a:t>Use descriptive words to help you audience visualize and engage their senses.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6FECCF-1E60-FB21-8961-929A069D2C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BAA333-74E7-0599-0875-C861D0047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2736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48B2E-5F90-48BE-2E3D-05B3A5F22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9.4 - How To Structure Your Presentation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D21BE1-415E-1CC5-8140-EA75E17EB8A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36680D-9CC2-8BCD-CDA9-1B16A10015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Organize your presentation into a clear, simple structure.</a:t>
            </a:r>
          </a:p>
          <a:p>
            <a:r>
              <a:rPr lang="en-US" dirty="0"/>
              <a:t>Use valid resources and avoid plagiarism.</a:t>
            </a:r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43C1D-4B62-9616-0259-E340CDA51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0891F3-1617-5DA3-6CD6-53FD3C43D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602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94182C-843B-0837-20A0-7996B5080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FF701E-D948-C5C5-0DC7-42A8AD37EC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many ways to structure a presentation this version contains  10 parts: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Grabber/Hook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Self introduction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Thesis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Overview of main points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Key point 1</a:t>
            </a:r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20F7710-8CA6-C457-93B5-1861ADCC10D3}"/>
              </a:ext>
            </a:extLst>
          </p:cNvPr>
          <p:cNvSpPr txBox="1"/>
          <p:nvPr/>
        </p:nvSpPr>
        <p:spPr>
          <a:xfrm>
            <a:off x="7020065" y="6356350"/>
            <a:ext cx="25201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39393A"/>
                </a:solidFill>
              </a:rPr>
              <a:t>(Booth et al., 2022)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E89092-BC84-B611-FD1E-B98E50D90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28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125340-038A-CB6E-CE2A-972B7B7DC1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04700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E041F-4727-9461-1DD4-CF86CB877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8B8219-1AD7-08A1-4593-FE4137CAC9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Presentation structure parts continued: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Key point 2 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Key point 3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Conclusion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Summary of main points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Call to action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372899-5ADF-47EF-8292-6B7FE1C8A4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9F58C6-DC3C-D228-B9D7-F022D5577BB5}"/>
              </a:ext>
            </a:extLst>
          </p:cNvPr>
          <p:cNvSpPr txBox="1"/>
          <p:nvPr/>
        </p:nvSpPr>
        <p:spPr>
          <a:xfrm>
            <a:off x="7178391" y="6352143"/>
            <a:ext cx="25201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39393A"/>
                </a:solidFill>
              </a:rPr>
              <a:t>(Booth et al., 2022)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EFDE5C-E69F-8AEB-11AF-14CD213EB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275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D71971-36B2-D26B-F842-570F43D41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9.1 – Why Should I Learn Public Speaking?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35894E-18B5-F3E5-2B19-B8509612AA2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5AA5A2-5624-34B4-E8A7-BD93D3B780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Describe the many benefits of public speaking.</a:t>
            </a:r>
          </a:p>
          <a:p>
            <a:r>
              <a:rPr lang="en-US" dirty="0"/>
              <a:t>Explain why public speaking is important to your career.</a:t>
            </a:r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482DAC-0F3F-8063-BB00-199006DE3E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1E34E9-7CA6-C3F2-4BB2-F2F1CCF0F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20350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8942EE-ED5F-7F59-F143-F0FE2D9B6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Beginning of Presentation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0BB48A-39FA-3E4B-E178-3418A63EB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Grabber/Hook: An engaging statement to grab attention before or after self introduction.</a:t>
            </a:r>
          </a:p>
          <a:p>
            <a:r>
              <a:rPr lang="en-US" dirty="0"/>
              <a:t>Self Introduction: Your name and credentials to build credibility.</a:t>
            </a:r>
          </a:p>
          <a:p>
            <a:r>
              <a:rPr lang="en-US" dirty="0"/>
              <a:t>Thesis: Your argument or point of your presentation.</a:t>
            </a:r>
          </a:p>
          <a:p>
            <a:r>
              <a:rPr lang="en-US" dirty="0"/>
              <a:t>Overview of main points: Brief overview of main points that will be discussed in the presentation.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E7607A-75B7-3D39-5F47-67B88F8EEA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578AB54-CB2E-8791-3EF1-5C8BEB741D21}"/>
              </a:ext>
            </a:extLst>
          </p:cNvPr>
          <p:cNvSpPr txBox="1"/>
          <p:nvPr/>
        </p:nvSpPr>
        <p:spPr>
          <a:xfrm>
            <a:off x="7121242" y="6352143"/>
            <a:ext cx="25201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39393A"/>
                </a:solidFill>
              </a:rPr>
              <a:t>(Booth et al., 2022)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3DED01-7432-06B7-A961-ED625D7D0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49222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007F0C-8927-9602-43FF-FF30574E4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Body of Presentation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FFF09C-D7AF-D20C-D305-28ED59607F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Explain all the key points that support your thesis and any sub-points related to it along with supporting evidence.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A89D62-28AB-69C1-726B-51426F5D3D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31EFB2-E47B-FB76-0BC2-E63CCA76A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979858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0177F-EFB3-BC3B-6EBA-76778BBFF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Ending the Presentation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5F0ED3-D71B-C656-324C-AFE1B16CA5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Summarize the main points – Restate the points briefly in the order you presented them.</a:t>
            </a:r>
          </a:p>
          <a:p>
            <a:r>
              <a:rPr lang="en-US" dirty="0"/>
              <a:t>Conclusion – Reiterate the thesis statement in past tense.</a:t>
            </a:r>
          </a:p>
          <a:p>
            <a:r>
              <a:rPr lang="en-US" dirty="0"/>
              <a:t>Call to action – Give a clear direction to your audience for them to take an action.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A54516-5A62-B1EE-D530-69FAD02EBE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4745CE4-33BF-A177-5B64-482B2C20FF64}"/>
              </a:ext>
            </a:extLst>
          </p:cNvPr>
          <p:cNvSpPr txBox="1"/>
          <p:nvPr/>
        </p:nvSpPr>
        <p:spPr>
          <a:xfrm>
            <a:off x="7357296" y="6356350"/>
            <a:ext cx="25201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39393A"/>
                </a:solidFill>
              </a:rPr>
              <a:t>(Booth et al., 2022)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5A4C0C-D0AE-0D5E-10D9-EC1A386ACCE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10980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66B70-D17D-345D-4BD9-6ECFC2175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Outline </a:t>
            </a:r>
            <a:r>
              <a:rPr lang="en-US" dirty="0"/>
              <a:t>Your Presentation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590ABA-B6F6-A56E-B3E0-720D216CF0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Start an outline for your presentation: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Determine your thesis and write this as a full sentence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Determine your 3 Main Points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Add key supporting points for each of your Main Points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Complete the other parts – introduction, grabber, call to action, etc.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06417F-3C3D-9C28-627E-F675A3443F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D21AE40-0D29-9767-3098-FB849274A81C}"/>
              </a:ext>
            </a:extLst>
          </p:cNvPr>
          <p:cNvSpPr txBox="1"/>
          <p:nvPr/>
        </p:nvSpPr>
        <p:spPr>
          <a:xfrm>
            <a:off x="7300146" y="6246820"/>
            <a:ext cx="25201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39393A"/>
                </a:solidFill>
              </a:rPr>
              <a:t>(Booth et al., 2022)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8C02A5-AC03-E42C-EB16-D3F238DB5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765068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6A33B9-7A1A-8DE8-C760-52EC2BEB8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9.5 - How To Deliver Your Presentation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FB1440-E190-EBCC-006C-B8615F98675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F308F3-8ADD-1F5A-CFDF-20A9DF1CC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Identify voice and body language skills that keep an audience engaged and inspired.</a:t>
            </a:r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CF0DC4-B5CB-05A8-BD6A-55CB4C4BEA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22C281-5C49-FAF6-55F4-691AB9644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03839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97639-95CC-7692-45B3-2CB75286C4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Makes Good Presenters Engaging?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7E6A1F-257C-8C2E-8252-BE16748800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Aspects of an engaging presentation include: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Confidence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Passion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Proficient body language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Eye contact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Speaking clearly, being easy to understand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35CFED-46A0-787E-E1E5-EB1043C84D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E3740CF-009F-4EE3-CB11-C117CAE45E11}"/>
              </a:ext>
            </a:extLst>
          </p:cNvPr>
          <p:cNvSpPr txBox="1"/>
          <p:nvPr/>
        </p:nvSpPr>
        <p:spPr>
          <a:xfrm>
            <a:off x="7037256" y="6417953"/>
            <a:ext cx="25201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39393A"/>
                </a:solidFill>
              </a:rPr>
              <a:t>(Booth et al., 2022)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39AFB3-7579-4D2C-E8F4-D6A879AEF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1721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7C8B76-D1B3-7881-1D0E-ED5CA7A98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Makes Good Presenters Engaging?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E0AFC0-B005-D99C-E3D0-C13D20B716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More elements of an engaging presentation include: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Effective pauses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Few hesitations or filler words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Using words and phrases that are appropriate for the audience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Accurate timing: not going overtime or ending too early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Smooth transitions between sentences and sections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940A8A-2D41-3B27-B4A6-4865D10B40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091F0CA-3E61-B954-C426-49C6E78AA7CA}"/>
              </a:ext>
            </a:extLst>
          </p:cNvPr>
          <p:cNvSpPr txBox="1"/>
          <p:nvPr/>
        </p:nvSpPr>
        <p:spPr>
          <a:xfrm>
            <a:off x="7403016" y="6352143"/>
            <a:ext cx="25201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39393A"/>
                </a:solidFill>
              </a:rPr>
              <a:t>(Booth et al., 2022)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171EF9-6645-8CD9-9529-79E6657FB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0939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494B6-3FBA-B9E4-AC41-6F4C60B39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Presentation Delivery: Voice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6AA5FB-C9B3-A974-723D-CF378E41A7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Volume – Speak loud and confidently so everyone in the room can hear you.</a:t>
            </a:r>
          </a:p>
          <a:p>
            <a:r>
              <a:rPr lang="en-US" dirty="0"/>
              <a:t>Clarity – Make sure your word delivery is clear, enunciate and avoid mumbling.</a:t>
            </a:r>
          </a:p>
          <a:p>
            <a:r>
              <a:rPr lang="en-US" dirty="0"/>
              <a:t>Tone – Focus on your tone when asking questions or stating facts to show authority and engage interest. Match your tine to the content of the presentation.</a:t>
            </a:r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844FBEF-5374-D1A3-8225-7683F7FCF1D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7140126" y="6352143"/>
            <a:ext cx="25201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39393A"/>
                </a:solidFill>
              </a:rPr>
              <a:t>(Booth et al., 2022)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196D43-72E0-F019-7F6E-5B4C8D2B5DC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37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3D506B-348C-1814-2D40-CF4DA36D6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31550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9E715-D623-7CF1-E91B-F10C05C59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Presentation Delivery: Voice 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AAEC65-1631-27F5-A26D-84D898C527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Pace – Speak slowly and smoothly with confidence. Vary your pace and take brief pauses. Avoid choppiness.</a:t>
            </a:r>
          </a:p>
          <a:p>
            <a:r>
              <a:rPr lang="en-US" dirty="0"/>
              <a:t>Vocal variety – Practice your speaking skills to avoid monotonous tone. Changing the tone and pace of your presentation adds interest and allows you to add emphasis.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F6D46E-C0D4-7548-AEB7-83B15FCF0C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18BFE7-5F6B-802A-1FD0-D6DA58D78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24443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697672-B247-C0B0-8127-CDED5F7A9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Presentation Delivery: Body Language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E4095C-4B6B-022F-1E1E-DBD769D741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Professional Posture – Supports your voice and depicts confidence. Face the audience at all times.</a:t>
            </a:r>
          </a:p>
          <a:p>
            <a:r>
              <a:rPr lang="en-US" dirty="0"/>
              <a:t>Manage your movement – Avoid repetitive movements to trigger distraction, such as tapping your foot. Use the stage carefully to engage with all the audience.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3D322C-56D8-4F19-6589-8CF436C2CE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16EA51-8AD7-B231-313C-6ABEEFB9A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344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C706DD-EA96-0D0D-4487-616873862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Benefits of Public Speaking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64981D-9A7B-2F9F-940A-8D0EF52AA1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Benefits for learning how to present effectively include: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Clear communication skills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Become more confident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Stress management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Enhance professionalism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BD3666-B052-D7CC-9898-E4162B341E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60706E-9D66-6498-22F5-61BA9BCF1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611566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D4878-9C9C-4A5B-C0EB-E91900A87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Presentation Delivery: Body Language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889000-5D48-2043-E2F6-38907E6C17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gestures – Use gestures to add interest, emphasis, and help explain what you’re saying, such as indicating part of a slide or demonstrating an action.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394ABF-B04E-ABFF-651A-E898C00778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221524D-1410-FEB8-5361-6A877F971E5A}"/>
              </a:ext>
            </a:extLst>
          </p:cNvPr>
          <p:cNvSpPr txBox="1"/>
          <p:nvPr/>
        </p:nvSpPr>
        <p:spPr>
          <a:xfrm>
            <a:off x="7132254" y="6399300"/>
            <a:ext cx="25201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39393A"/>
                </a:solidFill>
              </a:rPr>
              <a:t>(Booth et al., 2022)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DCA2FE-F4A2-FE7F-78C5-FB1058229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080051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4E6627-FC37-49C1-85A6-03480C274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Presentation Delivery: Eyes and Face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41EC07-A0C9-307E-8E20-F52FCACCDD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Make eye contact most of the time to show confidence and allow the audience to feel included. Look in to camera if your presenting online.</a:t>
            </a:r>
          </a:p>
          <a:p>
            <a:r>
              <a:rPr lang="en-US" dirty="0"/>
              <a:t>Manage your facial expressions to show passion and emotion. Avoid showing nervousness through expressions.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74ABB0-084F-8E45-FA47-F8F229ACDC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290AD44-960F-6165-A06F-B0C4A3D7730D}"/>
              </a:ext>
            </a:extLst>
          </p:cNvPr>
          <p:cNvSpPr txBox="1"/>
          <p:nvPr/>
        </p:nvSpPr>
        <p:spPr>
          <a:xfrm>
            <a:off x="7345866" y="6352143"/>
            <a:ext cx="25201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39393A"/>
                </a:solidFill>
              </a:rPr>
              <a:t>(Booth et al., 2022)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95B34F-848F-F6A5-854B-2CC0FF4AE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505928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46335-2361-9F14-3382-AB01C43B1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Presentation Delivery: Passion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59DE93-8AF5-43F7-4931-0F46823249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Show enthusiasm and energy to engage the audience by using appropriate tone, volume, pace, body language, etcetera. </a:t>
            </a:r>
          </a:p>
          <a:p>
            <a:r>
              <a:rPr lang="en-US" dirty="0"/>
              <a:t>Level of energy can either inspire or disengage the audience.</a:t>
            </a:r>
          </a:p>
          <a:p>
            <a:r>
              <a:rPr lang="en-US" dirty="0"/>
              <a:t>You can make a boring topic interesting through passion.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2CF8C5-83CA-3495-CBBD-F90D9D9F54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D97C55-CE2B-AEA3-973B-748C32C3E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161661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256ADA-BFCF-5451-9D4E-93C4128AB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Presentation Delivery: Words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2904B8-EF58-9F98-3B1F-A23678C9D7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Filler words – Avoid using filler words which make you seem nervous or unprepared.</a:t>
            </a:r>
          </a:p>
          <a:p>
            <a:r>
              <a:rPr lang="en-US" dirty="0"/>
              <a:t>Vocabulary – Use appropriate words your audience will understand.</a:t>
            </a:r>
          </a:p>
          <a:p>
            <a:r>
              <a:rPr lang="en-US" dirty="0"/>
              <a:t>Transitions – Transitioning words help the presentation flow smooth.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06FEB2-9F16-F626-D19B-D5F455204B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477376-4846-9088-AA12-0F0DF0F42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88448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5D8880-B4C5-A605-F464-28997DCAC5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Presentation Delivery: Timing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F62CCF-692E-5756-D64E-3EB2F08EA6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Keep track of your content to fit the time duration of presentation.</a:t>
            </a:r>
          </a:p>
          <a:p>
            <a:r>
              <a:rPr lang="en-US" dirty="0"/>
              <a:t>Make sure the presentation isn’t too long or too short.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1732F7-188C-8A1A-C25D-C9ABA3CB4C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3502F7-DE0F-AB11-D3FF-4688A32E6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47755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DE7751-C014-14ED-5498-5EB1FD6AC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9.6 - How To Make Slides &amp; Visuals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58902D-4E05-A693-7E47-20FAEDE6073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E44026-3B23-C122-F6CD-3A9C839758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Identify the basics of visual design to make clear, compelling and well-organized presentation slides and images.</a:t>
            </a:r>
          </a:p>
          <a:p>
            <a:r>
              <a:rPr lang="en-US" dirty="0"/>
              <a:t>Find great images.</a:t>
            </a:r>
          </a:p>
          <a:p>
            <a:r>
              <a:rPr lang="en-US" dirty="0"/>
              <a:t>Storyboard your presentation.</a:t>
            </a:r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5DD23E-D9D2-691D-26E4-8AA3A23B51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80B239-92E1-C3CD-BD54-38DE33297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13837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BAD23-11DC-FD81-D374-7FE5DE661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Storyboard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C24BF5-4332-C566-C2D8-D1C7DD3837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Outline and organize your presentation.</a:t>
            </a:r>
          </a:p>
          <a:p>
            <a:r>
              <a:rPr lang="en-US" dirty="0"/>
              <a:t>Determine the order of the slides and the content that will go on each slide.</a:t>
            </a:r>
          </a:p>
          <a:p>
            <a:r>
              <a:rPr lang="en-US" dirty="0"/>
              <a:t>Tip: Use sticky notes. Each note will depict one slide.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BCB26C-42EC-2E1C-5573-82482BC671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EC598C-2AA7-ECB8-1164-C74034679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931241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9790BC-A4FD-5CB8-389B-2A9D48DCC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Slides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162F4-7400-68B6-93FF-3E2B0ABAE9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Five key elements of slides</a:t>
            </a:r>
          </a:p>
          <a:p>
            <a:pPr marL="560070" lvl="1" indent="-514350">
              <a:buFont typeface="+mj-lt"/>
              <a:buAutoNum type="arabicPeriod"/>
            </a:pPr>
            <a:r>
              <a:rPr lang="en-US" b="0" dirty="0"/>
              <a:t>Organization</a:t>
            </a:r>
          </a:p>
          <a:p>
            <a:pPr marL="560070" lvl="1" indent="-514350">
              <a:buFont typeface="+mj-lt"/>
              <a:buAutoNum type="arabicPeriod"/>
            </a:pPr>
            <a:r>
              <a:rPr lang="en-US" b="0" dirty="0"/>
              <a:t>Titles &amp; text</a:t>
            </a:r>
          </a:p>
          <a:p>
            <a:pPr marL="560070" lvl="1" indent="-514350">
              <a:buFont typeface="+mj-lt"/>
              <a:buAutoNum type="arabicPeriod"/>
            </a:pPr>
            <a:r>
              <a:rPr lang="en-US" b="0" dirty="0"/>
              <a:t>Visual design</a:t>
            </a:r>
          </a:p>
          <a:p>
            <a:pPr marL="560070" lvl="1" indent="-514350">
              <a:buFont typeface="+mj-lt"/>
              <a:buAutoNum type="arabicPeriod"/>
            </a:pPr>
            <a:r>
              <a:rPr lang="en-US" b="0" dirty="0"/>
              <a:t>Content </a:t>
            </a:r>
          </a:p>
          <a:p>
            <a:pPr marL="560070" lvl="1" indent="-514350">
              <a:buFont typeface="+mj-lt"/>
              <a:buAutoNum type="arabicPeriod"/>
            </a:pPr>
            <a:r>
              <a:rPr lang="en-US" b="0" dirty="0"/>
              <a:t>User experience.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F5FAA0-B31C-8D60-7298-6A5AD3B969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BA5D65-1625-BADD-AD52-984195620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76026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877F2-29D0-5109-F36E-89E662955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Organization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572CFF-F63F-6A22-BAD0-0BE43BA696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Organize the slide deck to match the order of your presentation.</a:t>
            </a:r>
          </a:p>
          <a:p>
            <a:r>
              <a:rPr lang="en-US" dirty="0"/>
              <a:t>The information should logically flow from one point to another.</a:t>
            </a:r>
          </a:p>
          <a:p>
            <a:r>
              <a:rPr lang="en-US" dirty="0"/>
              <a:t>The size and formatting of the main and sub points should be consistent.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D8B07E-0152-2C3B-4F0F-5C6977339C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4B8EAC-B866-EFFF-DC04-E39D9137D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41087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58C60A-3308-D5F2-879B-97E4513EE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Titles and 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86CE4B-1079-513E-2253-5666033CD5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slides theme and formatting should be consistent.</a:t>
            </a:r>
          </a:p>
          <a:p>
            <a:r>
              <a:rPr lang="en-US" dirty="0"/>
              <a:t>Use bullet points instead of heavy text on the slides so they are easy to read. </a:t>
            </a:r>
          </a:p>
          <a:p>
            <a:r>
              <a:rPr lang="en-US" dirty="0"/>
              <a:t>Choose proper font type, size (at least size 32) and color to avoid contrast and accessibility issue.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B7DC80-EF3E-5D53-6F05-9E1C842D16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5C09F8-DDCE-ABF4-954B-89D119789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930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B2429-7BE6-0EAD-7692-716277DB7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Benefits of Public Speaking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39C71A-F197-880A-615E-582C4894A4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More benefits for learning how to present effectively include: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Teamwork.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Listening skills.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Giving feedback.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Being able to “think on your feet“.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898950-124A-D0EA-FFD8-CC5BEE2E62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5936AF-5DF1-48C6-3C38-B781387E8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912001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92BAF5-4EBB-5E4B-9BAA-87103DF676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Titles and Text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D64A4C-08DD-23DC-9CD9-24AB1D0CA5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Check for spelling and grammatical errors.</a:t>
            </a:r>
          </a:p>
          <a:p>
            <a:r>
              <a:rPr lang="en-US" dirty="0"/>
              <a:t>Use limited amount of animation and transition to avoid distracting the audience.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35766F-665B-B242-2FCF-4774E5F98C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F84113-C71E-7544-0B8A-7A8F6D7F4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728928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01CB4-AAB9-626F-8D2A-ED914FE5A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Visual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E717C9-CD6E-45BD-C7C3-AB33D77F34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Make sure the presentations slide design is consistent, especially when working in teams.</a:t>
            </a:r>
          </a:p>
          <a:p>
            <a:r>
              <a:rPr lang="en-US" dirty="0"/>
              <a:t>Align the text or images to give it a more clean and professional look. Make sure to left align the text to make it easier to read.</a:t>
            </a:r>
          </a:p>
          <a:p>
            <a:r>
              <a:rPr lang="en-US" dirty="0"/>
              <a:t>Use your brand colors and logos to show consistency.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A24E98-6F94-D1E5-1863-3D8E77A70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FBA51C-238A-547E-9C69-635BE212C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748162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16959D-0F30-4F55-D38A-0A2D9CEA5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Visual Design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834CFD-3848-7B53-1054-8F7B83AF21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Images add interest. Make sure to use high quality professional images without watermark and be careful with image licensing and credits.</a:t>
            </a:r>
          </a:p>
          <a:p>
            <a:r>
              <a:rPr lang="en-US" dirty="0"/>
              <a:t>Charts and graphs help you to visualize data and information and help the audience understand the data.</a:t>
            </a:r>
          </a:p>
          <a:p>
            <a:r>
              <a:rPr lang="en-US" dirty="0"/>
              <a:t>When using graphs and charts make sure charts and graphs labels and titles are visible.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53F65E-32BC-07B9-7565-2FA008A84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5AD6B1-A6B6-B7D9-BAAD-2F13A5ECF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18605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DE0F3-4882-751E-238C-3A03405BCF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AF09FB-6ED8-2A20-A407-B5AC5D85FA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Have at least one slide for each point.</a:t>
            </a:r>
          </a:p>
          <a:p>
            <a:r>
              <a:rPr lang="en-US" dirty="0"/>
              <a:t>Information is easy to understand.</a:t>
            </a:r>
          </a:p>
          <a:p>
            <a:r>
              <a:rPr lang="en-US" dirty="0"/>
              <a:t>Determine audience’s understanding.</a:t>
            </a:r>
          </a:p>
          <a:p>
            <a:r>
              <a:rPr lang="en-US" dirty="0"/>
              <a:t>Keep track of citations and references.</a:t>
            </a:r>
          </a:p>
          <a:p>
            <a:r>
              <a:rPr lang="en-US" dirty="0"/>
              <a:t>Include your name and credentials at the start of your slides and your name and contact information on the last slide.</a:t>
            </a:r>
          </a:p>
          <a:p>
            <a:r>
              <a:rPr lang="en-US" dirty="0"/>
              <a:t>Engages the left and right brain using variety of content.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47128D-AB81-C61D-BF65-A31CE4200B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08F8D9-87BF-FDCE-18BC-751D1C52F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47878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3C96D-251D-A9B2-5CC5-1FE95C35A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Audience Experience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8B6301-21A2-DD2E-C9B8-8B53D2AE06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Slides enhances and supports your presentation and support your delivery.</a:t>
            </a:r>
          </a:p>
          <a:p>
            <a:r>
              <a:rPr lang="en-US" dirty="0"/>
              <a:t>Use a reasonable number of slides, usually around 1-2 slides per minute.</a:t>
            </a:r>
          </a:p>
          <a:p>
            <a:r>
              <a:rPr lang="en-US" dirty="0"/>
              <a:t>Longer presentations typically include an agenda or overview.</a:t>
            </a:r>
          </a:p>
          <a:p>
            <a:r>
              <a:rPr lang="en-US" dirty="0"/>
              <a:t>When practicing remember if a slides has an animation or transition.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DA93FE-B583-E2F0-F093-30BBEA8058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A2A35B-9583-7C0B-AE57-975FE4DD2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8806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F5C6D-CCC4-3C82-5B88-6D7002572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Other People’s Images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013DEB-510C-455F-3920-1ACAEB94E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It’s ideal to use your own images in presentations.</a:t>
            </a:r>
          </a:p>
          <a:p>
            <a:r>
              <a:rPr lang="en-US" dirty="0"/>
              <a:t>If you are using someone else’s image then be careful to use copyright-free images, and credit them properly to avoid copyright infringement. </a:t>
            </a:r>
          </a:p>
          <a:p>
            <a:r>
              <a:rPr lang="en-US" dirty="0"/>
              <a:t>Don’t use watermarked images—it’s illegal and unethical </a:t>
            </a:r>
            <a:r>
              <a:rPr lang="en-US" dirty="0">
                <a:solidFill>
                  <a:srgbClr val="39393A"/>
                </a:solidFill>
              </a:rPr>
              <a:t>(Booth et al., 2022).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658701-726D-CD99-5711-D1A3F7C8F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C91DAC-5B4C-A853-EF89-A4A5D690A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55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15943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C6E6BB-0684-F91A-DB95-050B8C8D8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to Find Images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48B6F1-C675-8F40-F240-0658DB659A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7362" y="2427316"/>
            <a:ext cx="9950103" cy="3710250"/>
          </a:xfrm>
        </p:spPr>
        <p:txBody>
          <a:bodyPr>
            <a:normAutofit/>
          </a:bodyPr>
          <a:lstStyle/>
          <a:p>
            <a:r>
              <a:rPr lang="en-US" dirty="0"/>
              <a:t>Burst</a:t>
            </a:r>
          </a:p>
          <a:p>
            <a:r>
              <a:rPr lang="en-US" dirty="0" err="1"/>
              <a:t>Pexels</a:t>
            </a:r>
            <a:endParaRPr lang="en-US" dirty="0"/>
          </a:p>
          <a:p>
            <a:r>
              <a:rPr lang="en-US" dirty="0" err="1"/>
              <a:t>Unsplash</a:t>
            </a:r>
            <a:endParaRPr lang="en-US" dirty="0"/>
          </a:p>
          <a:p>
            <a:r>
              <a:rPr lang="en-US" dirty="0" err="1"/>
              <a:t>Pixabay</a:t>
            </a:r>
            <a:endParaRPr lang="en-US" dirty="0"/>
          </a:p>
          <a:p>
            <a:r>
              <a:rPr lang="en-US" dirty="0"/>
              <a:t>Flickr – Creative Commons license</a:t>
            </a:r>
            <a:endParaRPr lang="en-US" dirty="0">
              <a:cs typeface="Calibri"/>
            </a:endParaRPr>
          </a:p>
          <a:p>
            <a:r>
              <a:rPr lang="en-US" dirty="0"/>
              <a:t>Google: Enter your search words and click Search. Click </a:t>
            </a:r>
            <a:r>
              <a:rPr lang="en-US" i="1" dirty="0"/>
              <a:t>Images</a:t>
            </a:r>
            <a:r>
              <a:rPr lang="en-US" dirty="0"/>
              <a:t>, and </a:t>
            </a:r>
            <a:r>
              <a:rPr lang="en-US" i="1" dirty="0"/>
              <a:t>Tools</a:t>
            </a:r>
            <a:r>
              <a:rPr lang="en-US" dirty="0"/>
              <a:t> (underneath the search bar). Then click </a:t>
            </a:r>
            <a:r>
              <a:rPr lang="en-US" i="1" dirty="0"/>
              <a:t>Usage Rights </a:t>
            </a:r>
            <a:r>
              <a:rPr lang="en-US" dirty="0"/>
              <a:t>and select </a:t>
            </a:r>
            <a:r>
              <a:rPr lang="en-US" i="1" dirty="0"/>
              <a:t>Creative Commons Licenses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5A416B7-DDAB-A7F7-5217-55B9A8EB652C}"/>
              </a:ext>
            </a:extLst>
          </p:cNvPr>
          <p:cNvSpPr txBox="1"/>
          <p:nvPr/>
        </p:nvSpPr>
        <p:spPr>
          <a:xfrm>
            <a:off x="7523961" y="6337072"/>
            <a:ext cx="25201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39393A"/>
                </a:solidFill>
              </a:rPr>
              <a:t>(Booth et al., 2022)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DE15CC-856A-CA84-68A4-898EA3DAB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56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3DF86C-8BD5-3841-50CE-526AAE2C31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43534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54B79E-B93B-72A7-A2BD-3D62DD395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Give Credit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25A291-E8B9-630D-4F67-97C28380CD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 credit to the creators of anything you didn’t create – including images, charts, graphs, video, audio and gifs</a:t>
            </a:r>
          </a:p>
          <a:p>
            <a:r>
              <a:rPr lang="en-US" dirty="0"/>
              <a:t>Provide credit on the slide where the image appears. </a:t>
            </a:r>
          </a:p>
          <a:p>
            <a:r>
              <a:rPr lang="en-US" dirty="0"/>
              <a:t>Include a final slide that includes the full APA reference list entry.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97B2DB-A195-E8E3-61F6-65215DB6D8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5521129-EA88-8C4C-C41A-880EBF2F0B4F}"/>
              </a:ext>
            </a:extLst>
          </p:cNvPr>
          <p:cNvSpPr txBox="1"/>
          <p:nvPr/>
        </p:nvSpPr>
        <p:spPr>
          <a:xfrm>
            <a:off x="7577124" y="6352143"/>
            <a:ext cx="25201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39393A"/>
                </a:solidFill>
              </a:rPr>
              <a:t>(Booth et al., 2022)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21936E-121D-A7C1-3842-ECFD73562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57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93818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596133-4391-5336-6CAA-08116B3F8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Which Graph, Chart, or Visual Should I Use?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70A8E3-42FD-9CA3-EAFD-86242A25B8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Pie Chart – Display percentages. </a:t>
            </a:r>
          </a:p>
          <a:p>
            <a:r>
              <a:rPr lang="en-US" dirty="0"/>
              <a:t>Bar Graph – Shows comparison between different values along x-axis and y-axis.</a:t>
            </a:r>
          </a:p>
          <a:p>
            <a:r>
              <a:rPr lang="en-US" dirty="0"/>
              <a:t>Line Graph – Display a change over time. </a:t>
            </a:r>
          </a:p>
          <a:p>
            <a:r>
              <a:rPr lang="en-US" dirty="0"/>
              <a:t>Heatmap chart – Depict magnitude or certain value through colors.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227F2E-5BC0-5B94-6E7B-61E19B3440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92DCBD-1026-BC2C-2B3E-198CA385F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58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35476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9E678D-643B-4C26-C06B-40FE0B7AE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References &amp; Attributions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F31273-95D5-D605-A26C-4835249034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0995" indent="-340995">
              <a:buNone/>
            </a:pPr>
            <a:r>
              <a:rPr lang="en-US" dirty="0">
                <a:cs typeface="Calibri"/>
              </a:rPr>
              <a:t>Cramer, E., Quibell, A., &amp; Booth, J. (2022, February 28). </a:t>
            </a:r>
            <a:r>
              <a:rPr lang="en-US" i="1" dirty="0">
                <a:cs typeface="Calibri"/>
              </a:rPr>
              <a:t>Communication Essentials for College</a:t>
            </a:r>
            <a:r>
              <a:rPr lang="en-US" dirty="0">
                <a:cs typeface="Calibri"/>
              </a:rPr>
              <a:t>. </a:t>
            </a:r>
            <a:r>
              <a:rPr lang="en-US" dirty="0" err="1">
                <a:cs typeface="Calibri"/>
              </a:rPr>
              <a:t>eCampus</a:t>
            </a:r>
            <a:r>
              <a:rPr lang="en-US" dirty="0">
                <a:cs typeface="Calibri"/>
              </a:rPr>
              <a:t> Ontario Open Library. </a:t>
            </a:r>
            <a:r>
              <a:rPr lang="en-US" dirty="0">
                <a:cs typeface="Calibri"/>
                <a:hlinkClick r:id="rId2"/>
              </a:rPr>
              <a:t>https://ecampusontario.pr essbooks.pub/</a:t>
            </a:r>
            <a:r>
              <a:rPr lang="en-US" dirty="0" err="1">
                <a:cs typeface="Calibri"/>
                <a:hlinkClick r:id="rId2"/>
              </a:rPr>
              <a:t>gccomm</a:t>
            </a:r>
            <a:r>
              <a:rPr lang="en-US" dirty="0">
                <a:cs typeface="Calibri"/>
                <a:hlinkClick r:id="rId2"/>
              </a:rPr>
              <a:t>/ </a:t>
            </a:r>
            <a:endParaRPr lang="en-US" dirty="0">
              <a:cs typeface="Calibri"/>
            </a:endParaRPr>
          </a:p>
          <a:p>
            <a:pPr marL="340995" indent="-340995">
              <a:buNone/>
            </a:pPr>
            <a:r>
              <a:rPr lang="en-US" dirty="0"/>
              <a:t>Lucinda Atwood. (2021, January 20). </a:t>
            </a:r>
            <a:r>
              <a:rPr lang="en-US" i="1" dirty="0"/>
              <a:t>Clear Communication for Presenters</a:t>
            </a:r>
            <a:r>
              <a:rPr lang="en-US" dirty="0"/>
              <a:t> [Video]. YouTube. </a:t>
            </a:r>
            <a:r>
              <a:rPr lang="en-US" u="sng" dirty="0">
                <a:hlinkClick r:id="rId3"/>
              </a:rPr>
              <a:t>https://www.youtube.com/watch?v=OuGdj58bbmc</a:t>
            </a:r>
            <a:r>
              <a:rPr lang="en-US" dirty="0"/>
              <a:t> . Licensed under standard YouTube License.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2D4A03-6DE7-1FF9-B595-5FDEE06A08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14AF79-5BA6-2D2E-E0A7-2360F5E1E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59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6100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E71D5-2BBF-CFF5-A7C5-5057F1193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Time Before Reading &amp; Writing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D46284-69B6-F622-ACB1-F73E0F995F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Long ago information was passed on verbally in the form of stories.</a:t>
            </a:r>
          </a:p>
          <a:p>
            <a:r>
              <a:rPr lang="en-US" dirty="0"/>
              <a:t>A good presenter tells stories to create impact.</a:t>
            </a:r>
          </a:p>
          <a:p>
            <a:r>
              <a:rPr lang="en-US" dirty="0"/>
              <a:t>An example of this is Canada’s Indigenous peoples, including Vancouver’s Musqueam, Squamish, and Tsleil-Waututh communities who used stories to pass down their wisdom.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A4E469-6F9E-3FF6-CA95-C0FCBCE6D1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C80702B-3592-08E7-DC35-2714FBD1F921}"/>
              </a:ext>
            </a:extLst>
          </p:cNvPr>
          <p:cNvSpPr txBox="1"/>
          <p:nvPr/>
        </p:nvSpPr>
        <p:spPr>
          <a:xfrm>
            <a:off x="7505886" y="6352143"/>
            <a:ext cx="25201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39393A"/>
                </a:solidFill>
              </a:rPr>
              <a:t>(Booth et al., 2022)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D3F5B2-1A2B-7CD9-26B3-D01152CD0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1104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85F0E-0E6F-D1EF-FEDF-D2DC093808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Rise of Written Communication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8653FE-9FC1-9EBE-9614-18E7BEB1F0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mid of 1400’s the printing press was introduced in Europe so books could be mass produced.</a:t>
            </a:r>
          </a:p>
          <a:p>
            <a:r>
              <a:rPr lang="en-US" dirty="0"/>
              <a:t>Power of reading and written communication was budding instead of just story telling.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83722F-9EEA-E200-82B7-A8C0C42F19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0B92CFF-46A5-2D83-DAB9-E34E8FD326F7}"/>
              </a:ext>
            </a:extLst>
          </p:cNvPr>
          <p:cNvSpPr txBox="1"/>
          <p:nvPr/>
        </p:nvSpPr>
        <p:spPr>
          <a:xfrm>
            <a:off x="7082976" y="6267921"/>
            <a:ext cx="25201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39393A"/>
                </a:solidFill>
              </a:rPr>
              <a:t>(Booth et al., 2022)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BC0BDE-B057-F91C-071A-E2D184193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26709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4DD099-BE41-2D53-4360-8DADB5F3F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Radio, Television, and the Return to Presentations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47D840-0EC9-4DB6-1991-00F3BCCDCD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Invention of radio and television shifted the focus of how information is being consumed.</a:t>
            </a:r>
          </a:p>
          <a:p>
            <a:r>
              <a:rPr lang="en-US" dirty="0"/>
              <a:t>Instead of reading books and newspapers, people were able to watch and listen to presentations.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99331C-2B13-D1A5-429A-DBE6DF084A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1C33AA-78DA-7D0D-407E-8FC84E7AA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7570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A236C7-DB12-E6DA-92E8-AB815FC18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Today, and New Media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C69A77-5565-AD8A-1CFD-C5917F6CA8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Very short attention span.</a:t>
            </a:r>
          </a:p>
          <a:p>
            <a:r>
              <a:rPr lang="en-US" dirty="0"/>
              <a:t>Various mediums to consume and present information like YouTube, TikTok, Snapchat, Instagram, Facebook videos.</a:t>
            </a:r>
          </a:p>
          <a:p>
            <a:r>
              <a:rPr lang="en-US" dirty="0"/>
              <a:t>These platforms allows the presenter to reach millions of people and influence them.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5A39CD-857C-0152-2D64-8FBB81F3C6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04E83A-E579-3B12-6572-313185B2F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95365"/>
      </p:ext>
    </p:extLst>
  </p:cSld>
  <p:clrMapOvr>
    <a:masterClrMapping/>
  </p:clrMapOvr>
</p:sld>
</file>

<file path=ppt/theme/theme1.xml><?xml version="1.0" encoding="utf-8"?>
<a:theme xmlns:a="http://schemas.openxmlformats.org/drawingml/2006/main" name="BlocksVTI">
  <a:themeElements>
    <a:clrScheme name="Custom 4">
      <a:dk1>
        <a:sysClr val="windowText" lastClr="000000"/>
      </a:dk1>
      <a:lt1>
        <a:sysClr val="window" lastClr="FFFFFF"/>
      </a:lt1>
      <a:dk2>
        <a:srgbClr val="1B3843"/>
      </a:dk2>
      <a:lt2>
        <a:srgbClr val="F2F3F1"/>
      </a:lt2>
      <a:accent1>
        <a:srgbClr val="7A8592"/>
      </a:accent1>
      <a:accent2>
        <a:srgbClr val="8C8C96"/>
      </a:accent2>
      <a:accent3>
        <a:srgbClr val="7A6C76"/>
      </a:accent3>
      <a:accent4>
        <a:srgbClr val="A7AA9D"/>
      </a:accent4>
      <a:accent5>
        <a:srgbClr val="63787F"/>
      </a:accent5>
      <a:accent6>
        <a:srgbClr val="889DA5"/>
      </a:accent6>
      <a:hlink>
        <a:srgbClr val="002060"/>
      </a:hlink>
      <a:folHlink>
        <a:srgbClr val="002060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ocksVTI" id="{31656FE6-20D8-4105-85EA-706EC9332BE9}" vid="{039DFFC9-9B25-4063-9235-B287A446F50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89A05E4BDC9A747A979C8FFFF84C17F" ma:contentTypeVersion="15" ma:contentTypeDescription="Create a new document." ma:contentTypeScope="" ma:versionID="ac00aa41f2863b35d6ff25bd8b298fae">
  <xsd:schema xmlns:xsd="http://www.w3.org/2001/XMLSchema" xmlns:xs="http://www.w3.org/2001/XMLSchema" xmlns:p="http://schemas.microsoft.com/office/2006/metadata/properties" xmlns:ns2="2c46aebe-e55f-417f-84c0-33e2637dc132" xmlns:ns3="57ea68b1-4d50-472f-9c24-c5e3d9af93fd" targetNamespace="http://schemas.microsoft.com/office/2006/metadata/properties" ma:root="true" ma:fieldsID="17162eedc2d414b7ea6077bf881f4fe5" ns2:_="" ns3:_="">
    <xsd:import namespace="2c46aebe-e55f-417f-84c0-33e2637dc132"/>
    <xsd:import namespace="57ea68b1-4d50-472f-9c24-c5e3d9af93f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6aebe-e55f-417f-84c0-33e2637dc13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d9a59e6a-29c3-4921-9c03-4d7ff3dd46b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ea68b1-4d50-472f-9c24-c5e3d9af93fd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29750ea3-d6ae-4b13-a323-8ca9f69553a4}" ma:internalName="TaxCatchAll" ma:showField="CatchAllData" ma:web="57ea68b1-4d50-472f-9c24-c5e3d9af93f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7ea68b1-4d50-472f-9c24-c5e3d9af93fd" xsi:nil="true"/>
    <lcf76f155ced4ddcb4097134ff3c332f xmlns="2c46aebe-e55f-417f-84c0-33e2637dc132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74E03339-60CE-4A48-B319-4BC8110F19C6}"/>
</file>

<file path=customXml/itemProps2.xml><?xml version="1.0" encoding="utf-8"?>
<ds:datastoreItem xmlns:ds="http://schemas.openxmlformats.org/officeDocument/2006/customXml" ds:itemID="{3AD66BD6-CCEF-44DA-BB8F-FC8717628CA5}"/>
</file>

<file path=customXml/itemProps3.xml><?xml version="1.0" encoding="utf-8"?>
<ds:datastoreItem xmlns:ds="http://schemas.openxmlformats.org/officeDocument/2006/customXml" ds:itemID="{33217876-AEEF-49F1-95DD-8DC996D8A871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3887</Words>
  <Application>Microsoft Office PowerPoint</Application>
  <PresentationFormat>Widescreen</PresentationFormat>
  <Paragraphs>457</Paragraphs>
  <Slides>59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4" baseType="lpstr">
      <vt:lpstr>Arial</vt:lpstr>
      <vt:lpstr>Avenir Next LT Pro</vt:lpstr>
      <vt:lpstr>Avenir Next LT Pro Light</vt:lpstr>
      <vt:lpstr>Calibri</vt:lpstr>
      <vt:lpstr>BlocksVTI</vt:lpstr>
      <vt:lpstr>Communication Essentials for College Chapter 9: Presentations</vt:lpstr>
      <vt:lpstr>Chapter 9: Presentations</vt:lpstr>
      <vt:lpstr>9.1 – Why Should I Learn Public Speaking?</vt:lpstr>
      <vt:lpstr>The Benefits of Public Speaking</vt:lpstr>
      <vt:lpstr>The Benefits of Public Speaking (Continued)</vt:lpstr>
      <vt:lpstr>A Time Before Reading &amp; Writing</vt:lpstr>
      <vt:lpstr>The Rise of Written Communication</vt:lpstr>
      <vt:lpstr>Radio, Television, and the Return to Presentations</vt:lpstr>
      <vt:lpstr>Today, and New Media</vt:lpstr>
      <vt:lpstr>Today, and New Media (Continued)</vt:lpstr>
      <vt:lpstr>9.2 – Why Am I So Nervous?</vt:lpstr>
      <vt:lpstr>Why Do We Get So Nervous?</vt:lpstr>
      <vt:lpstr>Why Do We Get So Nervous? (Continued 1)</vt:lpstr>
      <vt:lpstr>Why Do We Get So Nervous? (Continued 2)</vt:lpstr>
      <vt:lpstr>Why Do We Get So Nervous? (Continued 3)</vt:lpstr>
      <vt:lpstr>Why Do We Get So Nervous? (Continued 4)</vt:lpstr>
      <vt:lpstr>Coping strategies</vt:lpstr>
      <vt:lpstr>Coping strategies (Continued 1)</vt:lpstr>
      <vt:lpstr>Coping strategies (Continued 2)</vt:lpstr>
      <vt:lpstr>Coping strategies (Continued 3)</vt:lpstr>
      <vt:lpstr>Coping strategies (Continued 4)</vt:lpstr>
      <vt:lpstr>Shame Wave</vt:lpstr>
      <vt:lpstr>Shame Wave (Continued)</vt:lpstr>
      <vt:lpstr>9.3 - How To Be Clear</vt:lpstr>
      <vt:lpstr>What is Clear Communication and Why is it Important?</vt:lpstr>
      <vt:lpstr>Tips for Presenters</vt:lpstr>
      <vt:lpstr>9.4 - How To Structure Your Presentation</vt:lpstr>
      <vt:lpstr>Structure</vt:lpstr>
      <vt:lpstr>Structure (Continued)</vt:lpstr>
      <vt:lpstr>Beginning of Presentation</vt:lpstr>
      <vt:lpstr>Body of Presentation</vt:lpstr>
      <vt:lpstr>Ending the Presentation</vt:lpstr>
      <vt:lpstr>Outline Your Presentation</vt:lpstr>
      <vt:lpstr>9.5 - How To Deliver Your Presentation</vt:lpstr>
      <vt:lpstr>What Makes Good Presenters Engaging?</vt:lpstr>
      <vt:lpstr>What Makes Good Presenters Engaging? (Continued)</vt:lpstr>
      <vt:lpstr>Presentation Delivery: Voice </vt:lpstr>
      <vt:lpstr>Presentation Delivery: Voice  (Continued)</vt:lpstr>
      <vt:lpstr>Presentation Delivery: Body Language</vt:lpstr>
      <vt:lpstr>Presentation Delivery: Body Language (Continued)</vt:lpstr>
      <vt:lpstr>Presentation Delivery: Eyes and Face</vt:lpstr>
      <vt:lpstr>Presentation Delivery: Passion</vt:lpstr>
      <vt:lpstr>Presentation Delivery: Words</vt:lpstr>
      <vt:lpstr>Presentation Delivery: Timing</vt:lpstr>
      <vt:lpstr>9.6 - How To Make Slides &amp; Visuals</vt:lpstr>
      <vt:lpstr>Storyboard</vt:lpstr>
      <vt:lpstr>Creating Slides </vt:lpstr>
      <vt:lpstr>Organization</vt:lpstr>
      <vt:lpstr>Titles and Text</vt:lpstr>
      <vt:lpstr>Titles and Text (Continued)</vt:lpstr>
      <vt:lpstr>Visual Design</vt:lpstr>
      <vt:lpstr>Visual Design (Continued)</vt:lpstr>
      <vt:lpstr>Content</vt:lpstr>
      <vt:lpstr>Audience Experience</vt:lpstr>
      <vt:lpstr>Using Other People’s Images</vt:lpstr>
      <vt:lpstr>Where to Find Images</vt:lpstr>
      <vt:lpstr>How to Give Credit</vt:lpstr>
      <vt:lpstr>Which Graph, Chart, or Visual Should I Use?</vt:lpstr>
      <vt:lpstr>References &amp; Attributions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2024-08-02T20:57:27Z</dcterms:created>
  <dcterms:modified xsi:type="dcterms:W3CDTF">2024-08-02T20:57:30Z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0x010100B89A05E4BDC9A747A979C8FFFF84C17F</vt:lpwstr>
  </property>
</Properties>
</file>