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61"/>
  </p:notesMasterIdLst>
  <p:sldIdLst>
    <p:sldId id="256" r:id="rId2"/>
    <p:sldId id="515" r:id="rId3"/>
    <p:sldId id="517" r:id="rId4"/>
    <p:sldId id="516" r:id="rId5"/>
    <p:sldId id="518" r:id="rId6"/>
    <p:sldId id="519" r:id="rId7"/>
    <p:sldId id="520" r:id="rId8"/>
    <p:sldId id="521" r:id="rId9"/>
    <p:sldId id="522" r:id="rId10"/>
    <p:sldId id="523" r:id="rId11"/>
    <p:sldId id="525" r:id="rId12"/>
    <p:sldId id="524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  <p:sldId id="536" r:id="rId24"/>
    <p:sldId id="539" r:id="rId25"/>
    <p:sldId id="537" r:id="rId26"/>
    <p:sldId id="538" r:id="rId27"/>
    <p:sldId id="540" r:id="rId28"/>
    <p:sldId id="541" r:id="rId29"/>
    <p:sldId id="542" r:id="rId30"/>
    <p:sldId id="543" r:id="rId31"/>
    <p:sldId id="544" r:id="rId32"/>
    <p:sldId id="545" r:id="rId33"/>
    <p:sldId id="548" r:id="rId34"/>
    <p:sldId id="549" r:id="rId35"/>
    <p:sldId id="546" r:id="rId36"/>
    <p:sldId id="547" r:id="rId37"/>
    <p:sldId id="550" r:id="rId38"/>
    <p:sldId id="551" r:id="rId39"/>
    <p:sldId id="552" r:id="rId40"/>
    <p:sldId id="553" r:id="rId41"/>
    <p:sldId id="554" r:id="rId42"/>
    <p:sldId id="555" r:id="rId43"/>
    <p:sldId id="556" r:id="rId44"/>
    <p:sldId id="566" r:id="rId45"/>
    <p:sldId id="557" r:id="rId46"/>
    <p:sldId id="558" r:id="rId47"/>
    <p:sldId id="559" r:id="rId48"/>
    <p:sldId id="560" r:id="rId49"/>
    <p:sldId id="561" r:id="rId50"/>
    <p:sldId id="562" r:id="rId51"/>
    <p:sldId id="563" r:id="rId52"/>
    <p:sldId id="564" r:id="rId53"/>
    <p:sldId id="565" r:id="rId54"/>
    <p:sldId id="567" r:id="rId55"/>
    <p:sldId id="568" r:id="rId56"/>
    <p:sldId id="569" r:id="rId57"/>
    <p:sldId id="572" r:id="rId58"/>
    <p:sldId id="570" r:id="rId59"/>
    <p:sldId id="57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338AC-D4D6-4E6E-8971-5323E55CBFCA}" v="22" dt="2024-08-02T20:57:27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viewProps" Target="viewProps.xml"/><Relationship Id="rId68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69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9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lear-presentatio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Gdj58bbmc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9: Presentations was taken directly from </a:t>
            </a:r>
            <a:r>
              <a:rPr lang="en-US" u="sng" dirty="0">
                <a:hlinkClick r:id="rId3"/>
              </a:rPr>
              <a:t>Chapter 9</a:t>
            </a:r>
            <a:r>
              <a:rPr lang="en-US" dirty="0"/>
              <a:t> of </a:t>
            </a:r>
            <a:r>
              <a:rPr lang="en-US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dirty="0"/>
              <a:t>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Shame wave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84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Shame wave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72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9.3</a:t>
            </a:r>
            <a:r>
              <a:rPr lang="en-US" u="sng" dirty="0">
                <a:hlinkClick r:id="rId3"/>
              </a:rPr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85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Source: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Lucinda Atwood. (2021, January 20).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 Communication for Presenters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[Video]. YouTube.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https://www.youtube.com/watch?v=OuGdj58bbmc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 Licensed under standard YouTube License.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06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Amanda</a:t>
            </a:r>
            <a:r>
              <a:rPr lang="en-US" dirty="0"/>
              <a:t> </a:t>
            </a:r>
            <a:r>
              <a:rPr lang="en-US" kern="1200" dirty="0">
                <a:effectLst/>
              </a:rPr>
              <a:t>Quibell &amp; Emily Cramer 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60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Structure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3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Structure was 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Emily Cramer, Amanda Quibell  &amp;  Jen Booth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73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Beginning of presentation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Emily Cramer, Amanda Quibell  &amp;  Jen Booth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07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Ending the presentation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0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outline order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9.4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7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Learning Objectives were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888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804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Makes Good Presenters Engaging?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08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Makes Good Presenters Engaging?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785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Voice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655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Body Language 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497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Body Language 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045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Watermarked images point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70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Where to find images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193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Where to find images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01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time before reading &amp; writing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72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rise of written communication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 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4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Learning Objectives were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55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do we get so nervous?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Coping strategies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26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Calming techniques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00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Biology hacks </a:t>
            </a:r>
            <a:r>
              <a:rPr lang="en-US" dirty="0"/>
              <a:t>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9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D077-5EF6-43B1-861B-7A759ACDA1E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6ED-17D8-46EC-8D1B-AF9A4AF7EFD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DFE3-8159-4214-9F62-361BD937271D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6954-8675-4568-8589-FFA0DFCFFCF4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0202-D62E-4330-9088-A504FD2A55F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83E-03D1-4AE8-ABCE-484D841F8990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8F243A-8D24-BE4F-8125-4EDC3DD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355" y="6356350"/>
            <a:ext cx="410973" cy="365125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5511-D7D3-47D9-AA9B-EC4BA09A67A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3CD8-81C6-4C97-8A34-F27222CDFB41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78D-4462-410A-9779-B4FC0AE845C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4BA-F693-4697-AEAB-2AE93B7A657E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C87-4A69-449C-8E90-8DB209D0CD8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4FFF-F694-47A7-B29B-CA699226EE2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28244FF-CB10-485A-A4F5-78AA2C494C08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9" r:id="rId13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Gdj58bbm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Gdj58bbmc" TargetMode="External"/><Relationship Id="rId2" Type="http://schemas.openxmlformats.org/officeDocument/2006/relationships/hyperlink" Target="https://ecampusontario.pr&#160;essbooks.pub/gccomm/&#160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304590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9: 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9237-41BC-3C70-8E43-B6449801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Today, and New Media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DA772-BCC2-1579-4B12-9CFE4D82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present in an engaging way is important to influence in the pool of content available for viewers.</a:t>
            </a:r>
          </a:p>
          <a:p>
            <a:r>
              <a:rPr lang="en-US" dirty="0"/>
              <a:t>Strong presentation skills are considered an asset to help you stand out in different situations.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07FFF-4C3C-77B9-7E06-BAD1B671D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2FA82-20E2-9F60-8FDF-0A553E7F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87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063CC-8839-96C8-CD7D-E0BFA4CF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 – Why Am I So Nervous?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4BC6E-EF47-1099-223D-F239CCDCAC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4120D-3336-5B25-C28C-52FFB338A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some of the causes for the fear of public speaking.</a:t>
            </a:r>
          </a:p>
          <a:p>
            <a:r>
              <a:rPr lang="en-US" dirty="0"/>
              <a:t>Identify some coping strategies to help build your confidence.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AB19E-643B-1E97-DA27-F45D5841B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58717-9258-F9F2-3084-D3462161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9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4286-A7CB-59A3-D7E5-F8888EDB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Get So Nervous?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CD330-57BF-A9EC-E8A2-6B19D3B07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things contribute to our public speaking fears: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Experiences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Biology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Lack of practice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EC162-2B46-65C8-E5A1-F3C89A492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E8949-6E4C-B734-F0F2-650B6D12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25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D1E5-05FC-89F9-0D72-EE6ABD36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Get So Nervous?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1F91-7AF6-1945-C1B8-36DD09DD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Experiences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Past experiences with presentations impact your current performance.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 well executed presentation creates new memories that overrides past experiences.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ED331-B004-5D47-497B-15F3DFA61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CE8DD-A069-1ADE-46FA-8AA73D8A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7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A7AC3-9287-5116-28CD-BCACA3183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Get So Nervous?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99B3F-B1A7-5045-40C9-23663345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Expectations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Preconceptions about public speaking may trigger anxiety, nervousness, fear etcetera.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Also reinforced by past experiences.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8D964-3F12-DDF1-4260-27EE0E80C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B3227-DBA4-4A99-11F1-57C214B0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9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226D-AB79-9163-F8BC-421541B7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Get So Nervous?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5728-DE0F-FB23-FE65-D180C9E80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Biology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Fight or flight response occurs during stressful situation  and can cause some of the following responses: increased heartbeat, rapid or shallow breathing, sweating, and mind going blank.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Practice strategies to overcome fight or flight symptoms.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E0421-C869-962E-9D58-6E7D9575A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A869F-94A8-BF5A-DE6C-2CC21166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80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CEF3-FD48-9E07-05BA-27043004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Get So Nervous?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30C0-7EC7-1D35-B106-3747C93D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Lack of practice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Focus on strategies to manage fear.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Practice your presentation skills.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1563E-E9CE-7DA7-DB07-4653AE045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ABE31-390F-CA3B-B51F-B6DD9854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65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D1D6-3426-AFCC-A28D-54EB54C1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BE7B-7865-4084-8362-B56E960C6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Practice</a:t>
            </a:r>
          </a:p>
          <a:p>
            <a:r>
              <a:rPr lang="en-US" dirty="0"/>
              <a:t>Prepare the content of your presentation.</a:t>
            </a:r>
          </a:p>
          <a:p>
            <a:r>
              <a:rPr lang="en-US" dirty="0"/>
              <a:t>Practice in front of mirror, friends and family to rehearse.</a:t>
            </a:r>
          </a:p>
          <a:p>
            <a:r>
              <a:rPr lang="en-US" dirty="0"/>
              <a:t>Record yourself.</a:t>
            </a:r>
          </a:p>
          <a:p>
            <a:r>
              <a:rPr lang="en-US" dirty="0"/>
              <a:t>Memorize the content.</a:t>
            </a:r>
          </a:p>
          <a:p>
            <a:r>
              <a:rPr lang="en-US" dirty="0"/>
              <a:t>Practice at least ten times.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3AA40-9949-BFFB-9A8A-DE560CF40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DB6074-D5C3-5EFB-6C7B-B158B6C8EAEB}"/>
              </a:ext>
            </a:extLst>
          </p:cNvPr>
          <p:cNvSpPr txBox="1"/>
          <p:nvPr/>
        </p:nvSpPr>
        <p:spPr>
          <a:xfrm>
            <a:off x="7075104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37314-475D-0266-A4DE-08F23EE573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64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6C2E-DEA7-B1F7-34C0-54A46F02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6D778-B1E4-75EB-081E-35C952891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Calming techniques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Breathing exercise.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Meditate.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Visualize success and substitute negative thoughts for positive ones.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99C39-2862-386C-C8B9-7E2E8521D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B91854-0A72-1561-B8A1-F125F7880B16}"/>
              </a:ext>
            </a:extLst>
          </p:cNvPr>
          <p:cNvSpPr txBox="1"/>
          <p:nvPr/>
        </p:nvSpPr>
        <p:spPr>
          <a:xfrm>
            <a:off x="7408685" y="6317509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7FD37-7528-D56F-DC62-9F3E4AA1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0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005E-92D3-3EFB-D1B2-B109831D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730C1-14CB-24D3-AFB5-C41A2DF8E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Biology hacks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Stay hydrated.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Use the bathroom.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Ensure you’re cool / warm enough (wear layers or adjust thermostat).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Adopt power poses.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9235-AA55-1771-2E03-0053D4C9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1FB65D-491B-B523-060C-48B5FB78BC4D}"/>
              </a:ext>
            </a:extLst>
          </p:cNvPr>
          <p:cNvSpPr txBox="1"/>
          <p:nvPr/>
        </p:nvSpPr>
        <p:spPr>
          <a:xfrm>
            <a:off x="7260095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84F22-E979-AB0E-DCA8-F181983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9: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9.1 – Why should I learn public speaking?</a:t>
            </a:r>
          </a:p>
          <a:p>
            <a:r>
              <a:rPr lang="en-US" dirty="0"/>
              <a:t>9.2 – Why am I so nervous?</a:t>
            </a:r>
          </a:p>
          <a:p>
            <a:r>
              <a:rPr lang="en-US" dirty="0"/>
              <a:t>9.3 – How to be clear</a:t>
            </a:r>
          </a:p>
          <a:p>
            <a:r>
              <a:rPr lang="en-US" dirty="0"/>
              <a:t>9.4 – How to structure your presentation</a:t>
            </a:r>
          </a:p>
          <a:p>
            <a:r>
              <a:rPr lang="en-US" dirty="0"/>
              <a:t>9.5 – How to deliver your presentation</a:t>
            </a:r>
          </a:p>
          <a:p>
            <a:r>
              <a:rPr lang="en-US" dirty="0"/>
              <a:t>9.6 – How to make slides &amp; visuals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84B8-9086-DEF8-2AD1-D50981C2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455D-A331-5E5F-6A58-F1EB14B3F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Preparation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Arrive early and make yourself comfortable with room is arranged.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Practice your presentation.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Dress comfortably.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Avoid using fancy words to impress audience and create a presentation that uses your own language.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F6D01-D198-4596-CDB2-1994C1E0C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3007A-3D81-31CE-5CB9-D64DFB66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14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39C1-88EC-0547-DAB0-1C4AEE71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strategies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35A3-2A98-E1A0-72BB-5288E9EEC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During your presentation:</a:t>
            </a:r>
          </a:p>
          <a:p>
            <a:r>
              <a:rPr lang="en-US" dirty="0"/>
              <a:t>Pause and breath.</a:t>
            </a:r>
          </a:p>
          <a:p>
            <a:r>
              <a:rPr lang="en-US" dirty="0"/>
              <a:t>Drink water. </a:t>
            </a:r>
          </a:p>
          <a:p>
            <a:r>
              <a:rPr lang="en-US" dirty="0"/>
              <a:t>Concentrate on what you are saying instead of how you are saying it and if you stumble over words continue with the presentation.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921EA-AD5B-EFE7-1609-A6B1589DF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F33D43-D9CB-D2DB-2977-9487CA77F785}"/>
              </a:ext>
            </a:extLst>
          </p:cNvPr>
          <p:cNvSpPr txBox="1"/>
          <p:nvPr/>
        </p:nvSpPr>
        <p:spPr>
          <a:xfrm>
            <a:off x="7124224" y="637644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0212F-8421-B9FC-A768-5F0F0F2F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31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B841-631B-421A-11F0-2C4AE8F2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505B6-4596-FA66-F4FD-E2FE2E2C2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shame wave is a strong, sudden feeling of shame and embarrassment that many people experience after they do something in public, whether it is a presentation or speaking up in class.</a:t>
            </a:r>
          </a:p>
          <a:p>
            <a:r>
              <a:rPr lang="en-US" dirty="0"/>
              <a:t>Our brain uses embarrassment to keep us safe  - it stops us from doing things the community might not like; however, too much embarrassment causes a shame wave.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2223F-75B8-1079-6A4F-BA6977443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9BDC08-62EA-2B8C-BA52-E841E4491990}"/>
              </a:ext>
            </a:extLst>
          </p:cNvPr>
          <p:cNvSpPr txBox="1"/>
          <p:nvPr/>
        </p:nvSpPr>
        <p:spPr>
          <a:xfrm>
            <a:off x="7166544" y="622396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2B90F-B69B-0C88-3A80-41ECBB66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2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7B36-3A38-DE2C-A53E-0BB15529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Shame Wave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03CF0-37F8-E083-DBAC-29B45528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shame wave tells us that because you are not perfect you are a failure. This is not true! Failure is normal necessary part of learning.</a:t>
            </a:r>
          </a:p>
          <a:p>
            <a:r>
              <a:rPr lang="en-US" dirty="0"/>
              <a:t>Damages self confidence and negative reinforcement.</a:t>
            </a:r>
          </a:p>
          <a:p>
            <a:r>
              <a:rPr lang="en-US" dirty="0"/>
              <a:t>Coping strategies can be simple or complex such as: taking a few slow breaths, meditating, or retraining your thoughts.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C40BB-2BF5-D379-A362-B79ED7746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AFFA4-0D50-453B-A1EE-18EE5EFF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66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3106-1060-1B2B-420B-3697AEAB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9.3 - </a:t>
            </a:r>
            <a:r>
              <a:rPr lang="fr-FR" dirty="0"/>
              <a:t>How To Be Clear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D6D6A-33D4-75C8-ABD1-B3330E57E3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7117D-335B-F483-0593-3AB8BFA4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methods to engage an audience by being easy to understand.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4090E-A8CC-7E96-AF62-809F5140D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7FAD9-9A70-0457-4E3B-A9A46F23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46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FB4E-FA9D-9D02-D594-3ECAB022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Clear Communication and 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3E904-523C-BB5F-8914-298B5B9F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the video </a:t>
            </a:r>
            <a:r>
              <a:rPr lang="en-US" dirty="0">
                <a:hlinkClick r:id="rId3"/>
              </a:rPr>
              <a:t>clear communication for presenters </a:t>
            </a:r>
            <a:r>
              <a:rPr lang="en-US" dirty="0"/>
              <a:t>to learn three easy steps you can follow to speaking clearly inclusively.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D28C4-2B64-CB28-A9F8-EF010A641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488D7-93FB-FF7B-3E7C-DD18FD1E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C0DC-62A6-6E67-1AD0-07D3B8AA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Presenters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0646-9E0B-8BD8-F314-C2635693E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from audience’s perspective and determine the information they already know or they might need to know.</a:t>
            </a:r>
          </a:p>
          <a:p>
            <a:r>
              <a:rPr lang="en-US" dirty="0"/>
              <a:t>Gauge their interest.</a:t>
            </a:r>
          </a:p>
          <a:p>
            <a:r>
              <a:rPr lang="en-US" dirty="0"/>
              <a:t>Focus on vocabulary.</a:t>
            </a:r>
          </a:p>
          <a:p>
            <a:r>
              <a:rPr lang="en-US" dirty="0"/>
              <a:t>Use descriptive words to help you audience visualize and engage their senses.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FECCF-1E60-FB21-8961-929A069D2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AA333-74E7-0599-0875-C861D004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73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8B2E-5F90-48BE-2E3D-05B3A5F2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9.4 - How To Structure Your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21BE1-415E-1CC5-8140-EA75E17EB8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6680D-9CC2-8BCD-CDA9-1B16A100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your presentation into a clear, simple structure.</a:t>
            </a:r>
          </a:p>
          <a:p>
            <a:r>
              <a:rPr lang="en-US" dirty="0"/>
              <a:t>Use valid resources and avoid plagiarism.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43C1D-4B62-9616-0259-E340CDA51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891F3-1617-5DA3-6CD6-53FD3C43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0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4182C-843B-0837-20A0-7996B5080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F701E-D948-C5C5-0DC7-42A8AD37E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ways to structure a presentation this version contains  10 parts: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Grabber/Hook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Self introduction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Thesis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Overview of main points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Key point 1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0F7710-8CA6-C457-93B5-1861ADCC10D3}"/>
              </a:ext>
            </a:extLst>
          </p:cNvPr>
          <p:cNvSpPr txBox="1"/>
          <p:nvPr/>
        </p:nvSpPr>
        <p:spPr>
          <a:xfrm>
            <a:off x="7020065" y="635635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89092-BC84-B611-FD1E-B98E50D9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25340-038A-CB6E-CE2A-972B7B7DC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47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041F-4727-9461-1DD4-CF86CB877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8219-1AD7-08A1-4593-FE4137CA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 structure parts continued: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Key point 2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Key point 3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Conclusion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Summary of main points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Call to action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372899-5ADF-47EF-8292-6B7FE1C8A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F58C6-DC3C-D228-B9D7-F022D5577BB5}"/>
              </a:ext>
            </a:extLst>
          </p:cNvPr>
          <p:cNvSpPr txBox="1"/>
          <p:nvPr/>
        </p:nvSpPr>
        <p:spPr>
          <a:xfrm>
            <a:off x="7178391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FDE5C-E69F-8AEB-11AF-14CD213E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7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71971-36B2-D26B-F842-570F43D41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– Why Should I Learn Public Speaking?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5894E-18B5-F3E5-2B19-B8509612AA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AA5A2-5624-34B4-E8A7-BD93D3B78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many benefits of public speaking.</a:t>
            </a:r>
          </a:p>
          <a:p>
            <a:r>
              <a:rPr lang="en-US" dirty="0"/>
              <a:t>Explain why public speaking is important to your career.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82DAC-0F3F-8063-BB00-199006DE3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34E9-7CA6-C3F2-4BB2-F2F1CCF0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03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42EE-ED5F-7F59-F143-F0FE2D9B6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BB48A-39FA-3E4B-E178-3418A63EB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Grabber/Hook: An engaging statement to grab attention before or after self introduction.</a:t>
            </a:r>
          </a:p>
          <a:p>
            <a:r>
              <a:rPr lang="en-US" dirty="0"/>
              <a:t>Self Introduction: Your name and credentials to build credibility.</a:t>
            </a:r>
          </a:p>
          <a:p>
            <a:r>
              <a:rPr lang="en-US" dirty="0"/>
              <a:t>Thesis: Your argument or point of your presentation.</a:t>
            </a:r>
          </a:p>
          <a:p>
            <a:r>
              <a:rPr lang="en-US" dirty="0"/>
              <a:t>Overview of main points: Brief overview of main points that will be discussed in the presentation.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7607A-75B7-3D39-5F47-67B88F8EE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8AB54-CB2E-8791-3EF1-5C8BEB741D21}"/>
              </a:ext>
            </a:extLst>
          </p:cNvPr>
          <p:cNvSpPr txBox="1"/>
          <p:nvPr/>
        </p:nvSpPr>
        <p:spPr>
          <a:xfrm>
            <a:off x="7121242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DED01-7432-06B7-A961-ED625D7D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92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07F0C-8927-9602-43FF-FF30574E4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FF09C-D7AF-D20C-D305-28ED5960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all the key points that support your thesis and any sub-points related to it along with supporting evidence.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89D62-28AB-69C1-726B-51426F5D3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1EFB2-E47B-FB76-0BC2-E63CCA76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98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0177F-EFB3-BC3B-6EBA-76778BBF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F0ED3-D71B-C656-324C-AFE1B16CA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main points – Restate the points briefly in the order you presented them.</a:t>
            </a:r>
          </a:p>
          <a:p>
            <a:r>
              <a:rPr lang="en-US" dirty="0"/>
              <a:t>Conclusion – Reiterate the thesis statement in past tense.</a:t>
            </a:r>
          </a:p>
          <a:p>
            <a:r>
              <a:rPr lang="en-US" dirty="0"/>
              <a:t>Call to action – Give a clear direction to your audience for them to take an action.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54516-5A62-B1EE-D530-69FAD02EB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745CE4-33BF-A177-5B64-482B2C20FF64}"/>
              </a:ext>
            </a:extLst>
          </p:cNvPr>
          <p:cNvSpPr txBox="1"/>
          <p:nvPr/>
        </p:nvSpPr>
        <p:spPr>
          <a:xfrm>
            <a:off x="7357296" y="635635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A4C0C-D0AE-0D5E-10D9-EC1A386ACCE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9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6B70-D17D-345D-4BD9-6ECFC217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 </a:t>
            </a:r>
            <a:r>
              <a:rPr lang="en-US" dirty="0"/>
              <a:t>Your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0ABA-B6F6-A56E-B3E0-720D216CF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an outline for your presentation: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thesis and write this as a full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3 Main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key supporting points for each of your Main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other parts – introduction, grabber, call to action, 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6417F-3C3D-9C28-627E-F675A3443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21AE40-0D29-9767-3098-FB849274A81C}"/>
              </a:ext>
            </a:extLst>
          </p:cNvPr>
          <p:cNvSpPr txBox="1"/>
          <p:nvPr/>
        </p:nvSpPr>
        <p:spPr>
          <a:xfrm>
            <a:off x="7300146" y="624682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C02A5-AC03-E42C-EB16-D3F238D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50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33B9-7A1A-8DE8-C760-52EC2BEB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9.5 - How To Deliver Your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B1440-E190-EBCC-006C-B8615F9867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308F3-8ADD-1F5A-CFDF-20A9DF1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voice and body language skills that keep an audience engaged and inspired.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F0DC4-B5CB-05A8-BD6A-55CB4C4BE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2C281-5C49-FAF6-55F4-691AB964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383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7639-95CC-7692-45B3-2CB75286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Good Presenters Engaging?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E6A1F-257C-8C2E-8252-BE167488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Aspects of an engaging presentation include: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Confidence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Passion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Proficient body language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Eye contact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Speaking clearly, being easy to understand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5CFED-46A0-787E-E1E5-EB1043C84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3740CF-009F-4EE3-CB11-C117CAE45E11}"/>
              </a:ext>
            </a:extLst>
          </p:cNvPr>
          <p:cNvSpPr txBox="1"/>
          <p:nvPr/>
        </p:nvSpPr>
        <p:spPr>
          <a:xfrm>
            <a:off x="7037256" y="641795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9AFB3-7579-4D2C-E8F4-D6A879AE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7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C8B76-D1B3-7881-1D0E-ED5CA7A98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Good Presenters Engaging?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AFC0-B005-D99C-E3D0-C13D20B71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elements of an engaging presentation include: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Effective pauses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Few hesitations or filler words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Using words and phrases that are appropriate for the audience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Accurate timing: not going overtime or ending too early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Smooth transitions between sentences and sections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40A8A-2D41-3B27-B4A6-4865D10B4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91F0CA-3E61-B954-C426-49C6E78AA7CA}"/>
              </a:ext>
            </a:extLst>
          </p:cNvPr>
          <p:cNvSpPr txBox="1"/>
          <p:nvPr/>
        </p:nvSpPr>
        <p:spPr>
          <a:xfrm>
            <a:off x="7403016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71EF9-6645-8CD9-9529-79E6657F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9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494B6-3FBA-B9E4-AC41-6F4C60B39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AA5FB-C9B3-A974-723D-CF378E41A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Volume – Speak loud and confidently so everyone in the room can hear you.</a:t>
            </a:r>
          </a:p>
          <a:p>
            <a:r>
              <a:rPr lang="en-US" dirty="0"/>
              <a:t>Clarity – Make sure your word delivery is clear, enunciate and avoid mumbling.</a:t>
            </a:r>
          </a:p>
          <a:p>
            <a:r>
              <a:rPr lang="en-US" dirty="0"/>
              <a:t>Tone – Focus on your tone when asking questions or stating facts to show authority and engage interest. Match your tine to the content of the presentation.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44FBEF-5374-D1A3-8225-7683F7FCF1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140126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96D43-72E0-F019-7F6E-5B4C8D2B5DC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D506B-348C-1814-2D40-CF4DA36D6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15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E715-D623-7CF1-E91B-F10C05C5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Voice 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AEC65-1631-27F5-A26D-84D898C52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Pace – Speak slowly and smoothly with confidence. Vary your pace and take brief pauses. Avoid choppiness.</a:t>
            </a:r>
          </a:p>
          <a:p>
            <a:r>
              <a:rPr lang="en-US" dirty="0"/>
              <a:t>Vocal variety – Practice your speaking skills to avoid monotonous tone. Changing the tone and pace of your presentation adds interest and allows you to add emphasis.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D46E-C0D4-7548-AEB7-83B15FCF0C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8BFE7-5F6B-802A-1FD0-D6DA58D7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44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7672-B247-C0B0-8127-CDED5F7A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Body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4095C-4B6B-022F-1E1E-DBD769D7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Posture – Supports your voice and depicts confidence. Face the audience at all times.</a:t>
            </a:r>
          </a:p>
          <a:p>
            <a:r>
              <a:rPr lang="en-US" dirty="0"/>
              <a:t>Manage your movement – Avoid repetitive movements to trigger distraction, such as tapping your foot. Use the stage carefully to engage with all the audience.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D322C-56D8-4F19-6589-8CF436C2C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6EA51-8AD7-B231-313C-6ABEEFB9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4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06DD-EA96-0D0D-4487-616873862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Benefits of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4981D-9A7B-2F9F-940A-8D0EF52A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for learning how to present effectively include: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Clear communication skills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Become more confident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Stress management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Enhance professionalism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BD3666-B052-D7CC-9898-E4162B341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0706E-9D66-6498-22F5-61BA9BCF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156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4878-9C9C-4A5B-C0EB-E91900A8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Body Language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89000-5D48-2043-E2F6-38907E6C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gestures – Use gestures to add interest, emphasis, and help explain what you’re saying, such as indicating part of a slide or demonstrating an action.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94ABF-B04E-ABFF-651A-E898C00778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21524D-1410-FEB8-5361-6A877F971E5A}"/>
              </a:ext>
            </a:extLst>
          </p:cNvPr>
          <p:cNvSpPr txBox="1"/>
          <p:nvPr/>
        </p:nvSpPr>
        <p:spPr>
          <a:xfrm>
            <a:off x="7132254" y="6399300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CA2FE-F4A2-FE7F-78C5-FB105822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800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E6627-FC37-49C1-85A6-03480C27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Eyes and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C07-A0C9-307E-8E20-F52FCACCD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eye contact most of the time to show confidence and allow the audience to feel included. Look in to camera if your presenting online.</a:t>
            </a:r>
          </a:p>
          <a:p>
            <a:r>
              <a:rPr lang="en-US" dirty="0"/>
              <a:t>Manage your facial expressions to show passion and emotion. Avoid showing nervousness through expressions.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74ABB0-084F-8E45-FA47-F8F229ACD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90AD44-960F-6165-A06F-B0C4A3D7730D}"/>
              </a:ext>
            </a:extLst>
          </p:cNvPr>
          <p:cNvSpPr txBox="1"/>
          <p:nvPr/>
        </p:nvSpPr>
        <p:spPr>
          <a:xfrm>
            <a:off x="7345866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5B34F-848F-F6A5-854B-2CC0FF4A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592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6335-2361-9F14-3382-AB01C43B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9DE93-8AF5-43F7-4931-0F468232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enthusiasm and energy to engage the audience by using appropriate tone, volume, pace, body language, etcetera. </a:t>
            </a:r>
          </a:p>
          <a:p>
            <a:r>
              <a:rPr lang="en-US" dirty="0"/>
              <a:t>Level of energy can either inspire or disengage the audience.</a:t>
            </a:r>
          </a:p>
          <a:p>
            <a:r>
              <a:rPr lang="en-US" dirty="0"/>
              <a:t>You can make a boring topic interesting through passion.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CF8C5-83CA-3495-CBBD-F90D9D9F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97C55-CE2B-AEA3-973B-748C32C3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16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6ADA-BFCF-5451-9D4E-93C4128A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04B8-EF58-9F98-3B1F-A23678C9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Filler words – Avoid using filler words which make you seem nervous or unprepared.</a:t>
            </a:r>
          </a:p>
          <a:p>
            <a:r>
              <a:rPr lang="en-US" dirty="0"/>
              <a:t>Vocabulary – Use appropriate words your audience will understand.</a:t>
            </a:r>
          </a:p>
          <a:p>
            <a:r>
              <a:rPr lang="en-US" dirty="0"/>
              <a:t>Transitions – Transitioning words help the presentation flow smooth.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6FEB2-9F16-F626-D19B-D5F455204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77376-4846-9088-AA12-0F0DF0F4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84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8880-B4C5-A605-F464-28997DCA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Delivery: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62CCF-692E-5756-D64E-3EB2F08EA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track of your content to fit the time duration of presentation.</a:t>
            </a:r>
          </a:p>
          <a:p>
            <a:r>
              <a:rPr lang="en-US" dirty="0"/>
              <a:t>Make sure the presentation isn’t too long or too short.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732F7-188C-8A1A-C25D-C9ABA3CB4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502F7-DE0F-AB11-D3FF-4688A32E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775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7751-C014-14ED-5498-5EB1FD6A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9.6 - How To Make Slides &amp; Visuals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902D-4E05-A693-7E47-20FAEDE607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44026-3B23-C122-F6CD-3A9C83975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basics of visual design to make clear, compelling and well-organized presentation slides and images.</a:t>
            </a:r>
          </a:p>
          <a:p>
            <a:r>
              <a:rPr lang="en-US" dirty="0"/>
              <a:t>Find great images.</a:t>
            </a:r>
          </a:p>
          <a:p>
            <a:r>
              <a:rPr lang="en-US" dirty="0"/>
              <a:t>Storyboard your presentation.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D23E-D9D2-691D-26E4-8AA3A23B5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B239-92E1-C3CD-BD54-38DE33297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38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AD23-11DC-FD81-D374-7FE5DE66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4BF5-4332-C566-C2D8-D1C7DD383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Outline and organize your presentation.</a:t>
            </a:r>
          </a:p>
          <a:p>
            <a:r>
              <a:rPr lang="en-US" dirty="0"/>
              <a:t>Determine the order of the slides and the content that will go on each slide.</a:t>
            </a:r>
          </a:p>
          <a:p>
            <a:r>
              <a:rPr lang="en-US" dirty="0"/>
              <a:t>Tip: Use sticky notes. Each note will depict one slide.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CB26C-42EC-2E1C-5573-82482BC6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C598C-2AA7-ECB8-1164-C7403467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124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90BC-A4FD-5CB8-389B-2A9D48DC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Slides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162F4-7400-68B6-93FF-3E2B0ABAE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key elements of slides</a:t>
            </a:r>
          </a:p>
          <a:p>
            <a:pPr marL="560070" lvl="1" indent="-514350">
              <a:buFont typeface="+mj-lt"/>
              <a:buAutoNum type="arabicPeriod"/>
            </a:pPr>
            <a:r>
              <a:rPr lang="en-US" b="0" dirty="0"/>
              <a:t>Organization</a:t>
            </a:r>
          </a:p>
          <a:p>
            <a:pPr marL="560070" lvl="1" indent="-514350">
              <a:buFont typeface="+mj-lt"/>
              <a:buAutoNum type="arabicPeriod"/>
            </a:pPr>
            <a:r>
              <a:rPr lang="en-US" b="0" dirty="0"/>
              <a:t>Titles &amp; text</a:t>
            </a:r>
          </a:p>
          <a:p>
            <a:pPr marL="560070" lvl="1" indent="-514350">
              <a:buFont typeface="+mj-lt"/>
              <a:buAutoNum type="arabicPeriod"/>
            </a:pPr>
            <a:r>
              <a:rPr lang="en-US" b="0" dirty="0"/>
              <a:t>Visual design</a:t>
            </a:r>
          </a:p>
          <a:p>
            <a:pPr marL="560070" lvl="1" indent="-514350">
              <a:buFont typeface="+mj-lt"/>
              <a:buAutoNum type="arabicPeriod"/>
            </a:pPr>
            <a:r>
              <a:rPr lang="en-US" b="0" dirty="0"/>
              <a:t>Content </a:t>
            </a:r>
          </a:p>
          <a:p>
            <a:pPr marL="560070" lvl="1" indent="-514350">
              <a:buFont typeface="+mj-lt"/>
              <a:buAutoNum type="arabicPeriod"/>
            </a:pPr>
            <a:r>
              <a:rPr lang="en-US" b="0" dirty="0"/>
              <a:t>User experience.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5FAA0-B31C-8D60-7298-6A5AD3B96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A5D65-1625-BADD-AD52-98419562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60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77F2-29D0-5109-F36E-89E66295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72CFF-F63F-6A22-BAD0-0BE43BA69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the slide deck to match the order of your presentation.</a:t>
            </a:r>
          </a:p>
          <a:p>
            <a:r>
              <a:rPr lang="en-US" dirty="0"/>
              <a:t>The information should logically flow from one point to another.</a:t>
            </a:r>
          </a:p>
          <a:p>
            <a:r>
              <a:rPr lang="en-US" dirty="0"/>
              <a:t>The size and formatting of the main and sub points should be consistent.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8B07E-0152-2C3B-4F0F-5C6977339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B8EAC-B866-EFFF-DC04-E39D9137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10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C60A-3308-D5F2-879B-97E4513E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 and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6CE4B-1079-513E-2253-5666033CD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slides theme and formatting should be consistent.</a:t>
            </a:r>
          </a:p>
          <a:p>
            <a:r>
              <a:rPr lang="en-US" dirty="0"/>
              <a:t>Use bullet points instead of heavy text on the slides so they are easy to read. </a:t>
            </a:r>
          </a:p>
          <a:p>
            <a:r>
              <a:rPr lang="en-US" dirty="0"/>
              <a:t>Choose proper font type, size (at least size 32) and color to avoid contrast and accessibility issue.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7DC80-EF3E-5D53-6F05-9E1C842D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5C09F8-DDCE-ABF4-954B-89D11978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3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2429-7BE6-0EAD-7692-716277DB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Benefits of Public Speaking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9C71A-F197-880A-615E-582C4894A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benefits for learning how to present effectively include: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Teamwork.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Listening skills.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Giving feedback.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Being able to “think on your feet“.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98950-124A-D0EA-FFD8-CC5BEE2E6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36AF-5DF1-48C6-3C38-B781387E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200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BAF5-4EBB-5E4B-9BAA-87103DF6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 and Text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4A4C-08DD-23DC-9CD9-24AB1D0CA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for spelling and grammatical errors.</a:t>
            </a:r>
          </a:p>
          <a:p>
            <a:r>
              <a:rPr lang="en-US" dirty="0"/>
              <a:t>Use limited amount of animation and transition to avoid distracting the audience.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5766F-665B-B242-2FCF-4774E5F98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84113-C71E-7544-0B8A-7A8F6D7F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892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1CB4-AAB9-626F-8D2A-ED914FE5A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17C9-CD6E-45BD-C7C3-AB33D77F3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the presentations slide design is consistent, especially when working in teams.</a:t>
            </a:r>
          </a:p>
          <a:p>
            <a:r>
              <a:rPr lang="en-US" dirty="0"/>
              <a:t>Align the text or images to give it a more clean and professional look. Make sure to left align the text to make it easier to read.</a:t>
            </a:r>
          </a:p>
          <a:p>
            <a:r>
              <a:rPr lang="en-US" dirty="0"/>
              <a:t>Use your brand colors and logos to show consistency.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24E98-6F94-D1E5-1863-3D8E77A70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BA51C-238A-547E-9C69-635BE212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816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959D-0F30-4F55-D38A-0A2D9CEA5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Design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34CFD-3848-7B53-1054-8F7B83AF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Images add interest. Make sure to use high quality professional images without watermark and be careful with image licensing and credits.</a:t>
            </a:r>
          </a:p>
          <a:p>
            <a:r>
              <a:rPr lang="en-US" dirty="0"/>
              <a:t>Charts and graphs help you to visualize data and information and help the audience understand the data.</a:t>
            </a:r>
          </a:p>
          <a:p>
            <a:r>
              <a:rPr lang="en-US" dirty="0"/>
              <a:t>When using graphs and charts make sure charts and graphs labels and titles are visible.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3F65E-32BC-07B9-7565-2FA008A84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AD6B1-A6B6-B7D9-BAAD-2F13A5EC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860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E0F3-4882-751E-238C-3A03405B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09FB-6ED8-2A20-A407-B5AC5D85F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at least one slide for each point.</a:t>
            </a:r>
          </a:p>
          <a:p>
            <a:r>
              <a:rPr lang="en-US" dirty="0"/>
              <a:t>Information is easy to understand.</a:t>
            </a:r>
          </a:p>
          <a:p>
            <a:r>
              <a:rPr lang="en-US" dirty="0"/>
              <a:t>Determine audience’s understanding.</a:t>
            </a:r>
          </a:p>
          <a:p>
            <a:r>
              <a:rPr lang="en-US" dirty="0"/>
              <a:t>Keep track of citations and references.</a:t>
            </a:r>
          </a:p>
          <a:p>
            <a:r>
              <a:rPr lang="en-US" dirty="0"/>
              <a:t>Include your name and credentials at the start of your slides and your name and contact information on the last slide.</a:t>
            </a:r>
          </a:p>
          <a:p>
            <a:r>
              <a:rPr lang="en-US" dirty="0"/>
              <a:t>Engages the left and right brain using variety of content.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47128D-AB81-C61D-BF65-A31CE4200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8F8D9-87BF-FDCE-18BC-751D1C52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8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3C96D-251D-A9B2-5CC5-1FE95C35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6301-21A2-DD2E-C9B8-8B53D2AE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enhances and supports your presentation and support your delivery.</a:t>
            </a:r>
          </a:p>
          <a:p>
            <a:r>
              <a:rPr lang="en-US" dirty="0"/>
              <a:t>Use a reasonable number of slides, usually around 1-2 slides per minute.</a:t>
            </a:r>
          </a:p>
          <a:p>
            <a:r>
              <a:rPr lang="en-US" dirty="0"/>
              <a:t>Longer presentations typically include an agenda or overview.</a:t>
            </a:r>
          </a:p>
          <a:p>
            <a:r>
              <a:rPr lang="en-US" dirty="0"/>
              <a:t>When practicing remember if a slides has an animation or transition.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A93FE-B583-E2F0-F093-30BBEA805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2A35B-9583-7C0B-AE57-975FE4DD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80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F5C6D-CCC4-3C82-5B88-6D700257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Other People’s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13DEB-510C-455F-3920-1ACAEB94E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ideal to use your own images in presentations.</a:t>
            </a:r>
          </a:p>
          <a:p>
            <a:r>
              <a:rPr lang="en-US" dirty="0"/>
              <a:t>If you are using someone else’s image then be careful to use copyright-free images, and credit them properly to avoid copyright infringement. </a:t>
            </a:r>
          </a:p>
          <a:p>
            <a:r>
              <a:rPr lang="en-US" dirty="0"/>
              <a:t>Don’t use watermarked images—it’s illegal and unethical </a:t>
            </a:r>
            <a:r>
              <a:rPr lang="en-US" dirty="0">
                <a:solidFill>
                  <a:srgbClr val="39393A"/>
                </a:solidFill>
              </a:rPr>
              <a:t>(Booth et al., 2022).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58701-726D-CD99-5711-D1A3F7C8F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91DAC-5B4C-A853-EF89-A4A5D690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594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6E6BB-0684-F91A-DB95-050B8C8D8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B6F1-C675-8F40-F240-0658DB659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6"/>
            <a:ext cx="9950103" cy="3710250"/>
          </a:xfrm>
        </p:spPr>
        <p:txBody>
          <a:bodyPr>
            <a:normAutofit/>
          </a:bodyPr>
          <a:lstStyle/>
          <a:p>
            <a:r>
              <a:rPr lang="en-US" dirty="0"/>
              <a:t>Burst</a:t>
            </a:r>
          </a:p>
          <a:p>
            <a:r>
              <a:rPr lang="en-US" dirty="0" err="1"/>
              <a:t>Pexels</a:t>
            </a:r>
            <a:endParaRPr lang="en-US" dirty="0"/>
          </a:p>
          <a:p>
            <a:r>
              <a:rPr lang="en-US" dirty="0" err="1"/>
              <a:t>Unsplash</a:t>
            </a:r>
            <a:endParaRPr lang="en-US" dirty="0"/>
          </a:p>
          <a:p>
            <a:r>
              <a:rPr lang="en-US" dirty="0" err="1"/>
              <a:t>Pixabay</a:t>
            </a:r>
            <a:endParaRPr lang="en-US" dirty="0"/>
          </a:p>
          <a:p>
            <a:r>
              <a:rPr lang="en-US" dirty="0"/>
              <a:t>Flickr – Creative Commons license</a:t>
            </a:r>
            <a:endParaRPr lang="en-US" dirty="0">
              <a:cs typeface="Calibri"/>
            </a:endParaRPr>
          </a:p>
          <a:p>
            <a:r>
              <a:rPr lang="en-US" dirty="0"/>
              <a:t>Google: Enter your search words and click Search. Click </a:t>
            </a:r>
            <a:r>
              <a:rPr lang="en-US" i="1" dirty="0"/>
              <a:t>Images</a:t>
            </a:r>
            <a:r>
              <a:rPr lang="en-US" dirty="0"/>
              <a:t>, and </a:t>
            </a:r>
            <a:r>
              <a:rPr lang="en-US" i="1" dirty="0"/>
              <a:t>Tools</a:t>
            </a:r>
            <a:r>
              <a:rPr lang="en-US" dirty="0"/>
              <a:t> (underneath the search bar). Then click </a:t>
            </a:r>
            <a:r>
              <a:rPr lang="en-US" i="1" dirty="0"/>
              <a:t>Usage Rights </a:t>
            </a:r>
            <a:r>
              <a:rPr lang="en-US" dirty="0"/>
              <a:t>and select </a:t>
            </a:r>
            <a:r>
              <a:rPr lang="en-US" i="1" dirty="0"/>
              <a:t>Creative Commons Licenses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416B7-DDAB-A7F7-5217-55B9A8EB652C}"/>
              </a:ext>
            </a:extLst>
          </p:cNvPr>
          <p:cNvSpPr txBox="1"/>
          <p:nvPr/>
        </p:nvSpPr>
        <p:spPr>
          <a:xfrm>
            <a:off x="7523961" y="6337072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E15CC-856A-CA84-68A4-898EA3DA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3DF86C-8BD5-3841-50CE-526AAE2C3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353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B79E-B93B-72A7-A2BD-3D62DD39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Give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5A291-E8B9-630D-4F67-97C28380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credit to the creators of anything you didn’t create – including images, charts, graphs, video, audio and gifs</a:t>
            </a:r>
          </a:p>
          <a:p>
            <a:r>
              <a:rPr lang="en-US" dirty="0"/>
              <a:t>Provide credit on the slide where the image appears. </a:t>
            </a:r>
          </a:p>
          <a:p>
            <a:r>
              <a:rPr lang="en-US" dirty="0"/>
              <a:t>Include a final slide that includes the full APA reference list entry.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7B2DB-A195-E8E3-61F6-65215DB6D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521129-EA88-8C4C-C41A-880EBF2F0B4F}"/>
              </a:ext>
            </a:extLst>
          </p:cNvPr>
          <p:cNvSpPr txBox="1"/>
          <p:nvPr/>
        </p:nvSpPr>
        <p:spPr>
          <a:xfrm>
            <a:off x="7577124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1936E-121D-A7C1-3842-ECFD7356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381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6133-4391-5336-6CAA-08116B3F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Graph, Chart, or Visual Should I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A8E3-42FD-9CA3-EAFD-86242A25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 Chart – Display percentages. </a:t>
            </a:r>
          </a:p>
          <a:p>
            <a:r>
              <a:rPr lang="en-US" dirty="0"/>
              <a:t>Bar Graph – Shows comparison between different values along x-axis and y-axis.</a:t>
            </a:r>
          </a:p>
          <a:p>
            <a:r>
              <a:rPr lang="en-US" dirty="0"/>
              <a:t>Line Graph – Display a change over time. </a:t>
            </a:r>
          </a:p>
          <a:p>
            <a:r>
              <a:rPr lang="en-US" dirty="0"/>
              <a:t>Heatmap chart – Depict magnitude or certain value through colors.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27F2E-5BC0-5B94-6E7B-61E19B344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2DCBD-1026-BC2C-2B3E-198CA385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547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678D-643B-4C26-C06B-40FE0B7A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31273-95D5-D605-A26C-483524903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995" indent="-340995">
              <a:buNone/>
            </a:pPr>
            <a:r>
              <a:rPr lang="en-US" dirty="0">
                <a:cs typeface="Calibri"/>
              </a:rPr>
              <a:t>Cramer, E., Quibell, A., &amp; Booth, J. (2022, February 28). </a:t>
            </a:r>
            <a:r>
              <a:rPr lang="en-US" i="1" dirty="0">
                <a:cs typeface="Calibri"/>
              </a:rPr>
              <a:t>Communication Essentials for College</a:t>
            </a:r>
            <a:r>
              <a:rPr lang="en-US" dirty="0">
                <a:cs typeface="Calibri"/>
              </a:rPr>
              <a:t>. </a:t>
            </a:r>
            <a:r>
              <a:rPr lang="en-US" dirty="0" err="1">
                <a:cs typeface="Calibri"/>
              </a:rPr>
              <a:t>eCampus</a:t>
            </a:r>
            <a:r>
              <a:rPr lang="en-US" dirty="0">
                <a:cs typeface="Calibri"/>
              </a:rPr>
              <a:t> Ontario Open Library. </a:t>
            </a:r>
            <a:r>
              <a:rPr lang="en-US" dirty="0">
                <a:cs typeface="Calibri"/>
                <a:hlinkClick r:id="rId2"/>
              </a:rPr>
              <a:t>https://ecampusontario.pr essbooks.pub/</a:t>
            </a:r>
            <a:r>
              <a:rPr lang="en-US" dirty="0" err="1">
                <a:cs typeface="Calibri"/>
                <a:hlinkClick r:id="rId2"/>
              </a:rPr>
              <a:t>gccomm</a:t>
            </a:r>
            <a:r>
              <a:rPr lang="en-US" dirty="0">
                <a:cs typeface="Calibri"/>
                <a:hlinkClick r:id="rId2"/>
              </a:rPr>
              <a:t>/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r>
              <a:rPr lang="en-US" dirty="0"/>
              <a:t>Lucinda Atwood. (2021, January 20). </a:t>
            </a:r>
            <a:r>
              <a:rPr lang="en-US" i="1" dirty="0"/>
              <a:t>Clear Communication for Presenters</a:t>
            </a:r>
            <a:r>
              <a:rPr lang="en-US" dirty="0"/>
              <a:t> [Video]. YouTube. </a:t>
            </a:r>
            <a:r>
              <a:rPr lang="en-US" u="sng" dirty="0">
                <a:hlinkClick r:id="rId3"/>
              </a:rPr>
              <a:t>https://www.youtube.com/watch?v=OuGdj58bbmc</a:t>
            </a:r>
            <a:r>
              <a:rPr lang="en-US" dirty="0"/>
              <a:t> . Licensed under standard YouTube License.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D4A03-6DE7-1FF9-B595-5FDEE06A0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4AF79-5BA6-2D2E-E0A7-2360F5E1E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0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E71D5-2BBF-CFF5-A7C5-5057F11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Time Before Reading &amp;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46284-69B6-F622-ACB1-F73E0F995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ago information was passed on verbally in the form of stories.</a:t>
            </a:r>
          </a:p>
          <a:p>
            <a:r>
              <a:rPr lang="en-US" dirty="0"/>
              <a:t>A good presenter tells stories to create impact.</a:t>
            </a:r>
          </a:p>
          <a:p>
            <a:r>
              <a:rPr lang="en-US" dirty="0"/>
              <a:t>An example of this is Canada’s Indigenous peoples, including Vancouver’s Musqueam, Squamish, and Tsleil-Waututh communities who used stories to pass down their wisdom.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4E469-6F9E-3FF6-CA95-C0FCBCE6D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80702B-3592-08E7-DC35-2714FBD1F921}"/>
              </a:ext>
            </a:extLst>
          </p:cNvPr>
          <p:cNvSpPr txBox="1"/>
          <p:nvPr/>
        </p:nvSpPr>
        <p:spPr>
          <a:xfrm>
            <a:off x="7505886" y="6352143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3F5B2-1A2B-7CD9-26B3-D01152CD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5F0E-0E6F-D1EF-FEDF-D2DC0938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Rise of Written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653FE-9FC1-9EBE-9614-18E7BEB1F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mid of 1400’s the printing press was introduced in Europe so books could be mass produced.</a:t>
            </a:r>
          </a:p>
          <a:p>
            <a:r>
              <a:rPr lang="en-US" dirty="0"/>
              <a:t>Power of reading and written communication was budding instead of just story telling.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3722F-9EEA-E200-82B7-A8C0C42F1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92CFF-46A5-2D83-DAB9-E34E8FD326F7}"/>
              </a:ext>
            </a:extLst>
          </p:cNvPr>
          <p:cNvSpPr txBox="1"/>
          <p:nvPr/>
        </p:nvSpPr>
        <p:spPr>
          <a:xfrm>
            <a:off x="7082976" y="6267921"/>
            <a:ext cx="252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C0BDE-B057-F91C-071A-E2D18419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7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D099-BE41-2D53-4360-8DADB5F3F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Radio, Television, and the Return to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7D840-0EC9-4DB6-1991-00F3BCCDC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Invention of radio and television shifted the focus of how information is being consumed.</a:t>
            </a:r>
          </a:p>
          <a:p>
            <a:r>
              <a:rPr lang="en-US" dirty="0"/>
              <a:t>Instead of reading books and newspapers, people were able to watch and listen to presentations.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9331C-2B13-D1A5-429A-DBE6DF084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C33AA-78DA-7D0D-407E-8FC84E7A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5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36C7-DB12-E6DA-92E8-AB815FC1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Today, and New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69A77-5565-AD8A-1CFD-C5917F6CA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short attention span.</a:t>
            </a:r>
          </a:p>
          <a:p>
            <a:r>
              <a:rPr lang="en-US" dirty="0"/>
              <a:t>Various mediums to consume and present information like YouTube, TikTok, Snapchat, Instagram, Facebook videos.</a:t>
            </a:r>
          </a:p>
          <a:p>
            <a:r>
              <a:rPr lang="en-US" dirty="0"/>
              <a:t>These platforms allows the presenter to reach millions of people and influence them.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A39CD-857C-0152-2D64-8FBB81F3C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4E83A-E579-3B12-6572-313185B2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536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E03339-60CE-4A48-B319-4BC8110F19C6}"/>
</file>

<file path=customXml/itemProps2.xml><?xml version="1.0" encoding="utf-8"?>
<ds:datastoreItem xmlns:ds="http://schemas.openxmlformats.org/officeDocument/2006/customXml" ds:itemID="{3AD66BD6-CCEF-44DA-BB8F-FC8717628CA5}"/>
</file>

<file path=customXml/itemProps3.xml><?xml version="1.0" encoding="utf-8"?>
<ds:datastoreItem xmlns:ds="http://schemas.openxmlformats.org/officeDocument/2006/customXml" ds:itemID="{33217876-AEEF-49F1-95DD-8DC996D8A87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3887</Words>
  <Application>Microsoft Office PowerPoint</Application>
  <PresentationFormat>Widescreen</PresentationFormat>
  <Paragraphs>457</Paragraphs>
  <Slides>59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Avenir Next LT Pro</vt:lpstr>
      <vt:lpstr>Avenir Next LT Pro Light</vt:lpstr>
      <vt:lpstr>Calibri</vt:lpstr>
      <vt:lpstr>BlocksVTI</vt:lpstr>
      <vt:lpstr>Communication Essentials for College Chapter 9: Presentations</vt:lpstr>
      <vt:lpstr>Chapter 9: Presentations</vt:lpstr>
      <vt:lpstr>9.1 – Why Should I Learn Public Speaking?</vt:lpstr>
      <vt:lpstr>The Benefits of Public Speaking</vt:lpstr>
      <vt:lpstr>The Benefits of Public Speaking (Continued)</vt:lpstr>
      <vt:lpstr>A Time Before Reading &amp; Writing</vt:lpstr>
      <vt:lpstr>The Rise of Written Communication</vt:lpstr>
      <vt:lpstr>Radio, Television, and the Return to Presentations</vt:lpstr>
      <vt:lpstr>Today, and New Media</vt:lpstr>
      <vt:lpstr>Today, and New Media (Continued)</vt:lpstr>
      <vt:lpstr>9.2 – Why Am I So Nervous?</vt:lpstr>
      <vt:lpstr>Why Do We Get So Nervous?</vt:lpstr>
      <vt:lpstr>Why Do We Get So Nervous? (Continued 1)</vt:lpstr>
      <vt:lpstr>Why Do We Get So Nervous? (Continued 2)</vt:lpstr>
      <vt:lpstr>Why Do We Get So Nervous? (Continued 3)</vt:lpstr>
      <vt:lpstr>Why Do We Get So Nervous? (Continued 4)</vt:lpstr>
      <vt:lpstr>Coping strategies</vt:lpstr>
      <vt:lpstr>Coping strategies (Continued 1)</vt:lpstr>
      <vt:lpstr>Coping strategies (Continued 2)</vt:lpstr>
      <vt:lpstr>Coping strategies (Continued 3)</vt:lpstr>
      <vt:lpstr>Coping strategies (Continued 4)</vt:lpstr>
      <vt:lpstr>Shame Wave</vt:lpstr>
      <vt:lpstr>Shame Wave (Continued)</vt:lpstr>
      <vt:lpstr>9.3 - How To Be Clear</vt:lpstr>
      <vt:lpstr>What is Clear Communication and Why is it Important?</vt:lpstr>
      <vt:lpstr>Tips for Presenters</vt:lpstr>
      <vt:lpstr>9.4 - How To Structure Your Presentation</vt:lpstr>
      <vt:lpstr>Structure</vt:lpstr>
      <vt:lpstr>Structure (Continued)</vt:lpstr>
      <vt:lpstr>Beginning of Presentation</vt:lpstr>
      <vt:lpstr>Body of Presentation</vt:lpstr>
      <vt:lpstr>Ending the Presentation</vt:lpstr>
      <vt:lpstr>Outline Your Presentation</vt:lpstr>
      <vt:lpstr>9.5 - How To Deliver Your Presentation</vt:lpstr>
      <vt:lpstr>What Makes Good Presenters Engaging?</vt:lpstr>
      <vt:lpstr>What Makes Good Presenters Engaging? (Continued)</vt:lpstr>
      <vt:lpstr>Presentation Delivery: Voice </vt:lpstr>
      <vt:lpstr>Presentation Delivery: Voice  (Continued)</vt:lpstr>
      <vt:lpstr>Presentation Delivery: Body Language</vt:lpstr>
      <vt:lpstr>Presentation Delivery: Body Language (Continued)</vt:lpstr>
      <vt:lpstr>Presentation Delivery: Eyes and Face</vt:lpstr>
      <vt:lpstr>Presentation Delivery: Passion</vt:lpstr>
      <vt:lpstr>Presentation Delivery: Words</vt:lpstr>
      <vt:lpstr>Presentation Delivery: Timing</vt:lpstr>
      <vt:lpstr>9.6 - How To Make Slides &amp; Visuals</vt:lpstr>
      <vt:lpstr>Storyboard</vt:lpstr>
      <vt:lpstr>Creating Slides </vt:lpstr>
      <vt:lpstr>Organization</vt:lpstr>
      <vt:lpstr>Titles and Text</vt:lpstr>
      <vt:lpstr>Titles and Text (Continued)</vt:lpstr>
      <vt:lpstr>Visual Design</vt:lpstr>
      <vt:lpstr>Visual Design (Continued)</vt:lpstr>
      <vt:lpstr>Content</vt:lpstr>
      <vt:lpstr>Audience Experience</vt:lpstr>
      <vt:lpstr>Using Other People’s Images</vt:lpstr>
      <vt:lpstr>Where to Find Images</vt:lpstr>
      <vt:lpstr>How to Give Credit</vt:lpstr>
      <vt:lpstr>Which Graph, Chart, or Visual Should I Use?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2024-08-02T20:57:27Z</dcterms:created>
  <dcterms:modified xsi:type="dcterms:W3CDTF">2024-08-02T20:57:30Z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