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Lst>
  <p:notesMasterIdLst>
    <p:notesMasterId r:id="rId58"/>
  </p:notesMasterIdLst>
  <p:sldIdLst>
    <p:sldId id="256" r:id="rId2"/>
    <p:sldId id="515" r:id="rId3"/>
    <p:sldId id="592" r:id="rId4"/>
    <p:sldId id="593" r:id="rId5"/>
    <p:sldId id="594" r:id="rId6"/>
    <p:sldId id="595" r:id="rId7"/>
    <p:sldId id="601" r:id="rId8"/>
    <p:sldId id="602" r:id="rId9"/>
    <p:sldId id="603" r:id="rId10"/>
    <p:sldId id="596" r:id="rId11"/>
    <p:sldId id="597" r:id="rId12"/>
    <p:sldId id="604" r:id="rId13"/>
    <p:sldId id="598" r:id="rId14"/>
    <p:sldId id="605" r:id="rId15"/>
    <p:sldId id="599" r:id="rId16"/>
    <p:sldId id="606" r:id="rId17"/>
    <p:sldId id="600" r:id="rId18"/>
    <p:sldId id="607" r:id="rId19"/>
    <p:sldId id="608" r:id="rId20"/>
    <p:sldId id="609" r:id="rId21"/>
    <p:sldId id="612" r:id="rId22"/>
    <p:sldId id="610" r:id="rId23"/>
    <p:sldId id="611" r:id="rId24"/>
    <p:sldId id="613" r:id="rId25"/>
    <p:sldId id="616" r:id="rId26"/>
    <p:sldId id="615" r:id="rId27"/>
    <p:sldId id="617" r:id="rId28"/>
    <p:sldId id="618" r:id="rId29"/>
    <p:sldId id="619" r:id="rId30"/>
    <p:sldId id="620" r:id="rId31"/>
    <p:sldId id="621" r:id="rId32"/>
    <p:sldId id="622" r:id="rId33"/>
    <p:sldId id="623" r:id="rId34"/>
    <p:sldId id="624" r:id="rId35"/>
    <p:sldId id="625" r:id="rId36"/>
    <p:sldId id="626" r:id="rId37"/>
    <p:sldId id="627" r:id="rId38"/>
    <p:sldId id="628" r:id="rId39"/>
    <p:sldId id="629" r:id="rId40"/>
    <p:sldId id="630" r:id="rId41"/>
    <p:sldId id="631" r:id="rId42"/>
    <p:sldId id="634" r:id="rId43"/>
    <p:sldId id="632" r:id="rId44"/>
    <p:sldId id="633" r:id="rId45"/>
    <p:sldId id="635" r:id="rId46"/>
    <p:sldId id="636" r:id="rId47"/>
    <p:sldId id="637" r:id="rId48"/>
    <p:sldId id="638" r:id="rId49"/>
    <p:sldId id="639" r:id="rId50"/>
    <p:sldId id="640" r:id="rId51"/>
    <p:sldId id="641" r:id="rId52"/>
    <p:sldId id="642" r:id="rId53"/>
    <p:sldId id="643" r:id="rId54"/>
    <p:sldId id="644" r:id="rId55"/>
    <p:sldId id="646" r:id="rId56"/>
    <p:sldId id="645"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850C8-B28B-492F-B860-B7AD02EE973D}" v="38" dt="2024-08-02T20:57:18.5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74" autoAdjust="0"/>
    <p:restoredTop sz="81356" autoAdjust="0"/>
  </p:normalViewPr>
  <p:slideViewPr>
    <p:cSldViewPr snapToGrid="0">
      <p:cViewPr varScale="1">
        <p:scale>
          <a:sx n="90" d="100"/>
          <a:sy n="90" d="100"/>
        </p:scale>
        <p:origin x="858" y="84"/>
      </p:cViewPr>
      <p:guideLst/>
    </p:cSldViewPr>
  </p:slideViewPr>
  <p:outlineViewPr>
    <p:cViewPr>
      <p:scale>
        <a:sx n="33" d="100"/>
        <a:sy n="33" d="100"/>
      </p:scale>
      <p:origin x="0" y="-849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0F246-C5B2-4AB3-984E-7581F956D48C}" type="datetimeFigureOut">
              <a:rPr lang="en-US" smtClean="0"/>
              <a:t>8/2/2024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96979-2B17-4C1F-A3E8-FBF627698B9D}" type="slidenum">
              <a:rPr lang="en-US" smtClean="0"/>
              <a:t>‹#›</a:t>
            </a:fld>
            <a:endParaRPr lang="en-US" dirty="0"/>
          </a:p>
        </p:txBody>
      </p:sp>
    </p:spTree>
    <p:extLst>
      <p:ext uri="{BB962C8B-B14F-4D97-AF65-F5344CB8AC3E}">
        <p14:creationId xmlns:p14="http://schemas.microsoft.com/office/powerpoint/2010/main" val="498029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campusontario.pressbooks.pub/gccomm/part/chapter-8/"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campusontario.pressbooks.pub/gccomm/chapter/trade-journal-cues/"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campusontario.pressbooks.pub/gccomm/chapter/website-cues/"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ampusontario.pressbooks.pub/gccomm/chapter/website-cues/"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campusontario.pressbooks.pub/gccomm/chapter/book-ebook-cue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campusontario.pressbooks.pub/gccomm/chapter/book-ebook-cues/"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ampusontario.pressbooks.pub/gccomm/chapter/two-types-of-citation/"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campusontario.pressbooks.pub/gccomm/chapter/two-types-of-citation/"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campusontario.pressbooks.pub/gccomm/chapter/what-is-a-reference-list/"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campusontario.pressbooks.pub/gccomm/chapter/what-is-a-reference-list/"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campusontario.pressbooks.pub/gccomm/chapter/create-reference-list-citation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campusontario.pressbooks.pub/gccomm/part/chapter-8/"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openeducationalberta.ca/introapatutorial7/chapter/how-to-create-reference-list-citations/"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creativecommons.org/licenses/by-nc-sa/4.0/"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campusontario.pressbooks.pub/gccomm/chapter/create-reference-list-citations/"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openeducationalberta.ca/introapatutorial7/chapter/how-to-create-reference-list-citations/"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creativecommons.org/licenses/by-nc-sa/4.0/"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campusontario.pressbooks.pub/gccomm/chapter/create-reference-list-citations/"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openeducationalberta.ca/introapatutorial7/chapter/how-to-create-reference-list-citation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creativecommons.org/licenses/by-nc-sa/4.0/"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campusontario.pressbooks.pub/gccomm/chapter/create-reference-list-citations/"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openeducationalberta.ca/introapatutorial7/chapter/how-to-create-reference-list-citations/"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creativecommons.org/licenses/by-nc-sa/4.0/"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ecampusontario.pressbooks.pub/gccomm/chapter/create-reference-list-citations/"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campusontario.pressbooks.pub/gccomm/chapter/in-text-citation/"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openeducationalberta.ca/introapatutorial7/chapter/what-is-an-in-text-citation/"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campusontario.pressbooks.pub/gccomm/part/chapter-8/"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ecampusontario.pressbooks.pub/gccomm/chapter/in-text-citation/" TargetMode="External"/><Relationship Id="rId2" Type="http://schemas.openxmlformats.org/officeDocument/2006/relationships/slide" Target="../slides/slide35.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ecampusontario.pressbooks.pub/gccomm/chapter/in-text-citation/"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campusontario.pressbooks.pub/gccomm/chapter/in-text-citation/" TargetMode="External"/><Relationship Id="rId2" Type="http://schemas.openxmlformats.org/officeDocument/2006/relationships/slide" Target="../slides/slide38.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ecampusontario.pressbooks.pub/gccomm/chapter/in-text-citation/" TargetMode="External"/><Relationship Id="rId2" Type="http://schemas.openxmlformats.org/officeDocument/2006/relationships/slide" Target="../slides/slide39.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campusontario.pressbooks.pub/gccomm/chapter/in-text-citation/"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42.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43.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44.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ampusontario.pressbooks.pub/gccomm/chapter/whycite/"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49.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50.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52.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campusontario.pressbooks.pub/gccomm/chapter/apa-document-formatting/" TargetMode="External"/><Relationship Id="rId2" Type="http://schemas.openxmlformats.org/officeDocument/2006/relationships/slide" Target="../slides/slide53.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owl.excelsior.edu/citation-and-documentation/apa-style/apa-formatting-guide/"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creativecommons.org/licenses/by/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campusontario.pressbooks.pub/gccomm/chapter/whycite/"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campusontario.pressbooks.pub/gccomm/chapter/exploring-source-type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ibrary.ualberta.ca/"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reativecommons.org/licenses/by-nc-sa/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ampusontario.pressbooks.pub/gccomm/chapter/journal-article-cues/"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ampusontario.pressbooks.pub/gccomm/chapter/trade-journal-cues/"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creativecommons.org/licenses/by-nc/4.0/" TargetMode="External"/><Relationship Id="rId4" Type="http://schemas.openxmlformats.org/officeDocument/2006/relationships/hyperlink" Target="https://ecampusontario.pressbooks.pub/gccom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8: APA Style Tutorial was taken</a:t>
            </a:r>
            <a:r>
              <a:rPr lang="en-US" sz="1200" kern="1200" dirty="0">
                <a:solidFill>
                  <a:schemeClr val="tx1"/>
                </a:solidFill>
                <a:effectLst/>
                <a:latin typeface="+mn-lt"/>
                <a:ea typeface="+mn-ea"/>
                <a:cs typeface="+mn-cs"/>
              </a:rPr>
              <a:t> directly from </a:t>
            </a:r>
            <a:r>
              <a:rPr lang="en-US" sz="1200" u="sng" kern="1200" dirty="0">
                <a:solidFill>
                  <a:schemeClr val="tx1"/>
                </a:solidFill>
                <a:effectLst/>
                <a:latin typeface="+mn-lt"/>
                <a:ea typeface="+mn-ea"/>
                <a:cs typeface="+mn-cs"/>
                <a:hlinkClick r:id="rId3"/>
              </a:rPr>
              <a:t>Chapter 8</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2</a:t>
            </a:fld>
            <a:endParaRPr lang="en-US" dirty="0"/>
          </a:p>
        </p:txBody>
      </p:sp>
    </p:spTree>
    <p:extLst>
      <p:ext uri="{BB962C8B-B14F-4D97-AF65-F5344CB8AC3E}">
        <p14:creationId xmlns:p14="http://schemas.microsoft.com/office/powerpoint/2010/main" val="1580911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Source Type: Trade Publication Cues </a:t>
            </a:r>
            <a:r>
              <a:rPr lang="fr-FR" dirty="0" err="1"/>
              <a:t>was</a:t>
            </a:r>
            <a:r>
              <a:rPr lang="fr-FR" dirty="0"/>
              <a:t>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8.4</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13</a:t>
            </a:fld>
            <a:endParaRPr lang="en-US"/>
          </a:p>
        </p:txBody>
      </p:sp>
    </p:spTree>
    <p:extLst>
      <p:ext uri="{BB962C8B-B14F-4D97-AF65-F5344CB8AC3E}">
        <p14:creationId xmlns:p14="http://schemas.microsoft.com/office/powerpoint/2010/main" val="923550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8.5</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14</a:t>
            </a:fld>
            <a:endParaRPr lang="en-US"/>
          </a:p>
        </p:txBody>
      </p:sp>
    </p:spTree>
    <p:extLst>
      <p:ext uri="{BB962C8B-B14F-4D97-AF65-F5344CB8AC3E}">
        <p14:creationId xmlns:p14="http://schemas.microsoft.com/office/powerpoint/2010/main" val="1719177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Source Type: </a:t>
            </a:r>
            <a:r>
              <a:rPr lang="fr-FR" dirty="0" err="1"/>
              <a:t>Webpage</a:t>
            </a:r>
            <a:r>
              <a:rPr lang="fr-FR" dirty="0"/>
              <a:t> Cues </a:t>
            </a:r>
            <a:r>
              <a:rPr lang="fr-FR" dirty="0" err="1"/>
              <a:t>was</a:t>
            </a:r>
            <a:r>
              <a:rPr lang="fr-FR" dirty="0"/>
              <a:t>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8.5</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15</a:t>
            </a:fld>
            <a:endParaRPr lang="en-US"/>
          </a:p>
        </p:txBody>
      </p:sp>
    </p:spTree>
    <p:extLst>
      <p:ext uri="{BB962C8B-B14F-4D97-AF65-F5344CB8AC3E}">
        <p14:creationId xmlns:p14="http://schemas.microsoft.com/office/powerpoint/2010/main" val="1723689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16</a:t>
            </a:fld>
            <a:endParaRPr lang="en-US"/>
          </a:p>
        </p:txBody>
      </p:sp>
    </p:spTree>
    <p:extLst>
      <p:ext uri="{BB962C8B-B14F-4D97-AF65-F5344CB8AC3E}">
        <p14:creationId xmlns:p14="http://schemas.microsoft.com/office/powerpoint/2010/main" val="4260246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Source Type: Book &amp; Ebook Cues </a:t>
            </a:r>
            <a:r>
              <a:rPr lang="fr-FR" dirty="0" err="1"/>
              <a:t>was</a:t>
            </a:r>
            <a:r>
              <a:rPr lang="fr-FR" dirty="0"/>
              <a:t>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17</a:t>
            </a:fld>
            <a:endParaRPr lang="en-US"/>
          </a:p>
        </p:txBody>
      </p:sp>
    </p:spTree>
    <p:extLst>
      <p:ext uri="{BB962C8B-B14F-4D97-AF65-F5344CB8AC3E}">
        <p14:creationId xmlns:p14="http://schemas.microsoft.com/office/powerpoint/2010/main" val="3358509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8.8</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19</a:t>
            </a:fld>
            <a:endParaRPr lang="en-US"/>
          </a:p>
        </p:txBody>
      </p:sp>
    </p:spTree>
    <p:extLst>
      <p:ext uri="{BB962C8B-B14F-4D97-AF65-F5344CB8AC3E}">
        <p14:creationId xmlns:p14="http://schemas.microsoft.com/office/powerpoint/2010/main" val="3484178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Two</a:t>
            </a:r>
            <a:r>
              <a:rPr lang="fr-FR" dirty="0"/>
              <a:t> Types Of Citation </a:t>
            </a:r>
            <a:r>
              <a:rPr lang="fr-FR" dirty="0" err="1"/>
              <a:t>was</a:t>
            </a:r>
            <a:r>
              <a:rPr lang="fr-FR" dirty="0"/>
              <a:t>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8.8</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Minimal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20</a:t>
            </a:fld>
            <a:endParaRPr lang="en-US"/>
          </a:p>
        </p:txBody>
      </p:sp>
    </p:spTree>
    <p:extLst>
      <p:ext uri="{BB962C8B-B14F-4D97-AF65-F5344CB8AC3E}">
        <p14:creationId xmlns:p14="http://schemas.microsoft.com/office/powerpoint/2010/main" val="3903007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8.9</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21</a:t>
            </a:fld>
            <a:endParaRPr lang="en-US"/>
          </a:p>
        </p:txBody>
      </p:sp>
    </p:spTree>
    <p:extLst>
      <p:ext uri="{BB962C8B-B14F-4D97-AF65-F5344CB8AC3E}">
        <p14:creationId xmlns:p14="http://schemas.microsoft.com/office/powerpoint/2010/main" val="1405335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A Reference List Citation? was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8.9</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endParaRPr lang="en-US" dirty="0"/>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23</a:t>
            </a:fld>
            <a:endParaRPr lang="en-US"/>
          </a:p>
        </p:txBody>
      </p:sp>
    </p:spTree>
    <p:extLst>
      <p:ext uri="{BB962C8B-B14F-4D97-AF65-F5344CB8AC3E}">
        <p14:creationId xmlns:p14="http://schemas.microsoft.com/office/powerpoint/2010/main" val="1982882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8.10</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24</a:t>
            </a:fld>
            <a:endParaRPr lang="en-US"/>
          </a:p>
        </p:txBody>
      </p:sp>
    </p:spTree>
    <p:extLst>
      <p:ext uri="{BB962C8B-B14F-4D97-AF65-F5344CB8AC3E}">
        <p14:creationId xmlns:p14="http://schemas.microsoft.com/office/powerpoint/2010/main" val="1461531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8: APA Style Tutorial was taken</a:t>
            </a:r>
            <a:r>
              <a:rPr lang="en-US" sz="1200" kern="1200" dirty="0">
                <a:solidFill>
                  <a:schemeClr val="tx1"/>
                </a:solidFill>
                <a:effectLst/>
                <a:latin typeface="+mn-lt"/>
                <a:ea typeface="+mn-ea"/>
                <a:cs typeface="+mn-cs"/>
              </a:rPr>
              <a:t> directly from </a:t>
            </a:r>
            <a:r>
              <a:rPr lang="en-US" sz="1200" u="sng" kern="1200" dirty="0">
                <a:solidFill>
                  <a:schemeClr val="tx1"/>
                </a:solidFill>
                <a:effectLst/>
                <a:latin typeface="+mn-lt"/>
                <a:ea typeface="+mn-ea"/>
                <a:cs typeface="+mn-cs"/>
                <a:hlinkClick r:id="rId3"/>
              </a:rPr>
              <a:t>Chapter 8</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3</a:t>
            </a:fld>
            <a:endParaRPr lang="en-US" dirty="0"/>
          </a:p>
        </p:txBody>
      </p:sp>
    </p:spTree>
    <p:extLst>
      <p:ext uri="{BB962C8B-B14F-4D97-AF65-F5344CB8AC3E}">
        <p14:creationId xmlns:p14="http://schemas.microsoft.com/office/powerpoint/2010/main" val="1410456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Figure</a:t>
            </a:r>
            <a:r>
              <a:rPr lang="en-US" sz="1200" u="sng" kern="1200" dirty="0">
                <a:solidFill>
                  <a:schemeClr val="tx1"/>
                </a:solidFill>
                <a:effectLst/>
                <a:latin typeface="+mn-lt"/>
                <a:ea typeface="+mn-ea"/>
                <a:cs typeface="+mn-cs"/>
              </a:rPr>
              <a:t> 1</a:t>
            </a:r>
            <a:r>
              <a:rPr lang="en-US" sz="1200" kern="1200" dirty="0">
                <a:solidFill>
                  <a:schemeClr val="tx1"/>
                </a:solidFill>
                <a:effectLst/>
                <a:latin typeface="+mn-lt"/>
                <a:ea typeface="+mn-ea"/>
                <a:cs typeface="+mn-cs"/>
              </a:rPr>
              <a:t>” by University of Alberta Library, licensed under </a:t>
            </a:r>
            <a:r>
              <a:rPr lang="en-US" sz="1200" u="sng" kern="1200" dirty="0">
                <a:solidFill>
                  <a:schemeClr val="tx1"/>
                </a:solidFill>
                <a:effectLst/>
                <a:latin typeface="+mn-lt"/>
                <a:ea typeface="+mn-ea"/>
                <a:cs typeface="+mn-cs"/>
                <a:hlinkClick r:id="rId4"/>
              </a:rPr>
              <a:t>CC BY-NC-SA 4.0</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25</a:t>
            </a:fld>
            <a:endParaRPr lang="en-US"/>
          </a:p>
        </p:txBody>
      </p:sp>
    </p:spTree>
    <p:extLst>
      <p:ext uri="{BB962C8B-B14F-4D97-AF65-F5344CB8AC3E}">
        <p14:creationId xmlns:p14="http://schemas.microsoft.com/office/powerpoint/2010/main" val="2110785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Creating Reference List Citations was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8.10</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26</a:t>
            </a:fld>
            <a:endParaRPr lang="en-US"/>
          </a:p>
        </p:txBody>
      </p:sp>
    </p:spTree>
    <p:extLst>
      <p:ext uri="{BB962C8B-B14F-4D97-AF65-F5344CB8AC3E}">
        <p14:creationId xmlns:p14="http://schemas.microsoft.com/office/powerpoint/2010/main" val="1512813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Figure</a:t>
            </a:r>
            <a:r>
              <a:rPr lang="en-US" sz="1200" u="sng" kern="1200" dirty="0">
                <a:solidFill>
                  <a:schemeClr val="tx1"/>
                </a:solidFill>
                <a:effectLst/>
                <a:latin typeface="+mn-lt"/>
                <a:ea typeface="+mn-ea"/>
                <a:cs typeface="+mn-cs"/>
              </a:rPr>
              <a:t> 2</a:t>
            </a:r>
            <a:r>
              <a:rPr lang="en-US" sz="1200" kern="1200" dirty="0">
                <a:solidFill>
                  <a:schemeClr val="tx1"/>
                </a:solidFill>
                <a:effectLst/>
                <a:latin typeface="+mn-lt"/>
                <a:ea typeface="+mn-ea"/>
                <a:cs typeface="+mn-cs"/>
              </a:rPr>
              <a:t>” by University of Alberta Library, licensed under </a:t>
            </a:r>
            <a:r>
              <a:rPr lang="en-US" sz="1200" u="sng" kern="1200" dirty="0">
                <a:solidFill>
                  <a:schemeClr val="tx1"/>
                </a:solidFill>
                <a:effectLst/>
                <a:latin typeface="+mn-lt"/>
                <a:ea typeface="+mn-ea"/>
                <a:cs typeface="+mn-cs"/>
                <a:hlinkClick r:id="rId4"/>
              </a:rPr>
              <a:t>CC BY-NC-SA 4.0</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27</a:t>
            </a:fld>
            <a:endParaRPr lang="en-US"/>
          </a:p>
        </p:txBody>
      </p:sp>
    </p:spTree>
    <p:extLst>
      <p:ext uri="{BB962C8B-B14F-4D97-AF65-F5344CB8AC3E}">
        <p14:creationId xmlns:p14="http://schemas.microsoft.com/office/powerpoint/2010/main" val="3770327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Creating Reference List Citations was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8.10</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28</a:t>
            </a:fld>
            <a:endParaRPr lang="en-US"/>
          </a:p>
        </p:txBody>
      </p:sp>
    </p:spTree>
    <p:extLst>
      <p:ext uri="{BB962C8B-B14F-4D97-AF65-F5344CB8AC3E}">
        <p14:creationId xmlns:p14="http://schemas.microsoft.com/office/powerpoint/2010/main" val="12352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Figure</a:t>
            </a:r>
            <a:r>
              <a:rPr lang="en-US" sz="1200" u="sng" kern="1200" dirty="0">
                <a:solidFill>
                  <a:schemeClr val="tx1"/>
                </a:solidFill>
                <a:effectLst/>
                <a:latin typeface="+mn-lt"/>
                <a:ea typeface="+mn-ea"/>
                <a:cs typeface="+mn-cs"/>
              </a:rPr>
              <a:t> 3</a:t>
            </a:r>
            <a:r>
              <a:rPr lang="en-US" sz="1200" kern="1200" dirty="0">
                <a:solidFill>
                  <a:schemeClr val="tx1"/>
                </a:solidFill>
                <a:effectLst/>
                <a:latin typeface="+mn-lt"/>
                <a:ea typeface="+mn-ea"/>
                <a:cs typeface="+mn-cs"/>
              </a:rPr>
              <a:t>” by University of Alberta Library, licensed under </a:t>
            </a:r>
            <a:r>
              <a:rPr lang="en-US" sz="1200" u="sng" kern="1200" dirty="0">
                <a:solidFill>
                  <a:schemeClr val="tx1"/>
                </a:solidFill>
                <a:effectLst/>
                <a:latin typeface="+mn-lt"/>
                <a:ea typeface="+mn-ea"/>
                <a:cs typeface="+mn-cs"/>
                <a:hlinkClick r:id="rId4"/>
              </a:rPr>
              <a:t>CC BY-NC-SA 4.0</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29</a:t>
            </a:fld>
            <a:endParaRPr lang="en-US"/>
          </a:p>
        </p:txBody>
      </p:sp>
    </p:spTree>
    <p:extLst>
      <p:ext uri="{BB962C8B-B14F-4D97-AF65-F5344CB8AC3E}">
        <p14:creationId xmlns:p14="http://schemas.microsoft.com/office/powerpoint/2010/main" val="2529988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Creating Reference List Citations was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8.10</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30</a:t>
            </a:fld>
            <a:endParaRPr lang="en-US"/>
          </a:p>
        </p:txBody>
      </p:sp>
    </p:spTree>
    <p:extLst>
      <p:ext uri="{BB962C8B-B14F-4D97-AF65-F5344CB8AC3E}">
        <p14:creationId xmlns:p14="http://schemas.microsoft.com/office/powerpoint/2010/main" val="827524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u="sng" kern="1200" dirty="0">
                <a:solidFill>
                  <a:schemeClr val="tx1"/>
                </a:solidFill>
                <a:effectLst/>
                <a:latin typeface="+mn-lt"/>
                <a:ea typeface="+mn-ea"/>
                <a:cs typeface="+mn-cs"/>
                <a:hlinkClick r:id="rId3"/>
              </a:rPr>
              <a:t>Figure</a:t>
            </a:r>
            <a:r>
              <a:rPr lang="en-US" sz="1200" u="sng" kern="1200" dirty="0">
                <a:solidFill>
                  <a:schemeClr val="tx1"/>
                </a:solidFill>
                <a:effectLst/>
                <a:latin typeface="+mn-lt"/>
                <a:ea typeface="+mn-ea"/>
                <a:cs typeface="+mn-cs"/>
              </a:rPr>
              <a:t> 4</a:t>
            </a:r>
            <a:r>
              <a:rPr lang="en-US" sz="1200" kern="1200" dirty="0">
                <a:solidFill>
                  <a:schemeClr val="tx1"/>
                </a:solidFill>
                <a:effectLst/>
                <a:latin typeface="+mn-lt"/>
                <a:ea typeface="+mn-ea"/>
                <a:cs typeface="+mn-cs"/>
              </a:rPr>
              <a:t>” by University of Alberta Library, licensed under </a:t>
            </a:r>
            <a:r>
              <a:rPr lang="en-US" sz="1200" u="sng" kern="1200" dirty="0">
                <a:solidFill>
                  <a:schemeClr val="tx1"/>
                </a:solidFill>
                <a:effectLst/>
                <a:latin typeface="+mn-lt"/>
                <a:ea typeface="+mn-ea"/>
                <a:cs typeface="+mn-cs"/>
                <a:hlinkClick r:id="rId4"/>
              </a:rPr>
              <a:t>CC BY-NC-SA 4.0</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31</a:t>
            </a:fld>
            <a:endParaRPr lang="en-US"/>
          </a:p>
        </p:txBody>
      </p:sp>
    </p:spTree>
    <p:extLst>
      <p:ext uri="{BB962C8B-B14F-4D97-AF65-F5344CB8AC3E}">
        <p14:creationId xmlns:p14="http://schemas.microsoft.com/office/powerpoint/2010/main" val="26720807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Creating Reference List Citations was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8.10</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Minimal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32</a:t>
            </a:fld>
            <a:endParaRPr lang="en-US"/>
          </a:p>
        </p:txBody>
      </p:sp>
    </p:spTree>
    <p:extLst>
      <p:ext uri="{BB962C8B-B14F-4D97-AF65-F5344CB8AC3E}">
        <p14:creationId xmlns:p14="http://schemas.microsoft.com/office/powerpoint/2010/main" val="2164971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8.12</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33</a:t>
            </a:fld>
            <a:endParaRPr lang="en-US" dirty="0"/>
          </a:p>
        </p:txBody>
      </p:sp>
    </p:spTree>
    <p:extLst>
      <p:ext uri="{BB962C8B-B14F-4D97-AF65-F5344CB8AC3E}">
        <p14:creationId xmlns:p14="http://schemas.microsoft.com/office/powerpoint/2010/main" val="5443589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9393A"/>
                </a:solidFill>
              </a:rPr>
              <a:t>Definitions obtained from </a:t>
            </a:r>
            <a:r>
              <a:rPr lang="en-US" i="1" dirty="0">
                <a:solidFill>
                  <a:srgbClr val="39393A"/>
                </a:solidFill>
              </a:rPr>
              <a:t>“</a:t>
            </a:r>
            <a:r>
              <a:rPr lang="en-US" i="1" u="sng" dirty="0">
                <a:hlinkClick r:id="rId3"/>
              </a:rPr>
              <a:t>Two types of in-text citation</a:t>
            </a:r>
            <a:r>
              <a:rPr lang="en-US" i="1" dirty="0">
                <a:solidFill>
                  <a:srgbClr val="39393A"/>
                </a:solidFill>
              </a:rPr>
              <a:t>” </a:t>
            </a:r>
            <a:r>
              <a:rPr lang="en-US" dirty="0">
                <a:solidFill>
                  <a:srgbClr val="39393A"/>
                </a:solidFill>
              </a:rPr>
              <a:t>by University of Alberta Library</a:t>
            </a:r>
            <a:r>
              <a:rPr lang="en-US" i="1" dirty="0">
                <a:solidFill>
                  <a:srgbClr val="39393A"/>
                </a:solidFill>
              </a:rPr>
              <a:t>, </a:t>
            </a:r>
            <a:r>
              <a:rPr lang="en-US" dirty="0">
                <a:solidFill>
                  <a:srgbClr val="39393A"/>
                </a:solidFill>
              </a:rPr>
              <a:t>used under</a:t>
            </a:r>
            <a:r>
              <a:rPr lang="en-US" i="1" dirty="0"/>
              <a:t> </a:t>
            </a:r>
            <a:r>
              <a:rPr lang="en-US" i="1" u="sng" dirty="0">
                <a:hlinkClick r:id="rId4"/>
              </a:rPr>
              <a:t>CC BY-NC-SA.</a:t>
            </a:r>
            <a:r>
              <a:rPr lang="en-US" dirty="0"/>
              <a:t>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34</a:t>
            </a:fld>
            <a:endParaRPr lang="en-US" dirty="0"/>
          </a:p>
        </p:txBody>
      </p:sp>
    </p:spTree>
    <p:extLst>
      <p:ext uri="{BB962C8B-B14F-4D97-AF65-F5344CB8AC3E}">
        <p14:creationId xmlns:p14="http://schemas.microsoft.com/office/powerpoint/2010/main" val="323992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Chapter 8: APA Style Tutorial was taken</a:t>
            </a:r>
            <a:r>
              <a:rPr lang="en-US" sz="1200" kern="1200" dirty="0">
                <a:solidFill>
                  <a:schemeClr val="tx1"/>
                </a:solidFill>
                <a:effectLst/>
                <a:latin typeface="+mn-lt"/>
                <a:ea typeface="+mn-ea"/>
                <a:cs typeface="+mn-cs"/>
              </a:rPr>
              <a:t> directly from </a:t>
            </a:r>
            <a:r>
              <a:rPr lang="en-US" sz="1200" u="sng" kern="1200" dirty="0">
                <a:solidFill>
                  <a:schemeClr val="tx1"/>
                </a:solidFill>
                <a:effectLst/>
                <a:latin typeface="+mn-lt"/>
                <a:ea typeface="+mn-ea"/>
                <a:cs typeface="+mn-cs"/>
                <a:hlinkClick r:id="rId3"/>
              </a:rPr>
              <a:t>Chapter 8</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4</a:t>
            </a:fld>
            <a:endParaRPr lang="en-US" dirty="0"/>
          </a:p>
        </p:txBody>
      </p:sp>
    </p:spTree>
    <p:extLst>
      <p:ext uri="{BB962C8B-B14F-4D97-AF65-F5344CB8AC3E}">
        <p14:creationId xmlns:p14="http://schemas.microsoft.com/office/powerpoint/2010/main" val="37451025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Points were taken directly from </a:t>
            </a:r>
            <a:r>
              <a:rPr lang="en-US" sz="1200" u="sng" kern="1200" dirty="0">
                <a:solidFill>
                  <a:schemeClr val="tx1"/>
                </a:solidFill>
                <a:effectLst/>
                <a:latin typeface="+mn-lt"/>
                <a:ea typeface="+mn-ea"/>
                <a:cs typeface="+mn-cs"/>
                <a:hlinkClick r:id="rId3"/>
              </a:rPr>
              <a:t>Chapter 8.12</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35</a:t>
            </a:fld>
            <a:endParaRPr lang="en-US" dirty="0"/>
          </a:p>
        </p:txBody>
      </p:sp>
    </p:spTree>
    <p:extLst>
      <p:ext uri="{BB962C8B-B14F-4D97-AF65-F5344CB8AC3E}">
        <p14:creationId xmlns:p14="http://schemas.microsoft.com/office/powerpoint/2010/main" val="2944476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4: Narrative Citation descriptive text based on the fourth H5P activity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8.12</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 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Some changes were made.  </a:t>
            </a:r>
            <a:endParaRPr lang="en-US" dirty="0"/>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37</a:t>
            </a:fld>
            <a:endParaRPr lang="en-US" dirty="0"/>
          </a:p>
        </p:txBody>
      </p:sp>
    </p:spTree>
    <p:extLst>
      <p:ext uri="{BB962C8B-B14F-4D97-AF65-F5344CB8AC3E}">
        <p14:creationId xmlns:p14="http://schemas.microsoft.com/office/powerpoint/2010/main" val="938542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Figure 5: Parenthetical Citation descriptive text based on the fifth H5P activity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8.12</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Some changes were made.  </a:t>
            </a:r>
            <a:endParaRPr lang="en-US" dirty="0"/>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38</a:t>
            </a:fld>
            <a:endParaRPr lang="en-US" dirty="0"/>
          </a:p>
        </p:txBody>
      </p:sp>
    </p:spTree>
    <p:extLst>
      <p:ext uri="{BB962C8B-B14F-4D97-AF65-F5344CB8AC3E}">
        <p14:creationId xmlns:p14="http://schemas.microsoft.com/office/powerpoint/2010/main" val="1635713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Figure 6: Block Direct </a:t>
            </a:r>
            <a:r>
              <a:rPr lang="fr-FR" dirty="0" err="1"/>
              <a:t>Quote</a:t>
            </a:r>
            <a:r>
              <a:rPr lang="fr-FR" dirty="0"/>
              <a:t> – Narrative Citation </a:t>
            </a:r>
            <a:r>
              <a:rPr lang="en-US" dirty="0"/>
              <a:t>text based on the sixth H5P activity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8.12</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Some changes were made.  </a:t>
            </a:r>
            <a:endParaRPr lang="en-US" dirty="0"/>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39</a:t>
            </a:fld>
            <a:endParaRPr lang="en-US" dirty="0"/>
          </a:p>
        </p:txBody>
      </p:sp>
    </p:spTree>
    <p:extLst>
      <p:ext uri="{BB962C8B-B14F-4D97-AF65-F5344CB8AC3E}">
        <p14:creationId xmlns:p14="http://schemas.microsoft.com/office/powerpoint/2010/main" val="2485670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Figure 7: Block Direct </a:t>
            </a:r>
            <a:r>
              <a:rPr lang="fr-FR" dirty="0" err="1"/>
              <a:t>Quote</a:t>
            </a:r>
            <a:r>
              <a:rPr lang="fr-FR" dirty="0"/>
              <a:t> – Narrative Citation </a:t>
            </a:r>
            <a:r>
              <a:rPr lang="en-US" dirty="0"/>
              <a:t>text based on the seventh H5P activity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8.12</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Some changes were made.  </a:t>
            </a:r>
            <a:endParaRPr lang="en-US" dirty="0"/>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40</a:t>
            </a:fld>
            <a:endParaRPr lang="en-US" dirty="0"/>
          </a:p>
        </p:txBody>
      </p:sp>
    </p:spTree>
    <p:extLst>
      <p:ext uri="{BB962C8B-B14F-4D97-AF65-F5344CB8AC3E}">
        <p14:creationId xmlns:p14="http://schemas.microsoft.com/office/powerpoint/2010/main" val="444569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Video source:</a:t>
            </a:r>
            <a:r>
              <a:rPr lang="en-US" sz="1200" b="0" i="0" kern="1200" dirty="0">
                <a:solidFill>
                  <a:schemeClr val="tx1"/>
                </a:solidFill>
                <a:effectLst/>
                <a:latin typeface="+mn-lt"/>
                <a:ea typeface="+mn-ea"/>
                <a:cs typeface="+mn-cs"/>
              </a:rPr>
              <a:t> Georgian College Academic Success. (2022, August 19). </a:t>
            </a:r>
            <a:r>
              <a:rPr lang="en-US" sz="1200" b="0" i="1" kern="1200" dirty="0">
                <a:solidFill>
                  <a:schemeClr val="tx1"/>
                </a:solidFill>
                <a:effectLst/>
                <a:latin typeface="+mn-lt"/>
                <a:ea typeface="+mn-ea"/>
                <a:cs typeface="+mn-cs"/>
              </a:rPr>
              <a:t>APA in-text citations</a:t>
            </a:r>
            <a:r>
              <a:rPr lang="en-US" sz="1200" b="0" i="0" kern="1200" dirty="0">
                <a:solidFill>
                  <a:schemeClr val="tx1"/>
                </a:solidFill>
                <a:effectLst/>
                <a:latin typeface="+mn-lt"/>
                <a:ea typeface="+mn-ea"/>
                <a:cs typeface="+mn-cs"/>
              </a:rPr>
              <a:t> [Video]. YouTube. https://www.youtube.com/watch?v=BNv44tAt9PA</a:t>
            </a:r>
            <a:endParaRPr lang="en-US" dirty="0"/>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41</a:t>
            </a:fld>
            <a:endParaRPr lang="en-US" dirty="0"/>
          </a:p>
        </p:txBody>
      </p:sp>
    </p:spTree>
    <p:extLst>
      <p:ext uri="{BB962C8B-B14F-4D97-AF65-F5344CB8AC3E}">
        <p14:creationId xmlns:p14="http://schemas.microsoft.com/office/powerpoint/2010/main" val="708682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42</a:t>
            </a:fld>
            <a:endParaRPr lang="en-US" dirty="0"/>
          </a:p>
        </p:txBody>
      </p:sp>
    </p:spTree>
    <p:extLst>
      <p:ext uri="{BB962C8B-B14F-4D97-AF65-F5344CB8AC3E}">
        <p14:creationId xmlns:p14="http://schemas.microsoft.com/office/powerpoint/2010/main" val="2820415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APA formatting 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43</a:t>
            </a:fld>
            <a:endParaRPr lang="en-US" dirty="0"/>
          </a:p>
        </p:txBody>
      </p:sp>
    </p:spTree>
    <p:extLst>
      <p:ext uri="{BB962C8B-B14F-4D97-AF65-F5344CB8AC3E}">
        <p14:creationId xmlns:p14="http://schemas.microsoft.com/office/powerpoint/2010/main" val="926000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APA formatting 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44</a:t>
            </a:fld>
            <a:endParaRPr lang="en-US" dirty="0"/>
          </a:p>
        </p:txBody>
      </p:sp>
    </p:spTree>
    <p:extLst>
      <p:ext uri="{BB962C8B-B14F-4D97-AF65-F5344CB8AC3E}">
        <p14:creationId xmlns:p14="http://schemas.microsoft.com/office/powerpoint/2010/main" val="5208498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APA Title Page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45</a:t>
            </a:fld>
            <a:endParaRPr lang="en-US" dirty="0"/>
          </a:p>
        </p:txBody>
      </p:sp>
    </p:spTree>
    <p:extLst>
      <p:ext uri="{BB962C8B-B14F-4D97-AF65-F5344CB8AC3E}">
        <p14:creationId xmlns:p14="http://schemas.microsoft.com/office/powerpoint/2010/main" val="2134642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8.1</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5</a:t>
            </a:fld>
            <a:endParaRPr lang="en-US" dirty="0"/>
          </a:p>
        </p:txBody>
      </p:sp>
    </p:spTree>
    <p:extLst>
      <p:ext uri="{BB962C8B-B14F-4D97-AF65-F5344CB8AC3E}">
        <p14:creationId xmlns:p14="http://schemas.microsoft.com/office/powerpoint/2010/main" val="3423811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APA Title Page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46</a:t>
            </a:fld>
            <a:endParaRPr lang="en-US" dirty="0"/>
          </a:p>
        </p:txBody>
      </p:sp>
    </p:spTree>
    <p:extLst>
      <p:ext uri="{BB962C8B-B14F-4D97-AF65-F5344CB8AC3E}">
        <p14:creationId xmlns:p14="http://schemas.microsoft.com/office/powerpoint/2010/main" val="19540268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First-level headings and second level headings were </a:t>
            </a:r>
            <a:r>
              <a:rPr lang="en-US" sz="1200" kern="1200" dirty="0">
                <a:solidFill>
                  <a:schemeClr val="tx1"/>
                </a:solidFill>
                <a:effectLst/>
                <a:latin typeface="+mn-lt"/>
                <a:ea typeface="+mn-ea"/>
                <a:cs typeface="+mn-cs"/>
              </a:rPr>
              <a:t>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Minimal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49</a:t>
            </a:fld>
            <a:endParaRPr lang="en-US" dirty="0"/>
          </a:p>
        </p:txBody>
      </p:sp>
    </p:spTree>
    <p:extLst>
      <p:ext uri="{BB962C8B-B14F-4D97-AF65-F5344CB8AC3E}">
        <p14:creationId xmlns:p14="http://schemas.microsoft.com/office/powerpoint/2010/main" val="1612887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Third-Level of Headings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Minimal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50</a:t>
            </a:fld>
            <a:endParaRPr lang="en-US" dirty="0"/>
          </a:p>
        </p:txBody>
      </p:sp>
    </p:spTree>
    <p:extLst>
      <p:ext uri="{BB962C8B-B14F-4D97-AF65-F5344CB8AC3E}">
        <p14:creationId xmlns:p14="http://schemas.microsoft.com/office/powerpoint/2010/main" val="41120877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Fourth-level headings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Minimal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52</a:t>
            </a:fld>
            <a:endParaRPr lang="en-US" dirty="0"/>
          </a:p>
        </p:txBody>
      </p:sp>
    </p:spTree>
    <p:extLst>
      <p:ext uri="{BB962C8B-B14F-4D97-AF65-F5344CB8AC3E}">
        <p14:creationId xmlns:p14="http://schemas.microsoft.com/office/powerpoint/2010/main" val="4153469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What headings should look like – Example </a:t>
            </a:r>
            <a:r>
              <a:rPr lang="en-US" sz="1200" kern="1200" dirty="0">
                <a:solidFill>
                  <a:schemeClr val="tx1"/>
                </a:solidFill>
                <a:effectLst/>
                <a:latin typeface="+mn-lt"/>
                <a:ea typeface="+mn-ea"/>
                <a:cs typeface="+mn-cs"/>
              </a:rPr>
              <a:t>was taken directly from </a:t>
            </a:r>
            <a:r>
              <a:rPr lang="en-US" sz="1200" u="sng" kern="1200" dirty="0">
                <a:solidFill>
                  <a:schemeClr val="tx1"/>
                </a:solidFill>
                <a:effectLst/>
                <a:latin typeface="+mn-lt"/>
                <a:ea typeface="+mn-ea"/>
                <a:cs typeface="+mn-cs"/>
                <a:hlinkClick r:id="rId3"/>
              </a:rPr>
              <a:t>Chapter 8.16</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53</a:t>
            </a:fld>
            <a:endParaRPr lang="en-US" dirty="0"/>
          </a:p>
        </p:txBody>
      </p:sp>
    </p:spTree>
    <p:extLst>
      <p:ext uri="{BB962C8B-B14F-4D97-AF65-F5344CB8AC3E}">
        <p14:creationId xmlns:p14="http://schemas.microsoft.com/office/powerpoint/2010/main" val="4143362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Video source:</a:t>
            </a:r>
            <a:r>
              <a:rPr lang="en-US" sz="1200" b="0" i="0" kern="1200" dirty="0">
                <a:solidFill>
                  <a:schemeClr val="tx1"/>
                </a:solidFill>
                <a:effectLst/>
                <a:latin typeface="+mn-lt"/>
                <a:ea typeface="+mn-ea"/>
                <a:cs typeface="+mn-cs"/>
              </a:rPr>
              <a:t> Kaufman, H. (2020, March 18). </a:t>
            </a:r>
            <a:r>
              <a:rPr lang="en-US" sz="1200" b="0" i="1" kern="1200" dirty="0">
                <a:solidFill>
                  <a:schemeClr val="tx1"/>
                </a:solidFill>
                <a:effectLst/>
                <a:latin typeface="+mn-lt"/>
                <a:ea typeface="+mn-ea"/>
                <a:cs typeface="+mn-cs"/>
              </a:rPr>
              <a:t>Formatting a student version of an APA-Style Paper in Google Docs (APA 7th edition)</a:t>
            </a:r>
            <a:r>
              <a:rPr lang="en-US" sz="1200" b="0" i="0" kern="1200" dirty="0">
                <a:solidFill>
                  <a:schemeClr val="tx1"/>
                </a:solidFill>
                <a:effectLst/>
                <a:latin typeface="+mn-lt"/>
                <a:ea typeface="+mn-ea"/>
                <a:cs typeface="+mn-cs"/>
              </a:rPr>
              <a:t> [Video]. YouTube. https://www.youtube.com/watch?v=jGUOagKJ6a4.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APA Formatting Checklist source:</a:t>
            </a:r>
            <a:r>
              <a:rPr lang="en-US" sz="1200" b="0" i="0" kern="1200" dirty="0">
                <a:solidFill>
                  <a:schemeClr val="tx1"/>
                </a:solidFill>
                <a:effectLst/>
                <a:latin typeface="+mn-lt"/>
                <a:ea typeface="+mn-ea"/>
                <a:cs typeface="+mn-cs"/>
              </a:rPr>
              <a:t> </a:t>
            </a:r>
            <a:r>
              <a:rPr lang="en-US" dirty="0"/>
              <a:t>This word version of APA Formatting 7th edition checklist was created for the Communication Essentials for College (OER Textbook) by Amanda Quibell &amp; Emily Cramer (Georgian College) to address accessibility issues in the original OER content “APA Formatting Checklist” by Excelsior Online Writing Lab, licensed under CC BY 4.0. This accessible version of this content is licensed under CC BY 4.0. </a:t>
            </a:r>
            <a:r>
              <a:rPr lang="en-US" sz="1200" b="0" i="0" kern="1200" dirty="0">
                <a:solidFill>
                  <a:schemeClr val="tx1"/>
                </a:solidFill>
                <a:effectLst/>
                <a:latin typeface="+mn-lt"/>
                <a:ea typeface="+mn-ea"/>
                <a:cs typeface="+mn-cs"/>
              </a:rPr>
              <a:t>APA Formatting Guide. </a:t>
            </a:r>
            <a:r>
              <a:rPr lang="en-US" sz="1200" b="1" i="0" kern="1200" dirty="0">
                <a:solidFill>
                  <a:schemeClr val="tx1"/>
                </a:solidFill>
                <a:effectLst/>
                <a:latin typeface="+mn-lt"/>
                <a:ea typeface="+mn-ea"/>
                <a:cs typeface="+mn-cs"/>
              </a:rPr>
              <a:t>Provided by</a:t>
            </a:r>
            <a:r>
              <a:rPr lang="en-US" sz="1200" b="0" i="0" kern="1200" dirty="0">
                <a:solidFill>
                  <a:schemeClr val="tx1"/>
                </a:solidFill>
                <a:effectLst/>
                <a:latin typeface="+mn-lt"/>
                <a:ea typeface="+mn-ea"/>
                <a:cs typeface="+mn-cs"/>
              </a:rPr>
              <a:t>: Excelsior OWL. </a:t>
            </a:r>
            <a:r>
              <a:rPr lang="en-US" sz="1200" b="1" i="0" kern="1200" dirty="0">
                <a:solidFill>
                  <a:schemeClr val="tx1"/>
                </a:solidFill>
                <a:effectLst/>
                <a:latin typeface="+mn-lt"/>
                <a:ea typeface="+mn-ea"/>
                <a:cs typeface="+mn-cs"/>
              </a:rPr>
              <a:t>Located at</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3"/>
              </a:rPr>
              <a:t>https://owl.excelsior.edu/citation-and-documentation/apa-style/apa-formatting-guide/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License</a:t>
            </a:r>
            <a:r>
              <a:rPr lang="en-US" sz="1200" b="0" i="0" kern="1200" dirty="0">
                <a:solidFill>
                  <a:schemeClr val="tx1"/>
                </a:solidFill>
                <a:effectLst/>
                <a:latin typeface="+mn-lt"/>
                <a:ea typeface="+mn-ea"/>
                <a:cs typeface="+mn-cs"/>
              </a:rPr>
              <a:t>: </a:t>
            </a:r>
            <a:r>
              <a:rPr lang="en-US" sz="1200" b="0" i="1" u="sng" kern="1200" dirty="0">
                <a:solidFill>
                  <a:schemeClr val="tx1"/>
                </a:solidFill>
                <a:effectLst/>
                <a:latin typeface="+mn-lt"/>
                <a:ea typeface="+mn-ea"/>
                <a:cs typeface="+mn-cs"/>
                <a:hlinkClick r:id="rId4"/>
              </a:rPr>
              <a:t>CC BY: Attribution</a:t>
            </a:r>
            <a:endParaRPr lang="en-US" sz="1200" b="0" i="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Video source:</a:t>
            </a:r>
            <a:r>
              <a:rPr lang="en-US" sz="1200" b="0" i="0" kern="1200" dirty="0">
                <a:solidFill>
                  <a:schemeClr val="tx1"/>
                </a:solidFill>
                <a:effectLst/>
                <a:latin typeface="+mn-lt"/>
                <a:ea typeface="+mn-ea"/>
                <a:cs typeface="+mn-cs"/>
              </a:rPr>
              <a:t> Georgian College Academic Success. (2022, August 19). </a:t>
            </a:r>
            <a:r>
              <a:rPr lang="en-US" sz="1200" b="0" i="1" kern="1200" dirty="0">
                <a:solidFill>
                  <a:schemeClr val="tx1"/>
                </a:solidFill>
                <a:effectLst/>
                <a:latin typeface="+mn-lt"/>
                <a:ea typeface="+mn-ea"/>
                <a:cs typeface="+mn-cs"/>
              </a:rPr>
              <a:t>APA title page and paper format</a:t>
            </a:r>
            <a:r>
              <a:rPr lang="en-US" sz="1200" b="0" i="0" kern="1200" dirty="0">
                <a:solidFill>
                  <a:schemeClr val="tx1"/>
                </a:solidFill>
                <a:effectLst/>
                <a:latin typeface="+mn-lt"/>
                <a:ea typeface="+mn-ea"/>
                <a:cs typeface="+mn-cs"/>
              </a:rPr>
              <a:t> [Video]. YouTube. https://www.youtube.com/watch?v=jGUOagKJ6a4</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54</a:t>
            </a:fld>
            <a:endParaRPr lang="en-US" dirty="0"/>
          </a:p>
        </p:txBody>
      </p:sp>
    </p:spTree>
    <p:extLst>
      <p:ext uri="{BB962C8B-B14F-4D97-AF65-F5344CB8AC3E}">
        <p14:creationId xmlns:p14="http://schemas.microsoft.com/office/powerpoint/2010/main" val="4600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a:t>
            </a:r>
            <a:r>
              <a:rPr lang="en-US" dirty="0"/>
              <a:t>Key Reasons Why Citing list Is Important was</a:t>
            </a:r>
            <a:r>
              <a:rPr lang="en-US" sz="1200" kern="1200" dirty="0">
                <a:solidFill>
                  <a:schemeClr val="tx1"/>
                </a:solidFill>
                <a:effectLst/>
                <a:latin typeface="+mn-lt"/>
                <a:ea typeface="+mn-ea"/>
                <a:cs typeface="+mn-cs"/>
              </a:rPr>
              <a:t> taken directly from </a:t>
            </a:r>
            <a:r>
              <a:rPr lang="en-US" sz="1200" u="sng" kern="1200" dirty="0">
                <a:solidFill>
                  <a:schemeClr val="tx1"/>
                </a:solidFill>
                <a:effectLst/>
                <a:latin typeface="+mn-lt"/>
                <a:ea typeface="+mn-ea"/>
                <a:cs typeface="+mn-cs"/>
                <a:hlinkClick r:id="rId3"/>
              </a:rPr>
              <a:t>Chapter 8.1</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Changes were made.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Video source:</a:t>
            </a:r>
            <a:r>
              <a:rPr lang="en-US" sz="1200" b="0" i="0" kern="1200" dirty="0">
                <a:solidFill>
                  <a:schemeClr val="tx1"/>
                </a:solidFill>
                <a:effectLst/>
                <a:latin typeface="+mn-lt"/>
                <a:ea typeface="+mn-ea"/>
                <a:cs typeface="+mn-cs"/>
              </a:rPr>
              <a:t> Georgian College Academic Success. (2022, August 19). What is APA? [Video]. YouTube. https://youtu.be/1oj3ngPYBRU</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6</a:t>
            </a:fld>
            <a:endParaRPr lang="en-US" dirty="0"/>
          </a:p>
        </p:txBody>
      </p:sp>
    </p:spTree>
    <p:extLst>
      <p:ext uri="{BB962C8B-B14F-4D97-AF65-F5344CB8AC3E}">
        <p14:creationId xmlns:p14="http://schemas.microsoft.com/office/powerpoint/2010/main" val="2651440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8.2</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7</a:t>
            </a:fld>
            <a:endParaRPr lang="en-US" dirty="0"/>
          </a:p>
        </p:txBody>
      </p:sp>
    </p:spTree>
    <p:extLst>
      <p:ext uri="{BB962C8B-B14F-4D97-AF65-F5344CB8AC3E}">
        <p14:creationId xmlns:p14="http://schemas.microsoft.com/office/powerpoint/2010/main" val="3454729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Image of pyramid titled “Scholarly and Popular Sources”  “Pyramid of sources” by </a:t>
            </a:r>
            <a:r>
              <a:rPr lang="en-US" sz="1200" b="0" i="1" u="sng" kern="1200" dirty="0">
                <a:solidFill>
                  <a:schemeClr val="tx1"/>
                </a:solidFill>
                <a:effectLst/>
                <a:latin typeface="+mn-lt"/>
                <a:ea typeface="+mn-ea"/>
                <a:cs typeface="+mn-cs"/>
                <a:hlinkClick r:id="rId3"/>
              </a:rPr>
              <a:t>University of Alberta Library</a:t>
            </a:r>
            <a:r>
              <a:rPr lang="en-US" sz="1200" b="0" i="1" kern="1200" dirty="0">
                <a:solidFill>
                  <a:schemeClr val="tx1"/>
                </a:solidFill>
                <a:effectLst/>
                <a:latin typeface="+mn-lt"/>
                <a:ea typeface="+mn-ea"/>
                <a:cs typeface="+mn-cs"/>
              </a:rPr>
              <a:t> is licensed under </a:t>
            </a:r>
            <a:r>
              <a:rPr lang="en-US" sz="1200" b="0" i="1" u="sng" kern="1200" dirty="0">
                <a:solidFill>
                  <a:schemeClr val="tx1"/>
                </a:solidFill>
                <a:effectLst/>
                <a:latin typeface="+mn-lt"/>
                <a:ea typeface="+mn-ea"/>
                <a:cs typeface="+mn-cs"/>
                <a:hlinkClick r:id="rId4"/>
              </a:rPr>
              <a:t>CC BY-NC-SA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8</a:t>
            </a:fld>
            <a:endParaRPr lang="en-US" dirty="0"/>
          </a:p>
        </p:txBody>
      </p:sp>
    </p:spTree>
    <p:extLst>
      <p:ext uri="{BB962C8B-B14F-4D97-AF65-F5344CB8AC3E}">
        <p14:creationId xmlns:p14="http://schemas.microsoft.com/office/powerpoint/2010/main" val="1906532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Source Type: Journal Article Cues  </a:t>
            </a:r>
            <a:r>
              <a:rPr lang="en-US" sz="1200" kern="1200" dirty="0">
                <a:solidFill>
                  <a:schemeClr val="tx1"/>
                </a:solidFill>
                <a:effectLst/>
                <a:latin typeface="+mn-lt"/>
                <a:ea typeface="+mn-ea"/>
                <a:cs typeface="+mn-cs"/>
              </a:rPr>
              <a:t>were taken directly from </a:t>
            </a:r>
            <a:r>
              <a:rPr lang="en-US" sz="1200" u="sng" kern="1200" dirty="0">
                <a:solidFill>
                  <a:schemeClr val="tx1"/>
                </a:solidFill>
                <a:effectLst/>
                <a:latin typeface="+mn-lt"/>
                <a:ea typeface="+mn-ea"/>
                <a:cs typeface="+mn-cs"/>
                <a:hlinkClick r:id="rId3"/>
              </a:rPr>
              <a:t>Chapter 8.3</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by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Some changes were made.  </a:t>
            </a:r>
            <a:endParaRPr lang="en-US" dirty="0"/>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11</a:t>
            </a:fld>
            <a:endParaRPr lang="en-US"/>
          </a:p>
        </p:txBody>
      </p:sp>
    </p:spTree>
    <p:extLst>
      <p:ext uri="{BB962C8B-B14F-4D97-AF65-F5344CB8AC3E}">
        <p14:creationId xmlns:p14="http://schemas.microsoft.com/office/powerpoint/2010/main" val="3172300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Objectives were taken directly from </a:t>
            </a:r>
            <a:r>
              <a:rPr lang="en-US" sz="1200" u="sng" kern="1200" dirty="0">
                <a:solidFill>
                  <a:schemeClr val="tx1"/>
                </a:solidFill>
                <a:effectLst/>
                <a:latin typeface="+mn-lt"/>
                <a:ea typeface="+mn-ea"/>
                <a:cs typeface="+mn-cs"/>
                <a:hlinkClick r:id="rId3"/>
              </a:rPr>
              <a:t>Chapter 8.4</a:t>
            </a:r>
            <a:r>
              <a:rPr lang="en-US" sz="1200" kern="1200" dirty="0">
                <a:solidFill>
                  <a:schemeClr val="tx1"/>
                </a:solidFill>
                <a:effectLst/>
                <a:latin typeface="+mn-lt"/>
                <a:ea typeface="+mn-ea"/>
                <a:cs typeface="+mn-cs"/>
              </a:rPr>
              <a:t> of </a:t>
            </a:r>
            <a:r>
              <a:rPr lang="en-US" sz="1200" u="sng" kern="1200" dirty="0">
                <a:solidFill>
                  <a:schemeClr val="tx1"/>
                </a:solidFill>
                <a:effectLst/>
                <a:latin typeface="+mn-lt"/>
                <a:ea typeface="+mn-ea"/>
                <a:cs typeface="+mn-cs"/>
                <a:hlinkClick r:id="rId4"/>
              </a:rPr>
              <a:t>Communication Essentials for College</a:t>
            </a:r>
            <a:r>
              <a:rPr lang="en-US" sz="1200" kern="1200" dirty="0">
                <a:solidFill>
                  <a:schemeClr val="tx1"/>
                </a:solidFill>
                <a:effectLst/>
                <a:latin typeface="+mn-lt"/>
                <a:ea typeface="+mn-ea"/>
                <a:cs typeface="+mn-cs"/>
              </a:rPr>
              <a:t> </a:t>
            </a:r>
            <a:r>
              <a:rPr lang="en-US" dirty="0">
                <a:solidFill>
                  <a:srgbClr val="39393A"/>
                </a:solidFill>
              </a:rPr>
              <a:t>Jen Booth, Emily Cramer &amp; Amanda Quibell </a:t>
            </a:r>
            <a:r>
              <a:rPr lang="en-US" sz="1200" kern="1200" dirty="0">
                <a:solidFill>
                  <a:schemeClr val="tx1"/>
                </a:solidFill>
                <a:effectLst/>
                <a:latin typeface="+mn-lt"/>
                <a:ea typeface="+mn-ea"/>
                <a:cs typeface="+mn-cs"/>
              </a:rPr>
              <a:t>under a </a:t>
            </a:r>
            <a:r>
              <a:rPr lang="en-US" sz="1200" u="sng" kern="1200" dirty="0">
                <a:solidFill>
                  <a:schemeClr val="tx1"/>
                </a:solidFill>
                <a:effectLst/>
                <a:latin typeface="+mn-lt"/>
                <a:ea typeface="+mn-ea"/>
                <a:cs typeface="+mn-cs"/>
                <a:hlinkClick r:id="rId5"/>
              </a:rPr>
              <a:t>CC BY-NC 4.0</a:t>
            </a:r>
            <a:r>
              <a:rPr lang="en-US" sz="1200" kern="1200" dirty="0">
                <a:solidFill>
                  <a:schemeClr val="tx1"/>
                </a:solidFill>
                <a:effectLst/>
                <a:latin typeface="+mn-lt"/>
                <a:ea typeface="+mn-ea"/>
                <a:cs typeface="+mn-cs"/>
              </a:rPr>
              <a:t> License. No changes were made.  </a:t>
            </a:r>
          </a:p>
          <a:p>
            <a:endParaRPr lang="en-US" dirty="0"/>
          </a:p>
        </p:txBody>
      </p:sp>
      <p:sp>
        <p:nvSpPr>
          <p:cNvPr id="4" name="Slide Number Placeholder 3"/>
          <p:cNvSpPr>
            <a:spLocks noGrp="1"/>
          </p:cNvSpPr>
          <p:nvPr>
            <p:ph type="sldNum" sz="quarter" idx="5"/>
          </p:nvPr>
        </p:nvSpPr>
        <p:spPr/>
        <p:txBody>
          <a:bodyPr/>
          <a:lstStyle/>
          <a:p>
            <a:fld id="{EA896979-2B17-4C1F-A3E8-FBF627698B9D}" type="slidenum">
              <a:rPr lang="en-US" smtClean="0"/>
              <a:t>12</a:t>
            </a:fld>
            <a:endParaRPr lang="en-US"/>
          </a:p>
        </p:txBody>
      </p:sp>
    </p:spTree>
    <p:extLst>
      <p:ext uri="{BB962C8B-B14F-4D97-AF65-F5344CB8AC3E}">
        <p14:creationId xmlns:p14="http://schemas.microsoft.com/office/powerpoint/2010/main" val="3094904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56FB-E05E-443F-88A1-CFC90638997C}"/>
              </a:ext>
            </a:extLst>
          </p:cNvPr>
          <p:cNvSpPr>
            <a:spLocks noGrp="1"/>
          </p:cNvSpPr>
          <p:nvPr>
            <p:ph type="ctrTitle"/>
          </p:nvPr>
        </p:nvSpPr>
        <p:spPr>
          <a:xfrm>
            <a:off x="1084727" y="1597961"/>
            <a:ext cx="9144000" cy="31623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3C5DA97A-281B-4A77-9D2C-C5E6A860E645}"/>
              </a:ext>
            </a:extLst>
          </p:cNvPr>
          <p:cNvSpPr>
            <a:spLocks noGrp="1"/>
          </p:cNvSpPr>
          <p:nvPr>
            <p:ph type="subTitle" idx="1"/>
          </p:nvPr>
        </p:nvSpPr>
        <p:spPr>
          <a:xfrm>
            <a:off x="1084727" y="4902488"/>
            <a:ext cx="9144000" cy="985075"/>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FD7BAE-E194-4223-BB4E-5E487863F5BE}"/>
              </a:ext>
              <a:ext uri="{C183D7F6-B498-43B3-948B-1728B52AA6E4}">
                <adec:decorative xmlns:adec="http://schemas.microsoft.com/office/drawing/2017/decorative" val="0"/>
              </a:ext>
            </a:extLst>
          </p:cNvPr>
          <p:cNvSpPr>
            <a:spLocks noGrp="1"/>
          </p:cNvSpPr>
          <p:nvPr>
            <p:ph type="dt" sz="half" idx="10"/>
          </p:nvPr>
        </p:nvSpPr>
        <p:spPr/>
        <p:txBody>
          <a:bodyPr/>
          <a:lstStyle/>
          <a:p>
            <a:fld id="{75BCD077-5EF6-43B1-861B-7A759ACDA1EC}" type="datetime1">
              <a:rPr lang="en-US" smtClean="0"/>
              <a:t>8/2/2024</a:t>
            </a:fld>
            <a:endParaRPr lang="en-US" dirty="0"/>
          </a:p>
        </p:txBody>
      </p:sp>
      <p:sp>
        <p:nvSpPr>
          <p:cNvPr id="5" name="Footer Placeholder 4">
            <a:extLst>
              <a:ext uri="{FF2B5EF4-FFF2-40B4-BE49-F238E27FC236}">
                <a16:creationId xmlns:a16="http://schemas.microsoft.com/office/drawing/2014/main" id="{9721F6C9-7279-4DF8-9462-3EFEFA03FB58}"/>
              </a:ext>
              <a:ext uri="{C183D7F6-B498-43B3-948B-1728B52AA6E4}">
                <adec:decorative xmlns:adec="http://schemas.microsoft.com/office/drawing/2017/decorative" val="0"/>
              </a:ext>
            </a:extLst>
          </p:cNvPr>
          <p:cNvSpPr>
            <a:spLocks noGrp="1"/>
          </p:cNvSpPr>
          <p:nvPr>
            <p:ph type="ftr" sz="quarter" idx="11"/>
          </p:nvPr>
        </p:nvSpPr>
        <p:spPr>
          <a:xfrm rot="5400000">
            <a:off x="-1403346" y="1917949"/>
            <a:ext cx="3830351" cy="365125"/>
          </a:xfrm>
          <a:prstGeom prst="rect">
            <a:avLst/>
          </a:prstGeom>
        </p:spPr>
        <p:txBody>
          <a:bodyPr/>
          <a:lstStyle/>
          <a:p>
            <a:r>
              <a:rPr lang="en-US" dirty="0"/>
              <a:t>Communication Essentials for College</a:t>
            </a:r>
          </a:p>
        </p:txBody>
      </p:sp>
      <p:sp>
        <p:nvSpPr>
          <p:cNvPr id="6" name="Slide Number Placeholder 5">
            <a:extLst>
              <a:ext uri="{FF2B5EF4-FFF2-40B4-BE49-F238E27FC236}">
                <a16:creationId xmlns:a16="http://schemas.microsoft.com/office/drawing/2014/main" id="{BC457072-0A38-49AD-8D0D-0E42DD488E4F}"/>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2064735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59D5-B8A1-4C9C-A61F-E082A44330BB}"/>
              </a:ext>
            </a:extLst>
          </p:cNvPr>
          <p:cNvSpPr>
            <a:spLocks noGrp="1"/>
          </p:cNvSpPr>
          <p:nvPr>
            <p:ph type="title"/>
          </p:nvPr>
        </p:nvSpPr>
        <p:spPr>
          <a:xfrm>
            <a:off x="1084727" y="720433"/>
            <a:ext cx="3687298" cy="1587337"/>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36633AB7-4F8E-4A9F-AC15-89E6A6E00347}"/>
              </a:ext>
            </a:extLst>
          </p:cNvPr>
          <p:cNvSpPr>
            <a:spLocks noGrp="1"/>
          </p:cNvSpPr>
          <p:nvPr>
            <p:ph type="body" sz="half" idx="2"/>
          </p:nvPr>
        </p:nvSpPr>
        <p:spPr>
          <a:xfrm>
            <a:off x="1084727" y="2449286"/>
            <a:ext cx="3687298" cy="3419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64CB4F5F-E6E7-45C3-B35C-80F81FB1A5E8}"/>
              </a:ext>
            </a:extLst>
          </p:cNvPr>
          <p:cNvSpPr>
            <a:spLocks noGrp="1"/>
          </p:cNvSpPr>
          <p:nvPr>
            <p:ph type="pic" idx="1"/>
          </p:nvPr>
        </p:nvSpPr>
        <p:spPr>
          <a:xfrm>
            <a:off x="5183188" y="987425"/>
            <a:ext cx="582771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Date Placeholder 4">
            <a:extLst>
              <a:ext uri="{FF2B5EF4-FFF2-40B4-BE49-F238E27FC236}">
                <a16:creationId xmlns:a16="http://schemas.microsoft.com/office/drawing/2014/main" id="{C074B526-866D-4E11-A7F9-081BD4EDF484}"/>
              </a:ext>
              <a:ext uri="{C183D7F6-B498-43B3-948B-1728B52AA6E4}">
                <adec:decorative xmlns:adec="http://schemas.microsoft.com/office/drawing/2017/decorative" val="0"/>
              </a:ext>
            </a:extLst>
          </p:cNvPr>
          <p:cNvSpPr>
            <a:spLocks noGrp="1"/>
          </p:cNvSpPr>
          <p:nvPr>
            <p:ph type="dt" sz="half" idx="10"/>
          </p:nvPr>
        </p:nvSpPr>
        <p:spPr/>
        <p:txBody>
          <a:bodyPr/>
          <a:lstStyle/>
          <a:p>
            <a:fld id="{1D4D16ED-17D8-46EC-8D1B-AF9A4AF7EFDB}" type="datetime1">
              <a:rPr lang="en-US" smtClean="0"/>
              <a:t>8/2/2024</a:t>
            </a:fld>
            <a:endParaRPr lang="en-US" dirty="0"/>
          </a:p>
        </p:txBody>
      </p:sp>
      <p:sp>
        <p:nvSpPr>
          <p:cNvPr id="6" name="Footer Placeholder 5">
            <a:extLst>
              <a:ext uri="{FF2B5EF4-FFF2-40B4-BE49-F238E27FC236}">
                <a16:creationId xmlns:a16="http://schemas.microsoft.com/office/drawing/2014/main" id="{CD758BF8-E962-4367-8495-62438FDD483D}"/>
              </a:ext>
              <a:ext uri="{C183D7F6-B498-43B3-948B-1728B52AA6E4}">
                <adec:decorative xmlns:adec="http://schemas.microsoft.com/office/drawing/2017/decorative" val="0"/>
              </a:ext>
            </a:extLst>
          </p:cNvPr>
          <p:cNvSpPr>
            <a:spLocks noGrp="1"/>
          </p:cNvSpPr>
          <p:nvPr>
            <p:ph type="ftr" sz="quarter" idx="11"/>
          </p:nvPr>
        </p:nvSpPr>
        <p:spPr>
          <a:xfrm rot="5400000">
            <a:off x="-1610380" y="1926575"/>
            <a:ext cx="3830351" cy="365125"/>
          </a:xfrm>
          <a:prstGeom prst="rect">
            <a:avLst/>
          </a:prstGeom>
        </p:spPr>
        <p:txBody>
          <a:bodyPr/>
          <a:lstStyle/>
          <a:p>
            <a:r>
              <a:rPr lang="en-US" dirty="0"/>
              <a:t>Communication Essentials for College</a:t>
            </a:r>
          </a:p>
        </p:txBody>
      </p:sp>
      <p:sp>
        <p:nvSpPr>
          <p:cNvPr id="7" name="Slide Number Placeholder 6">
            <a:extLst>
              <a:ext uri="{FF2B5EF4-FFF2-40B4-BE49-F238E27FC236}">
                <a16:creationId xmlns:a16="http://schemas.microsoft.com/office/drawing/2014/main" id="{8FC20AE1-C97D-4E6C-9DB2-B2904C2CF247}"/>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2959506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89E81-5CFF-4A28-B9C8-5D54E51DF202}"/>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158A4CC8-DCB0-4E94-98A7-236E3D186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1F802-21C2-44B2-A419-55469D826571}"/>
              </a:ext>
              <a:ext uri="{C183D7F6-B498-43B3-948B-1728B52AA6E4}">
                <adec:decorative xmlns:adec="http://schemas.microsoft.com/office/drawing/2017/decorative" val="0"/>
              </a:ext>
            </a:extLst>
          </p:cNvPr>
          <p:cNvSpPr>
            <a:spLocks noGrp="1"/>
          </p:cNvSpPr>
          <p:nvPr>
            <p:ph type="dt" sz="half" idx="10"/>
          </p:nvPr>
        </p:nvSpPr>
        <p:spPr/>
        <p:txBody>
          <a:bodyPr/>
          <a:lstStyle/>
          <a:p>
            <a:fld id="{1CCFDFE3-8159-4214-9F62-361BD937271D}" type="datetime1">
              <a:rPr lang="en-US" smtClean="0"/>
              <a:t>8/2/2024</a:t>
            </a:fld>
            <a:endParaRPr lang="en-US" dirty="0"/>
          </a:p>
        </p:txBody>
      </p:sp>
      <p:sp>
        <p:nvSpPr>
          <p:cNvPr id="5" name="Footer Placeholder 4">
            <a:extLst>
              <a:ext uri="{FF2B5EF4-FFF2-40B4-BE49-F238E27FC236}">
                <a16:creationId xmlns:a16="http://schemas.microsoft.com/office/drawing/2014/main" id="{84BDB709-08FF-4C4A-8670-4CCA9146F944}"/>
              </a:ext>
              <a:ext uri="{C183D7F6-B498-43B3-948B-1728B52AA6E4}">
                <adec:decorative xmlns:adec="http://schemas.microsoft.com/office/drawing/2017/decorative" val="0"/>
              </a:ext>
            </a:extLst>
          </p:cNvPr>
          <p:cNvSpPr>
            <a:spLocks noGrp="1"/>
          </p:cNvSpPr>
          <p:nvPr>
            <p:ph type="ftr" sz="quarter" idx="11"/>
          </p:nvPr>
        </p:nvSpPr>
        <p:spPr>
          <a:xfrm rot="5400000">
            <a:off x="-1610380" y="1926575"/>
            <a:ext cx="3830351" cy="365125"/>
          </a:xfrm>
          <a:prstGeom prst="rect">
            <a:avLst/>
          </a:prstGeom>
        </p:spPr>
        <p:txBody>
          <a:bodyPr/>
          <a:lstStyle/>
          <a:p>
            <a:r>
              <a:rPr lang="en-US" dirty="0"/>
              <a:t>Communication Essentials for College</a:t>
            </a:r>
          </a:p>
        </p:txBody>
      </p:sp>
      <p:sp>
        <p:nvSpPr>
          <p:cNvPr id="6" name="Slide Number Placeholder 5">
            <a:extLst>
              <a:ext uri="{FF2B5EF4-FFF2-40B4-BE49-F238E27FC236}">
                <a16:creationId xmlns:a16="http://schemas.microsoft.com/office/drawing/2014/main" id="{75395375-1CC8-4950-8439-877451C4266D}"/>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1039928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8BDF0-A155-454D-B3E2-AD15D0905A62}"/>
              </a:ext>
            </a:extLst>
          </p:cNvPr>
          <p:cNvSpPr>
            <a:spLocks noGrp="1"/>
          </p:cNvSpPr>
          <p:nvPr>
            <p:ph type="title" orient="vert"/>
          </p:nvPr>
        </p:nvSpPr>
        <p:spPr>
          <a:xfrm>
            <a:off x="9073242" y="827313"/>
            <a:ext cx="2280557" cy="5061857"/>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7244E0D-96EC-4B35-BA5C-5DAFCC7281AE}"/>
              </a:ext>
            </a:extLst>
          </p:cNvPr>
          <p:cNvSpPr>
            <a:spLocks noGrp="1"/>
          </p:cNvSpPr>
          <p:nvPr>
            <p:ph type="body" orient="vert" idx="1"/>
          </p:nvPr>
        </p:nvSpPr>
        <p:spPr>
          <a:xfrm>
            <a:off x="838200" y="827313"/>
            <a:ext cx="8115300" cy="5061857"/>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3ADC4E-9FB1-439F-B0FB-47F47B3421A7}"/>
              </a:ext>
            </a:extLst>
          </p:cNvPr>
          <p:cNvSpPr>
            <a:spLocks noGrp="1"/>
          </p:cNvSpPr>
          <p:nvPr>
            <p:ph type="dt" sz="half" idx="10"/>
          </p:nvPr>
        </p:nvSpPr>
        <p:spPr/>
        <p:txBody>
          <a:bodyPr/>
          <a:lstStyle/>
          <a:p>
            <a:fld id="{60E86954-8675-4568-8589-FFA0DFCFFCF4}" type="datetime1">
              <a:rPr lang="en-US" smtClean="0"/>
              <a:t>8/2/2024</a:t>
            </a:fld>
            <a:endParaRPr lang="en-US" dirty="0"/>
          </a:p>
        </p:txBody>
      </p:sp>
      <p:sp>
        <p:nvSpPr>
          <p:cNvPr id="5" name="Footer Placeholder 4">
            <a:extLst>
              <a:ext uri="{FF2B5EF4-FFF2-40B4-BE49-F238E27FC236}">
                <a16:creationId xmlns:a16="http://schemas.microsoft.com/office/drawing/2014/main" id="{637EE406-061A-4440-BA75-3B684FC84826}"/>
              </a:ext>
            </a:extLst>
          </p:cNvPr>
          <p:cNvSpPr>
            <a:spLocks noGrp="1"/>
          </p:cNvSpPr>
          <p:nvPr>
            <p:ph type="ftr" sz="quarter" idx="11"/>
          </p:nvPr>
        </p:nvSpPr>
        <p:spPr>
          <a:xfrm rot="5400000">
            <a:off x="-1610380" y="1926575"/>
            <a:ext cx="3830351" cy="365125"/>
          </a:xfrm>
          <a:prstGeom prst="rect">
            <a:avLst/>
          </a:prstGeom>
        </p:spPr>
        <p:txBody>
          <a:bodyPr/>
          <a:lstStyle/>
          <a:p>
            <a:r>
              <a:rPr lang="en-US" dirty="0"/>
              <a:t>Communication Essentials for College</a:t>
            </a:r>
          </a:p>
        </p:txBody>
      </p:sp>
      <p:sp>
        <p:nvSpPr>
          <p:cNvPr id="6" name="Slide Number Placeholder 5">
            <a:extLst>
              <a:ext uri="{FF2B5EF4-FFF2-40B4-BE49-F238E27FC236}">
                <a16:creationId xmlns:a16="http://schemas.microsoft.com/office/drawing/2014/main" id="{8A6D93CF-F5F3-4897-A51E-47D577FDD344}"/>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26365971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ey Takeaways">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02FA81F-F492-4428-8845-A70FF162FB21}"/>
              </a:ext>
              <a:ext uri="{C183D7F6-B498-43B3-948B-1728B52AA6E4}">
                <adec:decorative xmlns:adec="http://schemas.microsoft.com/office/drawing/2017/decorative" val="1"/>
              </a:ext>
            </a:extLst>
          </p:cNvPr>
          <p:cNvSpPr/>
          <p:nvPr userDrawn="1"/>
        </p:nvSpPr>
        <p:spPr>
          <a:xfrm>
            <a:off x="0" y="-39329"/>
            <a:ext cx="12192000" cy="208201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14EF588-5035-4D7A-B6DD-2A0CD883D001}"/>
              </a:ext>
            </a:extLst>
          </p:cNvPr>
          <p:cNvSpPr>
            <a:spLocks noGrp="1"/>
          </p:cNvSpPr>
          <p:nvPr>
            <p:ph type="title"/>
          </p:nvPr>
        </p:nvSpPr>
        <p:spPr>
          <a:xfrm>
            <a:off x="1045028" y="644236"/>
            <a:ext cx="10308771" cy="1046452"/>
          </a:xfrm>
        </p:spPr>
        <p:txBody>
          <a:bodyPr anchor="t"/>
          <a:lstStyle>
            <a:lvl1pPr>
              <a:defRPr b="1">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41290DF-6242-4D82-9077-9081909090DE}"/>
              </a:ext>
            </a:extLst>
          </p:cNvPr>
          <p:cNvSpPr>
            <a:spLocks noGrp="1"/>
          </p:cNvSpPr>
          <p:nvPr>
            <p:ph idx="1"/>
          </p:nvPr>
        </p:nvSpPr>
        <p:spPr>
          <a:xfrm>
            <a:off x="1045028" y="2334924"/>
            <a:ext cx="10308771" cy="38420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E3E0D27-7263-4217-9779-D1E0A667CDAE}"/>
              </a:ext>
            </a:extLst>
          </p:cNvPr>
          <p:cNvSpPr>
            <a:spLocks noGrp="1"/>
          </p:cNvSpPr>
          <p:nvPr>
            <p:ph type="sldNum" sz="quarter" idx="12"/>
          </p:nvPr>
        </p:nvSpPr>
        <p:spPr/>
        <p:txBody>
          <a:bodyPr/>
          <a:lstStyle>
            <a:lvl1pPr>
              <a:defRPr>
                <a:solidFill>
                  <a:schemeClr val="bg1">
                    <a:lumMod val="95000"/>
                  </a:schemeClr>
                </a:solidFill>
              </a:defRPr>
            </a:lvl1pPr>
          </a:lstStyle>
          <a:p>
            <a:fld id="{0E830361-1618-43BA-8AB7-493978DD9A9F}" type="slidenum">
              <a:rPr lang="en-US" smtClean="0"/>
              <a:pPr/>
              <a:t>‹#›</a:t>
            </a:fld>
            <a:endParaRPr lang="en-US" dirty="0"/>
          </a:p>
        </p:txBody>
      </p:sp>
    </p:spTree>
    <p:extLst>
      <p:ext uri="{BB962C8B-B14F-4D97-AF65-F5344CB8AC3E}">
        <p14:creationId xmlns:p14="http://schemas.microsoft.com/office/powerpoint/2010/main" val="3697905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EA5D216-27F9-4078-8349-ABC9F614A5E7}"/>
              </a:ext>
              <a:ext uri="{C183D7F6-B498-43B3-948B-1728B52AA6E4}">
                <adec:decorative xmlns:adec="http://schemas.microsoft.com/office/drawing/2017/decorative" val="0"/>
              </a:ext>
            </a:extLst>
          </p:cNvPr>
          <p:cNvSpPr>
            <a:spLocks noGrp="1"/>
          </p:cNvSpPr>
          <p:nvPr>
            <p:ph type="dt" sz="half" idx="10"/>
          </p:nvPr>
        </p:nvSpPr>
        <p:spPr/>
        <p:txBody>
          <a:bodyPr/>
          <a:lstStyle/>
          <a:p>
            <a:fld id="{4E7A0202-D62E-4330-9088-A504FD2A55F6}" type="datetime1">
              <a:rPr lang="en-US" smtClean="0"/>
              <a:t>8/2/2024</a:t>
            </a:fld>
            <a:endParaRPr lang="en-US" dirty="0"/>
          </a:p>
        </p:txBody>
      </p:sp>
      <p:sp>
        <p:nvSpPr>
          <p:cNvPr id="5" name="Footer Placeholder 4">
            <a:extLst>
              <a:ext uri="{FF2B5EF4-FFF2-40B4-BE49-F238E27FC236}">
                <a16:creationId xmlns:a16="http://schemas.microsoft.com/office/drawing/2014/main" id="{4384F8A8-FBA7-4F25-ADEA-AF346495DEA1}"/>
              </a:ext>
              <a:ext uri="{C183D7F6-B498-43B3-948B-1728B52AA6E4}">
                <adec:decorative xmlns:adec="http://schemas.microsoft.com/office/drawing/2017/decorative" val="0"/>
              </a:ext>
            </a:extLst>
          </p:cNvPr>
          <p:cNvSpPr>
            <a:spLocks noGrp="1" noRot="1" noMove="1" noResize="1" noEditPoints="1" noAdjustHandles="1" noChangeArrowheads="1" noChangeShapeType="1"/>
          </p:cNvSpPr>
          <p:nvPr>
            <p:ph type="ftr" sz="quarter" idx="11"/>
          </p:nvPr>
        </p:nvSpPr>
        <p:spPr>
          <a:xfrm rot="5400000">
            <a:off x="-1610380" y="1926575"/>
            <a:ext cx="3830351" cy="365125"/>
          </a:xfrm>
          <a:prstGeom prst="rect">
            <a:avLst/>
          </a:prstGeom>
        </p:spPr>
        <p:txBody>
          <a:bodyPr/>
          <a:lstStyle/>
          <a:p>
            <a:r>
              <a:rPr lang="en-US" dirty="0"/>
              <a:t>Communication Essentials for College</a:t>
            </a:r>
          </a:p>
        </p:txBody>
      </p:sp>
      <p:sp>
        <p:nvSpPr>
          <p:cNvPr id="6" name="Slide Number Placeholder 5">
            <a:extLst>
              <a:ext uri="{FF2B5EF4-FFF2-40B4-BE49-F238E27FC236}">
                <a16:creationId xmlns:a16="http://schemas.microsoft.com/office/drawing/2014/main" id="{2F4609F8-5897-4724-8FA6-3EFDE8F2DD79}"/>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77896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8199-C6CF-4DFF-A750-435F06CC748B}"/>
              </a:ext>
            </a:extLst>
          </p:cNvPr>
          <p:cNvSpPr>
            <a:spLocks noGrp="1"/>
          </p:cNvSpPr>
          <p:nvPr>
            <p:ph type="title"/>
          </p:nvPr>
        </p:nvSpPr>
        <p:spPr>
          <a:xfrm>
            <a:off x="1077362" y="720434"/>
            <a:ext cx="9950103" cy="858200"/>
          </a:xfrm>
        </p:spPr>
        <p:txBody>
          <a:bodyPr/>
          <a:lstStyle/>
          <a:p>
            <a:r>
              <a:rPr lang="en-US" dirty="0"/>
              <a:t>Click to edit Master title style</a:t>
            </a:r>
          </a:p>
        </p:txBody>
      </p:sp>
      <p:sp>
        <p:nvSpPr>
          <p:cNvPr id="10" name="Text Placeholder 9">
            <a:extLst>
              <a:ext uri="{FF2B5EF4-FFF2-40B4-BE49-F238E27FC236}">
                <a16:creationId xmlns:a16="http://schemas.microsoft.com/office/drawing/2014/main" id="{C4FCCD67-40D2-883C-2B3F-D1DCE273A25B}"/>
              </a:ext>
            </a:extLst>
          </p:cNvPr>
          <p:cNvSpPr>
            <a:spLocks noGrp="1"/>
          </p:cNvSpPr>
          <p:nvPr>
            <p:ph type="body" sz="quarter" idx="13" hasCustomPrompt="1"/>
          </p:nvPr>
        </p:nvSpPr>
        <p:spPr>
          <a:xfrm>
            <a:off x="1068736" y="1810648"/>
            <a:ext cx="9861550" cy="466725"/>
          </a:xfrm>
        </p:spPr>
        <p:txBody>
          <a:bodyPr/>
          <a:lstStyle>
            <a:lvl1pPr marL="0" indent="0">
              <a:buNone/>
              <a:defRPr b="1"/>
            </a:lvl1pPr>
          </a:lstStyle>
          <a:p>
            <a:pPr lvl="0"/>
            <a:r>
              <a:rPr lang="en-US" dirty="0"/>
              <a:t>Subheading</a:t>
            </a:r>
          </a:p>
        </p:txBody>
      </p:sp>
      <p:sp>
        <p:nvSpPr>
          <p:cNvPr id="3" name="Content Placeholder 2">
            <a:extLst>
              <a:ext uri="{FF2B5EF4-FFF2-40B4-BE49-F238E27FC236}">
                <a16:creationId xmlns:a16="http://schemas.microsoft.com/office/drawing/2014/main" id="{C2F2D5EB-F993-411F-9DBA-971321FC0068}"/>
              </a:ext>
            </a:extLst>
          </p:cNvPr>
          <p:cNvSpPr>
            <a:spLocks noGrp="1"/>
          </p:cNvSpPr>
          <p:nvPr>
            <p:ph idx="1"/>
          </p:nvPr>
        </p:nvSpPr>
        <p:spPr>
          <a:xfrm>
            <a:off x="1077362" y="2510287"/>
            <a:ext cx="9950103" cy="34305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EA5D216-27F9-4078-8349-ABC9F614A5E7}"/>
              </a:ext>
              <a:ext uri="{C183D7F6-B498-43B3-948B-1728B52AA6E4}">
                <adec:decorative xmlns:adec="http://schemas.microsoft.com/office/drawing/2017/decorative" val="0"/>
              </a:ext>
            </a:extLst>
          </p:cNvPr>
          <p:cNvSpPr>
            <a:spLocks noGrp="1"/>
          </p:cNvSpPr>
          <p:nvPr>
            <p:ph type="dt" sz="half" idx="10"/>
          </p:nvPr>
        </p:nvSpPr>
        <p:spPr/>
        <p:txBody>
          <a:bodyPr/>
          <a:lstStyle/>
          <a:p>
            <a:fld id="{ADE7983E-03D1-4AE8-ABCE-484D841F8990}" type="datetime1">
              <a:rPr lang="en-US" smtClean="0"/>
              <a:t>8/2/2024</a:t>
            </a:fld>
            <a:endParaRPr lang="en-US" dirty="0"/>
          </a:p>
        </p:txBody>
      </p:sp>
      <p:sp>
        <p:nvSpPr>
          <p:cNvPr id="7" name="Footer Placeholder 4">
            <a:extLst>
              <a:ext uri="{FF2B5EF4-FFF2-40B4-BE49-F238E27FC236}">
                <a16:creationId xmlns:a16="http://schemas.microsoft.com/office/drawing/2014/main" id="{5017079C-6097-989C-E369-8770C64306A3}"/>
              </a:ext>
              <a:ext uri="{C183D7F6-B498-43B3-948B-1728B52AA6E4}">
                <adec:decorative xmlns:adec="http://schemas.microsoft.com/office/drawing/2017/decorative" val="0"/>
              </a:ext>
            </a:extLst>
          </p:cNvPr>
          <p:cNvSpPr>
            <a:spLocks noGrp="1"/>
          </p:cNvSpPr>
          <p:nvPr>
            <p:ph type="ftr" sz="quarter" idx="11"/>
          </p:nvPr>
        </p:nvSpPr>
        <p:spPr>
          <a:xfrm rot="5400000">
            <a:off x="-1610380" y="1926575"/>
            <a:ext cx="3830351" cy="365125"/>
          </a:xfrm>
          <a:prstGeom prst="rect">
            <a:avLst/>
          </a:prstGeom>
        </p:spPr>
        <p:txBody>
          <a:bodyPr/>
          <a:lstStyle/>
          <a:p>
            <a:r>
              <a:rPr lang="en-US" dirty="0"/>
              <a:t>Communication Essentials for College</a:t>
            </a:r>
          </a:p>
        </p:txBody>
      </p:sp>
      <p:sp>
        <p:nvSpPr>
          <p:cNvPr id="5" name="Slide Number Placeholder 5">
            <a:extLst>
              <a:ext uri="{FF2B5EF4-FFF2-40B4-BE49-F238E27FC236}">
                <a16:creationId xmlns:a16="http://schemas.microsoft.com/office/drawing/2014/main" id="{FB8F243A-8D24-BE4F-8125-4EDC3DDA7F43}"/>
              </a:ext>
            </a:extLst>
          </p:cNvPr>
          <p:cNvSpPr>
            <a:spLocks noGrp="1"/>
          </p:cNvSpPr>
          <p:nvPr>
            <p:ph type="sldNum" sz="quarter" idx="12"/>
          </p:nvPr>
        </p:nvSpPr>
        <p:spPr>
          <a:xfrm>
            <a:off x="11540355" y="6356350"/>
            <a:ext cx="410973" cy="365125"/>
          </a:xfrm>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265999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C0F0C-7BA8-490D-B4C9-CCE145DCD19A}"/>
              </a:ext>
            </a:extLst>
          </p:cNvPr>
          <p:cNvSpPr>
            <a:spLocks noGrp="1"/>
          </p:cNvSpPr>
          <p:nvPr>
            <p:ph type="title"/>
          </p:nvPr>
        </p:nvSpPr>
        <p:spPr>
          <a:xfrm>
            <a:off x="1084726" y="1709738"/>
            <a:ext cx="9143999" cy="3050523"/>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290E61-B837-4BE4-9BC7-6AF706BCCA42}"/>
              </a:ext>
            </a:extLst>
          </p:cNvPr>
          <p:cNvSpPr>
            <a:spLocks noGrp="1"/>
          </p:cNvSpPr>
          <p:nvPr>
            <p:ph type="body" idx="1"/>
          </p:nvPr>
        </p:nvSpPr>
        <p:spPr>
          <a:xfrm>
            <a:off x="1084726" y="4902488"/>
            <a:ext cx="9143999" cy="9850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52E15F-E46D-44C6-9FB9-07B0BC545AEF}"/>
              </a:ext>
              <a:ext uri="{C183D7F6-B498-43B3-948B-1728B52AA6E4}">
                <adec:decorative xmlns:adec="http://schemas.microsoft.com/office/drawing/2017/decorative" val="0"/>
              </a:ext>
            </a:extLst>
          </p:cNvPr>
          <p:cNvSpPr>
            <a:spLocks noGrp="1"/>
          </p:cNvSpPr>
          <p:nvPr>
            <p:ph type="dt" sz="half" idx="10"/>
          </p:nvPr>
        </p:nvSpPr>
        <p:spPr/>
        <p:txBody>
          <a:bodyPr/>
          <a:lstStyle/>
          <a:p>
            <a:fld id="{0DF15511-D7D3-47D9-AA9B-EC4BA09A67AF}" type="datetime1">
              <a:rPr lang="en-US" smtClean="0"/>
              <a:t>8/2/2024</a:t>
            </a:fld>
            <a:endParaRPr lang="en-US" dirty="0"/>
          </a:p>
        </p:txBody>
      </p:sp>
      <p:sp>
        <p:nvSpPr>
          <p:cNvPr id="5" name="Footer Placeholder 4">
            <a:extLst>
              <a:ext uri="{FF2B5EF4-FFF2-40B4-BE49-F238E27FC236}">
                <a16:creationId xmlns:a16="http://schemas.microsoft.com/office/drawing/2014/main" id="{2EBF6955-3667-4857-B35A-9E12F7988608}"/>
              </a:ext>
              <a:ext uri="{C183D7F6-B498-43B3-948B-1728B52AA6E4}">
                <adec:decorative xmlns:adec="http://schemas.microsoft.com/office/drawing/2017/decorative" val="0"/>
              </a:ext>
            </a:extLst>
          </p:cNvPr>
          <p:cNvSpPr>
            <a:spLocks noGrp="1"/>
          </p:cNvSpPr>
          <p:nvPr>
            <p:ph type="ftr" sz="quarter" idx="11"/>
          </p:nvPr>
        </p:nvSpPr>
        <p:spPr>
          <a:xfrm rot="5400000">
            <a:off x="-1610380" y="1926575"/>
            <a:ext cx="3830351" cy="365125"/>
          </a:xfrm>
          <a:prstGeom prst="rect">
            <a:avLst/>
          </a:prstGeom>
        </p:spPr>
        <p:txBody>
          <a:bodyPr/>
          <a:lstStyle/>
          <a:p>
            <a:r>
              <a:rPr lang="en-US" dirty="0"/>
              <a:t>Communication Essentials for College</a:t>
            </a:r>
          </a:p>
        </p:txBody>
      </p:sp>
      <p:sp>
        <p:nvSpPr>
          <p:cNvPr id="6" name="Slide Number Placeholder 5">
            <a:extLst>
              <a:ext uri="{FF2B5EF4-FFF2-40B4-BE49-F238E27FC236}">
                <a16:creationId xmlns:a16="http://schemas.microsoft.com/office/drawing/2014/main" id="{3114B309-D15E-4FA1-9B8D-8C1F3B56C375}"/>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2631780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19AB-91F9-4F80-9B5D-2E6FE925F0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9F334-D0CF-4DFD-BAA9-3ECD639B1F1E}"/>
              </a:ext>
            </a:extLst>
          </p:cNvPr>
          <p:cNvSpPr>
            <a:spLocks noGrp="1"/>
          </p:cNvSpPr>
          <p:nvPr>
            <p:ph sz="half" idx="1"/>
          </p:nvPr>
        </p:nvSpPr>
        <p:spPr>
          <a:xfrm>
            <a:off x="1077362" y="2227809"/>
            <a:ext cx="4942438" cy="3949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5E0B5D-4613-4DA7-BA20-58B19BE8A496}"/>
              </a:ext>
            </a:extLst>
          </p:cNvPr>
          <p:cNvSpPr>
            <a:spLocks noGrp="1"/>
          </p:cNvSpPr>
          <p:nvPr>
            <p:ph sz="half" idx="2"/>
          </p:nvPr>
        </p:nvSpPr>
        <p:spPr>
          <a:xfrm>
            <a:off x="6172200" y="2227809"/>
            <a:ext cx="4855265" cy="39491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F311AB-0603-424D-BC42-0CEAB3562BA4}"/>
              </a:ext>
              <a:ext uri="{C183D7F6-B498-43B3-948B-1728B52AA6E4}">
                <adec:decorative xmlns:adec="http://schemas.microsoft.com/office/drawing/2017/decorative" val="0"/>
              </a:ext>
            </a:extLst>
          </p:cNvPr>
          <p:cNvSpPr>
            <a:spLocks noGrp="1"/>
          </p:cNvSpPr>
          <p:nvPr>
            <p:ph type="dt" sz="half" idx="10"/>
          </p:nvPr>
        </p:nvSpPr>
        <p:spPr/>
        <p:txBody>
          <a:bodyPr/>
          <a:lstStyle/>
          <a:p>
            <a:fld id="{64C63CD8-81C6-4C97-8A34-F27222CDFB41}" type="datetime1">
              <a:rPr lang="en-US" smtClean="0"/>
              <a:t>8/2/2024</a:t>
            </a:fld>
            <a:endParaRPr lang="en-US" dirty="0"/>
          </a:p>
        </p:txBody>
      </p:sp>
      <p:sp>
        <p:nvSpPr>
          <p:cNvPr id="6" name="Footer Placeholder 5">
            <a:extLst>
              <a:ext uri="{FF2B5EF4-FFF2-40B4-BE49-F238E27FC236}">
                <a16:creationId xmlns:a16="http://schemas.microsoft.com/office/drawing/2014/main" id="{7A3AA2AC-0C5F-4835-BE47-D780C29890E2}"/>
              </a:ext>
              <a:ext uri="{C183D7F6-B498-43B3-948B-1728B52AA6E4}">
                <adec:decorative xmlns:adec="http://schemas.microsoft.com/office/drawing/2017/decorative" val="0"/>
              </a:ext>
            </a:extLst>
          </p:cNvPr>
          <p:cNvSpPr>
            <a:spLocks noGrp="1"/>
          </p:cNvSpPr>
          <p:nvPr>
            <p:ph type="ftr" sz="quarter" idx="11"/>
          </p:nvPr>
        </p:nvSpPr>
        <p:spPr>
          <a:xfrm rot="5400000">
            <a:off x="-1610380" y="1926575"/>
            <a:ext cx="3830351" cy="365125"/>
          </a:xfrm>
          <a:prstGeom prst="rect">
            <a:avLst/>
          </a:prstGeom>
        </p:spPr>
        <p:txBody>
          <a:bodyPr/>
          <a:lstStyle/>
          <a:p>
            <a:r>
              <a:rPr lang="en-US" dirty="0"/>
              <a:t>Communication Essentials for College</a:t>
            </a:r>
          </a:p>
        </p:txBody>
      </p:sp>
      <p:sp>
        <p:nvSpPr>
          <p:cNvPr id="7" name="Slide Number Placeholder 6">
            <a:extLst>
              <a:ext uri="{FF2B5EF4-FFF2-40B4-BE49-F238E27FC236}">
                <a16:creationId xmlns:a16="http://schemas.microsoft.com/office/drawing/2014/main" id="{906C54C0-DFDA-4778-9EE8-5E5C30E05412}"/>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70344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603-5B09-4916-8324-A6BDAB4E060E}"/>
              </a:ext>
            </a:extLst>
          </p:cNvPr>
          <p:cNvSpPr>
            <a:spLocks noGrp="1"/>
          </p:cNvSpPr>
          <p:nvPr>
            <p:ph type="title"/>
          </p:nvPr>
        </p:nvSpPr>
        <p:spPr>
          <a:xfrm>
            <a:off x="1084726" y="365125"/>
            <a:ext cx="994273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74073C-C15B-4218-9B84-6758955176E7}"/>
              </a:ext>
            </a:extLst>
          </p:cNvPr>
          <p:cNvSpPr>
            <a:spLocks noGrp="1"/>
          </p:cNvSpPr>
          <p:nvPr>
            <p:ph type="body" idx="1"/>
          </p:nvPr>
        </p:nvSpPr>
        <p:spPr>
          <a:xfrm>
            <a:off x="1084725" y="1681163"/>
            <a:ext cx="4912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116D27-36F6-440B-A9BE-8B9499047CEF}"/>
              </a:ext>
            </a:extLst>
          </p:cNvPr>
          <p:cNvSpPr>
            <a:spLocks noGrp="1"/>
          </p:cNvSpPr>
          <p:nvPr>
            <p:ph sz="half" idx="2"/>
          </p:nvPr>
        </p:nvSpPr>
        <p:spPr>
          <a:xfrm>
            <a:off x="1084726" y="2505075"/>
            <a:ext cx="4912849"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C12010D-7AC4-4A70-A211-6A29274119DB}"/>
              </a:ext>
            </a:extLst>
          </p:cNvPr>
          <p:cNvSpPr>
            <a:spLocks noGrp="1"/>
          </p:cNvSpPr>
          <p:nvPr>
            <p:ph type="body" sz="quarter" idx="3"/>
          </p:nvPr>
        </p:nvSpPr>
        <p:spPr>
          <a:xfrm>
            <a:off x="6172200" y="1681163"/>
            <a:ext cx="485526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AE85B5-3350-49A4-86A1-E5DAED491624}"/>
              </a:ext>
            </a:extLst>
          </p:cNvPr>
          <p:cNvSpPr>
            <a:spLocks noGrp="1"/>
          </p:cNvSpPr>
          <p:nvPr>
            <p:ph sz="quarter" idx="4"/>
          </p:nvPr>
        </p:nvSpPr>
        <p:spPr>
          <a:xfrm>
            <a:off x="6172200" y="2505075"/>
            <a:ext cx="48552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73E874-D08B-4D81-B82D-5DF242E4A1AA}"/>
              </a:ext>
              <a:ext uri="{C183D7F6-B498-43B3-948B-1728B52AA6E4}">
                <adec:decorative xmlns:adec="http://schemas.microsoft.com/office/drawing/2017/decorative" val="0"/>
              </a:ext>
            </a:extLst>
          </p:cNvPr>
          <p:cNvSpPr>
            <a:spLocks noGrp="1"/>
          </p:cNvSpPr>
          <p:nvPr>
            <p:ph type="dt" sz="half" idx="10"/>
          </p:nvPr>
        </p:nvSpPr>
        <p:spPr/>
        <p:txBody>
          <a:bodyPr/>
          <a:lstStyle/>
          <a:p>
            <a:fld id="{FBF1378D-4462-410A-9779-B4FC0AE845CF}" type="datetime1">
              <a:rPr lang="en-US" smtClean="0"/>
              <a:t>8/2/2024</a:t>
            </a:fld>
            <a:endParaRPr lang="en-US" dirty="0"/>
          </a:p>
        </p:txBody>
      </p:sp>
      <p:sp>
        <p:nvSpPr>
          <p:cNvPr id="8" name="Footer Placeholder 7">
            <a:extLst>
              <a:ext uri="{FF2B5EF4-FFF2-40B4-BE49-F238E27FC236}">
                <a16:creationId xmlns:a16="http://schemas.microsoft.com/office/drawing/2014/main" id="{AE174067-0FFA-41C3-A3A6-E8907CC32DE1}"/>
              </a:ext>
              <a:ext uri="{C183D7F6-B498-43B3-948B-1728B52AA6E4}">
                <adec:decorative xmlns:adec="http://schemas.microsoft.com/office/drawing/2017/decorative" val="0"/>
              </a:ext>
            </a:extLst>
          </p:cNvPr>
          <p:cNvSpPr>
            <a:spLocks noGrp="1"/>
          </p:cNvSpPr>
          <p:nvPr>
            <p:ph type="ftr" sz="quarter" idx="11"/>
          </p:nvPr>
        </p:nvSpPr>
        <p:spPr>
          <a:xfrm rot="5400000">
            <a:off x="-1610380" y="1926575"/>
            <a:ext cx="3830351" cy="365125"/>
          </a:xfrm>
          <a:prstGeom prst="rect">
            <a:avLst/>
          </a:prstGeom>
        </p:spPr>
        <p:txBody>
          <a:bodyPr/>
          <a:lstStyle/>
          <a:p>
            <a:r>
              <a:rPr lang="en-US" dirty="0"/>
              <a:t>Communication Essentials for College</a:t>
            </a:r>
          </a:p>
        </p:txBody>
      </p:sp>
      <p:sp>
        <p:nvSpPr>
          <p:cNvPr id="9" name="Slide Number Placeholder 8">
            <a:extLst>
              <a:ext uri="{FF2B5EF4-FFF2-40B4-BE49-F238E27FC236}">
                <a16:creationId xmlns:a16="http://schemas.microsoft.com/office/drawing/2014/main" id="{B7947985-FBC0-4118-8877-2E327F637DF5}"/>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2770234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0282-3DE7-4AB9-83AC-AFEDD22AF3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A7436C-706A-443F-86CD-4444C82818B2}"/>
              </a:ext>
              <a:ext uri="{C183D7F6-B498-43B3-948B-1728B52AA6E4}">
                <adec:decorative xmlns:adec="http://schemas.microsoft.com/office/drawing/2017/decorative" val="0"/>
              </a:ext>
            </a:extLst>
          </p:cNvPr>
          <p:cNvSpPr>
            <a:spLocks noGrp="1"/>
          </p:cNvSpPr>
          <p:nvPr>
            <p:ph type="dt" sz="half" idx="10"/>
          </p:nvPr>
        </p:nvSpPr>
        <p:spPr/>
        <p:txBody>
          <a:bodyPr/>
          <a:lstStyle/>
          <a:p>
            <a:fld id="{69B974BA-F693-4697-AEAB-2AE93B7A657E}" type="datetime1">
              <a:rPr lang="en-US" smtClean="0"/>
              <a:t>8/2/2024</a:t>
            </a:fld>
            <a:endParaRPr lang="en-US" dirty="0"/>
          </a:p>
        </p:txBody>
      </p:sp>
      <p:sp>
        <p:nvSpPr>
          <p:cNvPr id="4" name="Footer Placeholder 3">
            <a:extLst>
              <a:ext uri="{FF2B5EF4-FFF2-40B4-BE49-F238E27FC236}">
                <a16:creationId xmlns:a16="http://schemas.microsoft.com/office/drawing/2014/main" id="{09B53292-7EA5-45D0-957F-636A44FC06DE}"/>
              </a:ext>
              <a:ext uri="{C183D7F6-B498-43B3-948B-1728B52AA6E4}">
                <adec:decorative xmlns:adec="http://schemas.microsoft.com/office/drawing/2017/decorative" val="0"/>
              </a:ext>
            </a:extLst>
          </p:cNvPr>
          <p:cNvSpPr>
            <a:spLocks noGrp="1"/>
          </p:cNvSpPr>
          <p:nvPr>
            <p:ph type="ftr" sz="quarter" idx="11"/>
          </p:nvPr>
        </p:nvSpPr>
        <p:spPr>
          <a:xfrm rot="5400000">
            <a:off x="-1610380" y="1926575"/>
            <a:ext cx="3830351" cy="365125"/>
          </a:xfrm>
          <a:prstGeom prst="rect">
            <a:avLst/>
          </a:prstGeom>
        </p:spPr>
        <p:txBody>
          <a:bodyPr/>
          <a:lstStyle/>
          <a:p>
            <a:r>
              <a:rPr lang="en-US" dirty="0"/>
              <a:t>Communication Essentials for College</a:t>
            </a:r>
          </a:p>
        </p:txBody>
      </p:sp>
      <p:sp>
        <p:nvSpPr>
          <p:cNvPr id="5" name="Slide Number Placeholder 4">
            <a:extLst>
              <a:ext uri="{FF2B5EF4-FFF2-40B4-BE49-F238E27FC236}">
                <a16:creationId xmlns:a16="http://schemas.microsoft.com/office/drawing/2014/main" id="{0476F59D-34BB-462C-B506-040B9E982FCB}"/>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461790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55245-AB52-41B4-9B28-55E6527DA2F8}"/>
              </a:ext>
            </a:extLst>
          </p:cNvPr>
          <p:cNvSpPr>
            <a:spLocks noGrp="1"/>
          </p:cNvSpPr>
          <p:nvPr>
            <p:ph type="dt" sz="half" idx="10"/>
          </p:nvPr>
        </p:nvSpPr>
        <p:spPr/>
        <p:txBody>
          <a:bodyPr/>
          <a:lstStyle/>
          <a:p>
            <a:fld id="{84A9FC87-4A69-449C-8E90-8DB209D0CD8A}" type="datetime1">
              <a:rPr lang="en-US" smtClean="0"/>
              <a:t>8/2/2024</a:t>
            </a:fld>
            <a:endParaRPr lang="en-US" dirty="0"/>
          </a:p>
        </p:txBody>
      </p:sp>
      <p:sp>
        <p:nvSpPr>
          <p:cNvPr id="3" name="Footer Placeholder 2">
            <a:extLst>
              <a:ext uri="{FF2B5EF4-FFF2-40B4-BE49-F238E27FC236}">
                <a16:creationId xmlns:a16="http://schemas.microsoft.com/office/drawing/2014/main" id="{CA73B8AE-58B0-4FDF-8430-9D8D3DD53725}"/>
              </a:ext>
              <a:ext uri="{C183D7F6-B498-43B3-948B-1728B52AA6E4}">
                <adec:decorative xmlns:adec="http://schemas.microsoft.com/office/drawing/2017/decorative" val="0"/>
              </a:ext>
            </a:extLst>
          </p:cNvPr>
          <p:cNvSpPr>
            <a:spLocks noGrp="1"/>
          </p:cNvSpPr>
          <p:nvPr>
            <p:ph type="ftr" sz="quarter" idx="11"/>
          </p:nvPr>
        </p:nvSpPr>
        <p:spPr>
          <a:xfrm rot="5400000">
            <a:off x="-1610380" y="1926575"/>
            <a:ext cx="3830351" cy="365125"/>
          </a:xfrm>
          <a:prstGeom prst="rect">
            <a:avLst/>
          </a:prstGeom>
        </p:spPr>
        <p:txBody>
          <a:bodyPr/>
          <a:lstStyle/>
          <a:p>
            <a:r>
              <a:rPr lang="en-US" dirty="0"/>
              <a:t>Communication Essentials for College</a:t>
            </a:r>
          </a:p>
        </p:txBody>
      </p:sp>
      <p:sp>
        <p:nvSpPr>
          <p:cNvPr id="4" name="Slide Number Placeholder 3">
            <a:extLst>
              <a:ext uri="{FF2B5EF4-FFF2-40B4-BE49-F238E27FC236}">
                <a16:creationId xmlns:a16="http://schemas.microsoft.com/office/drawing/2014/main" id="{479E4D91-8619-43C1-841B-B5F47DE01739}"/>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325204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DA660-DF93-4947-B93F-BF118D3B5F80}"/>
              </a:ext>
            </a:extLst>
          </p:cNvPr>
          <p:cNvSpPr>
            <a:spLocks noGrp="1"/>
          </p:cNvSpPr>
          <p:nvPr>
            <p:ph type="title"/>
          </p:nvPr>
        </p:nvSpPr>
        <p:spPr>
          <a:xfrm>
            <a:off x="1084727" y="457200"/>
            <a:ext cx="3687298" cy="16002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EEFB0ECC-817B-4A71-AFB5-FC60A2BC3ABC}"/>
              </a:ext>
            </a:extLst>
          </p:cNvPr>
          <p:cNvSpPr>
            <a:spLocks noGrp="1"/>
          </p:cNvSpPr>
          <p:nvPr>
            <p:ph type="body" sz="half" idx="2"/>
          </p:nvPr>
        </p:nvSpPr>
        <p:spPr>
          <a:xfrm>
            <a:off x="1084727" y="2253343"/>
            <a:ext cx="3687298" cy="36156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02F0292E-B3E1-4FD6-A7FA-C165BAC21C28}"/>
              </a:ext>
            </a:extLst>
          </p:cNvPr>
          <p:cNvSpPr>
            <a:spLocks noGrp="1"/>
          </p:cNvSpPr>
          <p:nvPr>
            <p:ph idx="1"/>
          </p:nvPr>
        </p:nvSpPr>
        <p:spPr>
          <a:xfrm>
            <a:off x="5183188" y="987425"/>
            <a:ext cx="5844277" cy="487362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7788E0B-6135-4F59-A35A-2CA1A8BA4ED2}"/>
              </a:ext>
              <a:ext uri="{C183D7F6-B498-43B3-948B-1728B52AA6E4}">
                <adec:decorative xmlns:adec="http://schemas.microsoft.com/office/drawing/2017/decorative" val="0"/>
              </a:ext>
            </a:extLst>
          </p:cNvPr>
          <p:cNvSpPr>
            <a:spLocks noGrp="1"/>
          </p:cNvSpPr>
          <p:nvPr>
            <p:ph type="dt" sz="half" idx="10"/>
          </p:nvPr>
        </p:nvSpPr>
        <p:spPr/>
        <p:txBody>
          <a:bodyPr/>
          <a:lstStyle/>
          <a:p>
            <a:fld id="{87184FFF-F694-47A7-B29B-CA699226EE26}" type="datetime1">
              <a:rPr lang="en-US" smtClean="0"/>
              <a:t>8/2/2024</a:t>
            </a:fld>
            <a:endParaRPr lang="en-US" dirty="0"/>
          </a:p>
        </p:txBody>
      </p:sp>
      <p:sp>
        <p:nvSpPr>
          <p:cNvPr id="6" name="Footer Placeholder 5">
            <a:extLst>
              <a:ext uri="{FF2B5EF4-FFF2-40B4-BE49-F238E27FC236}">
                <a16:creationId xmlns:a16="http://schemas.microsoft.com/office/drawing/2014/main" id="{FD0DEF36-4037-4E6D-988F-CC8E3F11C630}"/>
              </a:ext>
              <a:ext uri="{C183D7F6-B498-43B3-948B-1728B52AA6E4}">
                <adec:decorative xmlns:adec="http://schemas.microsoft.com/office/drawing/2017/decorative" val="0"/>
              </a:ext>
            </a:extLst>
          </p:cNvPr>
          <p:cNvSpPr>
            <a:spLocks noGrp="1"/>
          </p:cNvSpPr>
          <p:nvPr>
            <p:ph type="ftr" sz="quarter" idx="11"/>
          </p:nvPr>
        </p:nvSpPr>
        <p:spPr>
          <a:xfrm rot="5400000">
            <a:off x="-1610380" y="1926575"/>
            <a:ext cx="3830351" cy="365125"/>
          </a:xfrm>
          <a:prstGeom prst="rect">
            <a:avLst/>
          </a:prstGeom>
        </p:spPr>
        <p:txBody>
          <a:bodyPr/>
          <a:lstStyle/>
          <a:p>
            <a:r>
              <a:rPr lang="en-US" dirty="0"/>
              <a:t>Communication Essentials for College</a:t>
            </a:r>
          </a:p>
        </p:txBody>
      </p:sp>
      <p:sp>
        <p:nvSpPr>
          <p:cNvPr id="7" name="Slide Number Placeholder 6">
            <a:extLst>
              <a:ext uri="{FF2B5EF4-FFF2-40B4-BE49-F238E27FC236}">
                <a16:creationId xmlns:a16="http://schemas.microsoft.com/office/drawing/2014/main" id="{055C0D2D-D878-4723-A002-5A601EFB48A0}"/>
              </a:ext>
            </a:extLst>
          </p:cNvPr>
          <p:cNvSpPr>
            <a:spLocks noGrp="1"/>
          </p:cNvSpPr>
          <p:nvPr>
            <p:ph type="sldNum" sz="quarter" idx="12"/>
          </p:nvPr>
        </p:nvSpPr>
        <p:spPr/>
        <p:txBody>
          <a:bodyPr/>
          <a:lstStyle/>
          <a:p>
            <a:fld id="{5DEF7F31-0B8A-474A-B86C-91F381754329}" type="slidenum">
              <a:rPr lang="en-US" smtClean="0"/>
              <a:t>‹#›</a:t>
            </a:fld>
            <a:endParaRPr lang="en-US" dirty="0"/>
          </a:p>
        </p:txBody>
      </p:sp>
    </p:spTree>
    <p:extLst>
      <p:ext uri="{BB962C8B-B14F-4D97-AF65-F5344CB8AC3E}">
        <p14:creationId xmlns:p14="http://schemas.microsoft.com/office/powerpoint/2010/main" val="395669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AE192E3E-68A9-4F36-936C-1C8D0B9EF132}"/>
              </a:ext>
              <a:ext uri="{C183D7F6-B498-43B3-948B-1728B52AA6E4}">
                <adec:decorative xmlns:adec="http://schemas.microsoft.com/office/drawing/2017/decorative" val="0"/>
              </a:ext>
            </a:extLst>
          </p:cNvPr>
          <p:cNvSpPr/>
          <p:nvPr/>
        </p:nvSpPr>
        <p:spPr>
          <a:xfrm>
            <a:off x="8803792"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Placeholder 1">
            <a:extLst>
              <a:ext uri="{FF2B5EF4-FFF2-40B4-BE49-F238E27FC236}">
                <a16:creationId xmlns:a16="http://schemas.microsoft.com/office/drawing/2014/main" id="{3F214EB0-7E6D-4536-9350-5CB688B56F26}"/>
              </a:ext>
            </a:extLst>
          </p:cNvPr>
          <p:cNvSpPr>
            <a:spLocks noGrp="1"/>
          </p:cNvSpPr>
          <p:nvPr>
            <p:ph type="title"/>
          </p:nvPr>
        </p:nvSpPr>
        <p:spPr>
          <a:xfrm>
            <a:off x="1077362" y="720434"/>
            <a:ext cx="9950103" cy="150737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ABF5455E-4725-4924-BF7D-2E1FC9E391F8}"/>
              </a:ext>
            </a:extLst>
          </p:cNvPr>
          <p:cNvSpPr>
            <a:spLocks noGrp="1"/>
          </p:cNvSpPr>
          <p:nvPr>
            <p:ph type="body" idx="1"/>
          </p:nvPr>
        </p:nvSpPr>
        <p:spPr>
          <a:xfrm>
            <a:off x="1077362" y="2427316"/>
            <a:ext cx="9950103" cy="35135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2CAD9D9-1A1D-4438-9F3D-E5E58FD72F1F}"/>
              </a:ext>
              <a:ext uri="{C183D7F6-B498-43B3-948B-1728B52AA6E4}">
                <adec:decorative xmlns:adec="http://schemas.microsoft.com/office/drawing/2017/decorative" val="0"/>
              </a:ext>
            </a:extLst>
          </p:cNvPr>
          <p:cNvSpPr>
            <a:spLocks noGrp="1"/>
          </p:cNvSpPr>
          <p:nvPr>
            <p:ph type="dt" sz="half" idx="2"/>
          </p:nvPr>
        </p:nvSpPr>
        <p:spPr>
          <a:xfrm>
            <a:off x="9243751" y="6356350"/>
            <a:ext cx="2296603" cy="365125"/>
          </a:xfrm>
          <a:prstGeom prst="rect">
            <a:avLst/>
          </a:prstGeom>
        </p:spPr>
        <p:txBody>
          <a:bodyPr vert="horz" lIns="91440" tIns="45720" rIns="91440" bIns="45720" rtlCol="0" anchor="ctr"/>
          <a:lstStyle>
            <a:lvl1pPr algn="r">
              <a:defRPr sz="900">
                <a:solidFill>
                  <a:schemeClr val="bg1"/>
                </a:solidFill>
              </a:defRPr>
            </a:lvl1pPr>
          </a:lstStyle>
          <a:p>
            <a:fld id="{228244FF-CB10-485A-A4F5-78AA2C494C08}" type="datetime1">
              <a:rPr lang="en-US" smtClean="0"/>
              <a:t>8/2/2024</a:t>
            </a:fld>
            <a:endParaRPr lang="en-US" dirty="0"/>
          </a:p>
        </p:txBody>
      </p:sp>
      <p:sp>
        <p:nvSpPr>
          <p:cNvPr id="9" name="Footer Placeholder 4">
            <a:extLst>
              <a:ext uri="{FF2B5EF4-FFF2-40B4-BE49-F238E27FC236}">
                <a16:creationId xmlns:a16="http://schemas.microsoft.com/office/drawing/2014/main" id="{B493454C-9E6B-7179-F5A8-B2D0F1348E8D}"/>
              </a:ext>
              <a:ext uri="{C183D7F6-B498-43B3-948B-1728B52AA6E4}">
                <adec:decorative xmlns:adec="http://schemas.microsoft.com/office/drawing/2017/decorative" val="0"/>
              </a:ext>
            </a:extLst>
          </p:cNvPr>
          <p:cNvSpPr>
            <a:spLocks noGrp="1"/>
          </p:cNvSpPr>
          <p:nvPr>
            <p:ph type="ftr" sz="quarter" idx="3"/>
          </p:nvPr>
        </p:nvSpPr>
        <p:spPr>
          <a:xfrm rot="5400000">
            <a:off x="-969824" y="1363656"/>
            <a:ext cx="2583743" cy="365125"/>
          </a:xfrm>
          <a:prstGeom prst="rect">
            <a:avLst/>
          </a:prstGeom>
        </p:spPr>
        <p:txBody>
          <a:bodyPr/>
          <a:lstStyle>
            <a:lvl1pPr>
              <a:defRPr sz="1050"/>
            </a:lvl1pPr>
          </a:lstStyle>
          <a:p>
            <a:r>
              <a:rPr lang="en-US" dirty="0"/>
              <a:t>Communication Essentials for College</a:t>
            </a:r>
          </a:p>
        </p:txBody>
      </p:sp>
      <p:sp>
        <p:nvSpPr>
          <p:cNvPr id="6" name="Slide Number Placeholder 5">
            <a:extLst>
              <a:ext uri="{FF2B5EF4-FFF2-40B4-BE49-F238E27FC236}">
                <a16:creationId xmlns:a16="http://schemas.microsoft.com/office/drawing/2014/main" id="{06717188-1DE1-4DA5-8161-21179E4ADEAE}"/>
              </a:ext>
            </a:extLst>
          </p:cNvPr>
          <p:cNvSpPr>
            <a:spLocks noGrp="1"/>
          </p:cNvSpPr>
          <p:nvPr>
            <p:ph type="sldNum" sz="quarter" idx="4"/>
          </p:nvPr>
        </p:nvSpPr>
        <p:spPr>
          <a:xfrm>
            <a:off x="11540355" y="6356350"/>
            <a:ext cx="410973" cy="365125"/>
          </a:xfrm>
          <a:prstGeom prst="rect">
            <a:avLst/>
          </a:prstGeom>
        </p:spPr>
        <p:txBody>
          <a:bodyPr vert="horz" lIns="91440" tIns="45720" rIns="91440" bIns="45720" rtlCol="0" anchor="ctr"/>
          <a:lstStyle>
            <a:lvl1pPr algn="r">
              <a:defRPr sz="900">
                <a:solidFill>
                  <a:schemeClr val="bg1"/>
                </a:solidFill>
              </a:defRPr>
            </a:lvl1pPr>
          </a:lstStyle>
          <a:p>
            <a:fld id="{5DEF7F31-0B8A-474A-B86C-91F381754329}" type="slidenum">
              <a:rPr lang="en-US" smtClean="0"/>
              <a:pPr/>
              <a:t>‹#›</a:t>
            </a:fld>
            <a:endParaRPr lang="en-US" dirty="0"/>
          </a:p>
        </p:txBody>
      </p:sp>
    </p:spTree>
    <p:extLst>
      <p:ext uri="{BB962C8B-B14F-4D97-AF65-F5344CB8AC3E}">
        <p14:creationId xmlns:p14="http://schemas.microsoft.com/office/powerpoint/2010/main" val="115081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8"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9" r:id="rId13"/>
  </p:sldLayoutIdLst>
  <p:hf hdr="0" dt="0"/>
  <p:txStyles>
    <p:titleStyle>
      <a:lvl1pPr algn="l" defTabSz="914400" rtl="0" eaLnBrk="1" latinLnBrk="0" hangingPunct="1">
        <a:lnSpc>
          <a:spcPct val="110000"/>
        </a:lnSpc>
        <a:spcBef>
          <a:spcPct val="0"/>
        </a:spcBef>
        <a:buNone/>
        <a:defRPr sz="3200" b="1" kern="120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74320" indent="0" algn="l" defTabSz="914400" rtl="0" eaLnBrk="1" latinLnBrk="0" hangingPunct="1">
        <a:lnSpc>
          <a:spcPct val="120000"/>
        </a:lnSpc>
        <a:spcBef>
          <a:spcPts val="500"/>
        </a:spcBef>
        <a:buFontTx/>
        <a:buNone/>
        <a:defRPr sz="2000" b="1" kern="1200">
          <a:solidFill>
            <a:schemeClr val="tx1"/>
          </a:solidFill>
          <a:latin typeface="+mn-lt"/>
          <a:ea typeface="+mn-ea"/>
          <a:cs typeface="+mn-cs"/>
        </a:defRPr>
      </a:lvl2pPr>
      <a:lvl3pPr marL="54864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594360" indent="0" algn="l" defTabSz="914400" rtl="0" eaLnBrk="1" latinLnBrk="0" hangingPunct="1">
        <a:lnSpc>
          <a:spcPct val="120000"/>
        </a:lnSpc>
        <a:spcBef>
          <a:spcPts val="500"/>
        </a:spcBef>
        <a:buFontTx/>
        <a:buNone/>
        <a:defRPr sz="2000" b="1" kern="1200">
          <a:solidFill>
            <a:schemeClr val="tx1"/>
          </a:solidFill>
          <a:latin typeface="+mn-lt"/>
          <a:ea typeface="+mn-ea"/>
          <a:cs typeface="+mn-cs"/>
        </a:defRPr>
      </a:lvl4pPr>
      <a:lvl5pPr marL="82296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hyperlink" Target="https://ecampusontario.pressbooks.pub/gccomm"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bIgCu1O4UE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openeducationalberta.ca/introapatutorial7/chapter/how-to-create-reference-list-citations/"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hyperlink" Target="https://creativecommons.org/licenses/by-nc-sa/4.0/"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openeducationalberta.ca/introapatutorial7/chapter/how-to-create-reference-list-citations/"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openeducationalberta.ca/introapatutorial7/chapter/how-to-create-reference-list-citations/" TargetMode="External"/><Relationship Id="rId2" Type="http://schemas.openxmlformats.org/officeDocument/2006/relationships/notesSlide" Target="../notesSlides/notesSlide24.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hyperlink" Target="https://creativecommons.org/licenses/by-nc-sa/4.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openeducationalberta.ca/introapatutorial7/chapter/how-to-create-reference-list-citations/"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6.png"/><Relationship Id="rId4" Type="http://schemas.openxmlformats.org/officeDocument/2006/relationships/hyperlink" Target="https://creativecommons.org/licenses/by-nc-sa/4.0/"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openeducationalberta.ca/introapatutorial7/chapter/what-is-an-in-text-citation/"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BNv44tAt9PA"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ecampusontario.pressbooks.pub/gccomm/chapter/apa-document-formattin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jGUOagKJ6a4"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hyperlink" Target="https://www.youtube.com/watch?v=Ed09_TC5CcA" TargetMode="External"/><Relationship Id="rId4" Type="http://schemas.openxmlformats.org/officeDocument/2006/relationships/hyperlink" Target="https://ecampusontario.pressbooks.pub/app/uploads/sites/3043/2020/04/COMMESS-8.16-APAChecklist.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openeducationalberta.ca/introapatutorial7/chapter/how-to-create-reference-list-citations/" TargetMode="External"/><Relationship Id="rId2" Type="http://schemas.openxmlformats.org/officeDocument/2006/relationships/hyperlink" Target="https://ecampusontario.pr&#160;essbooks.pub/gccomm/&#160;" TargetMode="External"/><Relationship Id="rId1" Type="http://schemas.openxmlformats.org/officeDocument/2006/relationships/slideLayout" Target="../slideLayouts/slideLayout2.xml"/><Relationship Id="rId4" Type="http://schemas.openxmlformats.org/officeDocument/2006/relationships/hyperlink" Target="https://creativecommons.org/licenses/by-nc-sa/4.0/"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bIgCu1O4UE0" TargetMode="External"/><Relationship Id="rId7" Type="http://schemas.openxmlformats.org/officeDocument/2006/relationships/hyperlink" Target="https://creativecommons.org/licenses/by-nc-sa/4.0/" TargetMode="External"/><Relationship Id="rId2" Type="http://schemas.openxmlformats.org/officeDocument/2006/relationships/hyperlink" Target="https://www.youtube.com/watch?v=BNv44tAt9PA" TargetMode="External"/><Relationship Id="rId1" Type="http://schemas.openxmlformats.org/officeDocument/2006/relationships/slideLayout" Target="../slideLayouts/slideLayout2.xml"/><Relationship Id="rId6" Type="http://schemas.openxmlformats.org/officeDocument/2006/relationships/hyperlink" Target="https://openeducationalberta.ca/introapatutorial7/chapter/what-is-an-in-text-citation/" TargetMode="External"/><Relationship Id="rId5" Type="http://schemas.openxmlformats.org/officeDocument/2006/relationships/hyperlink" Target="https://youtu.be/1oj3ngPYBRU" TargetMode="External"/><Relationship Id="rId4" Type="http://schemas.openxmlformats.org/officeDocument/2006/relationships/hyperlink" Target="https://www.youtube.com/watch?v=jGUOagKJ6a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youtu.be/1oj3ngPYBR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library.ualberta.ca/"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hyperlink" Target="https://creativecommons.org/licenses/by-nc-sa/4.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0">
            <a:extLst>
              <a:ext uri="{FF2B5EF4-FFF2-40B4-BE49-F238E27FC236}">
                <a16:creationId xmlns:a16="http://schemas.microsoft.com/office/drawing/2014/main" id="{845648E2-B946-43A1-80DE-C50CBBDF9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26F5EE-D65E-DE1E-CA31-1839F821CAAB}"/>
              </a:ext>
            </a:extLst>
          </p:cNvPr>
          <p:cNvSpPr>
            <a:spLocks noGrp="1"/>
          </p:cNvSpPr>
          <p:nvPr>
            <p:ph type="ctrTitle"/>
          </p:nvPr>
        </p:nvSpPr>
        <p:spPr>
          <a:xfrm>
            <a:off x="1084728" y="1597961"/>
            <a:ext cx="4304590" cy="3162300"/>
          </a:xfrm>
        </p:spPr>
        <p:txBody>
          <a:bodyPr anchor="b">
            <a:normAutofit/>
          </a:bodyPr>
          <a:lstStyle/>
          <a:p>
            <a:r>
              <a:rPr lang="en-US" dirty="0"/>
              <a:t>Communication Essentials for College</a:t>
            </a:r>
            <a:br>
              <a:rPr lang="en-US" dirty="0"/>
            </a:br>
            <a:r>
              <a:rPr lang="en-US" dirty="0"/>
              <a:t>Chapter 8: APA Style Tutorial</a:t>
            </a:r>
          </a:p>
        </p:txBody>
      </p:sp>
      <p:sp>
        <p:nvSpPr>
          <p:cNvPr id="3" name="Subtitle 2">
            <a:extLst>
              <a:ext uri="{FF2B5EF4-FFF2-40B4-BE49-F238E27FC236}">
                <a16:creationId xmlns:a16="http://schemas.microsoft.com/office/drawing/2014/main" id="{B5902BE6-A31A-EF23-BD5A-C5F9C1484F42}"/>
              </a:ext>
            </a:extLst>
          </p:cNvPr>
          <p:cNvSpPr>
            <a:spLocks noGrp="1"/>
          </p:cNvSpPr>
          <p:nvPr>
            <p:ph type="subTitle" idx="1"/>
          </p:nvPr>
        </p:nvSpPr>
        <p:spPr>
          <a:xfrm>
            <a:off x="1084727" y="4902489"/>
            <a:ext cx="5614023" cy="985075"/>
          </a:xfrm>
        </p:spPr>
        <p:txBody>
          <a:bodyPr anchor="t">
            <a:normAutofit fontScale="77500" lnSpcReduction="20000"/>
          </a:bodyPr>
          <a:lstStyle/>
          <a:p>
            <a:pPr lvl="0">
              <a:lnSpc>
                <a:spcPct val="100000"/>
              </a:lnSpc>
              <a:defRPr/>
            </a:pPr>
            <a:r>
              <a:rPr lang="en-US" sz="1800" dirty="0">
                <a:solidFill>
                  <a:srgbClr val="39393A"/>
                </a:solidFill>
              </a:rPr>
              <a:t>Slides created to accompany </a:t>
            </a:r>
            <a:r>
              <a:rPr lang="en-US" sz="1800" i="1" dirty="0">
                <a:solidFill>
                  <a:srgbClr val="14438F"/>
                </a:solidFill>
                <a:hlinkClick r:id="rId2">
                  <a:extLst>
                    <a:ext uri="{A12FA001-AC4F-418D-AE19-62706E023703}">
                      <ahyp:hlinkClr xmlns:ahyp="http://schemas.microsoft.com/office/drawing/2018/hyperlinkcolor" val="tx"/>
                    </a:ext>
                  </a:extLst>
                </a:hlinkClick>
              </a:rPr>
              <a:t>Communication Essentials for College</a:t>
            </a:r>
            <a:r>
              <a:rPr lang="en-US" sz="1800" dirty="0">
                <a:solidFill>
                  <a:srgbClr val="39393A"/>
                </a:solidFill>
                <a:hlinkClick r:id="rId2">
                  <a:extLst>
                    <a:ext uri="{A12FA001-AC4F-418D-AE19-62706E023703}">
                      <ahyp:hlinkClr xmlns:ahyp="http://schemas.microsoft.com/office/drawing/2018/hyperlinkcolor" val="tx"/>
                    </a:ext>
                  </a:extLst>
                </a:hlinkClick>
              </a:rPr>
              <a:t> </a:t>
            </a:r>
            <a:r>
              <a:rPr lang="en-US" sz="1800" dirty="0">
                <a:solidFill>
                  <a:srgbClr val="39393A"/>
                </a:solidFill>
              </a:rPr>
              <a:t>by Jen Booth, Emily Cramer &amp; Amanda Quibell, Georgian College.</a:t>
            </a:r>
          </a:p>
          <a:p>
            <a:pPr lvl="0">
              <a:lnSpc>
                <a:spcPct val="100000"/>
              </a:lnSpc>
              <a:defRPr/>
            </a:pPr>
            <a:r>
              <a:rPr lang="en-US" sz="1800" dirty="0">
                <a:solidFill>
                  <a:srgbClr val="39393A"/>
                </a:solidFill>
              </a:rPr>
              <a:t>Except where otherwise noted, all material is licensed under </a:t>
            </a:r>
            <a:r>
              <a:rPr lang="en-US" sz="1800" dirty="0">
                <a:solidFill>
                  <a:srgbClr val="14438F"/>
                </a:solidFill>
                <a:hlinkClick r:id="rId3">
                  <a:extLst>
                    <a:ext uri="{A12FA001-AC4F-418D-AE19-62706E023703}">
                      <ahyp:hlinkClr xmlns:ahyp="http://schemas.microsoft.com/office/drawing/2018/hyperlinkcolor" val="tx"/>
                    </a:ext>
                  </a:extLst>
                </a:hlinkClick>
              </a:rPr>
              <a:t>CC BY NC 4.0</a:t>
            </a:r>
            <a:endParaRPr lang="en-US" dirty="0"/>
          </a:p>
        </p:txBody>
      </p:sp>
      <p:sp>
        <p:nvSpPr>
          <p:cNvPr id="36" name="Freeform: Shape 22">
            <a:extLst>
              <a:ext uri="{FF2B5EF4-FFF2-40B4-BE49-F238E27FC236}">
                <a16:creationId xmlns:a16="http://schemas.microsoft.com/office/drawing/2014/main" id="{EA06546B-3E90-4E24-BD32-C6BFD1CD8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794726" y="-906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24">
            <a:extLst>
              <a:ext uri="{FF2B5EF4-FFF2-40B4-BE49-F238E27FC236}">
                <a16:creationId xmlns:a16="http://schemas.microsoft.com/office/drawing/2014/main" id="{3FA95682-BEE6-4B33-BA34-7E7BE4978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3793" y="3455896"/>
            <a:ext cx="3388208" cy="3406341"/>
          </a:xfrm>
          <a:custGeom>
            <a:avLst/>
            <a:gdLst>
              <a:gd name="connsiteX0" fmla="*/ 3388058 w 3388208"/>
              <a:gd name="connsiteY0" fmla="*/ 0 h 3406341"/>
              <a:gd name="connsiteX1" fmla="*/ 3388208 w 3388208"/>
              <a:gd name="connsiteY1" fmla="*/ 0 h 3406341"/>
              <a:gd name="connsiteX2" fmla="*/ 3388208 w 3388208"/>
              <a:gd name="connsiteY2" fmla="*/ 3406341 h 3406341"/>
              <a:gd name="connsiteX3" fmla="*/ 0 w 3388208"/>
              <a:gd name="connsiteY3" fmla="*/ 3406341 h 3406341"/>
              <a:gd name="connsiteX4" fmla="*/ 79006 w 3388208"/>
              <a:gd name="connsiteY4" fmla="*/ 3404386 h 3406341"/>
              <a:gd name="connsiteX5" fmla="*/ 3383947 w 3388208"/>
              <a:gd name="connsiteY5" fmla="*/ 164274 h 340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88208" h="3406341">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a:extLst>
              <a:ext uri="{FF2B5EF4-FFF2-40B4-BE49-F238E27FC236}">
                <a16:creationId xmlns:a16="http://schemas.microsoft.com/office/drawing/2014/main" id="{AE0E1FFF-E308-BF4B-056D-7B49CBB55B80}"/>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68" t="-179" r="-270" b="362"/>
          <a:stretch/>
        </p:blipFill>
        <p:spPr>
          <a:xfrm>
            <a:off x="6802683" y="797973"/>
            <a:ext cx="3467173" cy="5184710"/>
          </a:xfrm>
          <a:prstGeom prst="rect">
            <a:avLst/>
          </a:prstGeom>
        </p:spPr>
      </p:pic>
    </p:spTree>
    <p:extLst>
      <p:ext uri="{BB962C8B-B14F-4D97-AF65-F5344CB8AC3E}">
        <p14:creationId xmlns:p14="http://schemas.microsoft.com/office/powerpoint/2010/main" val="3843911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37616-2FD2-4650-D2F4-ED8A85CE8621}"/>
              </a:ext>
            </a:extLst>
          </p:cNvPr>
          <p:cNvSpPr>
            <a:spLocks noGrp="1"/>
          </p:cNvSpPr>
          <p:nvPr>
            <p:ph type="title"/>
          </p:nvPr>
        </p:nvSpPr>
        <p:spPr/>
        <p:txBody>
          <a:bodyPr/>
          <a:lstStyle/>
          <a:p>
            <a:r>
              <a:rPr lang="fr-FR" dirty="0"/>
              <a:t>Source Type: Journal Article Cues</a:t>
            </a:r>
            <a:endParaRPr lang="en-US" dirty="0"/>
          </a:p>
        </p:txBody>
      </p:sp>
      <p:sp>
        <p:nvSpPr>
          <p:cNvPr id="3" name="Content Placeholder 2">
            <a:extLst>
              <a:ext uri="{FF2B5EF4-FFF2-40B4-BE49-F238E27FC236}">
                <a16:creationId xmlns:a16="http://schemas.microsoft.com/office/drawing/2014/main" id="{8C94D3CB-A81D-942A-52E7-9D89CD2A5126}"/>
              </a:ext>
            </a:extLst>
          </p:cNvPr>
          <p:cNvSpPr>
            <a:spLocks noGrp="1"/>
          </p:cNvSpPr>
          <p:nvPr>
            <p:ph idx="1"/>
          </p:nvPr>
        </p:nvSpPr>
        <p:spPr/>
        <p:txBody>
          <a:bodyPr/>
          <a:lstStyle/>
          <a:p>
            <a:r>
              <a:rPr lang="en-US" dirty="0"/>
              <a:t>A journal article can be identified by looking at the:</a:t>
            </a:r>
          </a:p>
          <a:p>
            <a:pPr marL="617220" lvl="1" indent="-342900">
              <a:buFont typeface="Arial" panose="020B0604020202020204" pitchFamily="34" charset="0"/>
              <a:buChar char="•"/>
            </a:pPr>
            <a:r>
              <a:rPr lang="en-US" b="0" dirty="0"/>
              <a:t>Name of the journal</a:t>
            </a:r>
          </a:p>
          <a:p>
            <a:pPr marL="617220" lvl="1" indent="-342900">
              <a:buFont typeface="Arial" panose="020B0604020202020204" pitchFamily="34" charset="0"/>
              <a:buChar char="•"/>
            </a:pPr>
            <a:r>
              <a:rPr lang="en-US" b="0" dirty="0"/>
              <a:t>Volume &amp; Issue number </a:t>
            </a:r>
          </a:p>
          <a:p>
            <a:pPr marL="617220" lvl="1" indent="-342900">
              <a:buFont typeface="Arial" panose="020B0604020202020204" pitchFamily="34" charset="0"/>
              <a:buChar char="•"/>
            </a:pPr>
            <a:r>
              <a:rPr lang="en-US" b="0" dirty="0"/>
              <a:t>Expert authors </a:t>
            </a:r>
          </a:p>
          <a:p>
            <a:pPr marL="617220" lvl="1" indent="-342900">
              <a:buFont typeface="Arial" panose="020B0604020202020204" pitchFamily="34" charset="0"/>
              <a:buChar char="•"/>
            </a:pPr>
            <a:r>
              <a:rPr lang="en-US" b="0" dirty="0"/>
              <a:t>Abstract</a:t>
            </a:r>
          </a:p>
          <a:p>
            <a:endParaRPr lang="en-US" dirty="0"/>
          </a:p>
        </p:txBody>
      </p:sp>
      <p:sp>
        <p:nvSpPr>
          <p:cNvPr id="4" name="Footer Placeholder 3">
            <a:extLst>
              <a:ext uri="{FF2B5EF4-FFF2-40B4-BE49-F238E27FC236}">
                <a16:creationId xmlns:a16="http://schemas.microsoft.com/office/drawing/2014/main" id="{7D8A09DB-C66C-9C2B-FA54-C4A836E91BFD}"/>
              </a:ext>
            </a:extLst>
          </p:cNvPr>
          <p:cNvSpPr>
            <a:spLocks noGrp="1"/>
          </p:cNvSpPr>
          <p:nvPr>
            <p:ph type="ftr" sz="quarter" idx="11"/>
          </p:nvPr>
        </p:nvSpPr>
        <p:spPr/>
        <p:txBody>
          <a:bodyPr/>
          <a:lstStyle/>
          <a:p>
            <a:r>
              <a:rPr lang="en-US" dirty="0"/>
              <a:t>Communication Essentials for College</a:t>
            </a:r>
          </a:p>
        </p:txBody>
      </p:sp>
      <p:sp>
        <p:nvSpPr>
          <p:cNvPr id="5" name="Slide Number Placeholder 4">
            <a:extLst>
              <a:ext uri="{FF2B5EF4-FFF2-40B4-BE49-F238E27FC236}">
                <a16:creationId xmlns:a16="http://schemas.microsoft.com/office/drawing/2014/main" id="{0BF6FC0D-02B6-B768-5130-2D5684721BE9}"/>
              </a:ext>
            </a:extLst>
          </p:cNvPr>
          <p:cNvSpPr>
            <a:spLocks noGrp="1"/>
          </p:cNvSpPr>
          <p:nvPr>
            <p:ph type="sldNum" sz="quarter" idx="12"/>
          </p:nvPr>
        </p:nvSpPr>
        <p:spPr/>
        <p:txBody>
          <a:bodyPr/>
          <a:lstStyle/>
          <a:p>
            <a:fld id="{5DEF7F31-0B8A-474A-B86C-91F381754329}" type="slidenum">
              <a:rPr lang="en-US" smtClean="0"/>
              <a:t>10</a:t>
            </a:fld>
            <a:endParaRPr lang="en-US" dirty="0"/>
          </a:p>
        </p:txBody>
      </p:sp>
    </p:spTree>
    <p:extLst>
      <p:ext uri="{BB962C8B-B14F-4D97-AF65-F5344CB8AC3E}">
        <p14:creationId xmlns:p14="http://schemas.microsoft.com/office/powerpoint/2010/main" val="1001409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BF194-AE89-CCEF-450D-CA6E6CB7B291}"/>
              </a:ext>
            </a:extLst>
          </p:cNvPr>
          <p:cNvSpPr>
            <a:spLocks noGrp="1"/>
          </p:cNvSpPr>
          <p:nvPr>
            <p:ph type="title"/>
          </p:nvPr>
        </p:nvSpPr>
        <p:spPr/>
        <p:txBody>
          <a:bodyPr/>
          <a:lstStyle/>
          <a:p>
            <a:r>
              <a:rPr lang="fr-FR" dirty="0"/>
              <a:t>Source Type: Journal Article Cues (</a:t>
            </a:r>
            <a:r>
              <a:rPr lang="fr-FR" dirty="0" err="1"/>
              <a:t>Continued</a:t>
            </a:r>
            <a:r>
              <a:rPr lang="fr-FR" dirty="0"/>
              <a:t>)</a:t>
            </a:r>
            <a:endParaRPr lang="en-US" dirty="0"/>
          </a:p>
        </p:txBody>
      </p:sp>
      <p:sp>
        <p:nvSpPr>
          <p:cNvPr id="3" name="Content Placeholder 2">
            <a:extLst>
              <a:ext uri="{FF2B5EF4-FFF2-40B4-BE49-F238E27FC236}">
                <a16:creationId xmlns:a16="http://schemas.microsoft.com/office/drawing/2014/main" id="{04C1A586-020D-69C3-F5E0-BAFB881423D5}"/>
              </a:ext>
            </a:extLst>
          </p:cNvPr>
          <p:cNvSpPr>
            <a:spLocks noGrp="1"/>
          </p:cNvSpPr>
          <p:nvPr>
            <p:ph idx="1"/>
          </p:nvPr>
        </p:nvSpPr>
        <p:spPr/>
        <p:txBody>
          <a:bodyPr/>
          <a:lstStyle/>
          <a:p>
            <a:r>
              <a:rPr lang="en-US" dirty="0"/>
              <a:t>Additional source type information used in a library database: </a:t>
            </a:r>
          </a:p>
          <a:p>
            <a:pPr marL="617220" lvl="1" indent="-342900">
              <a:buFont typeface="Arial" panose="020B0604020202020204" pitchFamily="34" charset="0"/>
              <a:buChar char="•"/>
            </a:pPr>
            <a:r>
              <a:rPr lang="en-US" b="0" dirty="0"/>
              <a:t>Peer reviewed – Scholarly articles reviewed by experts in that subject.</a:t>
            </a:r>
          </a:p>
          <a:p>
            <a:pPr marL="617220" lvl="1" indent="-342900">
              <a:buFont typeface="Arial" panose="020B0604020202020204" pitchFamily="34" charset="0"/>
              <a:buChar char="•"/>
            </a:pPr>
            <a:r>
              <a:rPr lang="en-US" b="0" dirty="0"/>
              <a:t>Source type – Database or collection describing the source of type of work.</a:t>
            </a:r>
          </a:p>
          <a:p>
            <a:endParaRPr lang="en-US" dirty="0"/>
          </a:p>
        </p:txBody>
      </p:sp>
      <p:sp>
        <p:nvSpPr>
          <p:cNvPr id="4" name="Footer Placeholder 3">
            <a:extLst>
              <a:ext uri="{FF2B5EF4-FFF2-40B4-BE49-F238E27FC236}">
                <a16:creationId xmlns:a16="http://schemas.microsoft.com/office/drawing/2014/main" id="{EA9283D6-D227-F144-4F24-135323AC45C5}"/>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5D3A6A31-2E94-0325-6AAB-56E2118FE46A}"/>
              </a:ext>
            </a:extLst>
          </p:cNvPr>
          <p:cNvSpPr>
            <a:spLocks noGrp="1"/>
          </p:cNvSpPr>
          <p:nvPr>
            <p:ph type="sldNum" sz="quarter" idx="12"/>
          </p:nvPr>
        </p:nvSpPr>
        <p:spPr/>
        <p:txBody>
          <a:bodyPr/>
          <a:lstStyle/>
          <a:p>
            <a:fld id="{5DEF7F31-0B8A-474A-B86C-91F381754329}" type="slidenum">
              <a:rPr lang="en-US" smtClean="0"/>
              <a:t>11</a:t>
            </a:fld>
            <a:endParaRPr lang="en-US"/>
          </a:p>
        </p:txBody>
      </p:sp>
      <p:sp>
        <p:nvSpPr>
          <p:cNvPr id="6" name="TextBox 5">
            <a:extLst>
              <a:ext uri="{FF2B5EF4-FFF2-40B4-BE49-F238E27FC236}">
                <a16:creationId xmlns:a16="http://schemas.microsoft.com/office/drawing/2014/main" id="{10536961-61BE-AF59-0264-4A82441F48D7}"/>
              </a:ext>
            </a:extLst>
          </p:cNvPr>
          <p:cNvSpPr txBox="1"/>
          <p:nvPr/>
        </p:nvSpPr>
        <p:spPr>
          <a:xfrm>
            <a:off x="7303626" y="6356350"/>
            <a:ext cx="3565554" cy="338554"/>
          </a:xfrm>
          <a:prstGeom prst="rect">
            <a:avLst/>
          </a:prstGeom>
          <a:noFill/>
        </p:spPr>
        <p:txBody>
          <a:bodyPr wrap="square" rtlCol="0">
            <a:spAutoFit/>
          </a:bodyPr>
          <a:lstStyle/>
          <a:p>
            <a:r>
              <a:rPr lang="en-US" sz="1600" dirty="0">
                <a:solidFill>
                  <a:srgbClr val="39393A"/>
                </a:solidFill>
              </a:rPr>
              <a:t>(Booth et al., 2022)​​</a:t>
            </a:r>
          </a:p>
        </p:txBody>
      </p:sp>
    </p:spTree>
    <p:extLst>
      <p:ext uri="{BB962C8B-B14F-4D97-AF65-F5344CB8AC3E}">
        <p14:creationId xmlns:p14="http://schemas.microsoft.com/office/powerpoint/2010/main" val="2837758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5D0C0-D325-9FFE-BC5A-816DF3544804}"/>
              </a:ext>
            </a:extLst>
          </p:cNvPr>
          <p:cNvSpPr>
            <a:spLocks noGrp="1"/>
          </p:cNvSpPr>
          <p:nvPr>
            <p:ph type="title"/>
          </p:nvPr>
        </p:nvSpPr>
        <p:spPr/>
        <p:txBody>
          <a:bodyPr/>
          <a:lstStyle/>
          <a:p>
            <a:r>
              <a:rPr lang="en-US" dirty="0"/>
              <a:t>8.4 - </a:t>
            </a:r>
            <a:r>
              <a:rPr lang="fr-FR" dirty="0"/>
              <a:t>Source Type: Trade Publication Cues</a:t>
            </a:r>
            <a:endParaRPr lang="en-US" dirty="0"/>
          </a:p>
        </p:txBody>
      </p:sp>
      <p:sp>
        <p:nvSpPr>
          <p:cNvPr id="3" name="Text Placeholder 2">
            <a:extLst>
              <a:ext uri="{FF2B5EF4-FFF2-40B4-BE49-F238E27FC236}">
                <a16:creationId xmlns:a16="http://schemas.microsoft.com/office/drawing/2014/main" id="{11D6F735-046D-60B4-0724-36504D132507}"/>
              </a:ext>
            </a:extLst>
          </p:cNvPr>
          <p:cNvSpPr>
            <a:spLocks noGrp="1"/>
          </p:cNvSpPr>
          <p:nvPr>
            <p:ph type="body" sz="quarter" idx="13"/>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FF2731A7-24D1-E23F-BDD5-DA5197D3BD37}"/>
              </a:ext>
            </a:extLst>
          </p:cNvPr>
          <p:cNvSpPr>
            <a:spLocks noGrp="1"/>
          </p:cNvSpPr>
          <p:nvPr>
            <p:ph idx="1"/>
          </p:nvPr>
        </p:nvSpPr>
        <p:spPr/>
        <p:txBody>
          <a:bodyPr/>
          <a:lstStyle/>
          <a:p>
            <a:r>
              <a:rPr lang="en-US" dirty="0"/>
              <a:t>Identify a trade publication based on cues associated with this source type.</a:t>
            </a:r>
          </a:p>
          <a:p>
            <a:endParaRPr lang="en-US" dirty="0"/>
          </a:p>
        </p:txBody>
      </p:sp>
      <p:sp>
        <p:nvSpPr>
          <p:cNvPr id="5" name="Footer Placeholder 4">
            <a:extLst>
              <a:ext uri="{FF2B5EF4-FFF2-40B4-BE49-F238E27FC236}">
                <a16:creationId xmlns:a16="http://schemas.microsoft.com/office/drawing/2014/main" id="{E74E9624-0AAE-C497-0587-098635CCBE3E}"/>
              </a:ext>
            </a:extLst>
          </p:cNvPr>
          <p:cNvSpPr>
            <a:spLocks noGrp="1"/>
          </p:cNvSpPr>
          <p:nvPr>
            <p:ph type="ftr" sz="quarter" idx="11"/>
          </p:nvPr>
        </p:nvSpPr>
        <p:spPr/>
        <p:txBody>
          <a:bodyPr/>
          <a:lstStyle/>
          <a:p>
            <a:r>
              <a:rPr lang="en-US"/>
              <a:t>Communication Essentials for College</a:t>
            </a:r>
          </a:p>
        </p:txBody>
      </p:sp>
      <p:sp>
        <p:nvSpPr>
          <p:cNvPr id="6" name="Slide Number Placeholder 5">
            <a:extLst>
              <a:ext uri="{FF2B5EF4-FFF2-40B4-BE49-F238E27FC236}">
                <a16:creationId xmlns:a16="http://schemas.microsoft.com/office/drawing/2014/main" id="{17C4A969-CB7B-2CCB-23B9-43DC14B4C55E}"/>
              </a:ext>
            </a:extLst>
          </p:cNvPr>
          <p:cNvSpPr>
            <a:spLocks noGrp="1"/>
          </p:cNvSpPr>
          <p:nvPr>
            <p:ph type="sldNum" sz="quarter" idx="12"/>
          </p:nvPr>
        </p:nvSpPr>
        <p:spPr/>
        <p:txBody>
          <a:bodyPr/>
          <a:lstStyle/>
          <a:p>
            <a:fld id="{5DEF7F31-0B8A-474A-B86C-91F381754329}" type="slidenum">
              <a:rPr lang="en-US" smtClean="0"/>
              <a:t>12</a:t>
            </a:fld>
            <a:endParaRPr lang="en-US" dirty="0"/>
          </a:p>
        </p:txBody>
      </p:sp>
    </p:spTree>
    <p:extLst>
      <p:ext uri="{BB962C8B-B14F-4D97-AF65-F5344CB8AC3E}">
        <p14:creationId xmlns:p14="http://schemas.microsoft.com/office/powerpoint/2010/main" val="2033060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BDE9-0D84-F4F2-B104-D64D0351E3EB}"/>
              </a:ext>
            </a:extLst>
          </p:cNvPr>
          <p:cNvSpPr>
            <a:spLocks noGrp="1"/>
          </p:cNvSpPr>
          <p:nvPr>
            <p:ph type="title"/>
          </p:nvPr>
        </p:nvSpPr>
        <p:spPr/>
        <p:txBody>
          <a:bodyPr/>
          <a:lstStyle/>
          <a:p>
            <a:r>
              <a:rPr lang="fr-FR" dirty="0"/>
              <a:t>Source Type: Trade Publication Cues</a:t>
            </a:r>
            <a:endParaRPr lang="en-US" dirty="0"/>
          </a:p>
        </p:txBody>
      </p:sp>
      <p:sp>
        <p:nvSpPr>
          <p:cNvPr id="3" name="Content Placeholder 2">
            <a:extLst>
              <a:ext uri="{FF2B5EF4-FFF2-40B4-BE49-F238E27FC236}">
                <a16:creationId xmlns:a16="http://schemas.microsoft.com/office/drawing/2014/main" id="{FED665BD-51D9-D56F-C360-A24892A63899}"/>
              </a:ext>
            </a:extLst>
          </p:cNvPr>
          <p:cNvSpPr>
            <a:spLocks noGrp="1"/>
          </p:cNvSpPr>
          <p:nvPr>
            <p:ph idx="1"/>
          </p:nvPr>
        </p:nvSpPr>
        <p:spPr/>
        <p:txBody>
          <a:bodyPr/>
          <a:lstStyle/>
          <a:p>
            <a:r>
              <a:rPr lang="en-US" dirty="0"/>
              <a:t>Elements that help identify Trade Publications include:</a:t>
            </a:r>
          </a:p>
          <a:p>
            <a:pPr marL="617220" lvl="1" indent="-342900">
              <a:buFont typeface="Arial" panose="020B0604020202020204" pitchFamily="34" charset="0"/>
              <a:buChar char="•"/>
            </a:pPr>
            <a:r>
              <a:rPr lang="en-US" b="0" dirty="0"/>
              <a:t>Graphics &amp; Ads</a:t>
            </a:r>
          </a:p>
          <a:p>
            <a:pPr marL="617220" lvl="1" indent="-342900">
              <a:buFont typeface="Arial" panose="020B0604020202020204" pitchFamily="34" charset="0"/>
              <a:buChar char="•"/>
            </a:pPr>
            <a:r>
              <a:rPr lang="en-US" b="0" dirty="0"/>
              <a:t>Specific focus</a:t>
            </a:r>
          </a:p>
          <a:p>
            <a:pPr marL="617220" lvl="1" indent="-342900">
              <a:buFont typeface="Arial" panose="020B0604020202020204" pitchFamily="34" charset="0"/>
              <a:buChar char="•"/>
            </a:pPr>
            <a:r>
              <a:rPr lang="en-US" b="0" dirty="0"/>
              <a:t>Discovering Trade Journals</a:t>
            </a:r>
          </a:p>
          <a:p>
            <a:pPr marL="617220" lvl="1" indent="-342900">
              <a:buFont typeface="Arial" panose="020B0604020202020204" pitchFamily="34" charset="0"/>
              <a:buChar char="•"/>
            </a:pPr>
            <a:r>
              <a:rPr lang="en-US" b="0" dirty="0"/>
              <a:t>Professional Authors</a:t>
            </a:r>
          </a:p>
          <a:p>
            <a:pPr marL="617220" lvl="1" indent="-342900">
              <a:buFont typeface="Arial" panose="020B0604020202020204" pitchFamily="34" charset="0"/>
              <a:buChar char="•"/>
            </a:pPr>
            <a:r>
              <a:rPr lang="en-US" b="0" dirty="0"/>
              <a:t>Short Articles &amp; References</a:t>
            </a:r>
          </a:p>
          <a:p>
            <a:pPr marL="617220" lvl="1" indent="-342900">
              <a:buFont typeface="Arial" panose="020B0604020202020204" pitchFamily="34" charset="0"/>
              <a:buChar char="•"/>
            </a:pPr>
            <a:r>
              <a:rPr lang="en-US" b="0" dirty="0"/>
              <a:t>Language used</a:t>
            </a:r>
          </a:p>
          <a:p>
            <a:endParaRPr lang="en-US" dirty="0"/>
          </a:p>
        </p:txBody>
      </p:sp>
      <p:sp>
        <p:nvSpPr>
          <p:cNvPr id="4" name="Footer Placeholder 3">
            <a:extLst>
              <a:ext uri="{FF2B5EF4-FFF2-40B4-BE49-F238E27FC236}">
                <a16:creationId xmlns:a16="http://schemas.microsoft.com/office/drawing/2014/main" id="{EA5069EB-932F-D778-51D5-8F5437487DB3}"/>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2861B1CD-EAB4-BD72-1A24-5947C885E6F2}"/>
              </a:ext>
            </a:extLst>
          </p:cNvPr>
          <p:cNvSpPr>
            <a:spLocks noGrp="1"/>
          </p:cNvSpPr>
          <p:nvPr>
            <p:ph type="sldNum" sz="quarter" idx="12"/>
          </p:nvPr>
        </p:nvSpPr>
        <p:spPr/>
        <p:txBody>
          <a:bodyPr/>
          <a:lstStyle/>
          <a:p>
            <a:fld id="{5DEF7F31-0B8A-474A-B86C-91F381754329}" type="slidenum">
              <a:rPr lang="en-US" smtClean="0"/>
              <a:t>13</a:t>
            </a:fld>
            <a:endParaRPr lang="en-US"/>
          </a:p>
        </p:txBody>
      </p:sp>
      <p:sp>
        <p:nvSpPr>
          <p:cNvPr id="6" name="TextBox 5">
            <a:extLst>
              <a:ext uri="{FF2B5EF4-FFF2-40B4-BE49-F238E27FC236}">
                <a16:creationId xmlns:a16="http://schemas.microsoft.com/office/drawing/2014/main" id="{25D8851A-20B8-B3AE-A864-A2EDC3FB9E21}"/>
              </a:ext>
            </a:extLst>
          </p:cNvPr>
          <p:cNvSpPr txBox="1"/>
          <p:nvPr/>
        </p:nvSpPr>
        <p:spPr>
          <a:xfrm>
            <a:off x="7315201" y="6352143"/>
            <a:ext cx="3565554" cy="338554"/>
          </a:xfrm>
          <a:prstGeom prst="rect">
            <a:avLst/>
          </a:prstGeom>
          <a:noFill/>
        </p:spPr>
        <p:txBody>
          <a:bodyPr wrap="square" rtlCol="0">
            <a:spAutoFit/>
          </a:bodyPr>
          <a:lstStyle/>
          <a:p>
            <a:r>
              <a:rPr lang="en-US" sz="1600" dirty="0">
                <a:solidFill>
                  <a:srgbClr val="39393A"/>
                </a:solidFill>
              </a:rPr>
              <a:t>(Booth et al., 2022)​​</a:t>
            </a:r>
          </a:p>
        </p:txBody>
      </p:sp>
    </p:spTree>
    <p:extLst>
      <p:ext uri="{BB962C8B-B14F-4D97-AF65-F5344CB8AC3E}">
        <p14:creationId xmlns:p14="http://schemas.microsoft.com/office/powerpoint/2010/main" val="30638535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B6C5-BE6F-7371-862D-9B04AE133EAD}"/>
              </a:ext>
            </a:extLst>
          </p:cNvPr>
          <p:cNvSpPr>
            <a:spLocks noGrp="1"/>
          </p:cNvSpPr>
          <p:nvPr>
            <p:ph type="title"/>
          </p:nvPr>
        </p:nvSpPr>
        <p:spPr/>
        <p:txBody>
          <a:bodyPr/>
          <a:lstStyle/>
          <a:p>
            <a:r>
              <a:rPr lang="en-US" dirty="0"/>
              <a:t>8.5 - </a:t>
            </a:r>
            <a:r>
              <a:rPr lang="fr-FR" dirty="0"/>
              <a:t>Source Type: </a:t>
            </a:r>
            <a:r>
              <a:rPr lang="fr-FR" dirty="0" err="1"/>
              <a:t>Webpage</a:t>
            </a:r>
            <a:r>
              <a:rPr lang="fr-FR" dirty="0"/>
              <a:t> Cues</a:t>
            </a:r>
            <a:endParaRPr lang="en-US" dirty="0"/>
          </a:p>
        </p:txBody>
      </p:sp>
      <p:sp>
        <p:nvSpPr>
          <p:cNvPr id="3" name="Text Placeholder 2">
            <a:extLst>
              <a:ext uri="{FF2B5EF4-FFF2-40B4-BE49-F238E27FC236}">
                <a16:creationId xmlns:a16="http://schemas.microsoft.com/office/drawing/2014/main" id="{C966485B-C8E7-B03B-8F07-B0DAB674BB41}"/>
              </a:ext>
            </a:extLst>
          </p:cNvPr>
          <p:cNvSpPr>
            <a:spLocks noGrp="1"/>
          </p:cNvSpPr>
          <p:nvPr>
            <p:ph type="body" sz="quarter" idx="13"/>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BB011BDB-6CF7-688B-69A2-3CACE56A93C2}"/>
              </a:ext>
            </a:extLst>
          </p:cNvPr>
          <p:cNvSpPr>
            <a:spLocks noGrp="1"/>
          </p:cNvSpPr>
          <p:nvPr>
            <p:ph idx="1"/>
          </p:nvPr>
        </p:nvSpPr>
        <p:spPr/>
        <p:txBody>
          <a:bodyPr/>
          <a:lstStyle/>
          <a:p>
            <a:r>
              <a:rPr lang="en-US" dirty="0"/>
              <a:t>Identify the source cues associated with webpages</a:t>
            </a:r>
          </a:p>
          <a:p>
            <a:endParaRPr lang="en-US" dirty="0"/>
          </a:p>
        </p:txBody>
      </p:sp>
      <p:sp>
        <p:nvSpPr>
          <p:cNvPr id="5" name="Footer Placeholder 4">
            <a:extLst>
              <a:ext uri="{FF2B5EF4-FFF2-40B4-BE49-F238E27FC236}">
                <a16:creationId xmlns:a16="http://schemas.microsoft.com/office/drawing/2014/main" id="{1283540D-FF97-FE9E-C981-2D57C5105CCC}"/>
              </a:ext>
            </a:extLst>
          </p:cNvPr>
          <p:cNvSpPr>
            <a:spLocks noGrp="1"/>
          </p:cNvSpPr>
          <p:nvPr>
            <p:ph type="ftr" sz="quarter" idx="11"/>
          </p:nvPr>
        </p:nvSpPr>
        <p:spPr/>
        <p:txBody>
          <a:bodyPr/>
          <a:lstStyle/>
          <a:p>
            <a:r>
              <a:rPr lang="en-US"/>
              <a:t>Communication Essentials for College</a:t>
            </a:r>
          </a:p>
        </p:txBody>
      </p:sp>
      <p:sp>
        <p:nvSpPr>
          <p:cNvPr id="6" name="Slide Number Placeholder 5">
            <a:extLst>
              <a:ext uri="{FF2B5EF4-FFF2-40B4-BE49-F238E27FC236}">
                <a16:creationId xmlns:a16="http://schemas.microsoft.com/office/drawing/2014/main" id="{E65C32D5-9E73-E740-AA3E-544C7A148633}"/>
              </a:ext>
            </a:extLst>
          </p:cNvPr>
          <p:cNvSpPr>
            <a:spLocks noGrp="1"/>
          </p:cNvSpPr>
          <p:nvPr>
            <p:ph type="sldNum" sz="quarter" idx="12"/>
          </p:nvPr>
        </p:nvSpPr>
        <p:spPr/>
        <p:txBody>
          <a:bodyPr/>
          <a:lstStyle/>
          <a:p>
            <a:fld id="{5DEF7F31-0B8A-474A-B86C-91F381754329}" type="slidenum">
              <a:rPr lang="en-US" smtClean="0"/>
              <a:t>14</a:t>
            </a:fld>
            <a:endParaRPr lang="en-US" dirty="0"/>
          </a:p>
        </p:txBody>
      </p:sp>
    </p:spTree>
    <p:extLst>
      <p:ext uri="{BB962C8B-B14F-4D97-AF65-F5344CB8AC3E}">
        <p14:creationId xmlns:p14="http://schemas.microsoft.com/office/powerpoint/2010/main" val="2876360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FA832-6C59-CA9E-07A4-6500A811F7F3}"/>
              </a:ext>
            </a:extLst>
          </p:cNvPr>
          <p:cNvSpPr>
            <a:spLocks noGrp="1"/>
          </p:cNvSpPr>
          <p:nvPr>
            <p:ph type="title"/>
          </p:nvPr>
        </p:nvSpPr>
        <p:spPr/>
        <p:txBody>
          <a:bodyPr/>
          <a:lstStyle/>
          <a:p>
            <a:r>
              <a:rPr lang="fr-FR" dirty="0"/>
              <a:t>Source Type: </a:t>
            </a:r>
            <a:r>
              <a:rPr lang="fr-FR" dirty="0" err="1"/>
              <a:t>Webpage</a:t>
            </a:r>
            <a:r>
              <a:rPr lang="fr-FR" dirty="0"/>
              <a:t> Cues</a:t>
            </a:r>
            <a:endParaRPr lang="en-US" dirty="0"/>
          </a:p>
        </p:txBody>
      </p:sp>
      <p:sp>
        <p:nvSpPr>
          <p:cNvPr id="3" name="Content Placeholder 2">
            <a:extLst>
              <a:ext uri="{FF2B5EF4-FFF2-40B4-BE49-F238E27FC236}">
                <a16:creationId xmlns:a16="http://schemas.microsoft.com/office/drawing/2014/main" id="{15511B58-DE48-A25A-95EE-0E1AE2686E3B}"/>
              </a:ext>
            </a:extLst>
          </p:cNvPr>
          <p:cNvSpPr>
            <a:spLocks noGrp="1"/>
          </p:cNvSpPr>
          <p:nvPr>
            <p:ph idx="1"/>
          </p:nvPr>
        </p:nvSpPr>
        <p:spPr/>
        <p:txBody>
          <a:bodyPr/>
          <a:lstStyle/>
          <a:p>
            <a:r>
              <a:rPr lang="en-US" dirty="0"/>
              <a:t>Elements that help identify webpages include:</a:t>
            </a:r>
          </a:p>
          <a:p>
            <a:pPr marL="617220" lvl="1" indent="-342900">
              <a:buFont typeface="Arial" panose="020B0604020202020204" pitchFamily="34" charset="0"/>
              <a:buChar char="•"/>
            </a:pPr>
            <a:r>
              <a:rPr lang="en-US" b="0" dirty="0"/>
              <a:t>Web Address (URL)</a:t>
            </a:r>
          </a:p>
          <a:p>
            <a:pPr marL="617220" lvl="1" indent="-342900">
              <a:buFont typeface="Arial" panose="020B0604020202020204" pitchFamily="34" charset="0"/>
              <a:buChar char="•"/>
            </a:pPr>
            <a:r>
              <a:rPr lang="en-US" b="0" dirty="0"/>
              <a:t>Tab-Style Navigation</a:t>
            </a:r>
          </a:p>
          <a:p>
            <a:pPr marL="617220" lvl="1" indent="-342900">
              <a:buFont typeface="Arial" panose="020B0604020202020204" pitchFamily="34" charset="0"/>
              <a:buChar char="•"/>
            </a:pPr>
            <a:r>
              <a:rPr lang="en-US" b="0" dirty="0"/>
              <a:t>Search Box</a:t>
            </a:r>
          </a:p>
          <a:p>
            <a:pPr marL="617220" lvl="1" indent="-342900">
              <a:buFont typeface="Arial" panose="020B0604020202020204" pitchFamily="34" charset="0"/>
              <a:buChar char="•"/>
            </a:pPr>
            <a:r>
              <a:rPr lang="en-US" b="0" dirty="0"/>
              <a:t>Social Media Links</a:t>
            </a:r>
          </a:p>
          <a:p>
            <a:endParaRPr lang="en-US" dirty="0"/>
          </a:p>
        </p:txBody>
      </p:sp>
      <p:sp>
        <p:nvSpPr>
          <p:cNvPr id="4" name="Footer Placeholder 3">
            <a:extLst>
              <a:ext uri="{FF2B5EF4-FFF2-40B4-BE49-F238E27FC236}">
                <a16:creationId xmlns:a16="http://schemas.microsoft.com/office/drawing/2014/main" id="{6989E07C-0DE3-FB24-600F-3C9BA6CF9AF8}"/>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78109E14-8E2B-6BEA-E841-4DA1B722D4F9}"/>
              </a:ext>
            </a:extLst>
          </p:cNvPr>
          <p:cNvSpPr>
            <a:spLocks noGrp="1"/>
          </p:cNvSpPr>
          <p:nvPr>
            <p:ph type="sldNum" sz="quarter" idx="12"/>
          </p:nvPr>
        </p:nvSpPr>
        <p:spPr/>
        <p:txBody>
          <a:bodyPr/>
          <a:lstStyle/>
          <a:p>
            <a:fld id="{5DEF7F31-0B8A-474A-B86C-91F381754329}" type="slidenum">
              <a:rPr lang="en-US" smtClean="0"/>
              <a:t>15</a:t>
            </a:fld>
            <a:endParaRPr lang="en-US"/>
          </a:p>
        </p:txBody>
      </p:sp>
      <p:sp>
        <p:nvSpPr>
          <p:cNvPr id="6" name="TextBox 5">
            <a:extLst>
              <a:ext uri="{FF2B5EF4-FFF2-40B4-BE49-F238E27FC236}">
                <a16:creationId xmlns:a16="http://schemas.microsoft.com/office/drawing/2014/main" id="{54F9038E-6D50-FD58-E2C3-72899B96528F}"/>
              </a:ext>
            </a:extLst>
          </p:cNvPr>
          <p:cNvSpPr txBox="1"/>
          <p:nvPr/>
        </p:nvSpPr>
        <p:spPr>
          <a:xfrm>
            <a:off x="6786454" y="6352143"/>
            <a:ext cx="3565554" cy="338554"/>
          </a:xfrm>
          <a:prstGeom prst="rect">
            <a:avLst/>
          </a:prstGeom>
          <a:noFill/>
        </p:spPr>
        <p:txBody>
          <a:bodyPr wrap="square" rtlCol="0">
            <a:spAutoFit/>
          </a:bodyPr>
          <a:lstStyle/>
          <a:p>
            <a:r>
              <a:rPr lang="en-US" sz="1600" dirty="0">
                <a:solidFill>
                  <a:srgbClr val="39393A"/>
                </a:solidFill>
              </a:rPr>
              <a:t>(Booth et al., 2022)​​</a:t>
            </a:r>
          </a:p>
        </p:txBody>
      </p:sp>
    </p:spTree>
    <p:extLst>
      <p:ext uri="{BB962C8B-B14F-4D97-AF65-F5344CB8AC3E}">
        <p14:creationId xmlns:p14="http://schemas.microsoft.com/office/powerpoint/2010/main" val="3034366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8EBF1-4B41-69D2-CA9B-96F0186B1E7D}"/>
              </a:ext>
            </a:extLst>
          </p:cNvPr>
          <p:cNvSpPr>
            <a:spLocks noGrp="1"/>
          </p:cNvSpPr>
          <p:nvPr>
            <p:ph type="title"/>
          </p:nvPr>
        </p:nvSpPr>
        <p:spPr/>
        <p:txBody>
          <a:bodyPr/>
          <a:lstStyle/>
          <a:p>
            <a:r>
              <a:rPr lang="en-US" dirty="0"/>
              <a:t>8.6 - </a:t>
            </a:r>
            <a:r>
              <a:rPr lang="fr-FR" dirty="0"/>
              <a:t>Source Type: Book &amp; Ebook Cues</a:t>
            </a:r>
            <a:endParaRPr lang="en-US" dirty="0"/>
          </a:p>
        </p:txBody>
      </p:sp>
      <p:sp>
        <p:nvSpPr>
          <p:cNvPr id="3" name="Text Placeholder 2">
            <a:extLst>
              <a:ext uri="{FF2B5EF4-FFF2-40B4-BE49-F238E27FC236}">
                <a16:creationId xmlns:a16="http://schemas.microsoft.com/office/drawing/2014/main" id="{0C9925EC-B3C0-07C7-6290-7B542717CCC5}"/>
              </a:ext>
            </a:extLst>
          </p:cNvPr>
          <p:cNvSpPr>
            <a:spLocks noGrp="1"/>
          </p:cNvSpPr>
          <p:nvPr>
            <p:ph type="body" sz="quarter" idx="13"/>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26AF1E96-229E-090F-7FF5-C36A6B004570}"/>
              </a:ext>
            </a:extLst>
          </p:cNvPr>
          <p:cNvSpPr>
            <a:spLocks noGrp="1"/>
          </p:cNvSpPr>
          <p:nvPr>
            <p:ph idx="1"/>
          </p:nvPr>
        </p:nvSpPr>
        <p:spPr/>
        <p:txBody>
          <a:bodyPr/>
          <a:lstStyle/>
          <a:p>
            <a:r>
              <a:rPr lang="en-US" dirty="0"/>
              <a:t>After completing the activities in this chapter, you’ll be able to identify an eBook or book, based on the source cues.</a:t>
            </a:r>
          </a:p>
          <a:p>
            <a:endParaRPr lang="en-US" dirty="0"/>
          </a:p>
        </p:txBody>
      </p:sp>
      <p:sp>
        <p:nvSpPr>
          <p:cNvPr id="5" name="Footer Placeholder 4">
            <a:extLst>
              <a:ext uri="{FF2B5EF4-FFF2-40B4-BE49-F238E27FC236}">
                <a16:creationId xmlns:a16="http://schemas.microsoft.com/office/drawing/2014/main" id="{93A9710C-0FB1-3AA0-7EBD-42AA3F9C5A70}"/>
              </a:ext>
            </a:extLst>
          </p:cNvPr>
          <p:cNvSpPr>
            <a:spLocks noGrp="1"/>
          </p:cNvSpPr>
          <p:nvPr>
            <p:ph type="ftr" sz="quarter" idx="11"/>
          </p:nvPr>
        </p:nvSpPr>
        <p:spPr/>
        <p:txBody>
          <a:bodyPr/>
          <a:lstStyle/>
          <a:p>
            <a:r>
              <a:rPr lang="en-US"/>
              <a:t>Communication Essentials for College</a:t>
            </a:r>
          </a:p>
        </p:txBody>
      </p:sp>
      <p:sp>
        <p:nvSpPr>
          <p:cNvPr id="6" name="Slide Number Placeholder 5">
            <a:extLst>
              <a:ext uri="{FF2B5EF4-FFF2-40B4-BE49-F238E27FC236}">
                <a16:creationId xmlns:a16="http://schemas.microsoft.com/office/drawing/2014/main" id="{7B9A2D40-B192-477F-75FB-F400FA9BD1A0}"/>
              </a:ext>
            </a:extLst>
          </p:cNvPr>
          <p:cNvSpPr>
            <a:spLocks noGrp="1"/>
          </p:cNvSpPr>
          <p:nvPr>
            <p:ph type="sldNum" sz="quarter" idx="12"/>
          </p:nvPr>
        </p:nvSpPr>
        <p:spPr/>
        <p:txBody>
          <a:bodyPr/>
          <a:lstStyle/>
          <a:p>
            <a:fld id="{5DEF7F31-0B8A-474A-B86C-91F381754329}" type="slidenum">
              <a:rPr lang="en-US" smtClean="0"/>
              <a:t>16</a:t>
            </a:fld>
            <a:endParaRPr lang="en-US" dirty="0"/>
          </a:p>
        </p:txBody>
      </p:sp>
    </p:spTree>
    <p:extLst>
      <p:ext uri="{BB962C8B-B14F-4D97-AF65-F5344CB8AC3E}">
        <p14:creationId xmlns:p14="http://schemas.microsoft.com/office/powerpoint/2010/main" val="2240820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7BD3-B945-A440-E7DF-22CA4A12B71A}"/>
              </a:ext>
            </a:extLst>
          </p:cNvPr>
          <p:cNvSpPr>
            <a:spLocks noGrp="1"/>
          </p:cNvSpPr>
          <p:nvPr>
            <p:ph type="title"/>
          </p:nvPr>
        </p:nvSpPr>
        <p:spPr/>
        <p:txBody>
          <a:bodyPr/>
          <a:lstStyle/>
          <a:p>
            <a:r>
              <a:rPr lang="fr-FR" dirty="0"/>
              <a:t>Source Type: Book &amp; Ebook Cues</a:t>
            </a:r>
            <a:endParaRPr lang="en-US" dirty="0"/>
          </a:p>
        </p:txBody>
      </p:sp>
      <p:sp>
        <p:nvSpPr>
          <p:cNvPr id="3" name="Content Placeholder 2">
            <a:extLst>
              <a:ext uri="{FF2B5EF4-FFF2-40B4-BE49-F238E27FC236}">
                <a16:creationId xmlns:a16="http://schemas.microsoft.com/office/drawing/2014/main" id="{6B3D78D7-50F6-08E0-E82D-37C9F5F022F7}"/>
              </a:ext>
            </a:extLst>
          </p:cNvPr>
          <p:cNvSpPr>
            <a:spLocks noGrp="1"/>
          </p:cNvSpPr>
          <p:nvPr>
            <p:ph idx="1"/>
          </p:nvPr>
        </p:nvSpPr>
        <p:spPr/>
        <p:txBody>
          <a:bodyPr/>
          <a:lstStyle/>
          <a:p>
            <a:r>
              <a:rPr lang="en-US" dirty="0"/>
              <a:t>Elements that help identify books and eBooks include:</a:t>
            </a:r>
          </a:p>
          <a:p>
            <a:pPr marL="617220" lvl="1" indent="-342900">
              <a:buFont typeface="Arial" panose="020B0604020202020204" pitchFamily="34" charset="0"/>
              <a:buChar char="•"/>
            </a:pPr>
            <a:r>
              <a:rPr lang="en-US" b="0" dirty="0"/>
              <a:t>Authors &amp; Editors </a:t>
            </a:r>
          </a:p>
          <a:p>
            <a:pPr marL="617220" lvl="1" indent="-342900">
              <a:buFont typeface="Arial" panose="020B0604020202020204" pitchFamily="34" charset="0"/>
              <a:buChar char="•"/>
            </a:pPr>
            <a:r>
              <a:rPr lang="en-US" b="0" dirty="0"/>
              <a:t>Edition Statement </a:t>
            </a:r>
          </a:p>
          <a:p>
            <a:pPr marL="617220" lvl="1" indent="-342900">
              <a:buFont typeface="Arial" panose="020B0604020202020204" pitchFamily="34" charset="0"/>
              <a:buChar char="•"/>
            </a:pPr>
            <a:r>
              <a:rPr lang="en-US" b="0" dirty="0"/>
              <a:t>Publisher</a:t>
            </a:r>
          </a:p>
          <a:p>
            <a:pPr marL="617220" lvl="1" indent="-342900">
              <a:buFont typeface="Arial" panose="020B0604020202020204" pitchFamily="34" charset="0"/>
              <a:buChar char="•"/>
            </a:pPr>
            <a:r>
              <a:rPr lang="en-US" b="0" dirty="0"/>
              <a:t>Table of Contents </a:t>
            </a:r>
          </a:p>
          <a:p>
            <a:pPr marL="617220" lvl="1" indent="-342900">
              <a:buFont typeface="Arial" panose="020B0604020202020204" pitchFamily="34" charset="0"/>
              <a:buChar char="•"/>
            </a:pPr>
            <a:r>
              <a:rPr lang="en-US" b="0" dirty="0"/>
              <a:t>Index &amp; Appendices</a:t>
            </a:r>
          </a:p>
          <a:p>
            <a:endParaRPr lang="en-US" dirty="0"/>
          </a:p>
        </p:txBody>
      </p:sp>
      <p:sp>
        <p:nvSpPr>
          <p:cNvPr id="4" name="Footer Placeholder 3">
            <a:extLst>
              <a:ext uri="{FF2B5EF4-FFF2-40B4-BE49-F238E27FC236}">
                <a16:creationId xmlns:a16="http://schemas.microsoft.com/office/drawing/2014/main" id="{7F513710-8EDB-46BD-2727-D373BD8FCE45}"/>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073ADB00-25BA-E119-9CC7-072454A954AE}"/>
              </a:ext>
            </a:extLst>
          </p:cNvPr>
          <p:cNvSpPr>
            <a:spLocks noGrp="1"/>
          </p:cNvSpPr>
          <p:nvPr>
            <p:ph type="sldNum" sz="quarter" idx="12"/>
          </p:nvPr>
        </p:nvSpPr>
        <p:spPr/>
        <p:txBody>
          <a:bodyPr/>
          <a:lstStyle/>
          <a:p>
            <a:fld id="{5DEF7F31-0B8A-474A-B86C-91F381754329}" type="slidenum">
              <a:rPr lang="en-US" smtClean="0"/>
              <a:t>17</a:t>
            </a:fld>
            <a:endParaRPr lang="en-US"/>
          </a:p>
        </p:txBody>
      </p:sp>
      <p:sp>
        <p:nvSpPr>
          <p:cNvPr id="6" name="TextBox 5">
            <a:extLst>
              <a:ext uri="{FF2B5EF4-FFF2-40B4-BE49-F238E27FC236}">
                <a16:creationId xmlns:a16="http://schemas.microsoft.com/office/drawing/2014/main" id="{E541FEAC-108A-91AF-143E-276276DFA735}"/>
              </a:ext>
            </a:extLst>
          </p:cNvPr>
          <p:cNvSpPr txBox="1"/>
          <p:nvPr/>
        </p:nvSpPr>
        <p:spPr>
          <a:xfrm>
            <a:off x="7345092" y="6352143"/>
            <a:ext cx="3565554" cy="369332"/>
          </a:xfrm>
          <a:prstGeom prst="rect">
            <a:avLst/>
          </a:prstGeom>
          <a:noFill/>
        </p:spPr>
        <p:txBody>
          <a:bodyPr wrap="square" rtlCol="0">
            <a:spAutoFit/>
          </a:bodyPr>
          <a:lstStyle/>
          <a:p>
            <a:r>
              <a:rPr lang="en-US" dirty="0">
                <a:solidFill>
                  <a:srgbClr val="39393A"/>
                </a:solidFill>
              </a:rPr>
              <a:t>(Booth et al., 2022)​​</a:t>
            </a:r>
          </a:p>
        </p:txBody>
      </p:sp>
    </p:spTree>
    <p:extLst>
      <p:ext uri="{BB962C8B-B14F-4D97-AF65-F5344CB8AC3E}">
        <p14:creationId xmlns:p14="http://schemas.microsoft.com/office/powerpoint/2010/main" val="3829238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D0632-1325-1D45-88D0-AD064F2D022D}"/>
              </a:ext>
            </a:extLst>
          </p:cNvPr>
          <p:cNvSpPr>
            <a:spLocks noGrp="1"/>
          </p:cNvSpPr>
          <p:nvPr>
            <p:ph type="title"/>
          </p:nvPr>
        </p:nvSpPr>
        <p:spPr/>
        <p:txBody>
          <a:bodyPr/>
          <a:lstStyle/>
          <a:p>
            <a:r>
              <a:rPr lang="fr-FR" dirty="0"/>
              <a:t>8.7 – Source Types </a:t>
            </a:r>
            <a:r>
              <a:rPr lang="fr-FR" dirty="0" err="1"/>
              <a:t>Summary</a:t>
            </a:r>
            <a:endParaRPr lang="en-US" dirty="0"/>
          </a:p>
        </p:txBody>
      </p:sp>
      <p:sp>
        <p:nvSpPr>
          <p:cNvPr id="3" name="Content Placeholder 2">
            <a:extLst>
              <a:ext uri="{FF2B5EF4-FFF2-40B4-BE49-F238E27FC236}">
                <a16:creationId xmlns:a16="http://schemas.microsoft.com/office/drawing/2014/main" id="{E0759A32-B3B7-839E-5FD2-4ED7D14B2167}"/>
              </a:ext>
            </a:extLst>
          </p:cNvPr>
          <p:cNvSpPr>
            <a:spLocks noGrp="1"/>
          </p:cNvSpPr>
          <p:nvPr>
            <p:ph idx="1"/>
          </p:nvPr>
        </p:nvSpPr>
        <p:spPr/>
        <p:txBody>
          <a:bodyPr/>
          <a:lstStyle/>
          <a:p>
            <a:r>
              <a:rPr lang="en-US" dirty="0"/>
              <a:t>Creating APA references:</a:t>
            </a:r>
          </a:p>
          <a:p>
            <a:pPr marL="617220" lvl="1" indent="-342900">
              <a:buFont typeface="Arial" panose="020B0604020202020204" pitchFamily="34" charset="0"/>
              <a:buChar char="•"/>
            </a:pPr>
            <a:r>
              <a:rPr lang="en-US" b="0" dirty="0"/>
              <a:t>Identify source type.</a:t>
            </a:r>
          </a:p>
          <a:p>
            <a:pPr marL="617220" lvl="1" indent="-342900">
              <a:buFont typeface="Arial" panose="020B0604020202020204" pitchFamily="34" charset="0"/>
              <a:buChar char="•"/>
            </a:pPr>
            <a:r>
              <a:rPr lang="en-US" b="0" dirty="0"/>
              <a:t>Look for the other pieces of information required to properly create an entry in reference list. For e.g. author name, title, date of publication etc.</a:t>
            </a:r>
          </a:p>
          <a:p>
            <a:endParaRPr lang="en-US" dirty="0"/>
          </a:p>
        </p:txBody>
      </p:sp>
      <p:sp>
        <p:nvSpPr>
          <p:cNvPr id="4" name="Footer Placeholder 3">
            <a:extLst>
              <a:ext uri="{FF2B5EF4-FFF2-40B4-BE49-F238E27FC236}">
                <a16:creationId xmlns:a16="http://schemas.microsoft.com/office/drawing/2014/main" id="{E35D5AFF-8F0B-C50F-9C83-E10320002CE2}"/>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A56BE576-19FB-2799-F835-BD9D850E9B1A}"/>
              </a:ext>
            </a:extLst>
          </p:cNvPr>
          <p:cNvSpPr>
            <a:spLocks noGrp="1"/>
          </p:cNvSpPr>
          <p:nvPr>
            <p:ph type="sldNum" sz="quarter" idx="12"/>
          </p:nvPr>
        </p:nvSpPr>
        <p:spPr/>
        <p:txBody>
          <a:bodyPr/>
          <a:lstStyle/>
          <a:p>
            <a:fld id="{5DEF7F31-0B8A-474A-B86C-91F381754329}" type="slidenum">
              <a:rPr lang="en-US" smtClean="0"/>
              <a:t>18</a:t>
            </a:fld>
            <a:endParaRPr lang="en-US"/>
          </a:p>
        </p:txBody>
      </p:sp>
    </p:spTree>
    <p:extLst>
      <p:ext uri="{BB962C8B-B14F-4D97-AF65-F5344CB8AC3E}">
        <p14:creationId xmlns:p14="http://schemas.microsoft.com/office/powerpoint/2010/main" val="3438029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7DA03-7497-C13B-C262-FA4B44638D8F}"/>
              </a:ext>
            </a:extLst>
          </p:cNvPr>
          <p:cNvSpPr>
            <a:spLocks noGrp="1"/>
          </p:cNvSpPr>
          <p:nvPr>
            <p:ph type="title"/>
          </p:nvPr>
        </p:nvSpPr>
        <p:spPr/>
        <p:txBody>
          <a:bodyPr/>
          <a:lstStyle/>
          <a:p>
            <a:r>
              <a:rPr lang="en-US" dirty="0"/>
              <a:t>8.8 – </a:t>
            </a:r>
            <a:r>
              <a:rPr lang="fr-FR" dirty="0" err="1"/>
              <a:t>Two</a:t>
            </a:r>
            <a:r>
              <a:rPr lang="fr-FR" dirty="0"/>
              <a:t> Types Of Citation</a:t>
            </a:r>
            <a:endParaRPr lang="en-US" dirty="0"/>
          </a:p>
        </p:txBody>
      </p:sp>
      <p:sp>
        <p:nvSpPr>
          <p:cNvPr id="3" name="Text Placeholder 2">
            <a:extLst>
              <a:ext uri="{FF2B5EF4-FFF2-40B4-BE49-F238E27FC236}">
                <a16:creationId xmlns:a16="http://schemas.microsoft.com/office/drawing/2014/main" id="{7BE01EC7-A3FA-4BC5-47BF-AE803280CB05}"/>
              </a:ext>
            </a:extLst>
          </p:cNvPr>
          <p:cNvSpPr>
            <a:spLocks noGrp="1"/>
          </p:cNvSpPr>
          <p:nvPr>
            <p:ph type="body" sz="quarter" idx="13"/>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EF3B7510-E98D-ADFD-BDA7-E3FB35FDB370}"/>
              </a:ext>
            </a:extLst>
          </p:cNvPr>
          <p:cNvSpPr>
            <a:spLocks noGrp="1"/>
          </p:cNvSpPr>
          <p:nvPr>
            <p:ph idx="1"/>
          </p:nvPr>
        </p:nvSpPr>
        <p:spPr/>
        <p:txBody>
          <a:bodyPr/>
          <a:lstStyle/>
          <a:p>
            <a:r>
              <a:rPr lang="en-US" dirty="0"/>
              <a:t>After completing this chapter, you will be able to create and format reference list citations in APA style.</a:t>
            </a:r>
          </a:p>
          <a:p>
            <a:endParaRPr lang="en-US" dirty="0"/>
          </a:p>
        </p:txBody>
      </p:sp>
      <p:sp>
        <p:nvSpPr>
          <p:cNvPr id="5" name="Footer Placeholder 4">
            <a:extLst>
              <a:ext uri="{FF2B5EF4-FFF2-40B4-BE49-F238E27FC236}">
                <a16:creationId xmlns:a16="http://schemas.microsoft.com/office/drawing/2014/main" id="{65B38D54-5485-ABBB-C064-975764070E0E}"/>
              </a:ext>
            </a:extLst>
          </p:cNvPr>
          <p:cNvSpPr>
            <a:spLocks noGrp="1"/>
          </p:cNvSpPr>
          <p:nvPr>
            <p:ph type="ftr" sz="quarter" idx="11"/>
          </p:nvPr>
        </p:nvSpPr>
        <p:spPr/>
        <p:txBody>
          <a:bodyPr/>
          <a:lstStyle/>
          <a:p>
            <a:r>
              <a:rPr lang="en-US"/>
              <a:t>Communication Essentials for College</a:t>
            </a:r>
          </a:p>
        </p:txBody>
      </p:sp>
      <p:sp>
        <p:nvSpPr>
          <p:cNvPr id="6" name="Slide Number Placeholder 5">
            <a:extLst>
              <a:ext uri="{FF2B5EF4-FFF2-40B4-BE49-F238E27FC236}">
                <a16:creationId xmlns:a16="http://schemas.microsoft.com/office/drawing/2014/main" id="{1F327366-55D8-5DF5-D5D5-7D4E9DC946F9}"/>
              </a:ext>
            </a:extLst>
          </p:cNvPr>
          <p:cNvSpPr>
            <a:spLocks noGrp="1"/>
          </p:cNvSpPr>
          <p:nvPr>
            <p:ph type="sldNum" sz="quarter" idx="12"/>
          </p:nvPr>
        </p:nvSpPr>
        <p:spPr/>
        <p:txBody>
          <a:bodyPr/>
          <a:lstStyle/>
          <a:p>
            <a:fld id="{5DEF7F31-0B8A-474A-B86C-91F381754329}" type="slidenum">
              <a:rPr lang="en-US" smtClean="0"/>
              <a:t>19</a:t>
            </a:fld>
            <a:endParaRPr lang="en-US" dirty="0"/>
          </a:p>
        </p:txBody>
      </p:sp>
    </p:spTree>
    <p:extLst>
      <p:ext uri="{BB962C8B-B14F-4D97-AF65-F5344CB8AC3E}">
        <p14:creationId xmlns:p14="http://schemas.microsoft.com/office/powerpoint/2010/main" val="344396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224D-BC8A-685B-238D-93B6D5F68D13}"/>
              </a:ext>
            </a:extLst>
          </p:cNvPr>
          <p:cNvSpPr>
            <a:spLocks noGrp="1"/>
          </p:cNvSpPr>
          <p:nvPr>
            <p:ph type="title"/>
          </p:nvPr>
        </p:nvSpPr>
        <p:spPr/>
        <p:txBody>
          <a:bodyPr/>
          <a:lstStyle/>
          <a:p>
            <a:r>
              <a:rPr lang="en-US" dirty="0"/>
              <a:t>Chapter 8: APA Style Tutorial</a:t>
            </a:r>
          </a:p>
        </p:txBody>
      </p:sp>
      <p:sp>
        <p:nvSpPr>
          <p:cNvPr id="3" name="Content Placeholder 2">
            <a:extLst>
              <a:ext uri="{FF2B5EF4-FFF2-40B4-BE49-F238E27FC236}">
                <a16:creationId xmlns:a16="http://schemas.microsoft.com/office/drawing/2014/main" id="{078F0173-8679-D722-6F40-BAEF2EC2C285}"/>
              </a:ext>
            </a:extLst>
          </p:cNvPr>
          <p:cNvSpPr>
            <a:spLocks noGrp="1"/>
          </p:cNvSpPr>
          <p:nvPr>
            <p:ph idx="1"/>
          </p:nvPr>
        </p:nvSpPr>
        <p:spPr/>
        <p:txBody>
          <a:bodyPr/>
          <a:lstStyle/>
          <a:p>
            <a:r>
              <a:rPr lang="en-US" dirty="0"/>
              <a:t>8.1 – Why Do We Cite?</a:t>
            </a:r>
          </a:p>
          <a:p>
            <a:r>
              <a:rPr lang="en-US" dirty="0"/>
              <a:t>8.2 – Exploring Source Types</a:t>
            </a:r>
          </a:p>
          <a:p>
            <a:r>
              <a:rPr lang="en-US" dirty="0"/>
              <a:t>8.3 – Source Type: Journal Article Cues</a:t>
            </a:r>
          </a:p>
          <a:p>
            <a:r>
              <a:rPr lang="en-US" dirty="0"/>
              <a:t>8.4 – Source Type: Trade Publication Cues</a:t>
            </a:r>
          </a:p>
          <a:p>
            <a:r>
              <a:rPr lang="en-US" dirty="0"/>
              <a:t>8.5 – Source Type: Webpage Cues</a:t>
            </a:r>
          </a:p>
        </p:txBody>
      </p:sp>
      <p:sp>
        <p:nvSpPr>
          <p:cNvPr id="4" name="Footer Placeholder 3">
            <a:extLst>
              <a:ext uri="{FF2B5EF4-FFF2-40B4-BE49-F238E27FC236}">
                <a16:creationId xmlns:a16="http://schemas.microsoft.com/office/drawing/2014/main" id="{5E83DFFA-104E-E40F-ACCE-118A3240257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Communication Essentials for College</a:t>
            </a:r>
          </a:p>
        </p:txBody>
      </p:sp>
      <p:sp>
        <p:nvSpPr>
          <p:cNvPr id="5" name="Slide Number Placeholder 4">
            <a:extLst>
              <a:ext uri="{FF2B5EF4-FFF2-40B4-BE49-F238E27FC236}">
                <a16:creationId xmlns:a16="http://schemas.microsoft.com/office/drawing/2014/main" id="{B6D2EBFC-8444-03FD-AB19-0D3A7E69598C}"/>
              </a:ext>
            </a:extLst>
          </p:cNvPr>
          <p:cNvSpPr>
            <a:spLocks noGrp="1"/>
          </p:cNvSpPr>
          <p:nvPr>
            <p:ph type="sldNum" sz="quarter" idx="12"/>
          </p:nvPr>
        </p:nvSpPr>
        <p:spPr/>
        <p:txBody>
          <a:bodyPr/>
          <a:lstStyle/>
          <a:p>
            <a:fld id="{5DEF7F31-0B8A-474A-B86C-91F381754329}" type="slidenum">
              <a:rPr lang="en-US" smtClean="0"/>
              <a:t>2</a:t>
            </a:fld>
            <a:endParaRPr lang="en-US" dirty="0"/>
          </a:p>
        </p:txBody>
      </p:sp>
    </p:spTree>
    <p:extLst>
      <p:ext uri="{BB962C8B-B14F-4D97-AF65-F5344CB8AC3E}">
        <p14:creationId xmlns:p14="http://schemas.microsoft.com/office/powerpoint/2010/main" val="13969522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33160-AF48-A8B0-BEDB-CA35239F46F2}"/>
              </a:ext>
            </a:extLst>
          </p:cNvPr>
          <p:cNvSpPr>
            <a:spLocks noGrp="1"/>
          </p:cNvSpPr>
          <p:nvPr>
            <p:ph type="title"/>
          </p:nvPr>
        </p:nvSpPr>
        <p:spPr/>
        <p:txBody>
          <a:bodyPr/>
          <a:lstStyle/>
          <a:p>
            <a:r>
              <a:rPr lang="fr-FR" dirty="0" err="1"/>
              <a:t>Two</a:t>
            </a:r>
            <a:r>
              <a:rPr lang="fr-FR" dirty="0"/>
              <a:t> Types Of Citation</a:t>
            </a:r>
            <a:endParaRPr lang="en-US" dirty="0"/>
          </a:p>
        </p:txBody>
      </p:sp>
      <p:sp>
        <p:nvSpPr>
          <p:cNvPr id="3" name="Content Placeholder 2">
            <a:extLst>
              <a:ext uri="{FF2B5EF4-FFF2-40B4-BE49-F238E27FC236}">
                <a16:creationId xmlns:a16="http://schemas.microsoft.com/office/drawing/2014/main" id="{540A6F3B-122B-A694-8C26-B0B28AEEF96E}"/>
              </a:ext>
            </a:extLst>
          </p:cNvPr>
          <p:cNvSpPr>
            <a:spLocks noGrp="1"/>
          </p:cNvSpPr>
          <p:nvPr>
            <p:ph idx="1"/>
          </p:nvPr>
        </p:nvSpPr>
        <p:spPr/>
        <p:txBody>
          <a:bodyPr/>
          <a:lstStyle/>
          <a:p>
            <a:pPr marL="514350" indent="-514350">
              <a:buFont typeface="+mj-lt"/>
              <a:buAutoNum type="arabicPeriod"/>
            </a:pPr>
            <a:r>
              <a:rPr lang="en-US" dirty="0"/>
              <a:t>Reference list citations</a:t>
            </a:r>
          </a:p>
          <a:p>
            <a:pPr marL="731520" lvl="1" indent="-457200">
              <a:buFont typeface="Arial" panose="020B0604020202020204" pitchFamily="34" charset="0"/>
              <a:buChar char="•"/>
            </a:pPr>
            <a:r>
              <a:rPr lang="en-US" b="0" dirty="0"/>
              <a:t>Longer citations</a:t>
            </a:r>
          </a:p>
          <a:p>
            <a:pPr marL="731520" lvl="1" indent="-457200">
              <a:buFont typeface="Arial" panose="020B0604020202020204" pitchFamily="34" charset="0"/>
              <a:buChar char="•"/>
            </a:pPr>
            <a:r>
              <a:rPr lang="en-US" b="0" dirty="0"/>
              <a:t>Usually found towards the end of document</a:t>
            </a:r>
          </a:p>
          <a:p>
            <a:pPr marL="731520" lvl="1" indent="-457200">
              <a:buFont typeface="Arial" panose="020B0604020202020204" pitchFamily="34" charset="0"/>
              <a:buChar char="•"/>
            </a:pPr>
            <a:r>
              <a:rPr lang="en-US" b="0" dirty="0"/>
              <a:t>Easy to track both physical and online source </a:t>
            </a:r>
          </a:p>
          <a:p>
            <a:pPr marL="514350" indent="-514350">
              <a:buFont typeface="+mj-lt"/>
              <a:buAutoNum type="arabicPeriod"/>
            </a:pPr>
            <a:r>
              <a:rPr lang="en-US" dirty="0"/>
              <a:t>In-text citations </a:t>
            </a:r>
          </a:p>
          <a:p>
            <a:pPr marL="731520" lvl="1" indent="-457200">
              <a:buFont typeface="Arial" panose="020B0604020202020204" pitchFamily="34" charset="0"/>
              <a:buChar char="•"/>
            </a:pPr>
            <a:r>
              <a:rPr lang="en-US" b="0" dirty="0"/>
              <a:t>Short form</a:t>
            </a:r>
          </a:p>
          <a:p>
            <a:pPr marL="731520" lvl="1" indent="-457200">
              <a:buFont typeface="Arial" panose="020B0604020202020204" pitchFamily="34" charset="0"/>
              <a:buChar char="•"/>
            </a:pPr>
            <a:r>
              <a:rPr lang="en-US" b="0" dirty="0"/>
              <a:t>Gives enough information to connect dots with relevant source in the reference list</a:t>
            </a:r>
          </a:p>
          <a:p>
            <a:endParaRPr lang="en-US" dirty="0"/>
          </a:p>
        </p:txBody>
      </p:sp>
      <p:sp>
        <p:nvSpPr>
          <p:cNvPr id="4" name="Footer Placeholder 3">
            <a:extLst>
              <a:ext uri="{FF2B5EF4-FFF2-40B4-BE49-F238E27FC236}">
                <a16:creationId xmlns:a16="http://schemas.microsoft.com/office/drawing/2014/main" id="{4AA4787A-AA71-3F95-9FC6-D744C417C9CA}"/>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323FB7F7-47C2-5D9A-5E01-40B100739F5C}"/>
              </a:ext>
            </a:extLst>
          </p:cNvPr>
          <p:cNvSpPr>
            <a:spLocks noGrp="1"/>
          </p:cNvSpPr>
          <p:nvPr>
            <p:ph type="sldNum" sz="quarter" idx="12"/>
          </p:nvPr>
        </p:nvSpPr>
        <p:spPr/>
        <p:txBody>
          <a:bodyPr/>
          <a:lstStyle/>
          <a:p>
            <a:fld id="{5DEF7F31-0B8A-474A-B86C-91F381754329}" type="slidenum">
              <a:rPr lang="en-US" smtClean="0"/>
              <a:t>20</a:t>
            </a:fld>
            <a:endParaRPr lang="en-US"/>
          </a:p>
        </p:txBody>
      </p:sp>
      <p:sp>
        <p:nvSpPr>
          <p:cNvPr id="6" name="TextBox 5">
            <a:extLst>
              <a:ext uri="{FF2B5EF4-FFF2-40B4-BE49-F238E27FC236}">
                <a16:creationId xmlns:a16="http://schemas.microsoft.com/office/drawing/2014/main" id="{4AEC8F17-18C4-F5FE-FD28-217B2A76E79F}"/>
              </a:ext>
            </a:extLst>
          </p:cNvPr>
          <p:cNvSpPr txBox="1"/>
          <p:nvPr/>
        </p:nvSpPr>
        <p:spPr>
          <a:xfrm>
            <a:off x="6886938" y="6352143"/>
            <a:ext cx="3565554" cy="338554"/>
          </a:xfrm>
          <a:prstGeom prst="rect">
            <a:avLst/>
          </a:prstGeom>
          <a:noFill/>
        </p:spPr>
        <p:txBody>
          <a:bodyPr wrap="square" rtlCol="0">
            <a:spAutoFit/>
          </a:bodyPr>
          <a:lstStyle/>
          <a:p>
            <a:r>
              <a:rPr lang="en-US" sz="1600" dirty="0">
                <a:solidFill>
                  <a:srgbClr val="39393A"/>
                </a:solidFill>
              </a:rPr>
              <a:t>(Booth et al., 2022)​​</a:t>
            </a:r>
          </a:p>
        </p:txBody>
      </p:sp>
    </p:spTree>
    <p:extLst>
      <p:ext uri="{BB962C8B-B14F-4D97-AF65-F5344CB8AC3E}">
        <p14:creationId xmlns:p14="http://schemas.microsoft.com/office/powerpoint/2010/main" val="3610116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907D3-C628-3E04-8F22-666E3037BF93}"/>
              </a:ext>
            </a:extLst>
          </p:cNvPr>
          <p:cNvSpPr>
            <a:spLocks noGrp="1"/>
          </p:cNvSpPr>
          <p:nvPr>
            <p:ph type="title"/>
          </p:nvPr>
        </p:nvSpPr>
        <p:spPr/>
        <p:txBody>
          <a:bodyPr/>
          <a:lstStyle/>
          <a:p>
            <a:r>
              <a:rPr lang="en-US" dirty="0"/>
              <a:t>8.9 - What Is A Reference List Citation?</a:t>
            </a:r>
          </a:p>
        </p:txBody>
      </p:sp>
      <p:sp>
        <p:nvSpPr>
          <p:cNvPr id="3" name="Text Placeholder 2">
            <a:extLst>
              <a:ext uri="{FF2B5EF4-FFF2-40B4-BE49-F238E27FC236}">
                <a16:creationId xmlns:a16="http://schemas.microsoft.com/office/drawing/2014/main" id="{6461985D-58BA-A2CF-B813-2AF9F9955053}"/>
              </a:ext>
            </a:extLst>
          </p:cNvPr>
          <p:cNvSpPr>
            <a:spLocks noGrp="1"/>
          </p:cNvSpPr>
          <p:nvPr>
            <p:ph type="body" sz="quarter" idx="13"/>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B4BC5438-3E11-AF95-CC14-75E71CFB1467}"/>
              </a:ext>
            </a:extLst>
          </p:cNvPr>
          <p:cNvSpPr>
            <a:spLocks noGrp="1"/>
          </p:cNvSpPr>
          <p:nvPr>
            <p:ph idx="1"/>
          </p:nvPr>
        </p:nvSpPr>
        <p:spPr/>
        <p:txBody>
          <a:bodyPr/>
          <a:lstStyle/>
          <a:p>
            <a:r>
              <a:rPr lang="en-US" dirty="0"/>
              <a:t>Identify the key elements of a reference list.</a:t>
            </a:r>
          </a:p>
          <a:p>
            <a:endParaRPr lang="en-US" dirty="0"/>
          </a:p>
        </p:txBody>
      </p:sp>
      <p:sp>
        <p:nvSpPr>
          <p:cNvPr id="5" name="Footer Placeholder 4">
            <a:extLst>
              <a:ext uri="{FF2B5EF4-FFF2-40B4-BE49-F238E27FC236}">
                <a16:creationId xmlns:a16="http://schemas.microsoft.com/office/drawing/2014/main" id="{B0497F5B-5324-44DF-72B5-31604C482462}"/>
              </a:ext>
            </a:extLst>
          </p:cNvPr>
          <p:cNvSpPr>
            <a:spLocks noGrp="1"/>
          </p:cNvSpPr>
          <p:nvPr>
            <p:ph type="ftr" sz="quarter" idx="11"/>
          </p:nvPr>
        </p:nvSpPr>
        <p:spPr/>
        <p:txBody>
          <a:bodyPr/>
          <a:lstStyle/>
          <a:p>
            <a:r>
              <a:rPr lang="en-US"/>
              <a:t>Communication Essentials for College</a:t>
            </a:r>
          </a:p>
        </p:txBody>
      </p:sp>
      <p:sp>
        <p:nvSpPr>
          <p:cNvPr id="6" name="Slide Number Placeholder 5">
            <a:extLst>
              <a:ext uri="{FF2B5EF4-FFF2-40B4-BE49-F238E27FC236}">
                <a16:creationId xmlns:a16="http://schemas.microsoft.com/office/drawing/2014/main" id="{A63660CF-A81E-78DC-3CAE-2CE4027B0A7B}"/>
              </a:ext>
            </a:extLst>
          </p:cNvPr>
          <p:cNvSpPr>
            <a:spLocks noGrp="1"/>
          </p:cNvSpPr>
          <p:nvPr>
            <p:ph type="sldNum" sz="quarter" idx="12"/>
          </p:nvPr>
        </p:nvSpPr>
        <p:spPr/>
        <p:txBody>
          <a:bodyPr/>
          <a:lstStyle/>
          <a:p>
            <a:fld id="{5DEF7F31-0B8A-474A-B86C-91F381754329}" type="slidenum">
              <a:rPr lang="en-US" smtClean="0"/>
              <a:t>21</a:t>
            </a:fld>
            <a:endParaRPr lang="en-US" dirty="0"/>
          </a:p>
        </p:txBody>
      </p:sp>
    </p:spTree>
    <p:extLst>
      <p:ext uri="{BB962C8B-B14F-4D97-AF65-F5344CB8AC3E}">
        <p14:creationId xmlns:p14="http://schemas.microsoft.com/office/powerpoint/2010/main" val="806297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4C250-06E6-5777-A6D6-C85CFFAD342F}"/>
              </a:ext>
            </a:extLst>
          </p:cNvPr>
          <p:cNvSpPr>
            <a:spLocks noGrp="1"/>
          </p:cNvSpPr>
          <p:nvPr>
            <p:ph type="title"/>
          </p:nvPr>
        </p:nvSpPr>
        <p:spPr/>
        <p:txBody>
          <a:bodyPr/>
          <a:lstStyle/>
          <a:p>
            <a:r>
              <a:rPr lang="en-US" dirty="0"/>
              <a:t>What Is A Reference List Citation?</a:t>
            </a:r>
          </a:p>
        </p:txBody>
      </p:sp>
      <p:sp>
        <p:nvSpPr>
          <p:cNvPr id="3" name="Content Placeholder 2">
            <a:extLst>
              <a:ext uri="{FF2B5EF4-FFF2-40B4-BE49-F238E27FC236}">
                <a16:creationId xmlns:a16="http://schemas.microsoft.com/office/drawing/2014/main" id="{4CB4BBAE-D896-2AEC-06E2-73E27A788509}"/>
              </a:ext>
            </a:extLst>
          </p:cNvPr>
          <p:cNvSpPr>
            <a:spLocks noGrp="1"/>
          </p:cNvSpPr>
          <p:nvPr>
            <p:ph idx="1"/>
          </p:nvPr>
        </p:nvSpPr>
        <p:spPr/>
        <p:txBody>
          <a:bodyPr/>
          <a:lstStyle/>
          <a:p>
            <a:r>
              <a:rPr lang="en-US" dirty="0"/>
              <a:t>A reference list is a list of all the sources used in a paper. It is found at the end of document on a separate page organized alphabetically.</a:t>
            </a:r>
          </a:p>
          <a:p>
            <a:r>
              <a:rPr lang="en-US" dirty="0"/>
              <a:t>Watch </a:t>
            </a:r>
            <a:r>
              <a:rPr lang="en-US" dirty="0">
                <a:hlinkClick r:id="rId2"/>
              </a:rPr>
              <a:t>APA references </a:t>
            </a:r>
            <a:r>
              <a:rPr lang="en-US" dirty="0"/>
              <a:t>[Video] to learn how to how to create references in an APA style student paper.</a:t>
            </a:r>
          </a:p>
          <a:p>
            <a:endParaRPr lang="en-US" dirty="0"/>
          </a:p>
        </p:txBody>
      </p:sp>
      <p:sp>
        <p:nvSpPr>
          <p:cNvPr id="4" name="Footer Placeholder 3">
            <a:extLst>
              <a:ext uri="{FF2B5EF4-FFF2-40B4-BE49-F238E27FC236}">
                <a16:creationId xmlns:a16="http://schemas.microsoft.com/office/drawing/2014/main" id="{0CF1769B-7D5D-08A6-8EE7-2DC6BA0416F4}"/>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8DEED9DE-E797-6980-FAEA-2C288D9C4D3F}"/>
              </a:ext>
            </a:extLst>
          </p:cNvPr>
          <p:cNvSpPr>
            <a:spLocks noGrp="1"/>
          </p:cNvSpPr>
          <p:nvPr>
            <p:ph type="sldNum" sz="quarter" idx="12"/>
          </p:nvPr>
        </p:nvSpPr>
        <p:spPr/>
        <p:txBody>
          <a:bodyPr/>
          <a:lstStyle/>
          <a:p>
            <a:fld id="{5DEF7F31-0B8A-474A-B86C-91F381754329}" type="slidenum">
              <a:rPr lang="en-US" smtClean="0"/>
              <a:t>22</a:t>
            </a:fld>
            <a:endParaRPr lang="en-US"/>
          </a:p>
        </p:txBody>
      </p:sp>
    </p:spTree>
    <p:extLst>
      <p:ext uri="{BB962C8B-B14F-4D97-AF65-F5344CB8AC3E}">
        <p14:creationId xmlns:p14="http://schemas.microsoft.com/office/powerpoint/2010/main" val="845233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2A926-DD6D-AED7-5E6A-6477FDC8602A}"/>
              </a:ext>
            </a:extLst>
          </p:cNvPr>
          <p:cNvSpPr>
            <a:spLocks noGrp="1"/>
          </p:cNvSpPr>
          <p:nvPr>
            <p:ph type="title"/>
          </p:nvPr>
        </p:nvSpPr>
        <p:spPr/>
        <p:txBody>
          <a:bodyPr/>
          <a:lstStyle/>
          <a:p>
            <a:r>
              <a:rPr lang="en-US" dirty="0"/>
              <a:t>What Is A Reference List Citation? (Continued)</a:t>
            </a:r>
          </a:p>
        </p:txBody>
      </p:sp>
      <p:sp>
        <p:nvSpPr>
          <p:cNvPr id="3" name="Content Placeholder 2">
            <a:extLst>
              <a:ext uri="{FF2B5EF4-FFF2-40B4-BE49-F238E27FC236}">
                <a16:creationId xmlns:a16="http://schemas.microsoft.com/office/drawing/2014/main" id="{ED1E518B-D816-AEC4-586A-3F890C14215D}"/>
              </a:ext>
            </a:extLst>
          </p:cNvPr>
          <p:cNvSpPr>
            <a:spLocks noGrp="1"/>
          </p:cNvSpPr>
          <p:nvPr>
            <p:ph idx="1"/>
          </p:nvPr>
        </p:nvSpPr>
        <p:spPr/>
        <p:txBody>
          <a:bodyPr/>
          <a:lstStyle/>
          <a:p>
            <a:r>
              <a:rPr lang="en-US" dirty="0"/>
              <a:t>Each reference citation includes key elements referred to as the Four W’s:</a:t>
            </a:r>
          </a:p>
          <a:p>
            <a:pPr marL="914400" lvl="1" indent="-457200">
              <a:buFont typeface="+mj-lt"/>
              <a:buAutoNum type="arabicPeriod"/>
            </a:pPr>
            <a:r>
              <a:rPr lang="en-US" b="0" dirty="0"/>
              <a:t>Who: author/creator of the work.</a:t>
            </a:r>
          </a:p>
          <a:p>
            <a:pPr marL="914400" lvl="1" indent="-457200">
              <a:buFont typeface="+mj-lt"/>
              <a:buAutoNum type="arabicPeriod"/>
            </a:pPr>
            <a:r>
              <a:rPr lang="en-US" b="0" dirty="0"/>
              <a:t>When: Date of publication.</a:t>
            </a:r>
          </a:p>
          <a:p>
            <a:pPr marL="914400" lvl="1" indent="-457200">
              <a:buFont typeface="+mj-lt"/>
              <a:buAutoNum type="arabicPeriod"/>
            </a:pPr>
            <a:r>
              <a:rPr lang="en-US" b="0" dirty="0"/>
              <a:t>What: Title of the article, webpage, or other work.</a:t>
            </a:r>
          </a:p>
          <a:p>
            <a:pPr marL="914400" lvl="1" indent="-457200">
              <a:buFont typeface="+mj-lt"/>
              <a:buAutoNum type="arabicPeriod"/>
            </a:pPr>
            <a:r>
              <a:rPr lang="en-US" b="0" dirty="0"/>
              <a:t>Where: The source location of the work (journal or newspaper name, book name, website name, </a:t>
            </a:r>
            <a:r>
              <a:rPr lang="en-US" b="0" dirty="0" err="1"/>
              <a:t>etc</a:t>
            </a:r>
            <a:r>
              <a:rPr lang="en-US" b="0" dirty="0"/>
              <a:t>).</a:t>
            </a:r>
          </a:p>
        </p:txBody>
      </p:sp>
      <p:sp>
        <p:nvSpPr>
          <p:cNvPr id="4" name="Footer Placeholder 3">
            <a:extLst>
              <a:ext uri="{FF2B5EF4-FFF2-40B4-BE49-F238E27FC236}">
                <a16:creationId xmlns:a16="http://schemas.microsoft.com/office/drawing/2014/main" id="{118E016A-5B61-1200-A456-792FB63D3B56}"/>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EB28509C-E6F7-1AE5-FD8C-D4D6E4155FFF}"/>
              </a:ext>
            </a:extLst>
          </p:cNvPr>
          <p:cNvSpPr>
            <a:spLocks noGrp="1"/>
          </p:cNvSpPr>
          <p:nvPr>
            <p:ph type="sldNum" sz="quarter" idx="12"/>
          </p:nvPr>
        </p:nvSpPr>
        <p:spPr/>
        <p:txBody>
          <a:bodyPr/>
          <a:lstStyle/>
          <a:p>
            <a:fld id="{5DEF7F31-0B8A-474A-B86C-91F381754329}" type="slidenum">
              <a:rPr lang="en-US" smtClean="0"/>
              <a:t>23</a:t>
            </a:fld>
            <a:endParaRPr lang="en-US"/>
          </a:p>
        </p:txBody>
      </p:sp>
      <p:sp>
        <p:nvSpPr>
          <p:cNvPr id="6" name="TextBox 5">
            <a:extLst>
              <a:ext uri="{FF2B5EF4-FFF2-40B4-BE49-F238E27FC236}">
                <a16:creationId xmlns:a16="http://schemas.microsoft.com/office/drawing/2014/main" id="{14B2AD76-9731-8289-4944-19B86DCCBBB2}"/>
              </a:ext>
            </a:extLst>
          </p:cNvPr>
          <p:cNvSpPr txBox="1"/>
          <p:nvPr/>
        </p:nvSpPr>
        <p:spPr>
          <a:xfrm>
            <a:off x="7048983" y="6356350"/>
            <a:ext cx="3565554" cy="338554"/>
          </a:xfrm>
          <a:prstGeom prst="rect">
            <a:avLst/>
          </a:prstGeom>
          <a:noFill/>
        </p:spPr>
        <p:txBody>
          <a:bodyPr wrap="square" rtlCol="0">
            <a:spAutoFit/>
          </a:bodyPr>
          <a:lstStyle/>
          <a:p>
            <a:r>
              <a:rPr lang="en-US" sz="1600" dirty="0">
                <a:solidFill>
                  <a:srgbClr val="39393A"/>
                </a:solidFill>
              </a:rPr>
              <a:t>(Booth et al., 2022)​​</a:t>
            </a:r>
          </a:p>
        </p:txBody>
      </p:sp>
    </p:spTree>
    <p:extLst>
      <p:ext uri="{BB962C8B-B14F-4D97-AF65-F5344CB8AC3E}">
        <p14:creationId xmlns:p14="http://schemas.microsoft.com/office/powerpoint/2010/main" val="4189302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B7B4-22DC-4AC6-9982-957D5BE31866}"/>
              </a:ext>
            </a:extLst>
          </p:cNvPr>
          <p:cNvSpPr>
            <a:spLocks noGrp="1"/>
          </p:cNvSpPr>
          <p:nvPr>
            <p:ph type="title"/>
          </p:nvPr>
        </p:nvSpPr>
        <p:spPr/>
        <p:txBody>
          <a:bodyPr/>
          <a:lstStyle/>
          <a:p>
            <a:r>
              <a:rPr lang="en-US" dirty="0"/>
              <a:t>8.10 - Creating Reference List Citations</a:t>
            </a:r>
          </a:p>
        </p:txBody>
      </p:sp>
      <p:sp>
        <p:nvSpPr>
          <p:cNvPr id="3" name="Text Placeholder 2">
            <a:extLst>
              <a:ext uri="{FF2B5EF4-FFF2-40B4-BE49-F238E27FC236}">
                <a16:creationId xmlns:a16="http://schemas.microsoft.com/office/drawing/2014/main" id="{E5CE1039-332D-971A-2B6D-441DC3D51ACD}"/>
              </a:ext>
            </a:extLst>
          </p:cNvPr>
          <p:cNvSpPr>
            <a:spLocks noGrp="1"/>
          </p:cNvSpPr>
          <p:nvPr>
            <p:ph type="body" sz="quarter" idx="13"/>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FBC18AF2-37CC-BC12-BA3D-E17B56F101C9}"/>
              </a:ext>
            </a:extLst>
          </p:cNvPr>
          <p:cNvSpPr>
            <a:spLocks noGrp="1"/>
          </p:cNvSpPr>
          <p:nvPr>
            <p:ph idx="1"/>
          </p:nvPr>
        </p:nvSpPr>
        <p:spPr/>
        <p:txBody>
          <a:bodyPr/>
          <a:lstStyle/>
          <a:p>
            <a:r>
              <a:rPr lang="en-US" dirty="0"/>
              <a:t>Apply the 4 W’s for reference citations.</a:t>
            </a:r>
          </a:p>
          <a:p>
            <a:r>
              <a:rPr lang="en-US" dirty="0"/>
              <a:t>Identify the correct punctuation and font emphasis for the reference citations of difference source types.</a:t>
            </a:r>
          </a:p>
          <a:p>
            <a:endParaRPr lang="en-US" dirty="0"/>
          </a:p>
        </p:txBody>
      </p:sp>
      <p:sp>
        <p:nvSpPr>
          <p:cNvPr id="5" name="Footer Placeholder 4">
            <a:extLst>
              <a:ext uri="{FF2B5EF4-FFF2-40B4-BE49-F238E27FC236}">
                <a16:creationId xmlns:a16="http://schemas.microsoft.com/office/drawing/2014/main" id="{0F1FCCFA-11A6-DD04-737C-203C09C82136}"/>
              </a:ext>
            </a:extLst>
          </p:cNvPr>
          <p:cNvSpPr>
            <a:spLocks noGrp="1"/>
          </p:cNvSpPr>
          <p:nvPr>
            <p:ph type="ftr" sz="quarter" idx="11"/>
          </p:nvPr>
        </p:nvSpPr>
        <p:spPr/>
        <p:txBody>
          <a:bodyPr/>
          <a:lstStyle/>
          <a:p>
            <a:r>
              <a:rPr lang="en-US"/>
              <a:t>Communication Essentials for College</a:t>
            </a:r>
          </a:p>
        </p:txBody>
      </p:sp>
      <p:sp>
        <p:nvSpPr>
          <p:cNvPr id="6" name="Slide Number Placeholder 5">
            <a:extLst>
              <a:ext uri="{FF2B5EF4-FFF2-40B4-BE49-F238E27FC236}">
                <a16:creationId xmlns:a16="http://schemas.microsoft.com/office/drawing/2014/main" id="{B007D102-3A71-59D1-A447-24EB44BED40A}"/>
              </a:ext>
            </a:extLst>
          </p:cNvPr>
          <p:cNvSpPr>
            <a:spLocks noGrp="1"/>
          </p:cNvSpPr>
          <p:nvPr>
            <p:ph type="sldNum" sz="quarter" idx="12"/>
          </p:nvPr>
        </p:nvSpPr>
        <p:spPr/>
        <p:txBody>
          <a:bodyPr/>
          <a:lstStyle/>
          <a:p>
            <a:fld id="{5DEF7F31-0B8A-474A-B86C-91F381754329}" type="slidenum">
              <a:rPr lang="en-US" smtClean="0"/>
              <a:t>24</a:t>
            </a:fld>
            <a:endParaRPr lang="en-US" dirty="0"/>
          </a:p>
        </p:txBody>
      </p:sp>
    </p:spTree>
    <p:extLst>
      <p:ext uri="{BB962C8B-B14F-4D97-AF65-F5344CB8AC3E}">
        <p14:creationId xmlns:p14="http://schemas.microsoft.com/office/powerpoint/2010/main" val="2099627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76804-A67D-66CB-965D-DDA665EDD276}"/>
              </a:ext>
            </a:extLst>
          </p:cNvPr>
          <p:cNvSpPr>
            <a:spLocks noGrp="1"/>
          </p:cNvSpPr>
          <p:nvPr>
            <p:ph type="title"/>
          </p:nvPr>
        </p:nvSpPr>
        <p:spPr>
          <a:xfrm>
            <a:off x="1258348" y="315319"/>
            <a:ext cx="9483522" cy="2150089"/>
          </a:xfrm>
        </p:spPr>
        <p:txBody>
          <a:bodyPr>
            <a:noAutofit/>
          </a:bodyPr>
          <a:lstStyle/>
          <a:p>
            <a:r>
              <a:rPr lang="en-US" dirty="0"/>
              <a:t>Creating Reference List Citations: Journal with DOI</a:t>
            </a:r>
          </a:p>
        </p:txBody>
      </p:sp>
      <p:sp>
        <p:nvSpPr>
          <p:cNvPr id="3" name="Text Placeholder 2">
            <a:extLst>
              <a:ext uri="{FF2B5EF4-FFF2-40B4-BE49-F238E27FC236}">
                <a16:creationId xmlns:a16="http://schemas.microsoft.com/office/drawing/2014/main" id="{ED1E3664-C7B6-EB05-D9A9-1BC106C3FC89}"/>
              </a:ext>
            </a:extLst>
          </p:cNvPr>
          <p:cNvSpPr>
            <a:spLocks noGrp="1"/>
          </p:cNvSpPr>
          <p:nvPr>
            <p:ph type="body" sz="half" idx="2"/>
          </p:nvPr>
        </p:nvSpPr>
        <p:spPr>
          <a:xfrm>
            <a:off x="911106" y="5561036"/>
            <a:ext cx="9657143" cy="1186573"/>
          </a:xfrm>
        </p:spPr>
        <p:txBody>
          <a:bodyPr>
            <a:normAutofit/>
          </a:bodyPr>
          <a:lstStyle/>
          <a:p>
            <a:r>
              <a:rPr lang="en-US" sz="2000" dirty="0">
                <a:solidFill>
                  <a:srgbClr val="39393A"/>
                </a:solidFill>
              </a:rPr>
              <a:t>Figure 1. APA reference citation for a journal article with a DOI. Image Credit: </a:t>
            </a:r>
            <a:r>
              <a:rPr lang="en-US" sz="2000" dirty="0"/>
              <a:t>“</a:t>
            </a:r>
            <a:r>
              <a:rPr lang="en-US" sz="2000" u="sng" dirty="0">
                <a:hlinkClick r:id="rId3"/>
              </a:rPr>
              <a:t>Figure</a:t>
            </a:r>
            <a:r>
              <a:rPr lang="en-US" sz="2000" u="sng" dirty="0"/>
              <a:t> 1</a:t>
            </a:r>
            <a:r>
              <a:rPr lang="en-US" sz="2000" dirty="0"/>
              <a:t>” by University of Alberta Library, licensed under </a:t>
            </a:r>
            <a:r>
              <a:rPr lang="en-US" sz="2000" u="sng" dirty="0">
                <a:hlinkClick r:id="rId4"/>
              </a:rPr>
              <a:t>CC BY-NC-SA 4.0</a:t>
            </a:r>
            <a:r>
              <a:rPr lang="en-US" sz="2000" dirty="0"/>
              <a:t>.</a:t>
            </a:r>
          </a:p>
          <a:p>
            <a:endParaRPr lang="en-US" sz="2000" dirty="0"/>
          </a:p>
        </p:txBody>
      </p:sp>
      <p:pic>
        <p:nvPicPr>
          <p:cNvPr id="8" name="Picture Placeholder 7" descr="Example of APA reference for Journal article:&#10;WHO/Author(s): Kirkpatrick, L., Brown, H. M., Searle, M., Smyth, R. E., Ready, E. A., &amp; Kennedy, K.&#10;WHEN/Publication date: (2018).&#10;WHAT/Article title: Impact of a one-to-one iPad initiative on Grade 7 students’ achievement in language arts, mathematics, and learning skills.&#10;WHERE/Journal name, volume/issue, page numbers &amp; DOI: Computers in the Schools, 35(3), 171-185. https://doi.org/10.1080/07380569.2018.1491771.">
            <a:extLst>
              <a:ext uri="{FF2B5EF4-FFF2-40B4-BE49-F238E27FC236}">
                <a16:creationId xmlns:a16="http://schemas.microsoft.com/office/drawing/2014/main" id="{AF03869D-2325-095E-C3CA-942E0420906C}"/>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tretch>
            <a:fillRect/>
          </a:stretch>
        </p:blipFill>
        <p:spPr>
          <a:xfrm>
            <a:off x="1084727" y="2465408"/>
            <a:ext cx="9657143" cy="2895238"/>
          </a:xfrm>
          <a:prstGeom prst="rect">
            <a:avLst/>
          </a:prstGeom>
        </p:spPr>
      </p:pic>
      <p:sp>
        <p:nvSpPr>
          <p:cNvPr id="5" name="Footer Placeholder 4">
            <a:extLst>
              <a:ext uri="{FF2B5EF4-FFF2-40B4-BE49-F238E27FC236}">
                <a16:creationId xmlns:a16="http://schemas.microsoft.com/office/drawing/2014/main" id="{A44BBB73-272D-F4B4-491F-AD92AE94C611}"/>
              </a:ext>
            </a:extLst>
          </p:cNvPr>
          <p:cNvSpPr>
            <a:spLocks noGrp="1"/>
          </p:cNvSpPr>
          <p:nvPr>
            <p:ph type="ftr" sz="quarter" idx="11"/>
          </p:nvPr>
        </p:nvSpPr>
        <p:spPr/>
        <p:txBody>
          <a:bodyPr/>
          <a:lstStyle/>
          <a:p>
            <a:r>
              <a:rPr lang="en-US"/>
              <a:t>Communication Essentials for College</a:t>
            </a:r>
          </a:p>
        </p:txBody>
      </p:sp>
      <p:sp>
        <p:nvSpPr>
          <p:cNvPr id="6" name="Slide Number Placeholder 5">
            <a:extLst>
              <a:ext uri="{FF2B5EF4-FFF2-40B4-BE49-F238E27FC236}">
                <a16:creationId xmlns:a16="http://schemas.microsoft.com/office/drawing/2014/main" id="{96260125-31EE-C486-FDEE-12E9686167C2}"/>
              </a:ext>
            </a:extLst>
          </p:cNvPr>
          <p:cNvSpPr>
            <a:spLocks noGrp="1"/>
          </p:cNvSpPr>
          <p:nvPr>
            <p:ph type="sldNum" sz="quarter" idx="12"/>
          </p:nvPr>
        </p:nvSpPr>
        <p:spPr/>
        <p:txBody>
          <a:bodyPr/>
          <a:lstStyle/>
          <a:p>
            <a:fld id="{5DEF7F31-0B8A-474A-B86C-91F381754329}" type="slidenum">
              <a:rPr lang="en-US" smtClean="0"/>
              <a:t>25</a:t>
            </a:fld>
            <a:endParaRPr lang="en-US"/>
          </a:p>
        </p:txBody>
      </p:sp>
    </p:spTree>
    <p:extLst>
      <p:ext uri="{BB962C8B-B14F-4D97-AF65-F5344CB8AC3E}">
        <p14:creationId xmlns:p14="http://schemas.microsoft.com/office/powerpoint/2010/main" val="2964718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06F7-000A-93B7-FEB1-5BF60692E201}"/>
              </a:ext>
            </a:extLst>
          </p:cNvPr>
          <p:cNvSpPr>
            <a:spLocks noGrp="1"/>
          </p:cNvSpPr>
          <p:nvPr>
            <p:ph type="title"/>
          </p:nvPr>
        </p:nvSpPr>
        <p:spPr/>
        <p:txBody>
          <a:bodyPr/>
          <a:lstStyle/>
          <a:p>
            <a:r>
              <a:rPr lang="en-US" dirty="0"/>
              <a:t>Creating Reference List Citations: Journal with DOI (Continued)</a:t>
            </a:r>
          </a:p>
        </p:txBody>
      </p:sp>
      <p:sp>
        <p:nvSpPr>
          <p:cNvPr id="3" name="Content Placeholder 2">
            <a:extLst>
              <a:ext uri="{FF2B5EF4-FFF2-40B4-BE49-F238E27FC236}">
                <a16:creationId xmlns:a16="http://schemas.microsoft.com/office/drawing/2014/main" id="{7C217451-AE7E-134E-B003-E821ECAFE545}"/>
              </a:ext>
            </a:extLst>
          </p:cNvPr>
          <p:cNvSpPr>
            <a:spLocks noGrp="1"/>
          </p:cNvSpPr>
          <p:nvPr>
            <p:ph idx="1"/>
          </p:nvPr>
        </p:nvSpPr>
        <p:spPr>
          <a:xfrm>
            <a:off x="1077362" y="2427315"/>
            <a:ext cx="9950103" cy="4054507"/>
          </a:xfrm>
        </p:spPr>
        <p:txBody>
          <a:bodyPr>
            <a:normAutofit/>
          </a:bodyPr>
          <a:lstStyle/>
          <a:p>
            <a:r>
              <a:rPr lang="en-US" dirty="0"/>
              <a:t>Typically a journal article reference citation with a DOI includes:</a:t>
            </a:r>
          </a:p>
          <a:p>
            <a:pPr marL="617220" lvl="1" indent="-342900">
              <a:buFont typeface="Arial" panose="020B0604020202020204" pitchFamily="34" charset="0"/>
              <a:buChar char="•"/>
            </a:pPr>
            <a:r>
              <a:rPr lang="en-US" dirty="0"/>
              <a:t>Author</a:t>
            </a:r>
            <a:r>
              <a:rPr lang="en-US" b="0" dirty="0"/>
              <a:t>: is the Family name, Initials. for each author, with a comma in between, and ampersand before the last author. Authors are always ordered as they appear on the work.</a:t>
            </a:r>
            <a:endParaRPr lang="en-US" sz="1800" b="0" dirty="0"/>
          </a:p>
          <a:p>
            <a:pPr marL="617220" lvl="1" indent="-342900">
              <a:buFont typeface="Arial" panose="020B0604020202020204" pitchFamily="34" charset="0"/>
              <a:buChar char="•"/>
            </a:pPr>
            <a:r>
              <a:rPr lang="en-US" dirty="0"/>
              <a:t>Date:</a:t>
            </a:r>
            <a:r>
              <a:rPr lang="en-US" b="0" dirty="0"/>
              <a:t> is the publication date (Year) of the article.</a:t>
            </a:r>
            <a:endParaRPr lang="en-US" sz="1600" b="0" dirty="0"/>
          </a:p>
          <a:p>
            <a:pPr marL="617220" lvl="1" indent="-342900">
              <a:buFont typeface="Arial" panose="020B0604020202020204" pitchFamily="34" charset="0"/>
              <a:buChar char="•"/>
            </a:pPr>
            <a:r>
              <a:rPr lang="en-US" dirty="0"/>
              <a:t>Title:</a:t>
            </a:r>
            <a:r>
              <a:rPr lang="en-US" b="0" dirty="0"/>
              <a:t> is in sentence-case, as are all titles of works cited in APA Style.</a:t>
            </a:r>
            <a:endParaRPr lang="en-US" sz="1600" b="0" dirty="0"/>
          </a:p>
          <a:p>
            <a:pPr marL="617220" lvl="1" indent="-342900">
              <a:buFont typeface="Arial" panose="020B0604020202020204" pitchFamily="34" charset="0"/>
              <a:buChar char="•"/>
            </a:pPr>
            <a:r>
              <a:rPr lang="en-US" dirty="0"/>
              <a:t>Source location</a:t>
            </a:r>
            <a:r>
              <a:rPr lang="en-US" b="0" dirty="0"/>
              <a:t>: is the </a:t>
            </a:r>
            <a:r>
              <a:rPr lang="en-US" b="0" i="1" dirty="0"/>
              <a:t>Scholarly Journal Title</a:t>
            </a:r>
            <a:r>
              <a:rPr lang="en-US" b="0" dirty="0"/>
              <a:t> (in Title-Case and italics), </a:t>
            </a:r>
            <a:r>
              <a:rPr lang="en-US" b="0" i="1" dirty="0"/>
              <a:t>Volume</a:t>
            </a:r>
            <a:r>
              <a:rPr lang="en-US" b="0" dirty="0"/>
              <a:t> and Issue number, the article’s page range, and hyperlinked DOI.</a:t>
            </a:r>
            <a:endParaRPr lang="en-US" sz="1600" b="0" dirty="0"/>
          </a:p>
          <a:p>
            <a:endParaRPr lang="en-US" dirty="0"/>
          </a:p>
        </p:txBody>
      </p:sp>
      <p:sp>
        <p:nvSpPr>
          <p:cNvPr id="4" name="Footer Placeholder 3">
            <a:extLst>
              <a:ext uri="{FF2B5EF4-FFF2-40B4-BE49-F238E27FC236}">
                <a16:creationId xmlns:a16="http://schemas.microsoft.com/office/drawing/2014/main" id="{DE7F50E4-56A1-4685-2784-CA98DBC95A4A}"/>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67FA1703-071A-6793-E968-FCECD5257E79}"/>
              </a:ext>
            </a:extLst>
          </p:cNvPr>
          <p:cNvSpPr>
            <a:spLocks noGrp="1"/>
          </p:cNvSpPr>
          <p:nvPr>
            <p:ph type="sldNum" sz="quarter" idx="12"/>
          </p:nvPr>
        </p:nvSpPr>
        <p:spPr/>
        <p:txBody>
          <a:bodyPr/>
          <a:lstStyle/>
          <a:p>
            <a:fld id="{5DEF7F31-0B8A-474A-B86C-91F381754329}" type="slidenum">
              <a:rPr lang="en-US" smtClean="0"/>
              <a:t>26</a:t>
            </a:fld>
            <a:endParaRPr lang="en-US"/>
          </a:p>
        </p:txBody>
      </p:sp>
      <p:sp>
        <p:nvSpPr>
          <p:cNvPr id="6" name="TextBox 5">
            <a:extLst>
              <a:ext uri="{FF2B5EF4-FFF2-40B4-BE49-F238E27FC236}">
                <a16:creationId xmlns:a16="http://schemas.microsoft.com/office/drawing/2014/main" id="{80567C78-1CC1-6F7D-9812-66242037C4AC}"/>
              </a:ext>
            </a:extLst>
          </p:cNvPr>
          <p:cNvSpPr txBox="1"/>
          <p:nvPr/>
        </p:nvSpPr>
        <p:spPr>
          <a:xfrm>
            <a:off x="6999121" y="6328306"/>
            <a:ext cx="2627453" cy="338554"/>
          </a:xfrm>
          <a:prstGeom prst="rect">
            <a:avLst/>
          </a:prstGeom>
          <a:noFill/>
        </p:spPr>
        <p:txBody>
          <a:bodyPr wrap="square" rtlCol="0">
            <a:spAutoFit/>
          </a:bodyPr>
          <a:lstStyle/>
          <a:p>
            <a:r>
              <a:rPr lang="en-US" sz="1600" dirty="0">
                <a:solidFill>
                  <a:srgbClr val="39393A"/>
                </a:solidFill>
              </a:rPr>
              <a:t>(Booth et al., 2022)</a:t>
            </a:r>
            <a:endParaRPr lang="en-US" sz="1600" dirty="0"/>
          </a:p>
        </p:txBody>
      </p:sp>
    </p:spTree>
    <p:extLst>
      <p:ext uri="{BB962C8B-B14F-4D97-AF65-F5344CB8AC3E}">
        <p14:creationId xmlns:p14="http://schemas.microsoft.com/office/powerpoint/2010/main" val="3038593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08341-8F6C-A30F-92AB-582B4B8FC763}"/>
              </a:ext>
            </a:extLst>
          </p:cNvPr>
          <p:cNvSpPr>
            <a:spLocks noGrp="1"/>
          </p:cNvSpPr>
          <p:nvPr>
            <p:ph type="title"/>
          </p:nvPr>
        </p:nvSpPr>
        <p:spPr>
          <a:xfrm>
            <a:off x="1084727" y="720433"/>
            <a:ext cx="10235314" cy="1587337"/>
          </a:xfrm>
        </p:spPr>
        <p:txBody>
          <a:bodyPr>
            <a:normAutofit/>
          </a:bodyPr>
          <a:lstStyle/>
          <a:p>
            <a:r>
              <a:rPr lang="en-US" dirty="0"/>
              <a:t>Creating Reference List Citations: </a:t>
            </a:r>
            <a:r>
              <a:rPr lang="en-US" dirty="0">
                <a:solidFill>
                  <a:srgbClr val="39393A"/>
                </a:solidFill>
              </a:rPr>
              <a:t>A Trade Publication Article</a:t>
            </a:r>
            <a:endParaRPr lang="en-US" dirty="0"/>
          </a:p>
        </p:txBody>
      </p:sp>
      <p:sp>
        <p:nvSpPr>
          <p:cNvPr id="3" name="Text Placeholder 2">
            <a:extLst>
              <a:ext uri="{FF2B5EF4-FFF2-40B4-BE49-F238E27FC236}">
                <a16:creationId xmlns:a16="http://schemas.microsoft.com/office/drawing/2014/main" id="{BB3A99FE-3965-EEC4-77DB-5D92E6C2FD91}"/>
              </a:ext>
            </a:extLst>
          </p:cNvPr>
          <p:cNvSpPr>
            <a:spLocks noGrp="1"/>
          </p:cNvSpPr>
          <p:nvPr>
            <p:ph type="body" sz="half" idx="2"/>
          </p:nvPr>
        </p:nvSpPr>
        <p:spPr>
          <a:xfrm>
            <a:off x="487359" y="5628733"/>
            <a:ext cx="10663578" cy="906502"/>
          </a:xfrm>
        </p:spPr>
        <p:txBody>
          <a:bodyPr/>
          <a:lstStyle/>
          <a:p>
            <a:r>
              <a:rPr lang="en-US" sz="2000" dirty="0">
                <a:solidFill>
                  <a:srgbClr val="39393A"/>
                </a:solidFill>
              </a:rPr>
              <a:t>Figure 2. APA reference citation for a trade publication article. Image Credit: </a:t>
            </a:r>
            <a:r>
              <a:rPr lang="en-US" sz="2000" dirty="0"/>
              <a:t>“</a:t>
            </a:r>
            <a:r>
              <a:rPr lang="en-US" sz="2000" u="sng" dirty="0">
                <a:hlinkClick r:id="rId3"/>
              </a:rPr>
              <a:t>Figure</a:t>
            </a:r>
            <a:r>
              <a:rPr lang="en-US" sz="2000" u="sng" dirty="0"/>
              <a:t> 2 </a:t>
            </a:r>
            <a:r>
              <a:rPr lang="en-US" sz="2000" dirty="0"/>
              <a:t>” by University of Alberta Library, licensed under </a:t>
            </a:r>
            <a:r>
              <a:rPr lang="en-US" sz="2000" u="sng" dirty="0">
                <a:hlinkClick r:id="rId4"/>
              </a:rPr>
              <a:t>CC BY-NC-SA 4.0</a:t>
            </a:r>
            <a:r>
              <a:rPr lang="en-US" sz="2000" dirty="0"/>
              <a:t>.</a:t>
            </a:r>
            <a:endParaRPr lang="en-US" sz="2000" dirty="0">
              <a:solidFill>
                <a:srgbClr val="39393A"/>
              </a:solidFill>
            </a:endParaRPr>
          </a:p>
          <a:p>
            <a:endParaRPr lang="en-US" dirty="0"/>
          </a:p>
        </p:txBody>
      </p:sp>
      <p:pic>
        <p:nvPicPr>
          <p:cNvPr id="8" name="Picture Placeholder 7" descr="Example of APA reference for Trade Publication article:&#10;WHO/Author(s): Stone, A.&#10;WHEN/Publication date: (2020, January/February)&#10;WHAT/Article title: The end of discipline in the classroom.&#10;WHERE/Trade journal name, volume/issue, page numbers &amp; URL: Teach, 26-29. https://teachmedia.squarespace.com&#10;&#10;  ">
            <a:extLst>
              <a:ext uri="{FF2B5EF4-FFF2-40B4-BE49-F238E27FC236}">
                <a16:creationId xmlns:a16="http://schemas.microsoft.com/office/drawing/2014/main" id="{02622E41-71A1-BBF4-A0D8-07F59D8BEACB}"/>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tretch>
            <a:fillRect/>
          </a:stretch>
        </p:blipFill>
        <p:spPr>
          <a:xfrm>
            <a:off x="942957" y="2762408"/>
            <a:ext cx="9752381" cy="2523809"/>
          </a:xfrm>
          <a:prstGeom prst="rect">
            <a:avLst/>
          </a:prstGeom>
        </p:spPr>
      </p:pic>
      <p:sp>
        <p:nvSpPr>
          <p:cNvPr id="5" name="Footer Placeholder 4">
            <a:extLst>
              <a:ext uri="{FF2B5EF4-FFF2-40B4-BE49-F238E27FC236}">
                <a16:creationId xmlns:a16="http://schemas.microsoft.com/office/drawing/2014/main" id="{83B48C9B-47ED-CF57-71C3-A4FF89F67F3A}"/>
              </a:ext>
            </a:extLst>
          </p:cNvPr>
          <p:cNvSpPr>
            <a:spLocks noGrp="1"/>
          </p:cNvSpPr>
          <p:nvPr>
            <p:ph type="ftr" sz="quarter" idx="11"/>
          </p:nvPr>
        </p:nvSpPr>
        <p:spPr/>
        <p:txBody>
          <a:bodyPr/>
          <a:lstStyle/>
          <a:p>
            <a:r>
              <a:rPr lang="en-US"/>
              <a:t>Communication Essentials for College</a:t>
            </a:r>
          </a:p>
        </p:txBody>
      </p:sp>
      <p:sp>
        <p:nvSpPr>
          <p:cNvPr id="6" name="Slide Number Placeholder 5">
            <a:extLst>
              <a:ext uri="{FF2B5EF4-FFF2-40B4-BE49-F238E27FC236}">
                <a16:creationId xmlns:a16="http://schemas.microsoft.com/office/drawing/2014/main" id="{FE4544BB-11B2-7709-B58F-1CBDDB70483A}"/>
              </a:ext>
            </a:extLst>
          </p:cNvPr>
          <p:cNvSpPr>
            <a:spLocks noGrp="1"/>
          </p:cNvSpPr>
          <p:nvPr>
            <p:ph type="sldNum" sz="quarter" idx="12"/>
          </p:nvPr>
        </p:nvSpPr>
        <p:spPr/>
        <p:txBody>
          <a:bodyPr/>
          <a:lstStyle/>
          <a:p>
            <a:fld id="{5DEF7F31-0B8A-474A-B86C-91F381754329}" type="slidenum">
              <a:rPr lang="en-US" smtClean="0"/>
              <a:t>27</a:t>
            </a:fld>
            <a:endParaRPr lang="en-US"/>
          </a:p>
        </p:txBody>
      </p:sp>
    </p:spTree>
    <p:extLst>
      <p:ext uri="{BB962C8B-B14F-4D97-AF65-F5344CB8AC3E}">
        <p14:creationId xmlns:p14="http://schemas.microsoft.com/office/powerpoint/2010/main" val="251115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51C91-60F8-CCB9-9789-4F81228A9BE8}"/>
              </a:ext>
            </a:extLst>
          </p:cNvPr>
          <p:cNvSpPr>
            <a:spLocks noGrp="1"/>
          </p:cNvSpPr>
          <p:nvPr>
            <p:ph type="title"/>
          </p:nvPr>
        </p:nvSpPr>
        <p:spPr/>
        <p:txBody>
          <a:bodyPr/>
          <a:lstStyle/>
          <a:p>
            <a:r>
              <a:rPr lang="en-US" dirty="0"/>
              <a:t>Creating Reference List Citations: </a:t>
            </a:r>
            <a:r>
              <a:rPr lang="en-US" dirty="0">
                <a:solidFill>
                  <a:srgbClr val="39393A"/>
                </a:solidFill>
              </a:rPr>
              <a:t>A Trade Publication Article (Continued)</a:t>
            </a:r>
            <a:endParaRPr lang="en-US" dirty="0"/>
          </a:p>
        </p:txBody>
      </p:sp>
      <p:sp>
        <p:nvSpPr>
          <p:cNvPr id="3" name="Content Placeholder 2">
            <a:extLst>
              <a:ext uri="{FF2B5EF4-FFF2-40B4-BE49-F238E27FC236}">
                <a16:creationId xmlns:a16="http://schemas.microsoft.com/office/drawing/2014/main" id="{F78AD94E-2BF3-A684-A7B5-1A1058298CFA}"/>
              </a:ext>
            </a:extLst>
          </p:cNvPr>
          <p:cNvSpPr>
            <a:spLocks noGrp="1"/>
          </p:cNvSpPr>
          <p:nvPr>
            <p:ph idx="1"/>
          </p:nvPr>
        </p:nvSpPr>
        <p:spPr/>
        <p:txBody>
          <a:bodyPr/>
          <a:lstStyle/>
          <a:p>
            <a:r>
              <a:rPr lang="en-US" dirty="0"/>
              <a:t>Typically a trade publication article reference citation includes:</a:t>
            </a:r>
          </a:p>
          <a:p>
            <a:pPr marL="617220" lvl="1" indent="-342900">
              <a:buFont typeface="Arial" panose="020B0604020202020204" pitchFamily="34" charset="0"/>
              <a:buChar char="•"/>
            </a:pPr>
            <a:r>
              <a:rPr lang="en-US" dirty="0"/>
              <a:t>Author:</a:t>
            </a:r>
            <a:r>
              <a:rPr lang="en-US" b="0" dirty="0"/>
              <a:t> the article’s individual author.</a:t>
            </a:r>
          </a:p>
          <a:p>
            <a:pPr marL="617220" lvl="1" indent="-342900">
              <a:buFont typeface="Arial" panose="020B0604020202020204" pitchFamily="34" charset="0"/>
              <a:buChar char="•"/>
            </a:pPr>
            <a:r>
              <a:rPr lang="en-US" dirty="0"/>
              <a:t>Date:</a:t>
            </a:r>
            <a:r>
              <a:rPr lang="en-US" b="0" dirty="0"/>
              <a:t> the journal’s publication date, which follows Year-First format, followed by the seasonal publication date.</a:t>
            </a:r>
          </a:p>
          <a:p>
            <a:pPr marL="617220" lvl="1" indent="-342900">
              <a:buFont typeface="Arial" panose="020B0604020202020204" pitchFamily="34" charset="0"/>
              <a:buChar char="•"/>
            </a:pPr>
            <a:r>
              <a:rPr lang="en-US" dirty="0"/>
              <a:t>Title:</a:t>
            </a:r>
            <a:r>
              <a:rPr lang="en-US" b="0" dirty="0"/>
              <a:t> the article title in sentence-case.</a:t>
            </a:r>
          </a:p>
          <a:p>
            <a:pPr marL="617220" lvl="1" indent="-342900">
              <a:buFont typeface="Arial" panose="020B0604020202020204" pitchFamily="34" charset="0"/>
              <a:buChar char="•"/>
            </a:pPr>
            <a:r>
              <a:rPr lang="en-US" dirty="0"/>
              <a:t>Source location</a:t>
            </a:r>
            <a:r>
              <a:rPr lang="en-US" b="0" dirty="0"/>
              <a:t>: is the </a:t>
            </a:r>
            <a:r>
              <a:rPr lang="en-US" b="0" i="1" dirty="0"/>
              <a:t>Magazine’s Title</a:t>
            </a:r>
            <a:r>
              <a:rPr lang="en-US" b="0" dirty="0"/>
              <a:t> (in Title-Case and italics), the article page range, and hyperlinked URL. This example has no volume or issue numbers, so they are skipped.</a:t>
            </a:r>
          </a:p>
          <a:p>
            <a:endParaRPr lang="en-US" dirty="0"/>
          </a:p>
        </p:txBody>
      </p:sp>
      <p:sp>
        <p:nvSpPr>
          <p:cNvPr id="4" name="Footer Placeholder 3">
            <a:extLst>
              <a:ext uri="{FF2B5EF4-FFF2-40B4-BE49-F238E27FC236}">
                <a16:creationId xmlns:a16="http://schemas.microsoft.com/office/drawing/2014/main" id="{7E817B2C-D16A-B721-15AD-F1FE78CD8939}"/>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FBD21A93-B8A9-5639-4B43-F7764DDD3257}"/>
              </a:ext>
            </a:extLst>
          </p:cNvPr>
          <p:cNvSpPr>
            <a:spLocks noGrp="1"/>
          </p:cNvSpPr>
          <p:nvPr>
            <p:ph type="sldNum" sz="quarter" idx="12"/>
          </p:nvPr>
        </p:nvSpPr>
        <p:spPr/>
        <p:txBody>
          <a:bodyPr/>
          <a:lstStyle/>
          <a:p>
            <a:fld id="{5DEF7F31-0B8A-474A-B86C-91F381754329}" type="slidenum">
              <a:rPr lang="en-US" smtClean="0"/>
              <a:t>28</a:t>
            </a:fld>
            <a:endParaRPr lang="en-US"/>
          </a:p>
        </p:txBody>
      </p:sp>
    </p:spTree>
    <p:extLst>
      <p:ext uri="{BB962C8B-B14F-4D97-AF65-F5344CB8AC3E}">
        <p14:creationId xmlns:p14="http://schemas.microsoft.com/office/powerpoint/2010/main" val="1927832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59169-4F97-8B61-F637-BF4802AB0381}"/>
              </a:ext>
            </a:extLst>
          </p:cNvPr>
          <p:cNvSpPr>
            <a:spLocks noGrp="1"/>
          </p:cNvSpPr>
          <p:nvPr>
            <p:ph type="title"/>
          </p:nvPr>
        </p:nvSpPr>
        <p:spPr>
          <a:xfrm>
            <a:off x="1084727" y="720433"/>
            <a:ext cx="10304762" cy="1587337"/>
          </a:xfrm>
        </p:spPr>
        <p:txBody>
          <a:bodyPr>
            <a:normAutofit/>
          </a:bodyPr>
          <a:lstStyle/>
          <a:p>
            <a:r>
              <a:rPr lang="en-US" dirty="0"/>
              <a:t>Creating Reference List Citations: </a:t>
            </a:r>
            <a:r>
              <a:rPr lang="en-US" dirty="0" err="1"/>
              <a:t>Wepage</a:t>
            </a:r>
            <a:r>
              <a:rPr lang="en-US" dirty="0"/>
              <a:t> with a Group Author</a:t>
            </a:r>
          </a:p>
        </p:txBody>
      </p:sp>
      <p:sp>
        <p:nvSpPr>
          <p:cNvPr id="3" name="Text Placeholder 2">
            <a:extLst>
              <a:ext uri="{FF2B5EF4-FFF2-40B4-BE49-F238E27FC236}">
                <a16:creationId xmlns:a16="http://schemas.microsoft.com/office/drawing/2014/main" id="{9C5629DF-BB1D-2D84-8B19-F7F32D8FC109}"/>
              </a:ext>
            </a:extLst>
          </p:cNvPr>
          <p:cNvSpPr>
            <a:spLocks noGrp="1"/>
          </p:cNvSpPr>
          <p:nvPr>
            <p:ph type="body" sz="half" idx="2"/>
          </p:nvPr>
        </p:nvSpPr>
        <p:spPr>
          <a:xfrm>
            <a:off x="737485" y="5414254"/>
            <a:ext cx="9471385" cy="913714"/>
          </a:xfrm>
        </p:spPr>
        <p:txBody>
          <a:bodyPr>
            <a:noAutofit/>
          </a:bodyPr>
          <a:lstStyle/>
          <a:p>
            <a:r>
              <a:rPr lang="en-US" sz="2000" dirty="0">
                <a:solidFill>
                  <a:srgbClr val="39393A"/>
                </a:solidFill>
              </a:rPr>
              <a:t>Figure 3. APA reference citation for a webpage with a group author that is the same as the website title. Image Credit: </a:t>
            </a:r>
            <a:r>
              <a:rPr lang="en-US" sz="2000" dirty="0"/>
              <a:t>“</a:t>
            </a:r>
            <a:r>
              <a:rPr lang="en-US" sz="2000" u="sng" dirty="0">
                <a:hlinkClick r:id="rId3"/>
              </a:rPr>
              <a:t>Figure</a:t>
            </a:r>
            <a:r>
              <a:rPr lang="en-US" sz="2000" u="sng" dirty="0"/>
              <a:t> 3</a:t>
            </a:r>
            <a:r>
              <a:rPr lang="en-US" sz="2000" dirty="0"/>
              <a:t>” by University of Alberta Library, licensed under </a:t>
            </a:r>
            <a:r>
              <a:rPr lang="en-US" sz="2000" u="sng" dirty="0">
                <a:hlinkClick r:id="rId4"/>
              </a:rPr>
              <a:t>CC BY-NC-SA 4.0</a:t>
            </a:r>
            <a:r>
              <a:rPr lang="en-US" sz="2000" dirty="0"/>
              <a:t>.</a:t>
            </a:r>
          </a:p>
          <a:p>
            <a:endParaRPr lang="en-US" sz="2000" dirty="0"/>
          </a:p>
        </p:txBody>
      </p:sp>
      <p:pic>
        <p:nvPicPr>
          <p:cNvPr id="8" name="Picture Placeholder 7" descr="Example of APA reference for webpage with group author:&#10;WHO/Author(s): CAST.&#10;WHEN/Publication date: (2018).&#10;WHAT/Webpage title: Universal design for learning guidelines version 2.2.&#10;WHERE/URL: http://udlguidelines.cast.org/">
            <a:extLst>
              <a:ext uri="{FF2B5EF4-FFF2-40B4-BE49-F238E27FC236}">
                <a16:creationId xmlns:a16="http://schemas.microsoft.com/office/drawing/2014/main" id="{03572A58-1E54-F7A4-E5EF-194DDEDF03BE}"/>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tretch>
            <a:fillRect/>
          </a:stretch>
        </p:blipFill>
        <p:spPr>
          <a:xfrm>
            <a:off x="737485" y="3040012"/>
            <a:ext cx="10097019" cy="1968601"/>
          </a:xfrm>
          <a:prstGeom prst="rect">
            <a:avLst/>
          </a:prstGeom>
        </p:spPr>
      </p:pic>
      <p:sp>
        <p:nvSpPr>
          <p:cNvPr id="5" name="Footer Placeholder 4">
            <a:extLst>
              <a:ext uri="{FF2B5EF4-FFF2-40B4-BE49-F238E27FC236}">
                <a16:creationId xmlns:a16="http://schemas.microsoft.com/office/drawing/2014/main" id="{0DDE8F6A-E246-88DC-168A-EDE80320E63A}"/>
              </a:ext>
            </a:extLst>
          </p:cNvPr>
          <p:cNvSpPr>
            <a:spLocks noGrp="1"/>
          </p:cNvSpPr>
          <p:nvPr>
            <p:ph type="ftr" sz="quarter" idx="11"/>
          </p:nvPr>
        </p:nvSpPr>
        <p:spPr/>
        <p:txBody>
          <a:bodyPr/>
          <a:lstStyle/>
          <a:p>
            <a:r>
              <a:rPr lang="en-US"/>
              <a:t>Communication Essentials for College</a:t>
            </a:r>
          </a:p>
        </p:txBody>
      </p:sp>
      <p:sp>
        <p:nvSpPr>
          <p:cNvPr id="6" name="Slide Number Placeholder 5">
            <a:extLst>
              <a:ext uri="{FF2B5EF4-FFF2-40B4-BE49-F238E27FC236}">
                <a16:creationId xmlns:a16="http://schemas.microsoft.com/office/drawing/2014/main" id="{7F21D934-2C3C-92D1-37AB-691B67D2D33F}"/>
              </a:ext>
            </a:extLst>
          </p:cNvPr>
          <p:cNvSpPr>
            <a:spLocks noGrp="1"/>
          </p:cNvSpPr>
          <p:nvPr>
            <p:ph type="sldNum" sz="quarter" idx="12"/>
          </p:nvPr>
        </p:nvSpPr>
        <p:spPr/>
        <p:txBody>
          <a:bodyPr/>
          <a:lstStyle/>
          <a:p>
            <a:fld id="{5DEF7F31-0B8A-474A-B86C-91F381754329}" type="slidenum">
              <a:rPr lang="en-US" smtClean="0"/>
              <a:t>29</a:t>
            </a:fld>
            <a:endParaRPr lang="en-US"/>
          </a:p>
        </p:txBody>
      </p:sp>
    </p:spTree>
    <p:extLst>
      <p:ext uri="{BB962C8B-B14F-4D97-AF65-F5344CB8AC3E}">
        <p14:creationId xmlns:p14="http://schemas.microsoft.com/office/powerpoint/2010/main" val="3808289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224D-BC8A-685B-238D-93B6D5F68D13}"/>
              </a:ext>
            </a:extLst>
          </p:cNvPr>
          <p:cNvSpPr>
            <a:spLocks noGrp="1"/>
          </p:cNvSpPr>
          <p:nvPr>
            <p:ph type="title"/>
          </p:nvPr>
        </p:nvSpPr>
        <p:spPr/>
        <p:txBody>
          <a:bodyPr/>
          <a:lstStyle/>
          <a:p>
            <a:r>
              <a:rPr lang="en-US" dirty="0"/>
              <a:t>Chapter 8: APA Style Tutorial (Continued 1)</a:t>
            </a:r>
          </a:p>
        </p:txBody>
      </p:sp>
      <p:sp>
        <p:nvSpPr>
          <p:cNvPr id="3" name="Content Placeholder 2">
            <a:extLst>
              <a:ext uri="{FF2B5EF4-FFF2-40B4-BE49-F238E27FC236}">
                <a16:creationId xmlns:a16="http://schemas.microsoft.com/office/drawing/2014/main" id="{078F0173-8679-D722-6F40-BAEF2EC2C285}"/>
              </a:ext>
            </a:extLst>
          </p:cNvPr>
          <p:cNvSpPr>
            <a:spLocks noGrp="1"/>
          </p:cNvSpPr>
          <p:nvPr>
            <p:ph idx="1"/>
          </p:nvPr>
        </p:nvSpPr>
        <p:spPr/>
        <p:txBody>
          <a:bodyPr/>
          <a:lstStyle/>
          <a:p>
            <a:r>
              <a:rPr lang="en-US" dirty="0"/>
              <a:t>8.6 – Source Type: Book &amp; eBook Cues</a:t>
            </a:r>
          </a:p>
          <a:p>
            <a:r>
              <a:rPr lang="en-US" dirty="0"/>
              <a:t>8.7 – Source Types Summary</a:t>
            </a:r>
          </a:p>
          <a:p>
            <a:r>
              <a:rPr lang="en-US" dirty="0"/>
              <a:t>8.8 – Two Types of Citation</a:t>
            </a:r>
          </a:p>
          <a:p>
            <a:r>
              <a:rPr lang="en-US" dirty="0"/>
              <a:t>8.9 – What is a Reference List Citation?</a:t>
            </a:r>
          </a:p>
          <a:p>
            <a:r>
              <a:rPr lang="en-US" dirty="0"/>
              <a:t>8.10 – Creating Reference List Citations</a:t>
            </a:r>
          </a:p>
        </p:txBody>
      </p:sp>
      <p:sp>
        <p:nvSpPr>
          <p:cNvPr id="4" name="Footer Placeholder 3">
            <a:extLst>
              <a:ext uri="{FF2B5EF4-FFF2-40B4-BE49-F238E27FC236}">
                <a16:creationId xmlns:a16="http://schemas.microsoft.com/office/drawing/2014/main" id="{5E83DFFA-104E-E40F-ACCE-118A3240257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Communication Essentials for College</a:t>
            </a:r>
          </a:p>
        </p:txBody>
      </p:sp>
      <p:sp>
        <p:nvSpPr>
          <p:cNvPr id="5" name="Slide Number Placeholder 4">
            <a:extLst>
              <a:ext uri="{FF2B5EF4-FFF2-40B4-BE49-F238E27FC236}">
                <a16:creationId xmlns:a16="http://schemas.microsoft.com/office/drawing/2014/main" id="{B6D2EBFC-8444-03FD-AB19-0D3A7E69598C}"/>
              </a:ext>
            </a:extLst>
          </p:cNvPr>
          <p:cNvSpPr>
            <a:spLocks noGrp="1"/>
          </p:cNvSpPr>
          <p:nvPr>
            <p:ph type="sldNum" sz="quarter" idx="12"/>
          </p:nvPr>
        </p:nvSpPr>
        <p:spPr/>
        <p:txBody>
          <a:bodyPr/>
          <a:lstStyle/>
          <a:p>
            <a:fld id="{5DEF7F31-0B8A-474A-B86C-91F381754329}" type="slidenum">
              <a:rPr lang="en-US" smtClean="0"/>
              <a:t>3</a:t>
            </a:fld>
            <a:endParaRPr lang="en-US" dirty="0"/>
          </a:p>
        </p:txBody>
      </p:sp>
    </p:spTree>
    <p:extLst>
      <p:ext uri="{BB962C8B-B14F-4D97-AF65-F5344CB8AC3E}">
        <p14:creationId xmlns:p14="http://schemas.microsoft.com/office/powerpoint/2010/main" val="3808522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DD94-65EB-5752-ADB7-5A079F3ECAC8}"/>
              </a:ext>
            </a:extLst>
          </p:cNvPr>
          <p:cNvSpPr>
            <a:spLocks noGrp="1"/>
          </p:cNvSpPr>
          <p:nvPr>
            <p:ph type="title"/>
          </p:nvPr>
        </p:nvSpPr>
        <p:spPr/>
        <p:txBody>
          <a:bodyPr/>
          <a:lstStyle/>
          <a:p>
            <a:r>
              <a:rPr lang="en-US" dirty="0"/>
              <a:t>Creating Reference List Citations: Webpage with a Group Author (Continued)</a:t>
            </a:r>
          </a:p>
        </p:txBody>
      </p:sp>
      <p:sp>
        <p:nvSpPr>
          <p:cNvPr id="3" name="Content Placeholder 2">
            <a:extLst>
              <a:ext uri="{FF2B5EF4-FFF2-40B4-BE49-F238E27FC236}">
                <a16:creationId xmlns:a16="http://schemas.microsoft.com/office/drawing/2014/main" id="{936772EF-E905-3049-CA80-A07183E60196}"/>
              </a:ext>
            </a:extLst>
          </p:cNvPr>
          <p:cNvSpPr>
            <a:spLocks noGrp="1"/>
          </p:cNvSpPr>
          <p:nvPr>
            <p:ph idx="1"/>
          </p:nvPr>
        </p:nvSpPr>
        <p:spPr/>
        <p:txBody>
          <a:bodyPr>
            <a:normAutofit lnSpcReduction="10000"/>
          </a:bodyPr>
          <a:lstStyle/>
          <a:p>
            <a:r>
              <a:rPr lang="en-US" dirty="0"/>
              <a:t>Typically, references for a webpage with a group of authors includes:</a:t>
            </a:r>
          </a:p>
          <a:p>
            <a:pPr marL="617220" lvl="1" indent="-342900">
              <a:buFont typeface="Arial" panose="020B0604020202020204" pitchFamily="34" charset="0"/>
              <a:buChar char="•"/>
            </a:pPr>
            <a:r>
              <a:rPr lang="en-US" dirty="0"/>
              <a:t>Author</a:t>
            </a:r>
            <a:r>
              <a:rPr lang="en-US" b="0" dirty="0"/>
              <a:t>: CAST is the full organization’s name, not an acronym. If the author is an acronym, spell out their full name.</a:t>
            </a:r>
          </a:p>
          <a:p>
            <a:pPr marL="617220" lvl="1" indent="-342900">
              <a:buFont typeface="Arial" panose="020B0604020202020204" pitchFamily="34" charset="0"/>
              <a:buChar char="•"/>
            </a:pPr>
            <a:r>
              <a:rPr lang="en-US" dirty="0"/>
              <a:t>Date:</a:t>
            </a:r>
            <a:r>
              <a:rPr lang="en-US" b="0" dirty="0"/>
              <a:t> the publication date of the webpage. Do not use the website’s copyright date for the date.</a:t>
            </a:r>
          </a:p>
          <a:p>
            <a:pPr marL="617220" lvl="1" indent="-342900">
              <a:buFont typeface="Arial" panose="020B0604020202020204" pitchFamily="34" charset="0"/>
              <a:buChar char="•"/>
            </a:pPr>
            <a:r>
              <a:rPr lang="en-US" dirty="0"/>
              <a:t>Title</a:t>
            </a:r>
            <a:r>
              <a:rPr lang="en-US" b="0" dirty="0"/>
              <a:t>: is in sentence-case and italics as it is an individual work.</a:t>
            </a:r>
          </a:p>
          <a:p>
            <a:pPr marL="617220" lvl="1" indent="-342900">
              <a:buFont typeface="Arial" panose="020B0604020202020204" pitchFamily="34" charset="0"/>
              <a:buChar char="•"/>
            </a:pPr>
            <a:r>
              <a:rPr lang="en-US" dirty="0"/>
              <a:t>Source location</a:t>
            </a:r>
            <a:r>
              <a:rPr lang="en-US" b="0" dirty="0"/>
              <a:t>: is the URL of the webpage. Webpage citations usually include the website title, but here the author is the same as the title so only the author is included.</a:t>
            </a:r>
          </a:p>
          <a:p>
            <a:endParaRPr lang="en-US" dirty="0"/>
          </a:p>
        </p:txBody>
      </p:sp>
      <p:sp>
        <p:nvSpPr>
          <p:cNvPr id="4" name="Footer Placeholder 3">
            <a:extLst>
              <a:ext uri="{FF2B5EF4-FFF2-40B4-BE49-F238E27FC236}">
                <a16:creationId xmlns:a16="http://schemas.microsoft.com/office/drawing/2014/main" id="{F8A4882C-7575-26FB-3230-BEAD74CCB86F}"/>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5B204F8A-7EEC-DA08-BE44-14420390D36A}"/>
              </a:ext>
            </a:extLst>
          </p:cNvPr>
          <p:cNvSpPr>
            <a:spLocks noGrp="1"/>
          </p:cNvSpPr>
          <p:nvPr>
            <p:ph type="sldNum" sz="quarter" idx="12"/>
          </p:nvPr>
        </p:nvSpPr>
        <p:spPr/>
        <p:txBody>
          <a:bodyPr/>
          <a:lstStyle/>
          <a:p>
            <a:fld id="{5DEF7F31-0B8A-474A-B86C-91F381754329}" type="slidenum">
              <a:rPr lang="en-US" smtClean="0"/>
              <a:t>30</a:t>
            </a:fld>
            <a:endParaRPr lang="en-US"/>
          </a:p>
        </p:txBody>
      </p:sp>
      <p:sp>
        <p:nvSpPr>
          <p:cNvPr id="6" name="TextBox 5">
            <a:extLst>
              <a:ext uri="{FF2B5EF4-FFF2-40B4-BE49-F238E27FC236}">
                <a16:creationId xmlns:a16="http://schemas.microsoft.com/office/drawing/2014/main" id="{90E18AAF-8871-01C4-0D08-D4BFA115F4D4}"/>
              </a:ext>
            </a:extLst>
          </p:cNvPr>
          <p:cNvSpPr txBox="1"/>
          <p:nvPr/>
        </p:nvSpPr>
        <p:spPr>
          <a:xfrm>
            <a:off x="7153536" y="6261491"/>
            <a:ext cx="2627453" cy="338554"/>
          </a:xfrm>
          <a:prstGeom prst="rect">
            <a:avLst/>
          </a:prstGeom>
          <a:noFill/>
        </p:spPr>
        <p:txBody>
          <a:bodyPr wrap="square" rtlCol="0">
            <a:spAutoFit/>
          </a:bodyPr>
          <a:lstStyle/>
          <a:p>
            <a:r>
              <a:rPr lang="en-US" sz="1600" dirty="0">
                <a:solidFill>
                  <a:srgbClr val="39393A"/>
                </a:solidFill>
              </a:rPr>
              <a:t>(Booth et al., 2022)</a:t>
            </a:r>
          </a:p>
        </p:txBody>
      </p:sp>
    </p:spTree>
    <p:extLst>
      <p:ext uri="{BB962C8B-B14F-4D97-AF65-F5344CB8AC3E}">
        <p14:creationId xmlns:p14="http://schemas.microsoft.com/office/powerpoint/2010/main" val="3973426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780B8-8814-B6B9-BC24-606E5D91B494}"/>
              </a:ext>
            </a:extLst>
          </p:cNvPr>
          <p:cNvSpPr>
            <a:spLocks noGrp="1"/>
          </p:cNvSpPr>
          <p:nvPr>
            <p:ph type="title"/>
          </p:nvPr>
        </p:nvSpPr>
        <p:spPr>
          <a:xfrm>
            <a:off x="1135110" y="521800"/>
            <a:ext cx="10212164" cy="1587337"/>
          </a:xfrm>
        </p:spPr>
        <p:txBody>
          <a:bodyPr>
            <a:normAutofit/>
          </a:bodyPr>
          <a:lstStyle/>
          <a:p>
            <a:r>
              <a:rPr lang="en-US" dirty="0"/>
              <a:t>Creating Reference List Citations: eBook</a:t>
            </a:r>
          </a:p>
        </p:txBody>
      </p:sp>
      <p:sp>
        <p:nvSpPr>
          <p:cNvPr id="3" name="Text Placeholder 2" descr="Example of APA reference for ebook:&#10;WHO/Author(s): Kanu, Y.&#10;WHEN/Publication date: (2011).&#10;WHAT/Webpage title: Integrating Aboriginal perspectives into the school curriculum: Purposes, possibilities and challenges.&#10;WHERE/Publisher: University of Toronto Press.">
            <a:extLst>
              <a:ext uri="{FF2B5EF4-FFF2-40B4-BE49-F238E27FC236}">
                <a16:creationId xmlns:a16="http://schemas.microsoft.com/office/drawing/2014/main" id="{5E228FF3-FBB9-21C2-318D-FF6034EA7A40}"/>
              </a:ext>
            </a:extLst>
          </p:cNvPr>
          <p:cNvSpPr>
            <a:spLocks noGrp="1"/>
          </p:cNvSpPr>
          <p:nvPr>
            <p:ph type="body" sz="half" idx="2"/>
          </p:nvPr>
        </p:nvSpPr>
        <p:spPr>
          <a:xfrm>
            <a:off x="614681" y="5605132"/>
            <a:ext cx="10312930" cy="1064870"/>
          </a:xfrm>
        </p:spPr>
        <p:txBody>
          <a:bodyPr>
            <a:normAutofit/>
          </a:bodyPr>
          <a:lstStyle/>
          <a:p>
            <a:r>
              <a:rPr lang="en-US" sz="2000" dirty="0">
                <a:solidFill>
                  <a:srgbClr val="39393A"/>
                </a:solidFill>
              </a:rPr>
              <a:t>Figure 4. APA reference citation for an eBook. Image Credit: </a:t>
            </a:r>
            <a:r>
              <a:rPr lang="en-US" sz="2000" dirty="0"/>
              <a:t>“</a:t>
            </a:r>
            <a:r>
              <a:rPr lang="en-US" sz="2000" u="sng" dirty="0">
                <a:hlinkClick r:id="rId3"/>
              </a:rPr>
              <a:t>Figure</a:t>
            </a:r>
            <a:r>
              <a:rPr lang="en-US" sz="2000" u="sng" dirty="0"/>
              <a:t> 4</a:t>
            </a:r>
            <a:r>
              <a:rPr lang="en-US" sz="2000" dirty="0"/>
              <a:t>” by University of Alberta Library, licensed under </a:t>
            </a:r>
            <a:r>
              <a:rPr lang="en-US" sz="2000" u="sng" dirty="0">
                <a:hlinkClick r:id="rId4"/>
              </a:rPr>
              <a:t>CC BY-NC-SA 4.0</a:t>
            </a:r>
            <a:r>
              <a:rPr lang="en-US" sz="2000" dirty="0"/>
              <a:t>.</a:t>
            </a:r>
          </a:p>
          <a:p>
            <a:endParaRPr lang="en-US" sz="2000" dirty="0"/>
          </a:p>
        </p:txBody>
      </p:sp>
      <p:pic>
        <p:nvPicPr>
          <p:cNvPr id="8" name="Picture Placeholder 7" descr="Example of APA reference for ebook:&#10;WHO/Author(s): Kanu, Y.&#10;WHEN/Publication date: (2011).&#10;WHAT/Webpage title: Integrating Aboriginal perspectives into the school curriculum: Purposes, possibilities and challenges.&#10;WHERE/Publisher: University of Toronto Press.">
            <a:extLst>
              <a:ext uri="{FF2B5EF4-FFF2-40B4-BE49-F238E27FC236}">
                <a16:creationId xmlns:a16="http://schemas.microsoft.com/office/drawing/2014/main" id="{CCE47C51-193F-32C5-A134-32671F63B57A}"/>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tretch>
            <a:fillRect/>
          </a:stretch>
        </p:blipFill>
        <p:spPr>
          <a:xfrm>
            <a:off x="1084727" y="2307770"/>
            <a:ext cx="10312930" cy="2838596"/>
          </a:xfrm>
          <a:prstGeom prst="rect">
            <a:avLst/>
          </a:prstGeom>
        </p:spPr>
      </p:pic>
      <p:sp>
        <p:nvSpPr>
          <p:cNvPr id="5" name="Footer Placeholder 4">
            <a:extLst>
              <a:ext uri="{FF2B5EF4-FFF2-40B4-BE49-F238E27FC236}">
                <a16:creationId xmlns:a16="http://schemas.microsoft.com/office/drawing/2014/main" id="{627297F2-1066-6433-0B2A-3329FE4F48E1}"/>
              </a:ext>
            </a:extLst>
          </p:cNvPr>
          <p:cNvSpPr>
            <a:spLocks noGrp="1"/>
          </p:cNvSpPr>
          <p:nvPr>
            <p:ph type="ftr" sz="quarter" idx="11"/>
          </p:nvPr>
        </p:nvSpPr>
        <p:spPr/>
        <p:txBody>
          <a:bodyPr/>
          <a:lstStyle/>
          <a:p>
            <a:r>
              <a:rPr lang="en-US"/>
              <a:t>Communication Essentials for College</a:t>
            </a:r>
          </a:p>
        </p:txBody>
      </p:sp>
      <p:sp>
        <p:nvSpPr>
          <p:cNvPr id="6" name="Slide Number Placeholder 5">
            <a:extLst>
              <a:ext uri="{FF2B5EF4-FFF2-40B4-BE49-F238E27FC236}">
                <a16:creationId xmlns:a16="http://schemas.microsoft.com/office/drawing/2014/main" id="{8F205A51-05F1-BD52-7692-54EC21B7EC91}"/>
              </a:ext>
            </a:extLst>
          </p:cNvPr>
          <p:cNvSpPr>
            <a:spLocks noGrp="1"/>
          </p:cNvSpPr>
          <p:nvPr>
            <p:ph type="sldNum" sz="quarter" idx="12"/>
          </p:nvPr>
        </p:nvSpPr>
        <p:spPr/>
        <p:txBody>
          <a:bodyPr/>
          <a:lstStyle/>
          <a:p>
            <a:fld id="{5DEF7F31-0B8A-474A-B86C-91F381754329}" type="slidenum">
              <a:rPr lang="en-US" smtClean="0"/>
              <a:t>31</a:t>
            </a:fld>
            <a:endParaRPr lang="en-US"/>
          </a:p>
        </p:txBody>
      </p:sp>
    </p:spTree>
    <p:extLst>
      <p:ext uri="{BB962C8B-B14F-4D97-AF65-F5344CB8AC3E}">
        <p14:creationId xmlns:p14="http://schemas.microsoft.com/office/powerpoint/2010/main" val="1084727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8A476-5BDC-E3BC-AB1E-0F6EF8D420C9}"/>
              </a:ext>
            </a:extLst>
          </p:cNvPr>
          <p:cNvSpPr>
            <a:spLocks noGrp="1"/>
          </p:cNvSpPr>
          <p:nvPr>
            <p:ph type="title"/>
          </p:nvPr>
        </p:nvSpPr>
        <p:spPr/>
        <p:txBody>
          <a:bodyPr/>
          <a:lstStyle/>
          <a:p>
            <a:r>
              <a:rPr lang="en-US" dirty="0"/>
              <a:t>Creating Reference List Citations: eBook (Continued)</a:t>
            </a:r>
          </a:p>
        </p:txBody>
      </p:sp>
      <p:sp>
        <p:nvSpPr>
          <p:cNvPr id="3" name="Content Placeholder 2">
            <a:extLst>
              <a:ext uri="{FF2B5EF4-FFF2-40B4-BE49-F238E27FC236}">
                <a16:creationId xmlns:a16="http://schemas.microsoft.com/office/drawing/2014/main" id="{FFB7F86F-71DB-ED19-C9E3-5F3EB0E75971}"/>
              </a:ext>
            </a:extLst>
          </p:cNvPr>
          <p:cNvSpPr>
            <a:spLocks noGrp="1"/>
          </p:cNvSpPr>
          <p:nvPr>
            <p:ph idx="1"/>
          </p:nvPr>
        </p:nvSpPr>
        <p:spPr/>
        <p:txBody>
          <a:bodyPr/>
          <a:lstStyle/>
          <a:p>
            <a:r>
              <a:rPr lang="en-US" dirty="0"/>
              <a:t>Typically an eBook reference citation includes:</a:t>
            </a:r>
          </a:p>
          <a:p>
            <a:pPr marL="617220" lvl="1" indent="-342900">
              <a:buFont typeface="Arial" panose="020B0604020202020204" pitchFamily="34" charset="0"/>
              <a:buChar char="•"/>
            </a:pPr>
            <a:r>
              <a:rPr lang="en-US" dirty="0"/>
              <a:t>Author: </a:t>
            </a:r>
            <a:r>
              <a:rPr lang="en-US" b="0" dirty="0"/>
              <a:t>is the book’s individual author.</a:t>
            </a:r>
          </a:p>
          <a:p>
            <a:pPr marL="617220" lvl="1" indent="-342900">
              <a:buFont typeface="Arial" panose="020B0604020202020204" pitchFamily="34" charset="0"/>
              <a:buChar char="•"/>
            </a:pPr>
            <a:r>
              <a:rPr lang="en-US" dirty="0"/>
              <a:t>Date:</a:t>
            </a:r>
            <a:r>
              <a:rPr lang="en-US" b="0" dirty="0"/>
              <a:t> the copyright date of the book which is found on the copyright page (©2011). The release date of a book is not used.</a:t>
            </a:r>
          </a:p>
          <a:p>
            <a:pPr marL="617220" lvl="1" indent="-342900">
              <a:buFont typeface="Arial" panose="020B0604020202020204" pitchFamily="34" charset="0"/>
              <a:buChar char="•"/>
            </a:pPr>
            <a:r>
              <a:rPr lang="en-US" dirty="0"/>
              <a:t>Title:</a:t>
            </a:r>
            <a:r>
              <a:rPr lang="en-US" b="0" dirty="0"/>
              <a:t> is in sentence-case and italics as it is a stand alone work and it includes a subtitle separated by a colon (:) with the first word upper-cased.</a:t>
            </a:r>
          </a:p>
          <a:p>
            <a:pPr marL="617220" lvl="1" indent="-342900">
              <a:buFont typeface="Arial" panose="020B0604020202020204" pitchFamily="34" charset="0"/>
              <a:buChar char="•"/>
            </a:pPr>
            <a:r>
              <a:rPr lang="en-US" dirty="0"/>
              <a:t>Source location</a:t>
            </a:r>
            <a:r>
              <a:rPr lang="en-US" b="0" dirty="0"/>
              <a:t>: is the book’s publisher. The book has no DOI and no URL is included because it’s located in a library database.</a:t>
            </a:r>
          </a:p>
          <a:p>
            <a:endParaRPr lang="en-US" dirty="0"/>
          </a:p>
        </p:txBody>
      </p:sp>
      <p:sp>
        <p:nvSpPr>
          <p:cNvPr id="4" name="Footer Placeholder 3">
            <a:extLst>
              <a:ext uri="{FF2B5EF4-FFF2-40B4-BE49-F238E27FC236}">
                <a16:creationId xmlns:a16="http://schemas.microsoft.com/office/drawing/2014/main" id="{E6D97D19-6F71-8E3B-3ADE-9E304D41C234}"/>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64DA5C3B-FEB3-4503-0241-633263BE7640}"/>
              </a:ext>
            </a:extLst>
          </p:cNvPr>
          <p:cNvSpPr>
            <a:spLocks noGrp="1"/>
          </p:cNvSpPr>
          <p:nvPr>
            <p:ph type="sldNum" sz="quarter" idx="12"/>
          </p:nvPr>
        </p:nvSpPr>
        <p:spPr/>
        <p:txBody>
          <a:bodyPr/>
          <a:lstStyle/>
          <a:p>
            <a:fld id="{5DEF7F31-0B8A-474A-B86C-91F381754329}" type="slidenum">
              <a:rPr lang="en-US" smtClean="0"/>
              <a:t>32</a:t>
            </a:fld>
            <a:endParaRPr lang="en-US"/>
          </a:p>
        </p:txBody>
      </p:sp>
      <p:sp>
        <p:nvSpPr>
          <p:cNvPr id="6" name="TextBox 5">
            <a:extLst>
              <a:ext uri="{FF2B5EF4-FFF2-40B4-BE49-F238E27FC236}">
                <a16:creationId xmlns:a16="http://schemas.microsoft.com/office/drawing/2014/main" id="{B3A5AFAE-D4D3-44CA-2ABD-9089EFA9CD6B}"/>
              </a:ext>
            </a:extLst>
          </p:cNvPr>
          <p:cNvSpPr txBox="1"/>
          <p:nvPr/>
        </p:nvSpPr>
        <p:spPr>
          <a:xfrm>
            <a:off x="7049363" y="6195747"/>
            <a:ext cx="2627453" cy="338554"/>
          </a:xfrm>
          <a:prstGeom prst="rect">
            <a:avLst/>
          </a:prstGeom>
          <a:noFill/>
        </p:spPr>
        <p:txBody>
          <a:bodyPr wrap="square" rtlCol="0">
            <a:spAutoFit/>
          </a:bodyPr>
          <a:lstStyle/>
          <a:p>
            <a:r>
              <a:rPr lang="en-US" sz="1600" dirty="0">
                <a:solidFill>
                  <a:srgbClr val="39393A"/>
                </a:solidFill>
              </a:rPr>
              <a:t>(Booth et al., 2022)</a:t>
            </a:r>
          </a:p>
        </p:txBody>
      </p:sp>
    </p:spTree>
    <p:extLst>
      <p:ext uri="{BB962C8B-B14F-4D97-AF65-F5344CB8AC3E}">
        <p14:creationId xmlns:p14="http://schemas.microsoft.com/office/powerpoint/2010/main" val="19013836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796B5-77B5-EA13-3036-F82C950B4388}"/>
              </a:ext>
            </a:extLst>
          </p:cNvPr>
          <p:cNvSpPr>
            <a:spLocks noGrp="1"/>
          </p:cNvSpPr>
          <p:nvPr>
            <p:ph type="title"/>
          </p:nvPr>
        </p:nvSpPr>
        <p:spPr/>
        <p:txBody>
          <a:bodyPr/>
          <a:lstStyle/>
          <a:p>
            <a:r>
              <a:rPr lang="en-US" dirty="0"/>
              <a:t>8.12 - What Is An In-text Citation?</a:t>
            </a:r>
          </a:p>
        </p:txBody>
      </p:sp>
      <p:sp>
        <p:nvSpPr>
          <p:cNvPr id="3" name="Text Placeholder 2">
            <a:extLst>
              <a:ext uri="{FF2B5EF4-FFF2-40B4-BE49-F238E27FC236}">
                <a16:creationId xmlns:a16="http://schemas.microsoft.com/office/drawing/2014/main" id="{DED34520-EC4B-6C8C-439A-59B76ECE885D}"/>
              </a:ext>
            </a:extLst>
          </p:cNvPr>
          <p:cNvSpPr>
            <a:spLocks noGrp="1"/>
          </p:cNvSpPr>
          <p:nvPr>
            <p:ph type="body" sz="quarter" idx="13"/>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F0F5081A-10DA-C900-02DB-CE9C4B68FFA4}"/>
              </a:ext>
            </a:extLst>
          </p:cNvPr>
          <p:cNvSpPr>
            <a:spLocks noGrp="1"/>
          </p:cNvSpPr>
          <p:nvPr>
            <p:ph idx="1"/>
          </p:nvPr>
        </p:nvSpPr>
        <p:spPr/>
        <p:txBody>
          <a:bodyPr/>
          <a:lstStyle/>
          <a:p>
            <a:r>
              <a:rPr lang="en-US" dirty="0"/>
              <a:t>Create and format in-text citations in APA Style.</a:t>
            </a:r>
          </a:p>
          <a:p>
            <a:endParaRPr lang="en-US" dirty="0"/>
          </a:p>
        </p:txBody>
      </p:sp>
      <p:sp>
        <p:nvSpPr>
          <p:cNvPr id="5" name="Footer Placeholder 4">
            <a:extLst>
              <a:ext uri="{FF2B5EF4-FFF2-40B4-BE49-F238E27FC236}">
                <a16:creationId xmlns:a16="http://schemas.microsoft.com/office/drawing/2014/main" id="{89158C9E-8FBE-E379-4A7B-EC6129C1D975}"/>
              </a:ext>
            </a:extLst>
          </p:cNvPr>
          <p:cNvSpPr>
            <a:spLocks noGrp="1"/>
          </p:cNvSpPr>
          <p:nvPr>
            <p:ph type="ftr" sz="quarter" idx="11"/>
          </p:nvPr>
        </p:nvSpPr>
        <p:spPr/>
        <p:txBody>
          <a:bodyPr/>
          <a:lstStyle/>
          <a:p>
            <a:r>
              <a:rPr lang="en-US"/>
              <a:t>Communication Essentials for College</a:t>
            </a:r>
          </a:p>
        </p:txBody>
      </p:sp>
      <p:sp>
        <p:nvSpPr>
          <p:cNvPr id="6" name="Slide Number Placeholder 5">
            <a:extLst>
              <a:ext uri="{FF2B5EF4-FFF2-40B4-BE49-F238E27FC236}">
                <a16:creationId xmlns:a16="http://schemas.microsoft.com/office/drawing/2014/main" id="{47403FE4-D32A-7968-8420-FD47C1624241}"/>
              </a:ext>
            </a:extLst>
          </p:cNvPr>
          <p:cNvSpPr>
            <a:spLocks noGrp="1"/>
          </p:cNvSpPr>
          <p:nvPr>
            <p:ph type="sldNum" sz="quarter" idx="12"/>
          </p:nvPr>
        </p:nvSpPr>
        <p:spPr/>
        <p:txBody>
          <a:bodyPr/>
          <a:lstStyle/>
          <a:p>
            <a:fld id="{5DEF7F31-0B8A-474A-B86C-91F381754329}" type="slidenum">
              <a:rPr lang="en-US" smtClean="0"/>
              <a:t>33</a:t>
            </a:fld>
            <a:endParaRPr lang="en-US" dirty="0"/>
          </a:p>
        </p:txBody>
      </p:sp>
    </p:spTree>
    <p:extLst>
      <p:ext uri="{BB962C8B-B14F-4D97-AF65-F5344CB8AC3E}">
        <p14:creationId xmlns:p14="http://schemas.microsoft.com/office/powerpoint/2010/main" val="3648460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1B02C-8CC7-C22D-1614-E7ACA789D12B}"/>
              </a:ext>
            </a:extLst>
          </p:cNvPr>
          <p:cNvSpPr>
            <a:spLocks noGrp="1"/>
          </p:cNvSpPr>
          <p:nvPr>
            <p:ph type="title"/>
          </p:nvPr>
        </p:nvSpPr>
        <p:spPr/>
        <p:txBody>
          <a:bodyPr/>
          <a:lstStyle/>
          <a:p>
            <a:r>
              <a:rPr lang="en-US" dirty="0"/>
              <a:t>Types Of In-text Citation</a:t>
            </a:r>
          </a:p>
        </p:txBody>
      </p:sp>
      <p:sp>
        <p:nvSpPr>
          <p:cNvPr id="3" name="Content Placeholder 2">
            <a:extLst>
              <a:ext uri="{FF2B5EF4-FFF2-40B4-BE49-F238E27FC236}">
                <a16:creationId xmlns:a16="http://schemas.microsoft.com/office/drawing/2014/main" id="{A98EEA55-12E7-0610-D17A-62891F42145B}"/>
              </a:ext>
            </a:extLst>
          </p:cNvPr>
          <p:cNvSpPr>
            <a:spLocks noGrp="1"/>
          </p:cNvSpPr>
          <p:nvPr>
            <p:ph idx="1"/>
          </p:nvPr>
        </p:nvSpPr>
        <p:spPr>
          <a:xfrm>
            <a:off x="1077362" y="2427316"/>
            <a:ext cx="9950103" cy="2457200"/>
          </a:xfrm>
        </p:spPr>
        <p:txBody>
          <a:bodyPr/>
          <a:lstStyle/>
          <a:p>
            <a:r>
              <a:rPr lang="en-US" dirty="0"/>
              <a:t>Two types of in-text citation: parenthetical and narrative citation:</a:t>
            </a:r>
          </a:p>
          <a:p>
            <a:pPr marL="617220" lvl="1" indent="-342900">
              <a:buFont typeface="Arial" panose="020B0604020202020204" pitchFamily="34" charset="0"/>
              <a:buChar char="•"/>
            </a:pPr>
            <a:r>
              <a:rPr lang="en-US" b="0" dirty="0"/>
              <a:t>Parenthetical citation: includes the author’s family name, year in parentheses at the end of a sentence.</a:t>
            </a:r>
          </a:p>
          <a:p>
            <a:pPr marL="617220" lvl="1" indent="-342900">
              <a:buFont typeface="Arial" panose="020B0604020202020204" pitchFamily="34" charset="0"/>
              <a:buChar char="•"/>
            </a:pPr>
            <a:r>
              <a:rPr lang="en-US" b="0" dirty="0"/>
              <a:t>Narrative citation: includes the author’s family name as part of the sentence followed by the year in parentheses or as part of the narrative.</a:t>
            </a:r>
          </a:p>
          <a:p>
            <a:endParaRPr lang="en-US" dirty="0"/>
          </a:p>
        </p:txBody>
      </p:sp>
      <p:sp>
        <p:nvSpPr>
          <p:cNvPr id="4" name="Footer Placeholder 3">
            <a:extLst>
              <a:ext uri="{FF2B5EF4-FFF2-40B4-BE49-F238E27FC236}">
                <a16:creationId xmlns:a16="http://schemas.microsoft.com/office/drawing/2014/main" id="{AFE048BF-E297-A918-C7E6-0F3A3700A685}"/>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D3FED68A-3C32-B498-4413-89A374704C39}"/>
              </a:ext>
            </a:extLst>
          </p:cNvPr>
          <p:cNvSpPr>
            <a:spLocks noGrp="1"/>
          </p:cNvSpPr>
          <p:nvPr>
            <p:ph type="sldNum" sz="quarter" idx="12"/>
          </p:nvPr>
        </p:nvSpPr>
        <p:spPr/>
        <p:txBody>
          <a:bodyPr/>
          <a:lstStyle/>
          <a:p>
            <a:fld id="{5DEF7F31-0B8A-474A-B86C-91F381754329}" type="slidenum">
              <a:rPr lang="en-US" smtClean="0"/>
              <a:t>34</a:t>
            </a:fld>
            <a:endParaRPr lang="en-US" dirty="0"/>
          </a:p>
        </p:txBody>
      </p:sp>
      <p:sp>
        <p:nvSpPr>
          <p:cNvPr id="6" name="TextBox 5">
            <a:extLst>
              <a:ext uri="{FF2B5EF4-FFF2-40B4-BE49-F238E27FC236}">
                <a16:creationId xmlns:a16="http://schemas.microsoft.com/office/drawing/2014/main" id="{2C747EB0-370A-2F4F-E7BA-2852DC34E29E}"/>
              </a:ext>
            </a:extLst>
          </p:cNvPr>
          <p:cNvSpPr txBox="1"/>
          <p:nvPr/>
        </p:nvSpPr>
        <p:spPr>
          <a:xfrm>
            <a:off x="800512" y="5615582"/>
            <a:ext cx="10590975" cy="923330"/>
          </a:xfrm>
          <a:prstGeom prst="rect">
            <a:avLst/>
          </a:prstGeom>
          <a:noFill/>
        </p:spPr>
        <p:txBody>
          <a:bodyPr wrap="square" rtlCol="0">
            <a:spAutoFit/>
          </a:bodyPr>
          <a:lstStyle/>
          <a:p>
            <a:r>
              <a:rPr lang="en-US" dirty="0">
                <a:solidFill>
                  <a:srgbClr val="39393A"/>
                </a:solidFill>
              </a:rPr>
              <a:t>Definitions obtained from </a:t>
            </a:r>
            <a:r>
              <a:rPr lang="en-US" i="1" dirty="0">
                <a:solidFill>
                  <a:srgbClr val="39393A"/>
                </a:solidFill>
              </a:rPr>
              <a:t>“</a:t>
            </a:r>
            <a:r>
              <a:rPr lang="en-US" i="1" u="sng" dirty="0">
                <a:hlinkClick r:id="rId3"/>
              </a:rPr>
              <a:t>Two types of in-text citation</a:t>
            </a:r>
            <a:r>
              <a:rPr lang="en-US" i="1" dirty="0">
                <a:solidFill>
                  <a:srgbClr val="39393A"/>
                </a:solidFill>
              </a:rPr>
              <a:t>” </a:t>
            </a:r>
            <a:r>
              <a:rPr lang="en-US" dirty="0">
                <a:solidFill>
                  <a:srgbClr val="39393A"/>
                </a:solidFill>
              </a:rPr>
              <a:t>by University of Alberta Library</a:t>
            </a:r>
            <a:r>
              <a:rPr lang="en-US" i="1" dirty="0">
                <a:solidFill>
                  <a:srgbClr val="39393A"/>
                </a:solidFill>
              </a:rPr>
              <a:t>, </a:t>
            </a:r>
            <a:r>
              <a:rPr lang="en-US" dirty="0">
                <a:solidFill>
                  <a:srgbClr val="39393A"/>
                </a:solidFill>
              </a:rPr>
              <a:t>used under</a:t>
            </a:r>
            <a:r>
              <a:rPr lang="en-US" i="1" dirty="0"/>
              <a:t> </a:t>
            </a:r>
            <a:r>
              <a:rPr lang="en-US" i="1" u="sng" dirty="0">
                <a:hlinkClick r:id="rId4"/>
              </a:rPr>
              <a:t>CC BY-NC-SA.</a:t>
            </a:r>
            <a:r>
              <a:rPr lang="en-US" dirty="0"/>
              <a:t> </a:t>
            </a:r>
          </a:p>
          <a:p>
            <a:endParaRPr lang="en-US" dirty="0"/>
          </a:p>
        </p:txBody>
      </p:sp>
    </p:spTree>
    <p:extLst>
      <p:ext uri="{BB962C8B-B14F-4D97-AF65-F5344CB8AC3E}">
        <p14:creationId xmlns:p14="http://schemas.microsoft.com/office/powerpoint/2010/main" val="38054333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44BA-897A-D886-EBB5-0F1F4F5CA139}"/>
              </a:ext>
            </a:extLst>
          </p:cNvPr>
          <p:cNvSpPr>
            <a:spLocks noGrp="1"/>
          </p:cNvSpPr>
          <p:nvPr>
            <p:ph type="title"/>
          </p:nvPr>
        </p:nvSpPr>
        <p:spPr/>
        <p:txBody>
          <a:bodyPr/>
          <a:lstStyle/>
          <a:p>
            <a:r>
              <a:rPr lang="en-US" dirty="0"/>
              <a:t>Key Elements Of In-text Citation</a:t>
            </a:r>
          </a:p>
        </p:txBody>
      </p:sp>
      <p:sp>
        <p:nvSpPr>
          <p:cNvPr id="3" name="Content Placeholder 2">
            <a:extLst>
              <a:ext uri="{FF2B5EF4-FFF2-40B4-BE49-F238E27FC236}">
                <a16:creationId xmlns:a16="http://schemas.microsoft.com/office/drawing/2014/main" id="{1B150931-AFCF-887A-B327-FCC3DDA13607}"/>
              </a:ext>
            </a:extLst>
          </p:cNvPr>
          <p:cNvSpPr>
            <a:spLocks noGrp="1"/>
          </p:cNvSpPr>
          <p:nvPr>
            <p:ph idx="1"/>
          </p:nvPr>
        </p:nvSpPr>
        <p:spPr/>
        <p:txBody>
          <a:bodyPr/>
          <a:lstStyle/>
          <a:p>
            <a:r>
              <a:rPr lang="en-US" dirty="0"/>
              <a:t>The three elements used to format in-text citation:</a:t>
            </a:r>
          </a:p>
          <a:p>
            <a:pPr marL="971550" lvl="1" indent="-514350">
              <a:buFont typeface="+mj-lt"/>
              <a:buAutoNum type="arabicPeriod"/>
            </a:pPr>
            <a:r>
              <a:rPr lang="en-US" b="0" dirty="0"/>
              <a:t>Parentheses,</a:t>
            </a:r>
          </a:p>
          <a:p>
            <a:pPr marL="971550" lvl="1" indent="-514350">
              <a:buFont typeface="+mj-lt"/>
              <a:buAutoNum type="arabicPeriod"/>
            </a:pPr>
            <a:r>
              <a:rPr lang="en-US" b="0" dirty="0"/>
              <a:t>Author’s family name or group name</a:t>
            </a:r>
          </a:p>
          <a:p>
            <a:pPr marL="971550" lvl="1" indent="-514350">
              <a:buFont typeface="+mj-lt"/>
              <a:buAutoNum type="arabicPeriod"/>
            </a:pPr>
            <a:r>
              <a:rPr lang="en-US" b="0" dirty="0"/>
              <a:t>Year</a:t>
            </a:r>
          </a:p>
          <a:p>
            <a:endParaRPr lang="en-US" dirty="0"/>
          </a:p>
        </p:txBody>
      </p:sp>
      <p:sp>
        <p:nvSpPr>
          <p:cNvPr id="4" name="Footer Placeholder 3">
            <a:extLst>
              <a:ext uri="{FF2B5EF4-FFF2-40B4-BE49-F238E27FC236}">
                <a16:creationId xmlns:a16="http://schemas.microsoft.com/office/drawing/2014/main" id="{303A4FC8-81E0-5CA6-E06D-9E5951435C9A}"/>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B6E9BF66-4782-8605-B021-A42CF20003B4}"/>
              </a:ext>
            </a:extLst>
          </p:cNvPr>
          <p:cNvSpPr>
            <a:spLocks noGrp="1"/>
          </p:cNvSpPr>
          <p:nvPr>
            <p:ph type="sldNum" sz="quarter" idx="12"/>
          </p:nvPr>
        </p:nvSpPr>
        <p:spPr/>
        <p:txBody>
          <a:bodyPr/>
          <a:lstStyle/>
          <a:p>
            <a:fld id="{5DEF7F31-0B8A-474A-B86C-91F381754329}" type="slidenum">
              <a:rPr lang="en-US" smtClean="0"/>
              <a:t>35</a:t>
            </a:fld>
            <a:endParaRPr lang="en-US" dirty="0"/>
          </a:p>
        </p:txBody>
      </p:sp>
      <p:sp>
        <p:nvSpPr>
          <p:cNvPr id="6" name="TextBox 5">
            <a:extLst>
              <a:ext uri="{FF2B5EF4-FFF2-40B4-BE49-F238E27FC236}">
                <a16:creationId xmlns:a16="http://schemas.microsoft.com/office/drawing/2014/main" id="{39075C34-3577-277C-7250-2DF705CC8768}"/>
              </a:ext>
            </a:extLst>
          </p:cNvPr>
          <p:cNvSpPr txBox="1"/>
          <p:nvPr/>
        </p:nvSpPr>
        <p:spPr>
          <a:xfrm>
            <a:off x="7071648" y="6324643"/>
            <a:ext cx="3286245" cy="338554"/>
          </a:xfrm>
          <a:prstGeom prst="rect">
            <a:avLst/>
          </a:prstGeom>
          <a:noFill/>
        </p:spPr>
        <p:txBody>
          <a:bodyPr wrap="square" rtlCol="0">
            <a:spAutoFit/>
          </a:bodyPr>
          <a:lstStyle/>
          <a:p>
            <a:r>
              <a:rPr lang="en-US" sz="1600" dirty="0">
                <a:solidFill>
                  <a:srgbClr val="39393A"/>
                </a:solidFill>
              </a:rPr>
              <a:t>(Booth et al., 2022)</a:t>
            </a:r>
          </a:p>
        </p:txBody>
      </p:sp>
    </p:spTree>
    <p:extLst>
      <p:ext uri="{BB962C8B-B14F-4D97-AF65-F5344CB8AC3E}">
        <p14:creationId xmlns:p14="http://schemas.microsoft.com/office/powerpoint/2010/main" val="3870783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D3740-84E4-BF53-167B-04CD9D42648B}"/>
              </a:ext>
            </a:extLst>
          </p:cNvPr>
          <p:cNvSpPr>
            <a:spLocks noGrp="1"/>
          </p:cNvSpPr>
          <p:nvPr>
            <p:ph type="title"/>
          </p:nvPr>
        </p:nvSpPr>
        <p:spPr/>
        <p:txBody>
          <a:bodyPr/>
          <a:lstStyle/>
          <a:p>
            <a:r>
              <a:rPr lang="en-US" dirty="0"/>
              <a:t>Quotation examples of In-text Citation</a:t>
            </a:r>
          </a:p>
        </p:txBody>
      </p:sp>
      <p:sp>
        <p:nvSpPr>
          <p:cNvPr id="3" name="Content Placeholder 2">
            <a:extLst>
              <a:ext uri="{FF2B5EF4-FFF2-40B4-BE49-F238E27FC236}">
                <a16:creationId xmlns:a16="http://schemas.microsoft.com/office/drawing/2014/main" id="{DEB632F5-41B8-33CB-7727-2156BB827A81}"/>
              </a:ext>
            </a:extLst>
          </p:cNvPr>
          <p:cNvSpPr>
            <a:spLocks noGrp="1"/>
          </p:cNvSpPr>
          <p:nvPr>
            <p:ph idx="1"/>
          </p:nvPr>
        </p:nvSpPr>
        <p:spPr/>
        <p:txBody>
          <a:bodyPr/>
          <a:lstStyle/>
          <a:p>
            <a:r>
              <a:rPr lang="en-US" dirty="0"/>
              <a:t>It is important to specify location information when using direct quotation.</a:t>
            </a:r>
          </a:p>
          <a:p>
            <a:r>
              <a:rPr lang="en-US" dirty="0"/>
              <a:t>Location information is added after the date in parenthesis.</a:t>
            </a:r>
          </a:p>
          <a:p>
            <a:endParaRPr lang="en-US" dirty="0"/>
          </a:p>
        </p:txBody>
      </p:sp>
      <p:sp>
        <p:nvSpPr>
          <p:cNvPr id="4" name="Footer Placeholder 3">
            <a:extLst>
              <a:ext uri="{FF2B5EF4-FFF2-40B4-BE49-F238E27FC236}">
                <a16:creationId xmlns:a16="http://schemas.microsoft.com/office/drawing/2014/main" id="{28FEC9BE-F309-A50D-A187-00C187A269FE}"/>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6DABB6E4-0DC2-9DC5-E9DB-42591F59A99A}"/>
              </a:ext>
            </a:extLst>
          </p:cNvPr>
          <p:cNvSpPr>
            <a:spLocks noGrp="1"/>
          </p:cNvSpPr>
          <p:nvPr>
            <p:ph type="sldNum" sz="quarter" idx="12"/>
          </p:nvPr>
        </p:nvSpPr>
        <p:spPr/>
        <p:txBody>
          <a:bodyPr/>
          <a:lstStyle/>
          <a:p>
            <a:fld id="{5DEF7F31-0B8A-474A-B86C-91F381754329}" type="slidenum">
              <a:rPr lang="en-US" smtClean="0"/>
              <a:t>36</a:t>
            </a:fld>
            <a:endParaRPr lang="en-US" dirty="0"/>
          </a:p>
        </p:txBody>
      </p:sp>
    </p:spTree>
    <p:extLst>
      <p:ext uri="{BB962C8B-B14F-4D97-AF65-F5344CB8AC3E}">
        <p14:creationId xmlns:p14="http://schemas.microsoft.com/office/powerpoint/2010/main" val="571824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A8F4C-2656-F744-8A26-5C5F4D0ADD1A}"/>
              </a:ext>
            </a:extLst>
          </p:cNvPr>
          <p:cNvSpPr>
            <a:spLocks noGrp="1"/>
          </p:cNvSpPr>
          <p:nvPr>
            <p:ph type="title"/>
          </p:nvPr>
        </p:nvSpPr>
        <p:spPr/>
        <p:txBody>
          <a:bodyPr/>
          <a:lstStyle/>
          <a:p>
            <a:r>
              <a:rPr lang="en-US" dirty="0"/>
              <a:t>Quotation examples of In-text Citation (Continued 1)</a:t>
            </a:r>
          </a:p>
        </p:txBody>
      </p:sp>
      <p:sp>
        <p:nvSpPr>
          <p:cNvPr id="3" name="Content Placeholder 2">
            <a:extLst>
              <a:ext uri="{FF2B5EF4-FFF2-40B4-BE49-F238E27FC236}">
                <a16:creationId xmlns:a16="http://schemas.microsoft.com/office/drawing/2014/main" id="{DE2505E3-805D-462E-38CF-74A8165274FA}"/>
              </a:ext>
            </a:extLst>
          </p:cNvPr>
          <p:cNvSpPr>
            <a:spLocks noGrp="1"/>
          </p:cNvSpPr>
          <p:nvPr>
            <p:ph idx="1"/>
          </p:nvPr>
        </p:nvSpPr>
        <p:spPr/>
        <p:txBody>
          <a:bodyPr/>
          <a:lstStyle/>
          <a:p>
            <a:r>
              <a:rPr lang="en-US" dirty="0"/>
              <a:t>Short direct quote – Narrative Citation:</a:t>
            </a:r>
          </a:p>
          <a:p>
            <a:pPr marL="617220" lvl="1" indent="-342900">
              <a:buFont typeface="Arial" panose="020B0604020202020204" pitchFamily="34" charset="0"/>
              <a:buChar char="•"/>
            </a:pPr>
            <a:r>
              <a:rPr lang="en-US" b="0" dirty="0"/>
              <a:t>Less than 40 words directly quoted inside quotation marks.</a:t>
            </a:r>
          </a:p>
          <a:p>
            <a:pPr marL="617220" lvl="1" indent="-342900">
              <a:buFont typeface="Arial" panose="020B0604020202020204" pitchFamily="34" charset="0"/>
              <a:buChar char="•"/>
            </a:pPr>
            <a:r>
              <a:rPr lang="en-US" b="0" dirty="0"/>
              <a:t>Introductory phrase including author name followed by year.</a:t>
            </a:r>
          </a:p>
          <a:p>
            <a:pPr marL="617220" lvl="1" indent="-342900">
              <a:buFont typeface="Arial" panose="020B0604020202020204" pitchFamily="34" charset="0"/>
              <a:buChar char="•"/>
            </a:pPr>
            <a:r>
              <a:rPr lang="en-US" b="0" dirty="0"/>
              <a:t>Ends with location information in parentheses, followed by ending punctuation.</a:t>
            </a:r>
          </a:p>
          <a:p>
            <a:endParaRPr lang="en-US" dirty="0"/>
          </a:p>
        </p:txBody>
      </p:sp>
      <p:sp>
        <p:nvSpPr>
          <p:cNvPr id="4" name="Footer Placeholder 3">
            <a:extLst>
              <a:ext uri="{FF2B5EF4-FFF2-40B4-BE49-F238E27FC236}">
                <a16:creationId xmlns:a16="http://schemas.microsoft.com/office/drawing/2014/main" id="{3A561EFF-6FD3-AF4A-C362-7C80D440673E}"/>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A6183AC8-AC4D-834B-A456-0FB6600EECA5}"/>
              </a:ext>
            </a:extLst>
          </p:cNvPr>
          <p:cNvSpPr>
            <a:spLocks noGrp="1"/>
          </p:cNvSpPr>
          <p:nvPr>
            <p:ph type="sldNum" sz="quarter" idx="12"/>
          </p:nvPr>
        </p:nvSpPr>
        <p:spPr/>
        <p:txBody>
          <a:bodyPr/>
          <a:lstStyle/>
          <a:p>
            <a:fld id="{5DEF7F31-0B8A-474A-B86C-91F381754329}" type="slidenum">
              <a:rPr lang="en-US" smtClean="0"/>
              <a:t>37</a:t>
            </a:fld>
            <a:endParaRPr lang="en-US" dirty="0"/>
          </a:p>
        </p:txBody>
      </p:sp>
      <p:sp>
        <p:nvSpPr>
          <p:cNvPr id="6" name="TextBox 5">
            <a:extLst>
              <a:ext uri="{FF2B5EF4-FFF2-40B4-BE49-F238E27FC236}">
                <a16:creationId xmlns:a16="http://schemas.microsoft.com/office/drawing/2014/main" id="{EFEC62D5-9D34-AFF7-B374-5A9B6A3FBAC2}"/>
              </a:ext>
            </a:extLst>
          </p:cNvPr>
          <p:cNvSpPr txBox="1"/>
          <p:nvPr/>
        </p:nvSpPr>
        <p:spPr>
          <a:xfrm>
            <a:off x="7325691" y="6352143"/>
            <a:ext cx="3286245" cy="338554"/>
          </a:xfrm>
          <a:prstGeom prst="rect">
            <a:avLst/>
          </a:prstGeom>
          <a:noFill/>
        </p:spPr>
        <p:txBody>
          <a:bodyPr wrap="square" rtlCol="0">
            <a:spAutoFit/>
          </a:bodyPr>
          <a:lstStyle/>
          <a:p>
            <a:r>
              <a:rPr lang="en-US" sz="1600" dirty="0">
                <a:solidFill>
                  <a:srgbClr val="39393A"/>
                </a:solidFill>
              </a:rPr>
              <a:t>(Booth et al., 2022)</a:t>
            </a:r>
            <a:endParaRPr lang="en-US" sz="1600" dirty="0"/>
          </a:p>
        </p:txBody>
      </p:sp>
    </p:spTree>
    <p:extLst>
      <p:ext uri="{BB962C8B-B14F-4D97-AF65-F5344CB8AC3E}">
        <p14:creationId xmlns:p14="http://schemas.microsoft.com/office/powerpoint/2010/main" val="3198700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BA4A3-5B18-56B4-8FC6-E73DD88B3CEB}"/>
              </a:ext>
            </a:extLst>
          </p:cNvPr>
          <p:cNvSpPr>
            <a:spLocks noGrp="1"/>
          </p:cNvSpPr>
          <p:nvPr>
            <p:ph type="title"/>
          </p:nvPr>
        </p:nvSpPr>
        <p:spPr/>
        <p:txBody>
          <a:bodyPr/>
          <a:lstStyle/>
          <a:p>
            <a:r>
              <a:rPr lang="en-US" dirty="0"/>
              <a:t>Quotation examples of In-text Citation (Continued 2)</a:t>
            </a:r>
          </a:p>
        </p:txBody>
      </p:sp>
      <p:sp>
        <p:nvSpPr>
          <p:cNvPr id="3" name="Content Placeholder 2">
            <a:extLst>
              <a:ext uri="{FF2B5EF4-FFF2-40B4-BE49-F238E27FC236}">
                <a16:creationId xmlns:a16="http://schemas.microsoft.com/office/drawing/2014/main" id="{5B3D83AE-BF63-C9AE-E33C-BA3C26F1BBC3}"/>
              </a:ext>
            </a:extLst>
          </p:cNvPr>
          <p:cNvSpPr>
            <a:spLocks noGrp="1"/>
          </p:cNvSpPr>
          <p:nvPr>
            <p:ph idx="1"/>
          </p:nvPr>
        </p:nvSpPr>
        <p:spPr/>
        <p:txBody>
          <a:bodyPr/>
          <a:lstStyle/>
          <a:p>
            <a:r>
              <a:rPr lang="en-US" dirty="0"/>
              <a:t>Short direct quotes – Parenthetical Citation:</a:t>
            </a:r>
          </a:p>
          <a:p>
            <a:pPr marL="617220" lvl="1" indent="-342900">
              <a:buFont typeface="Arial" panose="020B0604020202020204" pitchFamily="34" charset="0"/>
              <a:buChar char="•"/>
            </a:pPr>
            <a:r>
              <a:rPr lang="en-US" b="0" dirty="0"/>
              <a:t>The parenthetical citation is included after the quote.</a:t>
            </a:r>
          </a:p>
          <a:p>
            <a:pPr marL="617220" lvl="1" indent="-342900">
              <a:buFont typeface="Arial" panose="020B0604020202020204" pitchFamily="34" charset="0"/>
              <a:buChar char="•"/>
            </a:pPr>
            <a:r>
              <a:rPr lang="en-US" b="0" dirty="0"/>
              <a:t>Includes the author’s family name or group name, year, and page number.</a:t>
            </a:r>
          </a:p>
          <a:p>
            <a:pPr marL="617220" lvl="1" indent="-342900">
              <a:buFont typeface="Arial" panose="020B0604020202020204" pitchFamily="34" charset="0"/>
              <a:buChar char="•"/>
            </a:pPr>
            <a:r>
              <a:rPr lang="en-US" b="0" dirty="0"/>
              <a:t>The ending punctuation follows after.</a:t>
            </a:r>
          </a:p>
          <a:p>
            <a:endParaRPr lang="en-US" dirty="0"/>
          </a:p>
        </p:txBody>
      </p:sp>
      <p:sp>
        <p:nvSpPr>
          <p:cNvPr id="4" name="Footer Placeholder 3">
            <a:extLst>
              <a:ext uri="{FF2B5EF4-FFF2-40B4-BE49-F238E27FC236}">
                <a16:creationId xmlns:a16="http://schemas.microsoft.com/office/drawing/2014/main" id="{C8E76244-663E-E292-A3DF-ADFDD5EAA1B0}"/>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3C21A018-6B60-2295-1BF1-AB4EDD3E2C3B}"/>
              </a:ext>
            </a:extLst>
          </p:cNvPr>
          <p:cNvSpPr>
            <a:spLocks noGrp="1"/>
          </p:cNvSpPr>
          <p:nvPr>
            <p:ph type="sldNum" sz="quarter" idx="12"/>
          </p:nvPr>
        </p:nvSpPr>
        <p:spPr/>
        <p:txBody>
          <a:bodyPr/>
          <a:lstStyle/>
          <a:p>
            <a:fld id="{5DEF7F31-0B8A-474A-B86C-91F381754329}" type="slidenum">
              <a:rPr lang="en-US" smtClean="0"/>
              <a:t>38</a:t>
            </a:fld>
            <a:endParaRPr lang="en-US" dirty="0"/>
          </a:p>
        </p:txBody>
      </p:sp>
      <p:sp>
        <p:nvSpPr>
          <p:cNvPr id="6" name="TextBox 5">
            <a:extLst>
              <a:ext uri="{FF2B5EF4-FFF2-40B4-BE49-F238E27FC236}">
                <a16:creationId xmlns:a16="http://schemas.microsoft.com/office/drawing/2014/main" id="{5889FB09-F0EB-8526-84DB-91223C1D34DF}"/>
              </a:ext>
            </a:extLst>
          </p:cNvPr>
          <p:cNvSpPr txBox="1"/>
          <p:nvPr/>
        </p:nvSpPr>
        <p:spPr>
          <a:xfrm>
            <a:off x="7198011" y="6278345"/>
            <a:ext cx="3286245" cy="338554"/>
          </a:xfrm>
          <a:prstGeom prst="rect">
            <a:avLst/>
          </a:prstGeom>
          <a:noFill/>
        </p:spPr>
        <p:txBody>
          <a:bodyPr wrap="square" rtlCol="0">
            <a:spAutoFit/>
          </a:bodyPr>
          <a:lstStyle/>
          <a:p>
            <a:r>
              <a:rPr lang="en-US" sz="1600" dirty="0">
                <a:solidFill>
                  <a:srgbClr val="39393A"/>
                </a:solidFill>
              </a:rPr>
              <a:t>(Booth et al., 2022)</a:t>
            </a:r>
            <a:endParaRPr lang="en-US" sz="1600" dirty="0"/>
          </a:p>
        </p:txBody>
      </p:sp>
    </p:spTree>
    <p:extLst>
      <p:ext uri="{BB962C8B-B14F-4D97-AF65-F5344CB8AC3E}">
        <p14:creationId xmlns:p14="http://schemas.microsoft.com/office/powerpoint/2010/main" val="2386230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4CD0-491C-7388-A8BC-892CB1F7F8A8}"/>
              </a:ext>
            </a:extLst>
          </p:cNvPr>
          <p:cNvSpPr>
            <a:spLocks noGrp="1"/>
          </p:cNvSpPr>
          <p:nvPr>
            <p:ph type="title"/>
          </p:nvPr>
        </p:nvSpPr>
        <p:spPr/>
        <p:txBody>
          <a:bodyPr/>
          <a:lstStyle/>
          <a:p>
            <a:r>
              <a:rPr lang="en-US" dirty="0"/>
              <a:t>Quotation examples of In-text Citation (Continued 3)</a:t>
            </a:r>
          </a:p>
        </p:txBody>
      </p:sp>
      <p:sp>
        <p:nvSpPr>
          <p:cNvPr id="3" name="Content Placeholder 2">
            <a:extLst>
              <a:ext uri="{FF2B5EF4-FFF2-40B4-BE49-F238E27FC236}">
                <a16:creationId xmlns:a16="http://schemas.microsoft.com/office/drawing/2014/main" id="{BD8C59B6-6164-1952-E92E-1CEEAB8AEF85}"/>
              </a:ext>
            </a:extLst>
          </p:cNvPr>
          <p:cNvSpPr>
            <a:spLocks noGrp="1"/>
          </p:cNvSpPr>
          <p:nvPr>
            <p:ph idx="1"/>
          </p:nvPr>
        </p:nvSpPr>
        <p:spPr/>
        <p:txBody>
          <a:bodyPr/>
          <a:lstStyle/>
          <a:p>
            <a:r>
              <a:rPr lang="en-US" dirty="0"/>
              <a:t>Block direct quotes – Narrative Citation:</a:t>
            </a:r>
          </a:p>
          <a:p>
            <a:pPr marL="617220" lvl="1" indent="-342900">
              <a:buFont typeface="Arial" panose="020B0604020202020204" pitchFamily="34" charset="0"/>
              <a:buChar char="•"/>
            </a:pPr>
            <a:r>
              <a:rPr lang="en-US" b="0" dirty="0"/>
              <a:t>40 words or more.</a:t>
            </a:r>
          </a:p>
          <a:p>
            <a:pPr marL="617220" lvl="1" indent="-342900">
              <a:buFont typeface="Arial" panose="020B0604020202020204" pitchFamily="34" charset="0"/>
              <a:buChar char="•"/>
            </a:pPr>
            <a:r>
              <a:rPr lang="en-US" b="0" dirty="0"/>
              <a:t>Indented ½ inch.</a:t>
            </a:r>
          </a:p>
          <a:p>
            <a:pPr marL="617220" lvl="1" indent="-342900">
              <a:buFont typeface="Arial" panose="020B0604020202020204" pitchFamily="34" charset="0"/>
              <a:buChar char="•"/>
            </a:pPr>
            <a:r>
              <a:rPr lang="en-US" b="0" dirty="0"/>
              <a:t>Location information follows after ending the punctuation.</a:t>
            </a:r>
          </a:p>
          <a:p>
            <a:pPr marL="617220" lvl="1" indent="-342900">
              <a:buFont typeface="Arial" panose="020B0604020202020204" pitchFamily="34" charset="0"/>
              <a:buChar char="•"/>
            </a:pPr>
            <a:r>
              <a:rPr lang="en-US" b="0" dirty="0"/>
              <a:t>No quotation marks are used as the passage is indented.</a:t>
            </a:r>
          </a:p>
          <a:p>
            <a:endParaRPr lang="en-US" dirty="0"/>
          </a:p>
        </p:txBody>
      </p:sp>
      <p:sp>
        <p:nvSpPr>
          <p:cNvPr id="4" name="Footer Placeholder 3">
            <a:extLst>
              <a:ext uri="{FF2B5EF4-FFF2-40B4-BE49-F238E27FC236}">
                <a16:creationId xmlns:a16="http://schemas.microsoft.com/office/drawing/2014/main" id="{95CD4957-9C30-78D5-0AEC-940D2BFF8819}"/>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13AF9A23-FFA5-1FF1-A9C4-BDCDAA694F0B}"/>
              </a:ext>
            </a:extLst>
          </p:cNvPr>
          <p:cNvSpPr>
            <a:spLocks noGrp="1"/>
          </p:cNvSpPr>
          <p:nvPr>
            <p:ph type="sldNum" sz="quarter" idx="12"/>
          </p:nvPr>
        </p:nvSpPr>
        <p:spPr/>
        <p:txBody>
          <a:bodyPr/>
          <a:lstStyle/>
          <a:p>
            <a:fld id="{5DEF7F31-0B8A-474A-B86C-91F381754329}" type="slidenum">
              <a:rPr lang="en-US" smtClean="0"/>
              <a:t>39</a:t>
            </a:fld>
            <a:endParaRPr lang="en-US" dirty="0"/>
          </a:p>
        </p:txBody>
      </p:sp>
      <p:sp>
        <p:nvSpPr>
          <p:cNvPr id="6" name="TextBox 5">
            <a:extLst>
              <a:ext uri="{FF2B5EF4-FFF2-40B4-BE49-F238E27FC236}">
                <a16:creationId xmlns:a16="http://schemas.microsoft.com/office/drawing/2014/main" id="{215BCB4E-7711-F6B9-E29B-9B16F8F6F631}"/>
              </a:ext>
            </a:extLst>
          </p:cNvPr>
          <p:cNvSpPr txBox="1"/>
          <p:nvPr/>
        </p:nvSpPr>
        <p:spPr>
          <a:xfrm>
            <a:off x="7370150" y="6356350"/>
            <a:ext cx="3286245" cy="338554"/>
          </a:xfrm>
          <a:prstGeom prst="rect">
            <a:avLst/>
          </a:prstGeom>
          <a:noFill/>
        </p:spPr>
        <p:txBody>
          <a:bodyPr wrap="square" rtlCol="0">
            <a:spAutoFit/>
          </a:bodyPr>
          <a:lstStyle/>
          <a:p>
            <a:r>
              <a:rPr lang="en-US" sz="1600" dirty="0">
                <a:solidFill>
                  <a:srgbClr val="39393A"/>
                </a:solidFill>
              </a:rPr>
              <a:t>(Booth et al., 2022)</a:t>
            </a:r>
            <a:endParaRPr lang="en-US" sz="1600" dirty="0"/>
          </a:p>
        </p:txBody>
      </p:sp>
    </p:spTree>
    <p:extLst>
      <p:ext uri="{BB962C8B-B14F-4D97-AF65-F5344CB8AC3E}">
        <p14:creationId xmlns:p14="http://schemas.microsoft.com/office/powerpoint/2010/main" val="791308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5224D-BC8A-685B-238D-93B6D5F68D13}"/>
              </a:ext>
            </a:extLst>
          </p:cNvPr>
          <p:cNvSpPr>
            <a:spLocks noGrp="1"/>
          </p:cNvSpPr>
          <p:nvPr>
            <p:ph type="title"/>
          </p:nvPr>
        </p:nvSpPr>
        <p:spPr/>
        <p:txBody>
          <a:bodyPr/>
          <a:lstStyle/>
          <a:p>
            <a:r>
              <a:rPr lang="en-US" dirty="0"/>
              <a:t>Chapter 8: APA Style Tutorial (Continued 2)</a:t>
            </a:r>
          </a:p>
        </p:txBody>
      </p:sp>
      <p:sp>
        <p:nvSpPr>
          <p:cNvPr id="3" name="Content Placeholder 2">
            <a:extLst>
              <a:ext uri="{FF2B5EF4-FFF2-40B4-BE49-F238E27FC236}">
                <a16:creationId xmlns:a16="http://schemas.microsoft.com/office/drawing/2014/main" id="{078F0173-8679-D722-6F40-BAEF2EC2C285}"/>
              </a:ext>
            </a:extLst>
          </p:cNvPr>
          <p:cNvSpPr>
            <a:spLocks noGrp="1"/>
          </p:cNvSpPr>
          <p:nvPr>
            <p:ph idx="1"/>
          </p:nvPr>
        </p:nvSpPr>
        <p:spPr/>
        <p:txBody>
          <a:bodyPr/>
          <a:lstStyle/>
          <a:p>
            <a:r>
              <a:rPr lang="en-US" dirty="0"/>
              <a:t>8.11 – Creating Reference List Citations Activity (not included)</a:t>
            </a:r>
          </a:p>
          <a:p>
            <a:r>
              <a:rPr lang="en-US" dirty="0"/>
              <a:t>8.12 – What is an In-Text Citation?</a:t>
            </a:r>
          </a:p>
          <a:p>
            <a:r>
              <a:rPr lang="en-US" dirty="0"/>
              <a:t>8.13 – In-Text Citations Activity</a:t>
            </a:r>
          </a:p>
          <a:p>
            <a:r>
              <a:rPr lang="en-US" dirty="0"/>
              <a:t>8.14 – How it All Works Together</a:t>
            </a:r>
          </a:p>
          <a:p>
            <a:r>
              <a:rPr lang="en-US" dirty="0"/>
              <a:t>8.15 – Matching Reference and In-Text Citations Activity</a:t>
            </a:r>
          </a:p>
          <a:p>
            <a:r>
              <a:rPr lang="en-US" dirty="0"/>
              <a:t>8.16 – APA Document Formatting</a:t>
            </a:r>
          </a:p>
        </p:txBody>
      </p:sp>
      <p:sp>
        <p:nvSpPr>
          <p:cNvPr id="4" name="Footer Placeholder 3">
            <a:extLst>
              <a:ext uri="{FF2B5EF4-FFF2-40B4-BE49-F238E27FC236}">
                <a16:creationId xmlns:a16="http://schemas.microsoft.com/office/drawing/2014/main" id="{5E83DFFA-104E-E40F-ACCE-118A3240257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Communication Essentials for College</a:t>
            </a:r>
          </a:p>
        </p:txBody>
      </p:sp>
      <p:sp>
        <p:nvSpPr>
          <p:cNvPr id="5" name="Slide Number Placeholder 4">
            <a:extLst>
              <a:ext uri="{FF2B5EF4-FFF2-40B4-BE49-F238E27FC236}">
                <a16:creationId xmlns:a16="http://schemas.microsoft.com/office/drawing/2014/main" id="{B6D2EBFC-8444-03FD-AB19-0D3A7E69598C}"/>
              </a:ext>
            </a:extLst>
          </p:cNvPr>
          <p:cNvSpPr>
            <a:spLocks noGrp="1"/>
          </p:cNvSpPr>
          <p:nvPr>
            <p:ph type="sldNum" sz="quarter" idx="12"/>
          </p:nvPr>
        </p:nvSpPr>
        <p:spPr/>
        <p:txBody>
          <a:bodyPr/>
          <a:lstStyle/>
          <a:p>
            <a:fld id="{5DEF7F31-0B8A-474A-B86C-91F381754329}" type="slidenum">
              <a:rPr lang="en-US" smtClean="0"/>
              <a:t>4</a:t>
            </a:fld>
            <a:endParaRPr lang="en-US" dirty="0"/>
          </a:p>
        </p:txBody>
      </p:sp>
    </p:spTree>
    <p:extLst>
      <p:ext uri="{BB962C8B-B14F-4D97-AF65-F5344CB8AC3E}">
        <p14:creationId xmlns:p14="http://schemas.microsoft.com/office/powerpoint/2010/main" val="3260163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4E8BA-ECDB-47DA-CFD0-E14BF7A273ED}"/>
              </a:ext>
            </a:extLst>
          </p:cNvPr>
          <p:cNvSpPr>
            <a:spLocks noGrp="1"/>
          </p:cNvSpPr>
          <p:nvPr>
            <p:ph type="title"/>
          </p:nvPr>
        </p:nvSpPr>
        <p:spPr/>
        <p:txBody>
          <a:bodyPr/>
          <a:lstStyle/>
          <a:p>
            <a:r>
              <a:rPr lang="en-US" dirty="0"/>
              <a:t>Quotation examples of In-text Citation (Continued 4)</a:t>
            </a:r>
          </a:p>
        </p:txBody>
      </p:sp>
      <p:sp>
        <p:nvSpPr>
          <p:cNvPr id="3" name="Content Placeholder 2">
            <a:extLst>
              <a:ext uri="{FF2B5EF4-FFF2-40B4-BE49-F238E27FC236}">
                <a16:creationId xmlns:a16="http://schemas.microsoft.com/office/drawing/2014/main" id="{6288142A-FC6D-B8E6-2C82-68970D0AB10A}"/>
              </a:ext>
            </a:extLst>
          </p:cNvPr>
          <p:cNvSpPr>
            <a:spLocks noGrp="1"/>
          </p:cNvSpPr>
          <p:nvPr>
            <p:ph idx="1"/>
          </p:nvPr>
        </p:nvSpPr>
        <p:spPr/>
        <p:txBody>
          <a:bodyPr/>
          <a:lstStyle/>
          <a:p>
            <a:r>
              <a:rPr lang="en-US" dirty="0"/>
              <a:t>Block direct quotes – Parenthetical Citation:</a:t>
            </a:r>
          </a:p>
          <a:p>
            <a:pPr marL="617220" lvl="1" indent="-342900">
              <a:buFont typeface="Arial" panose="020B0604020202020204" pitchFamily="34" charset="0"/>
              <a:buChar char="•"/>
            </a:pPr>
            <a:r>
              <a:rPr lang="en-US" b="0" dirty="0"/>
              <a:t>The citation is added at the very end after the ending punctuation on the same line.</a:t>
            </a:r>
          </a:p>
          <a:p>
            <a:pPr marL="617220" lvl="1" indent="-342900">
              <a:buFont typeface="Arial" panose="020B0604020202020204" pitchFamily="34" charset="0"/>
              <a:buChar char="•"/>
            </a:pPr>
            <a:r>
              <a:rPr lang="en-US" b="0" dirty="0"/>
              <a:t>If the quotation is on multiple page numbers, include a dash.</a:t>
            </a:r>
          </a:p>
          <a:p>
            <a:endParaRPr lang="en-US" dirty="0"/>
          </a:p>
        </p:txBody>
      </p:sp>
      <p:sp>
        <p:nvSpPr>
          <p:cNvPr id="4" name="Footer Placeholder 3">
            <a:extLst>
              <a:ext uri="{FF2B5EF4-FFF2-40B4-BE49-F238E27FC236}">
                <a16:creationId xmlns:a16="http://schemas.microsoft.com/office/drawing/2014/main" id="{775E1157-C284-DAAB-8B96-C694F6048EE9}"/>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97D4FFC0-3EE5-F5A5-8722-771D58F8E29D}"/>
              </a:ext>
            </a:extLst>
          </p:cNvPr>
          <p:cNvSpPr>
            <a:spLocks noGrp="1"/>
          </p:cNvSpPr>
          <p:nvPr>
            <p:ph type="sldNum" sz="quarter" idx="12"/>
          </p:nvPr>
        </p:nvSpPr>
        <p:spPr/>
        <p:txBody>
          <a:bodyPr/>
          <a:lstStyle/>
          <a:p>
            <a:fld id="{5DEF7F31-0B8A-474A-B86C-91F381754329}" type="slidenum">
              <a:rPr lang="en-US" smtClean="0"/>
              <a:t>40</a:t>
            </a:fld>
            <a:endParaRPr lang="en-US" dirty="0"/>
          </a:p>
        </p:txBody>
      </p:sp>
      <p:sp>
        <p:nvSpPr>
          <p:cNvPr id="6" name="TextBox 5">
            <a:extLst>
              <a:ext uri="{FF2B5EF4-FFF2-40B4-BE49-F238E27FC236}">
                <a16:creationId xmlns:a16="http://schemas.microsoft.com/office/drawing/2014/main" id="{6C95ECAF-B1FA-EAB4-9557-6FD909D3B5BA}"/>
              </a:ext>
            </a:extLst>
          </p:cNvPr>
          <p:cNvSpPr txBox="1"/>
          <p:nvPr/>
        </p:nvSpPr>
        <p:spPr>
          <a:xfrm>
            <a:off x="7445376" y="6356350"/>
            <a:ext cx="3286245" cy="338554"/>
          </a:xfrm>
          <a:prstGeom prst="rect">
            <a:avLst/>
          </a:prstGeom>
          <a:noFill/>
        </p:spPr>
        <p:txBody>
          <a:bodyPr wrap="square" rtlCol="0">
            <a:spAutoFit/>
          </a:bodyPr>
          <a:lstStyle/>
          <a:p>
            <a:r>
              <a:rPr lang="en-US" sz="1600" dirty="0"/>
              <a:t>(Booth et al., 2022)</a:t>
            </a:r>
          </a:p>
        </p:txBody>
      </p:sp>
    </p:spTree>
    <p:extLst>
      <p:ext uri="{BB962C8B-B14F-4D97-AF65-F5344CB8AC3E}">
        <p14:creationId xmlns:p14="http://schemas.microsoft.com/office/powerpoint/2010/main" val="161063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6ED4C-C792-2FD2-7A61-44560657F296}"/>
              </a:ext>
            </a:extLst>
          </p:cNvPr>
          <p:cNvSpPr>
            <a:spLocks noGrp="1"/>
          </p:cNvSpPr>
          <p:nvPr>
            <p:ph type="title"/>
          </p:nvPr>
        </p:nvSpPr>
        <p:spPr/>
        <p:txBody>
          <a:bodyPr/>
          <a:lstStyle/>
          <a:p>
            <a:r>
              <a:rPr lang="en-US" dirty="0"/>
              <a:t>In-text Citations</a:t>
            </a:r>
          </a:p>
        </p:txBody>
      </p:sp>
      <p:sp>
        <p:nvSpPr>
          <p:cNvPr id="3" name="Content Placeholder 2">
            <a:extLst>
              <a:ext uri="{FF2B5EF4-FFF2-40B4-BE49-F238E27FC236}">
                <a16:creationId xmlns:a16="http://schemas.microsoft.com/office/drawing/2014/main" id="{10EFA467-0A58-E0BC-02C9-6887C4171DE3}"/>
              </a:ext>
            </a:extLst>
          </p:cNvPr>
          <p:cNvSpPr>
            <a:spLocks noGrp="1"/>
          </p:cNvSpPr>
          <p:nvPr>
            <p:ph idx="1"/>
          </p:nvPr>
        </p:nvSpPr>
        <p:spPr/>
        <p:txBody>
          <a:bodyPr/>
          <a:lstStyle/>
          <a:p>
            <a:r>
              <a:rPr lang="en-US" dirty="0"/>
              <a:t>Watch </a:t>
            </a:r>
            <a:r>
              <a:rPr lang="en-US" dirty="0">
                <a:hlinkClick r:id="rId3"/>
              </a:rPr>
              <a:t>APA in-text citation </a:t>
            </a:r>
            <a:r>
              <a:rPr lang="en-US" dirty="0"/>
              <a:t>to learn how to create in-text citations in an APA style student paper.</a:t>
            </a:r>
          </a:p>
          <a:p>
            <a:endParaRPr lang="en-US" dirty="0"/>
          </a:p>
        </p:txBody>
      </p:sp>
      <p:sp>
        <p:nvSpPr>
          <p:cNvPr id="4" name="Footer Placeholder 3">
            <a:extLst>
              <a:ext uri="{FF2B5EF4-FFF2-40B4-BE49-F238E27FC236}">
                <a16:creationId xmlns:a16="http://schemas.microsoft.com/office/drawing/2014/main" id="{6450C398-CECD-8736-5FF8-A2FFA89139BB}"/>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87BA0E7E-1AB4-AB05-4753-FF538AB3B51A}"/>
              </a:ext>
            </a:extLst>
          </p:cNvPr>
          <p:cNvSpPr>
            <a:spLocks noGrp="1"/>
          </p:cNvSpPr>
          <p:nvPr>
            <p:ph type="sldNum" sz="quarter" idx="12"/>
          </p:nvPr>
        </p:nvSpPr>
        <p:spPr/>
        <p:txBody>
          <a:bodyPr/>
          <a:lstStyle/>
          <a:p>
            <a:fld id="{5DEF7F31-0B8A-474A-B86C-91F381754329}" type="slidenum">
              <a:rPr lang="en-US" smtClean="0"/>
              <a:t>41</a:t>
            </a:fld>
            <a:endParaRPr lang="en-US" dirty="0"/>
          </a:p>
        </p:txBody>
      </p:sp>
    </p:spTree>
    <p:extLst>
      <p:ext uri="{BB962C8B-B14F-4D97-AF65-F5344CB8AC3E}">
        <p14:creationId xmlns:p14="http://schemas.microsoft.com/office/powerpoint/2010/main" val="131114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2BC27-89A1-903E-5183-521CD4270D8E}"/>
              </a:ext>
            </a:extLst>
          </p:cNvPr>
          <p:cNvSpPr>
            <a:spLocks noGrp="1"/>
          </p:cNvSpPr>
          <p:nvPr>
            <p:ph type="title"/>
          </p:nvPr>
        </p:nvSpPr>
        <p:spPr/>
        <p:txBody>
          <a:bodyPr/>
          <a:lstStyle/>
          <a:p>
            <a:r>
              <a:rPr lang="en-US" b="0" dirty="0"/>
              <a:t>8.16 – APA Document Formatting</a:t>
            </a:r>
            <a:endParaRPr lang="en-US" dirty="0"/>
          </a:p>
        </p:txBody>
      </p:sp>
      <p:sp>
        <p:nvSpPr>
          <p:cNvPr id="3" name="Text Placeholder 2">
            <a:extLst>
              <a:ext uri="{FF2B5EF4-FFF2-40B4-BE49-F238E27FC236}">
                <a16:creationId xmlns:a16="http://schemas.microsoft.com/office/drawing/2014/main" id="{A05490F9-9C5B-7D24-6BEC-096296144A04}"/>
              </a:ext>
            </a:extLst>
          </p:cNvPr>
          <p:cNvSpPr>
            <a:spLocks noGrp="1"/>
          </p:cNvSpPr>
          <p:nvPr>
            <p:ph type="body" sz="quarter" idx="13"/>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F6CBC342-C52B-EAF2-D285-B983D8B83D49}"/>
              </a:ext>
            </a:extLst>
          </p:cNvPr>
          <p:cNvSpPr>
            <a:spLocks noGrp="1"/>
          </p:cNvSpPr>
          <p:nvPr>
            <p:ph idx="1"/>
          </p:nvPr>
        </p:nvSpPr>
        <p:spPr/>
        <p:txBody>
          <a:bodyPr/>
          <a:lstStyle/>
          <a:p>
            <a:r>
              <a:rPr lang="en-US" dirty="0"/>
              <a:t>Describe APA document formatting guidelines for the title page and headers.</a:t>
            </a:r>
          </a:p>
          <a:p>
            <a:endParaRPr lang="en-US" dirty="0"/>
          </a:p>
        </p:txBody>
      </p:sp>
      <p:sp>
        <p:nvSpPr>
          <p:cNvPr id="5" name="Footer Placeholder 4">
            <a:extLst>
              <a:ext uri="{FF2B5EF4-FFF2-40B4-BE49-F238E27FC236}">
                <a16:creationId xmlns:a16="http://schemas.microsoft.com/office/drawing/2014/main" id="{A10EA033-CB7F-A2D7-A655-0353D889BB4B}"/>
              </a:ext>
            </a:extLst>
          </p:cNvPr>
          <p:cNvSpPr>
            <a:spLocks noGrp="1"/>
          </p:cNvSpPr>
          <p:nvPr>
            <p:ph type="ftr" sz="quarter" idx="11"/>
          </p:nvPr>
        </p:nvSpPr>
        <p:spPr/>
        <p:txBody>
          <a:bodyPr/>
          <a:lstStyle/>
          <a:p>
            <a:r>
              <a:rPr lang="en-US"/>
              <a:t>Communication Essentials for College</a:t>
            </a:r>
            <a:endParaRPr lang="en-US" dirty="0"/>
          </a:p>
        </p:txBody>
      </p:sp>
      <p:sp>
        <p:nvSpPr>
          <p:cNvPr id="6" name="Slide Number Placeholder 5">
            <a:extLst>
              <a:ext uri="{FF2B5EF4-FFF2-40B4-BE49-F238E27FC236}">
                <a16:creationId xmlns:a16="http://schemas.microsoft.com/office/drawing/2014/main" id="{5D88FA0F-F64D-3A76-74B3-EA794CE24C86}"/>
              </a:ext>
            </a:extLst>
          </p:cNvPr>
          <p:cNvSpPr>
            <a:spLocks noGrp="1"/>
          </p:cNvSpPr>
          <p:nvPr>
            <p:ph type="sldNum" sz="quarter" idx="12"/>
          </p:nvPr>
        </p:nvSpPr>
        <p:spPr/>
        <p:txBody>
          <a:bodyPr/>
          <a:lstStyle/>
          <a:p>
            <a:fld id="{5DEF7F31-0B8A-474A-B86C-91F381754329}" type="slidenum">
              <a:rPr lang="en-US" smtClean="0"/>
              <a:t>42</a:t>
            </a:fld>
            <a:endParaRPr lang="en-US" dirty="0"/>
          </a:p>
        </p:txBody>
      </p:sp>
    </p:spTree>
    <p:extLst>
      <p:ext uri="{BB962C8B-B14F-4D97-AF65-F5344CB8AC3E}">
        <p14:creationId xmlns:p14="http://schemas.microsoft.com/office/powerpoint/2010/main" val="11986448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475BA-64E5-2C62-7DF5-A5527318A757}"/>
              </a:ext>
            </a:extLst>
          </p:cNvPr>
          <p:cNvSpPr>
            <a:spLocks noGrp="1"/>
          </p:cNvSpPr>
          <p:nvPr>
            <p:ph type="title"/>
          </p:nvPr>
        </p:nvSpPr>
        <p:spPr/>
        <p:txBody>
          <a:bodyPr/>
          <a:lstStyle/>
          <a:p>
            <a:r>
              <a:rPr lang="en-US" b="0" dirty="0"/>
              <a:t>APA Formatting</a:t>
            </a:r>
            <a:endParaRPr lang="en-US" dirty="0"/>
          </a:p>
        </p:txBody>
      </p:sp>
      <p:sp>
        <p:nvSpPr>
          <p:cNvPr id="3" name="Content Placeholder 2">
            <a:extLst>
              <a:ext uri="{FF2B5EF4-FFF2-40B4-BE49-F238E27FC236}">
                <a16:creationId xmlns:a16="http://schemas.microsoft.com/office/drawing/2014/main" id="{76CFB681-BD35-F138-AF94-25BC956CA5D6}"/>
              </a:ext>
            </a:extLst>
          </p:cNvPr>
          <p:cNvSpPr>
            <a:spLocks noGrp="1"/>
          </p:cNvSpPr>
          <p:nvPr>
            <p:ph idx="1"/>
          </p:nvPr>
        </p:nvSpPr>
        <p:spPr/>
        <p:txBody>
          <a:bodyPr/>
          <a:lstStyle/>
          <a:p>
            <a:r>
              <a:rPr lang="en-US" b="1" dirty="0"/>
              <a:t>Guidelines for formatting an APA paper: </a:t>
            </a:r>
          </a:p>
          <a:p>
            <a:pPr marL="617220" lvl="1" indent="-342900">
              <a:buFont typeface="Arial" panose="020B0604020202020204" pitchFamily="34" charset="0"/>
              <a:buChar char="•"/>
            </a:pPr>
            <a:r>
              <a:rPr lang="en-US" b="0" dirty="0"/>
              <a:t>1-inch margins at the top, bottom, left, and right of the page.</a:t>
            </a:r>
          </a:p>
          <a:p>
            <a:pPr marL="617220" lvl="1" indent="-342900">
              <a:buFont typeface="Arial" panose="020B0604020202020204" pitchFamily="34" charset="0"/>
              <a:buChar char="•"/>
            </a:pPr>
            <a:r>
              <a:rPr lang="en-US" b="0" dirty="0"/>
              <a:t>Font should be easy to read and standard size, e.g., 12-point Times New Roman, 11-point Calibri, or 11-point Arial.</a:t>
            </a:r>
          </a:p>
          <a:p>
            <a:pPr marL="617220" lvl="1" indent="-342900">
              <a:buFont typeface="Arial" panose="020B0604020202020204" pitchFamily="34" charset="0"/>
              <a:buChar char="•"/>
            </a:pPr>
            <a:r>
              <a:rPr lang="en-US" b="0" dirty="0"/>
              <a:t>Doubled spaced with left margin alignment.</a:t>
            </a:r>
          </a:p>
          <a:p>
            <a:endParaRPr lang="en-US" dirty="0"/>
          </a:p>
        </p:txBody>
      </p:sp>
      <p:sp>
        <p:nvSpPr>
          <p:cNvPr id="4" name="Footer Placeholder 3">
            <a:extLst>
              <a:ext uri="{FF2B5EF4-FFF2-40B4-BE49-F238E27FC236}">
                <a16:creationId xmlns:a16="http://schemas.microsoft.com/office/drawing/2014/main" id="{A9C1A3BA-216F-D392-C3F2-42C15C1D7CF5}"/>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BDF15A85-DA9A-5043-B1ED-FE749FBF8BBE}"/>
              </a:ext>
            </a:extLst>
          </p:cNvPr>
          <p:cNvSpPr>
            <a:spLocks noGrp="1"/>
          </p:cNvSpPr>
          <p:nvPr>
            <p:ph type="sldNum" sz="quarter" idx="12"/>
          </p:nvPr>
        </p:nvSpPr>
        <p:spPr/>
        <p:txBody>
          <a:bodyPr/>
          <a:lstStyle/>
          <a:p>
            <a:fld id="{5DEF7F31-0B8A-474A-B86C-91F381754329}" type="slidenum">
              <a:rPr lang="en-US" smtClean="0"/>
              <a:t>43</a:t>
            </a:fld>
            <a:endParaRPr lang="en-US" dirty="0"/>
          </a:p>
        </p:txBody>
      </p:sp>
      <p:sp>
        <p:nvSpPr>
          <p:cNvPr id="6" name="TextBox 5">
            <a:extLst>
              <a:ext uri="{FF2B5EF4-FFF2-40B4-BE49-F238E27FC236}">
                <a16:creationId xmlns:a16="http://schemas.microsoft.com/office/drawing/2014/main" id="{FA4BD7AF-D31E-9B91-0768-B72FA3594E71}"/>
              </a:ext>
            </a:extLst>
          </p:cNvPr>
          <p:cNvSpPr txBox="1"/>
          <p:nvPr/>
        </p:nvSpPr>
        <p:spPr>
          <a:xfrm>
            <a:off x="6419762" y="6352143"/>
            <a:ext cx="3286245" cy="338554"/>
          </a:xfrm>
          <a:prstGeom prst="rect">
            <a:avLst/>
          </a:prstGeom>
          <a:noFill/>
        </p:spPr>
        <p:txBody>
          <a:bodyPr wrap="square" rtlCol="0">
            <a:spAutoFit/>
          </a:bodyPr>
          <a:lstStyle/>
          <a:p>
            <a:r>
              <a:rPr lang="en-US" sz="1600" dirty="0">
                <a:solidFill>
                  <a:srgbClr val="39393A"/>
                </a:solidFill>
              </a:rPr>
              <a:t>(Booth et al., 2022, para. 1)</a:t>
            </a:r>
          </a:p>
        </p:txBody>
      </p:sp>
    </p:spTree>
    <p:extLst>
      <p:ext uri="{BB962C8B-B14F-4D97-AF65-F5344CB8AC3E}">
        <p14:creationId xmlns:p14="http://schemas.microsoft.com/office/powerpoint/2010/main" val="10826557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0A05B-B171-ACF8-C55E-953DA8A034A7}"/>
              </a:ext>
            </a:extLst>
          </p:cNvPr>
          <p:cNvSpPr>
            <a:spLocks noGrp="1"/>
          </p:cNvSpPr>
          <p:nvPr>
            <p:ph type="title"/>
          </p:nvPr>
        </p:nvSpPr>
        <p:spPr/>
        <p:txBody>
          <a:bodyPr/>
          <a:lstStyle/>
          <a:p>
            <a:r>
              <a:rPr lang="en-US" b="0" dirty="0"/>
              <a:t>APA Formatting (Continued)</a:t>
            </a:r>
            <a:endParaRPr lang="en-US" dirty="0"/>
          </a:p>
        </p:txBody>
      </p:sp>
      <p:sp>
        <p:nvSpPr>
          <p:cNvPr id="3" name="Content Placeholder 2">
            <a:extLst>
              <a:ext uri="{FF2B5EF4-FFF2-40B4-BE49-F238E27FC236}">
                <a16:creationId xmlns:a16="http://schemas.microsoft.com/office/drawing/2014/main" id="{C1E97056-9E0D-62EC-5284-61F30327FB62}"/>
              </a:ext>
            </a:extLst>
          </p:cNvPr>
          <p:cNvSpPr>
            <a:spLocks noGrp="1"/>
          </p:cNvSpPr>
          <p:nvPr>
            <p:ph idx="1"/>
          </p:nvPr>
        </p:nvSpPr>
        <p:spPr/>
        <p:txBody>
          <a:bodyPr/>
          <a:lstStyle/>
          <a:p>
            <a:r>
              <a:rPr lang="en-US" dirty="0"/>
              <a:t>Guidelines for formatting an APA paper: </a:t>
            </a:r>
          </a:p>
          <a:p>
            <a:pPr marL="617220" lvl="1" indent="-342900">
              <a:buFont typeface="Arial" panose="020B0604020202020204" pitchFamily="34" charset="0"/>
              <a:buChar char="•"/>
            </a:pPr>
            <a:r>
              <a:rPr lang="en-US" b="0" dirty="0"/>
              <a:t>First line of each paragraph must be indented.</a:t>
            </a:r>
          </a:p>
          <a:p>
            <a:pPr marL="617220" lvl="1" indent="-342900">
              <a:buFont typeface="Arial" panose="020B0604020202020204" pitchFamily="34" charset="0"/>
              <a:buChar char="•"/>
            </a:pPr>
            <a:r>
              <a:rPr lang="en-US" b="0" dirty="0"/>
              <a:t>Page numbers are listed in top-right corner of page.</a:t>
            </a:r>
          </a:p>
          <a:p>
            <a:endParaRPr lang="en-US" dirty="0"/>
          </a:p>
        </p:txBody>
      </p:sp>
      <p:sp>
        <p:nvSpPr>
          <p:cNvPr id="4" name="Footer Placeholder 3">
            <a:extLst>
              <a:ext uri="{FF2B5EF4-FFF2-40B4-BE49-F238E27FC236}">
                <a16:creationId xmlns:a16="http://schemas.microsoft.com/office/drawing/2014/main" id="{DA0DB463-0C2B-D2A5-04C3-C9BFC8BA82F4}"/>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63933C6E-5028-0E54-73D4-E450B5A8766D}"/>
              </a:ext>
            </a:extLst>
          </p:cNvPr>
          <p:cNvSpPr>
            <a:spLocks noGrp="1"/>
          </p:cNvSpPr>
          <p:nvPr>
            <p:ph type="sldNum" sz="quarter" idx="12"/>
          </p:nvPr>
        </p:nvSpPr>
        <p:spPr/>
        <p:txBody>
          <a:bodyPr/>
          <a:lstStyle/>
          <a:p>
            <a:fld id="{5DEF7F31-0B8A-474A-B86C-91F381754329}" type="slidenum">
              <a:rPr lang="en-US" smtClean="0"/>
              <a:t>44</a:t>
            </a:fld>
            <a:endParaRPr lang="en-US" dirty="0"/>
          </a:p>
        </p:txBody>
      </p:sp>
      <p:sp>
        <p:nvSpPr>
          <p:cNvPr id="6" name="TextBox 5">
            <a:extLst>
              <a:ext uri="{FF2B5EF4-FFF2-40B4-BE49-F238E27FC236}">
                <a16:creationId xmlns:a16="http://schemas.microsoft.com/office/drawing/2014/main" id="{EF574713-CA30-03B1-9B91-6F6780377314}"/>
              </a:ext>
            </a:extLst>
          </p:cNvPr>
          <p:cNvSpPr txBox="1"/>
          <p:nvPr/>
        </p:nvSpPr>
        <p:spPr>
          <a:xfrm>
            <a:off x="6593384" y="6352143"/>
            <a:ext cx="3286245" cy="338554"/>
          </a:xfrm>
          <a:prstGeom prst="rect">
            <a:avLst/>
          </a:prstGeom>
          <a:noFill/>
        </p:spPr>
        <p:txBody>
          <a:bodyPr wrap="square" rtlCol="0">
            <a:spAutoFit/>
          </a:bodyPr>
          <a:lstStyle/>
          <a:p>
            <a:r>
              <a:rPr lang="en-US" sz="1600" dirty="0">
                <a:solidFill>
                  <a:srgbClr val="39393A"/>
                </a:solidFill>
              </a:rPr>
              <a:t>(Booth et al., 2022, para. 1)</a:t>
            </a:r>
          </a:p>
        </p:txBody>
      </p:sp>
    </p:spTree>
    <p:extLst>
      <p:ext uri="{BB962C8B-B14F-4D97-AF65-F5344CB8AC3E}">
        <p14:creationId xmlns:p14="http://schemas.microsoft.com/office/powerpoint/2010/main" val="1047871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7C819-50F4-1312-DCAE-9ED344AAAF3F}"/>
              </a:ext>
            </a:extLst>
          </p:cNvPr>
          <p:cNvSpPr>
            <a:spLocks noGrp="1"/>
          </p:cNvSpPr>
          <p:nvPr>
            <p:ph type="title"/>
          </p:nvPr>
        </p:nvSpPr>
        <p:spPr/>
        <p:txBody>
          <a:bodyPr/>
          <a:lstStyle/>
          <a:p>
            <a:r>
              <a:rPr lang="en-US" b="0" dirty="0"/>
              <a:t>APA Title Page</a:t>
            </a:r>
            <a:endParaRPr lang="en-US" dirty="0"/>
          </a:p>
        </p:txBody>
      </p:sp>
      <p:sp>
        <p:nvSpPr>
          <p:cNvPr id="3" name="Content Placeholder 2">
            <a:extLst>
              <a:ext uri="{FF2B5EF4-FFF2-40B4-BE49-F238E27FC236}">
                <a16:creationId xmlns:a16="http://schemas.microsoft.com/office/drawing/2014/main" id="{D7B153A5-C1D1-9FC4-FCF7-1EB9FE8AAB8C}"/>
              </a:ext>
            </a:extLst>
          </p:cNvPr>
          <p:cNvSpPr>
            <a:spLocks noGrp="1"/>
          </p:cNvSpPr>
          <p:nvPr>
            <p:ph idx="1"/>
          </p:nvPr>
        </p:nvSpPr>
        <p:spPr/>
        <p:txBody>
          <a:bodyPr/>
          <a:lstStyle/>
          <a:p>
            <a:r>
              <a:rPr lang="en-US" dirty="0"/>
              <a:t>APA papers should begin with a title page that includes:</a:t>
            </a:r>
          </a:p>
          <a:p>
            <a:pPr marL="617220" lvl="1" indent="-342900">
              <a:buFont typeface="Arial" panose="020B0604020202020204" pitchFamily="34" charset="0"/>
              <a:buChar char="•"/>
            </a:pPr>
            <a:r>
              <a:rPr lang="en-US" b="0" dirty="0"/>
              <a:t>A page number at top right corner (title page is page 1).</a:t>
            </a:r>
          </a:p>
          <a:p>
            <a:pPr marL="617220" lvl="1" indent="-342900">
              <a:buFont typeface="Arial" panose="020B0604020202020204" pitchFamily="34" charset="0"/>
              <a:buChar char="•"/>
            </a:pPr>
            <a:r>
              <a:rPr lang="en-US" b="0" dirty="0"/>
              <a:t>Title in bold font centered in upper half of page.</a:t>
            </a:r>
          </a:p>
          <a:p>
            <a:pPr marL="617220" lvl="1" indent="-342900">
              <a:buFont typeface="Arial" panose="020B0604020202020204" pitchFamily="34" charset="0"/>
              <a:buChar char="•"/>
            </a:pPr>
            <a:r>
              <a:rPr lang="en-US" b="0" dirty="0"/>
              <a:t>Your name centered two double spaces below the title.</a:t>
            </a:r>
          </a:p>
          <a:p>
            <a:pPr marL="617220" lvl="1" indent="-342900">
              <a:buFont typeface="Arial" panose="020B0604020202020204" pitchFamily="34" charset="0"/>
              <a:buChar char="•"/>
            </a:pPr>
            <a:r>
              <a:rPr lang="en-US" b="0" dirty="0"/>
              <a:t>Student number if required.  </a:t>
            </a:r>
          </a:p>
          <a:p>
            <a:endParaRPr lang="en-US" dirty="0"/>
          </a:p>
        </p:txBody>
      </p:sp>
      <p:sp>
        <p:nvSpPr>
          <p:cNvPr id="4" name="Footer Placeholder 3">
            <a:extLst>
              <a:ext uri="{FF2B5EF4-FFF2-40B4-BE49-F238E27FC236}">
                <a16:creationId xmlns:a16="http://schemas.microsoft.com/office/drawing/2014/main" id="{9BAA150C-61D0-DE98-4D21-15A2A46D6B5A}"/>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A13F99C8-E7AF-6A33-5021-F0B02D002E57}"/>
              </a:ext>
            </a:extLst>
          </p:cNvPr>
          <p:cNvSpPr>
            <a:spLocks noGrp="1"/>
          </p:cNvSpPr>
          <p:nvPr>
            <p:ph type="sldNum" sz="quarter" idx="12"/>
          </p:nvPr>
        </p:nvSpPr>
        <p:spPr/>
        <p:txBody>
          <a:bodyPr/>
          <a:lstStyle/>
          <a:p>
            <a:fld id="{5DEF7F31-0B8A-474A-B86C-91F381754329}" type="slidenum">
              <a:rPr lang="en-US" smtClean="0"/>
              <a:t>45</a:t>
            </a:fld>
            <a:endParaRPr lang="en-US" dirty="0"/>
          </a:p>
        </p:txBody>
      </p:sp>
      <p:sp>
        <p:nvSpPr>
          <p:cNvPr id="6" name="TextBox 5">
            <a:extLst>
              <a:ext uri="{FF2B5EF4-FFF2-40B4-BE49-F238E27FC236}">
                <a16:creationId xmlns:a16="http://schemas.microsoft.com/office/drawing/2014/main" id="{78B48593-EFBE-6FEA-DF60-324356935E58}"/>
              </a:ext>
            </a:extLst>
          </p:cNvPr>
          <p:cNvSpPr txBox="1"/>
          <p:nvPr/>
        </p:nvSpPr>
        <p:spPr>
          <a:xfrm>
            <a:off x="6532341" y="6137566"/>
            <a:ext cx="3286245" cy="584775"/>
          </a:xfrm>
          <a:prstGeom prst="rect">
            <a:avLst/>
          </a:prstGeom>
          <a:noFill/>
        </p:spPr>
        <p:txBody>
          <a:bodyPr wrap="square" rtlCol="0">
            <a:spAutoFit/>
          </a:bodyPr>
          <a:lstStyle/>
          <a:p>
            <a:r>
              <a:rPr lang="en-US" sz="1600" dirty="0">
                <a:solidFill>
                  <a:srgbClr val="39393A"/>
                </a:solidFill>
              </a:rPr>
              <a:t>(Booth et al., 2022, para. 2)</a:t>
            </a:r>
          </a:p>
          <a:p>
            <a:endParaRPr lang="en-US" sz="1600" dirty="0"/>
          </a:p>
        </p:txBody>
      </p:sp>
    </p:spTree>
    <p:extLst>
      <p:ext uri="{BB962C8B-B14F-4D97-AF65-F5344CB8AC3E}">
        <p14:creationId xmlns:p14="http://schemas.microsoft.com/office/powerpoint/2010/main" val="1485012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17A8-FB1D-736C-4EBA-BDE277E3CF8D}"/>
              </a:ext>
            </a:extLst>
          </p:cNvPr>
          <p:cNvSpPr>
            <a:spLocks noGrp="1"/>
          </p:cNvSpPr>
          <p:nvPr>
            <p:ph type="title"/>
          </p:nvPr>
        </p:nvSpPr>
        <p:spPr/>
        <p:txBody>
          <a:bodyPr/>
          <a:lstStyle/>
          <a:p>
            <a:r>
              <a:rPr lang="en-US" b="0" dirty="0"/>
              <a:t>APA Title Page (Continued)</a:t>
            </a:r>
            <a:endParaRPr lang="en-US" dirty="0"/>
          </a:p>
        </p:txBody>
      </p:sp>
      <p:sp>
        <p:nvSpPr>
          <p:cNvPr id="3" name="Content Placeholder 2">
            <a:extLst>
              <a:ext uri="{FF2B5EF4-FFF2-40B4-BE49-F238E27FC236}">
                <a16:creationId xmlns:a16="http://schemas.microsoft.com/office/drawing/2014/main" id="{EAF83A13-C274-0735-802C-CA9795090FCC}"/>
              </a:ext>
            </a:extLst>
          </p:cNvPr>
          <p:cNvSpPr>
            <a:spLocks noGrp="1"/>
          </p:cNvSpPr>
          <p:nvPr>
            <p:ph idx="1"/>
          </p:nvPr>
        </p:nvSpPr>
        <p:spPr/>
        <p:txBody>
          <a:bodyPr/>
          <a:lstStyle/>
          <a:p>
            <a:r>
              <a:rPr lang="en-US" dirty="0"/>
              <a:t>APA papers should begin with a title page that includes:</a:t>
            </a:r>
          </a:p>
          <a:p>
            <a:pPr marL="617220" lvl="1" indent="-342900">
              <a:buFont typeface="Arial" panose="020B0604020202020204" pitchFamily="34" charset="0"/>
              <a:buChar char="•"/>
            </a:pPr>
            <a:r>
              <a:rPr lang="en-US" b="0" dirty="0"/>
              <a:t>Your affiliation (name of your school) centered below your name</a:t>
            </a:r>
          </a:p>
          <a:p>
            <a:pPr marL="617220" lvl="1" indent="-342900">
              <a:buFont typeface="Arial" panose="020B0604020202020204" pitchFamily="34" charset="0"/>
              <a:buChar char="•"/>
            </a:pPr>
            <a:r>
              <a:rPr lang="en-US" b="0" dirty="0"/>
              <a:t>Your course name</a:t>
            </a:r>
          </a:p>
          <a:p>
            <a:pPr marL="617220" lvl="1" indent="-342900">
              <a:buFont typeface="Arial" panose="020B0604020202020204" pitchFamily="34" charset="0"/>
              <a:buChar char="•"/>
            </a:pPr>
            <a:r>
              <a:rPr lang="en-US" b="0" dirty="0"/>
              <a:t>Your instructor’s name</a:t>
            </a:r>
          </a:p>
          <a:p>
            <a:pPr marL="617220" lvl="1" indent="-342900">
              <a:buFont typeface="Arial" panose="020B0604020202020204" pitchFamily="34" charset="0"/>
              <a:buChar char="•"/>
            </a:pPr>
            <a:r>
              <a:rPr lang="en-US" b="0" dirty="0"/>
              <a:t>Due date</a:t>
            </a:r>
          </a:p>
          <a:p>
            <a:endParaRPr lang="en-US" dirty="0"/>
          </a:p>
        </p:txBody>
      </p:sp>
      <p:sp>
        <p:nvSpPr>
          <p:cNvPr id="4" name="Footer Placeholder 3">
            <a:extLst>
              <a:ext uri="{FF2B5EF4-FFF2-40B4-BE49-F238E27FC236}">
                <a16:creationId xmlns:a16="http://schemas.microsoft.com/office/drawing/2014/main" id="{461F79CD-4E7A-8626-1B82-07660E092ED6}"/>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D2B5FA72-773D-C092-1ED5-DBD439EA0181}"/>
              </a:ext>
            </a:extLst>
          </p:cNvPr>
          <p:cNvSpPr>
            <a:spLocks noGrp="1"/>
          </p:cNvSpPr>
          <p:nvPr>
            <p:ph type="sldNum" sz="quarter" idx="12"/>
          </p:nvPr>
        </p:nvSpPr>
        <p:spPr/>
        <p:txBody>
          <a:bodyPr/>
          <a:lstStyle/>
          <a:p>
            <a:fld id="{5DEF7F31-0B8A-474A-B86C-91F381754329}" type="slidenum">
              <a:rPr lang="en-US" smtClean="0"/>
              <a:t>46</a:t>
            </a:fld>
            <a:endParaRPr lang="en-US" dirty="0"/>
          </a:p>
        </p:txBody>
      </p:sp>
      <p:sp>
        <p:nvSpPr>
          <p:cNvPr id="6" name="TextBox 5">
            <a:extLst>
              <a:ext uri="{FF2B5EF4-FFF2-40B4-BE49-F238E27FC236}">
                <a16:creationId xmlns:a16="http://schemas.microsoft.com/office/drawing/2014/main" id="{E80271E7-1E42-C4B8-4642-F13B968C13DE}"/>
              </a:ext>
            </a:extLst>
          </p:cNvPr>
          <p:cNvSpPr txBox="1"/>
          <p:nvPr/>
        </p:nvSpPr>
        <p:spPr>
          <a:xfrm>
            <a:off x="6295717" y="6215746"/>
            <a:ext cx="3286245" cy="584775"/>
          </a:xfrm>
          <a:prstGeom prst="rect">
            <a:avLst/>
          </a:prstGeom>
          <a:noFill/>
        </p:spPr>
        <p:txBody>
          <a:bodyPr wrap="square" rtlCol="0">
            <a:spAutoFit/>
          </a:bodyPr>
          <a:lstStyle/>
          <a:p>
            <a:r>
              <a:rPr lang="en-US" sz="1600" dirty="0">
                <a:solidFill>
                  <a:srgbClr val="39393A"/>
                </a:solidFill>
              </a:rPr>
              <a:t>(Booth et al., 2022, para. 2)</a:t>
            </a:r>
          </a:p>
          <a:p>
            <a:endParaRPr lang="en-US" sz="1600" dirty="0"/>
          </a:p>
        </p:txBody>
      </p:sp>
    </p:spTree>
    <p:extLst>
      <p:ext uri="{BB962C8B-B14F-4D97-AF65-F5344CB8AC3E}">
        <p14:creationId xmlns:p14="http://schemas.microsoft.com/office/powerpoint/2010/main" val="723304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FA172-50B9-2FD4-A84A-7D03934E3BC6}"/>
              </a:ext>
            </a:extLst>
          </p:cNvPr>
          <p:cNvSpPr>
            <a:spLocks noGrp="1"/>
          </p:cNvSpPr>
          <p:nvPr>
            <p:ph type="title"/>
          </p:nvPr>
        </p:nvSpPr>
        <p:spPr/>
        <p:txBody>
          <a:bodyPr/>
          <a:lstStyle/>
          <a:p>
            <a:r>
              <a:rPr lang="en-US" b="0" dirty="0"/>
              <a:t>Using Headings in APA</a:t>
            </a:r>
            <a:endParaRPr lang="en-US" dirty="0"/>
          </a:p>
        </p:txBody>
      </p:sp>
      <p:sp>
        <p:nvSpPr>
          <p:cNvPr id="3" name="Content Placeholder 2">
            <a:extLst>
              <a:ext uri="{FF2B5EF4-FFF2-40B4-BE49-F238E27FC236}">
                <a16:creationId xmlns:a16="http://schemas.microsoft.com/office/drawing/2014/main" id="{38BDAE9B-EB07-4F53-CDA3-86EA73638A2D}"/>
              </a:ext>
            </a:extLst>
          </p:cNvPr>
          <p:cNvSpPr>
            <a:spLocks noGrp="1"/>
          </p:cNvSpPr>
          <p:nvPr>
            <p:ph idx="1"/>
          </p:nvPr>
        </p:nvSpPr>
        <p:spPr/>
        <p:txBody>
          <a:bodyPr/>
          <a:lstStyle/>
          <a:p>
            <a:r>
              <a:rPr lang="en-US" dirty="0"/>
              <a:t>Headings guide readers about upcoming content. </a:t>
            </a:r>
          </a:p>
          <a:p>
            <a:r>
              <a:rPr lang="en-US" dirty="0"/>
              <a:t>They organize the paper using a hierarchical structure.</a:t>
            </a:r>
          </a:p>
          <a:p>
            <a:r>
              <a:rPr lang="en-US" dirty="0"/>
              <a:t>Generally, first-level headings are required at the college level, but in some instances, second-level headings may be required.</a:t>
            </a:r>
          </a:p>
          <a:p>
            <a:r>
              <a:rPr lang="en-US" dirty="0"/>
              <a:t>More advanced projects require third and fourth-level headings.</a:t>
            </a:r>
          </a:p>
          <a:p>
            <a:r>
              <a:rPr lang="en-US" dirty="0"/>
              <a:t>Refer to Chapter 8.16 for examples of </a:t>
            </a:r>
            <a:r>
              <a:rPr lang="en-US" dirty="0">
                <a:hlinkClick r:id="rId2"/>
              </a:rPr>
              <a:t>what headings should look like</a:t>
            </a:r>
            <a:r>
              <a:rPr lang="en-US" dirty="0"/>
              <a:t>.</a:t>
            </a:r>
          </a:p>
          <a:p>
            <a:endParaRPr lang="en-US" dirty="0"/>
          </a:p>
        </p:txBody>
      </p:sp>
      <p:sp>
        <p:nvSpPr>
          <p:cNvPr id="4" name="Footer Placeholder 3">
            <a:extLst>
              <a:ext uri="{FF2B5EF4-FFF2-40B4-BE49-F238E27FC236}">
                <a16:creationId xmlns:a16="http://schemas.microsoft.com/office/drawing/2014/main" id="{E7101BAC-50DD-21B8-DE17-B52A1C28ECB8}"/>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0618AC36-7F93-669E-56AC-658BA5BFB78E}"/>
              </a:ext>
            </a:extLst>
          </p:cNvPr>
          <p:cNvSpPr>
            <a:spLocks noGrp="1"/>
          </p:cNvSpPr>
          <p:nvPr>
            <p:ph type="sldNum" sz="quarter" idx="12"/>
          </p:nvPr>
        </p:nvSpPr>
        <p:spPr/>
        <p:txBody>
          <a:bodyPr/>
          <a:lstStyle/>
          <a:p>
            <a:fld id="{5DEF7F31-0B8A-474A-B86C-91F381754329}" type="slidenum">
              <a:rPr lang="en-US" smtClean="0"/>
              <a:t>47</a:t>
            </a:fld>
            <a:endParaRPr lang="en-US" dirty="0"/>
          </a:p>
        </p:txBody>
      </p:sp>
    </p:spTree>
    <p:extLst>
      <p:ext uri="{BB962C8B-B14F-4D97-AF65-F5344CB8AC3E}">
        <p14:creationId xmlns:p14="http://schemas.microsoft.com/office/powerpoint/2010/main" val="2553117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3D73C-C9A1-46C5-5396-9FDEF290AEC5}"/>
              </a:ext>
            </a:extLst>
          </p:cNvPr>
          <p:cNvSpPr>
            <a:spLocks noGrp="1"/>
          </p:cNvSpPr>
          <p:nvPr>
            <p:ph type="title"/>
          </p:nvPr>
        </p:nvSpPr>
        <p:spPr/>
        <p:txBody>
          <a:bodyPr/>
          <a:lstStyle/>
          <a:p>
            <a:r>
              <a:rPr lang="en-US" b="0" dirty="0"/>
              <a:t>What Headings Should Look Like</a:t>
            </a:r>
            <a:endParaRPr lang="en-US" dirty="0"/>
          </a:p>
        </p:txBody>
      </p:sp>
      <p:sp>
        <p:nvSpPr>
          <p:cNvPr id="3" name="Content Placeholder 2">
            <a:extLst>
              <a:ext uri="{FF2B5EF4-FFF2-40B4-BE49-F238E27FC236}">
                <a16:creationId xmlns:a16="http://schemas.microsoft.com/office/drawing/2014/main" id="{328B9D30-D6A8-143C-6962-4891C2040370}"/>
              </a:ext>
            </a:extLst>
          </p:cNvPr>
          <p:cNvSpPr>
            <a:spLocks noGrp="1"/>
          </p:cNvSpPr>
          <p:nvPr>
            <p:ph idx="1"/>
          </p:nvPr>
        </p:nvSpPr>
        <p:spPr/>
        <p:txBody>
          <a:bodyPr/>
          <a:lstStyle/>
          <a:p>
            <a:r>
              <a:rPr lang="en-US" dirty="0"/>
              <a:t>The title of your paper should have these elements:</a:t>
            </a:r>
          </a:p>
          <a:p>
            <a:pPr marL="617220" lvl="1" indent="-342900">
              <a:buFont typeface="Arial" panose="020B0604020202020204" pitchFamily="34" charset="0"/>
              <a:buChar char="•"/>
            </a:pPr>
            <a:r>
              <a:rPr lang="en-US" b="0" dirty="0"/>
              <a:t>First-level heading.</a:t>
            </a:r>
          </a:p>
          <a:p>
            <a:pPr marL="617220" lvl="1" indent="-342900">
              <a:buFont typeface="Arial" panose="020B0604020202020204" pitchFamily="34" charset="0"/>
              <a:buChar char="•"/>
            </a:pPr>
            <a:r>
              <a:rPr lang="en-US" b="0" dirty="0"/>
              <a:t>Should be centered in bold font.</a:t>
            </a:r>
          </a:p>
          <a:p>
            <a:pPr marL="617220" lvl="1" indent="-342900">
              <a:buFont typeface="Arial" panose="020B0604020202020204" pitchFamily="34" charset="0"/>
              <a:buChar char="•"/>
            </a:pPr>
            <a:r>
              <a:rPr lang="en-US" b="0" dirty="0"/>
              <a:t>All major words should be capitalized (Title Case).</a:t>
            </a:r>
          </a:p>
          <a:p>
            <a:pPr marL="617220" lvl="1" indent="-342900">
              <a:buFont typeface="Arial" panose="020B0604020202020204" pitchFamily="34" charset="0"/>
              <a:buChar char="•"/>
            </a:pPr>
            <a:r>
              <a:rPr lang="en-US" b="0" dirty="0"/>
              <a:t>Do not use the heading “Introduction”.</a:t>
            </a:r>
          </a:p>
          <a:p>
            <a:endParaRPr lang="en-US" dirty="0"/>
          </a:p>
        </p:txBody>
      </p:sp>
      <p:sp>
        <p:nvSpPr>
          <p:cNvPr id="4" name="Footer Placeholder 3">
            <a:extLst>
              <a:ext uri="{FF2B5EF4-FFF2-40B4-BE49-F238E27FC236}">
                <a16:creationId xmlns:a16="http://schemas.microsoft.com/office/drawing/2014/main" id="{FC93FADA-F8DF-D7B5-F53B-2D51F9F5FFC0}"/>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A9ACF976-AC89-A4F6-17DC-7CE8D490452D}"/>
              </a:ext>
            </a:extLst>
          </p:cNvPr>
          <p:cNvSpPr>
            <a:spLocks noGrp="1"/>
          </p:cNvSpPr>
          <p:nvPr>
            <p:ph type="sldNum" sz="quarter" idx="12"/>
          </p:nvPr>
        </p:nvSpPr>
        <p:spPr/>
        <p:txBody>
          <a:bodyPr/>
          <a:lstStyle/>
          <a:p>
            <a:fld id="{5DEF7F31-0B8A-474A-B86C-91F381754329}" type="slidenum">
              <a:rPr lang="en-US" smtClean="0"/>
              <a:t>48</a:t>
            </a:fld>
            <a:endParaRPr lang="en-US" dirty="0"/>
          </a:p>
        </p:txBody>
      </p:sp>
      <p:sp>
        <p:nvSpPr>
          <p:cNvPr id="6" name="TextBox 5">
            <a:extLst>
              <a:ext uri="{FF2B5EF4-FFF2-40B4-BE49-F238E27FC236}">
                <a16:creationId xmlns:a16="http://schemas.microsoft.com/office/drawing/2014/main" id="{31F6E30F-A088-C296-F697-2EA979EDD06E}"/>
              </a:ext>
            </a:extLst>
          </p:cNvPr>
          <p:cNvSpPr txBox="1"/>
          <p:nvPr/>
        </p:nvSpPr>
        <p:spPr>
          <a:xfrm>
            <a:off x="6486879" y="6356350"/>
            <a:ext cx="3286245" cy="584775"/>
          </a:xfrm>
          <a:prstGeom prst="rect">
            <a:avLst/>
          </a:prstGeom>
          <a:noFill/>
        </p:spPr>
        <p:txBody>
          <a:bodyPr wrap="square" rtlCol="0">
            <a:spAutoFit/>
          </a:bodyPr>
          <a:lstStyle/>
          <a:p>
            <a:r>
              <a:rPr lang="en-US" sz="1600" dirty="0">
                <a:solidFill>
                  <a:srgbClr val="39393A"/>
                </a:solidFill>
              </a:rPr>
              <a:t>(Booth et al., 2022, para. 6)</a:t>
            </a:r>
          </a:p>
          <a:p>
            <a:endParaRPr lang="en-US" sz="1600" dirty="0"/>
          </a:p>
        </p:txBody>
      </p:sp>
    </p:spTree>
    <p:extLst>
      <p:ext uri="{BB962C8B-B14F-4D97-AF65-F5344CB8AC3E}">
        <p14:creationId xmlns:p14="http://schemas.microsoft.com/office/powerpoint/2010/main" val="19041833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9A21F-A448-6B43-FE0D-DE92D987E30B}"/>
              </a:ext>
            </a:extLst>
          </p:cNvPr>
          <p:cNvSpPr>
            <a:spLocks noGrp="1"/>
          </p:cNvSpPr>
          <p:nvPr>
            <p:ph type="title"/>
          </p:nvPr>
        </p:nvSpPr>
        <p:spPr/>
        <p:txBody>
          <a:bodyPr/>
          <a:lstStyle/>
          <a:p>
            <a:r>
              <a:rPr lang="en-US" b="0" dirty="0"/>
              <a:t>What Headings Should Look Like (Continued 1)</a:t>
            </a:r>
            <a:endParaRPr lang="en-US" dirty="0"/>
          </a:p>
        </p:txBody>
      </p:sp>
      <p:sp>
        <p:nvSpPr>
          <p:cNvPr id="3" name="Content Placeholder 2">
            <a:extLst>
              <a:ext uri="{FF2B5EF4-FFF2-40B4-BE49-F238E27FC236}">
                <a16:creationId xmlns:a16="http://schemas.microsoft.com/office/drawing/2014/main" id="{8168F0AA-DEEB-F25A-4FFE-2E12E516C081}"/>
              </a:ext>
            </a:extLst>
          </p:cNvPr>
          <p:cNvSpPr>
            <a:spLocks noGrp="1"/>
          </p:cNvSpPr>
          <p:nvPr>
            <p:ph idx="1"/>
          </p:nvPr>
        </p:nvSpPr>
        <p:spPr/>
        <p:txBody>
          <a:bodyPr/>
          <a:lstStyle/>
          <a:p>
            <a:pPr marL="0" indent="0">
              <a:buNone/>
            </a:pPr>
            <a:r>
              <a:rPr lang="en-US" dirty="0"/>
              <a:t>First-level headings: </a:t>
            </a:r>
          </a:p>
          <a:p>
            <a:pPr marL="617220" lvl="1" indent="-342900">
              <a:buFont typeface="Arial" panose="020B0604020202020204" pitchFamily="34" charset="0"/>
              <a:buChar char="•"/>
            </a:pPr>
            <a:r>
              <a:rPr lang="en-US" b="0" dirty="0"/>
              <a:t>Should be centered in bold font and in Title Case</a:t>
            </a:r>
          </a:p>
          <a:p>
            <a:endParaRPr lang="en-US" dirty="0"/>
          </a:p>
          <a:p>
            <a:pPr marL="0" indent="0">
              <a:buNone/>
            </a:pPr>
            <a:r>
              <a:rPr lang="en-US" dirty="0"/>
              <a:t>Second-level headings:</a:t>
            </a:r>
          </a:p>
          <a:p>
            <a:pPr marL="617220" lvl="1" indent="-342900">
              <a:buFont typeface="Arial" panose="020B0604020202020204" pitchFamily="34" charset="0"/>
              <a:buChar char="•"/>
            </a:pPr>
            <a:r>
              <a:rPr lang="en-US" b="0" dirty="0"/>
              <a:t>Used to break up larger sections within a first-level heading</a:t>
            </a:r>
          </a:p>
          <a:p>
            <a:pPr marL="617220" lvl="1" indent="-342900">
              <a:buFont typeface="Arial" panose="020B0604020202020204" pitchFamily="34" charset="0"/>
              <a:buChar char="•"/>
            </a:pPr>
            <a:r>
              <a:rPr lang="en-US" b="0" dirty="0"/>
              <a:t>Placed flush against the left margin using bold font in Title Case</a:t>
            </a:r>
          </a:p>
          <a:p>
            <a:endParaRPr lang="en-US" dirty="0"/>
          </a:p>
        </p:txBody>
      </p:sp>
      <p:sp>
        <p:nvSpPr>
          <p:cNvPr id="4" name="Footer Placeholder 3">
            <a:extLst>
              <a:ext uri="{FF2B5EF4-FFF2-40B4-BE49-F238E27FC236}">
                <a16:creationId xmlns:a16="http://schemas.microsoft.com/office/drawing/2014/main" id="{B37581A9-054C-D239-5FA0-F818265B9A2C}"/>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4B884C4E-8E6C-E8AD-8BBF-737CBEF7CA00}"/>
              </a:ext>
            </a:extLst>
          </p:cNvPr>
          <p:cNvSpPr>
            <a:spLocks noGrp="1"/>
          </p:cNvSpPr>
          <p:nvPr>
            <p:ph type="sldNum" sz="quarter" idx="12"/>
          </p:nvPr>
        </p:nvSpPr>
        <p:spPr/>
        <p:txBody>
          <a:bodyPr/>
          <a:lstStyle/>
          <a:p>
            <a:fld id="{5DEF7F31-0B8A-474A-B86C-91F381754329}" type="slidenum">
              <a:rPr lang="en-US" smtClean="0"/>
              <a:t>49</a:t>
            </a:fld>
            <a:endParaRPr lang="en-US" dirty="0"/>
          </a:p>
        </p:txBody>
      </p:sp>
      <p:sp>
        <p:nvSpPr>
          <p:cNvPr id="6" name="TextBox 5">
            <a:extLst>
              <a:ext uri="{FF2B5EF4-FFF2-40B4-BE49-F238E27FC236}">
                <a16:creationId xmlns:a16="http://schemas.microsoft.com/office/drawing/2014/main" id="{44835830-D704-B181-3FD2-A6769FAA7FAC}"/>
              </a:ext>
            </a:extLst>
          </p:cNvPr>
          <p:cNvSpPr txBox="1"/>
          <p:nvPr/>
        </p:nvSpPr>
        <p:spPr>
          <a:xfrm>
            <a:off x="6052413" y="6272560"/>
            <a:ext cx="3673831" cy="584775"/>
          </a:xfrm>
          <a:prstGeom prst="rect">
            <a:avLst/>
          </a:prstGeom>
          <a:noFill/>
        </p:spPr>
        <p:txBody>
          <a:bodyPr wrap="square" rtlCol="0">
            <a:spAutoFit/>
          </a:bodyPr>
          <a:lstStyle/>
          <a:p>
            <a:r>
              <a:rPr lang="en-US" sz="1600" dirty="0">
                <a:solidFill>
                  <a:srgbClr val="39393A"/>
                </a:solidFill>
              </a:rPr>
              <a:t>(Booth et al., 2022, para. 7-8)</a:t>
            </a:r>
          </a:p>
          <a:p>
            <a:endParaRPr lang="en-US" sz="1600" dirty="0"/>
          </a:p>
        </p:txBody>
      </p:sp>
    </p:spTree>
    <p:extLst>
      <p:ext uri="{BB962C8B-B14F-4D97-AF65-F5344CB8AC3E}">
        <p14:creationId xmlns:p14="http://schemas.microsoft.com/office/powerpoint/2010/main" val="2066176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E871-FE11-FA01-2F20-7D174329377F}"/>
              </a:ext>
            </a:extLst>
          </p:cNvPr>
          <p:cNvSpPr>
            <a:spLocks noGrp="1"/>
          </p:cNvSpPr>
          <p:nvPr>
            <p:ph type="title"/>
          </p:nvPr>
        </p:nvSpPr>
        <p:spPr/>
        <p:txBody>
          <a:bodyPr/>
          <a:lstStyle/>
          <a:p>
            <a:r>
              <a:rPr lang="en-US" dirty="0"/>
              <a:t>8.1 – Why do we cite?</a:t>
            </a:r>
          </a:p>
        </p:txBody>
      </p:sp>
      <p:sp>
        <p:nvSpPr>
          <p:cNvPr id="3" name="Text Placeholder 2">
            <a:extLst>
              <a:ext uri="{FF2B5EF4-FFF2-40B4-BE49-F238E27FC236}">
                <a16:creationId xmlns:a16="http://schemas.microsoft.com/office/drawing/2014/main" id="{8D6F94F1-DB86-891C-5BE2-CC2487409ABD}"/>
              </a:ext>
            </a:extLst>
          </p:cNvPr>
          <p:cNvSpPr>
            <a:spLocks noGrp="1"/>
          </p:cNvSpPr>
          <p:nvPr>
            <p:ph type="body" sz="quarter" idx="13"/>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DEE7231C-6E50-427A-BED4-279576919A53}"/>
              </a:ext>
            </a:extLst>
          </p:cNvPr>
          <p:cNvSpPr>
            <a:spLocks noGrp="1"/>
          </p:cNvSpPr>
          <p:nvPr>
            <p:ph idx="1"/>
          </p:nvPr>
        </p:nvSpPr>
        <p:spPr/>
        <p:txBody>
          <a:bodyPr/>
          <a:lstStyle/>
          <a:p>
            <a:r>
              <a:rPr lang="en-US" dirty="0"/>
              <a:t>Identify why using citations is important.</a:t>
            </a:r>
          </a:p>
          <a:p>
            <a:endParaRPr lang="en-US" dirty="0"/>
          </a:p>
        </p:txBody>
      </p:sp>
      <p:sp>
        <p:nvSpPr>
          <p:cNvPr id="5" name="Footer Placeholder 4">
            <a:extLst>
              <a:ext uri="{FF2B5EF4-FFF2-40B4-BE49-F238E27FC236}">
                <a16:creationId xmlns:a16="http://schemas.microsoft.com/office/drawing/2014/main" id="{95C01652-F0AD-A9F2-A02B-960616876FBF}"/>
              </a:ext>
            </a:extLst>
          </p:cNvPr>
          <p:cNvSpPr>
            <a:spLocks noGrp="1"/>
          </p:cNvSpPr>
          <p:nvPr>
            <p:ph type="ftr" sz="quarter" idx="11"/>
          </p:nvPr>
        </p:nvSpPr>
        <p:spPr/>
        <p:txBody>
          <a:bodyPr/>
          <a:lstStyle/>
          <a:p>
            <a:r>
              <a:rPr lang="en-US" dirty="0"/>
              <a:t>Communication Essentials for College</a:t>
            </a:r>
          </a:p>
        </p:txBody>
      </p:sp>
      <p:sp>
        <p:nvSpPr>
          <p:cNvPr id="6" name="Slide Number Placeholder 5">
            <a:extLst>
              <a:ext uri="{FF2B5EF4-FFF2-40B4-BE49-F238E27FC236}">
                <a16:creationId xmlns:a16="http://schemas.microsoft.com/office/drawing/2014/main" id="{004A00C2-D9CF-BFA7-185B-97CEC8821372}"/>
              </a:ext>
            </a:extLst>
          </p:cNvPr>
          <p:cNvSpPr>
            <a:spLocks noGrp="1"/>
          </p:cNvSpPr>
          <p:nvPr>
            <p:ph type="sldNum" sz="quarter" idx="12"/>
          </p:nvPr>
        </p:nvSpPr>
        <p:spPr/>
        <p:txBody>
          <a:bodyPr/>
          <a:lstStyle/>
          <a:p>
            <a:fld id="{5DEF7F31-0B8A-474A-B86C-91F381754329}" type="slidenum">
              <a:rPr lang="en-US" smtClean="0"/>
              <a:t>5</a:t>
            </a:fld>
            <a:endParaRPr lang="en-US" dirty="0"/>
          </a:p>
        </p:txBody>
      </p:sp>
    </p:spTree>
    <p:extLst>
      <p:ext uri="{BB962C8B-B14F-4D97-AF65-F5344CB8AC3E}">
        <p14:creationId xmlns:p14="http://schemas.microsoft.com/office/powerpoint/2010/main" val="3039487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4B706-AE67-E532-471A-A4EFE634F8FB}"/>
              </a:ext>
            </a:extLst>
          </p:cNvPr>
          <p:cNvSpPr>
            <a:spLocks noGrp="1"/>
          </p:cNvSpPr>
          <p:nvPr>
            <p:ph type="title"/>
          </p:nvPr>
        </p:nvSpPr>
        <p:spPr/>
        <p:txBody>
          <a:bodyPr/>
          <a:lstStyle/>
          <a:p>
            <a:r>
              <a:rPr lang="en-US" b="0" dirty="0"/>
              <a:t>What Headings Should Look Like (Continued 2)</a:t>
            </a:r>
            <a:endParaRPr lang="en-US" dirty="0"/>
          </a:p>
        </p:txBody>
      </p:sp>
      <p:sp>
        <p:nvSpPr>
          <p:cNvPr id="3" name="Content Placeholder 2">
            <a:extLst>
              <a:ext uri="{FF2B5EF4-FFF2-40B4-BE49-F238E27FC236}">
                <a16:creationId xmlns:a16="http://schemas.microsoft.com/office/drawing/2014/main" id="{ED76D2C0-72CD-D54E-9670-8AD2E87648A4}"/>
              </a:ext>
            </a:extLst>
          </p:cNvPr>
          <p:cNvSpPr>
            <a:spLocks noGrp="1"/>
          </p:cNvSpPr>
          <p:nvPr>
            <p:ph idx="1"/>
          </p:nvPr>
        </p:nvSpPr>
        <p:spPr/>
        <p:txBody>
          <a:bodyPr/>
          <a:lstStyle/>
          <a:p>
            <a:r>
              <a:rPr lang="en-US" dirty="0"/>
              <a:t>Third-Level of Headings:</a:t>
            </a:r>
          </a:p>
          <a:p>
            <a:pPr marL="617220" lvl="1" indent="-342900">
              <a:buFont typeface="Arial" panose="020B0604020202020204" pitchFamily="34" charset="0"/>
              <a:buChar char="•"/>
            </a:pPr>
            <a:r>
              <a:rPr lang="en-US" b="0" dirty="0"/>
              <a:t>Used to divide second-level headings into smaller sections.</a:t>
            </a:r>
          </a:p>
          <a:p>
            <a:pPr marL="617220" lvl="1" indent="-342900">
              <a:buFont typeface="Arial" panose="020B0604020202020204" pitchFamily="34" charset="0"/>
              <a:buChar char="•"/>
            </a:pPr>
            <a:r>
              <a:rPr lang="en-US" b="0" dirty="0"/>
              <a:t>Exists within a second-level heading.</a:t>
            </a:r>
          </a:p>
          <a:p>
            <a:pPr marL="617220" lvl="1" indent="-342900">
              <a:buFont typeface="Arial" panose="020B0604020202020204" pitchFamily="34" charset="0"/>
              <a:buChar char="•"/>
            </a:pPr>
            <a:r>
              <a:rPr lang="en-US" b="0" dirty="0"/>
              <a:t>Flush against the left margin using bold and italic font in Title Case.</a:t>
            </a:r>
          </a:p>
          <a:p>
            <a:endParaRPr lang="en-US" dirty="0"/>
          </a:p>
        </p:txBody>
      </p:sp>
      <p:sp>
        <p:nvSpPr>
          <p:cNvPr id="4" name="Footer Placeholder 3">
            <a:extLst>
              <a:ext uri="{FF2B5EF4-FFF2-40B4-BE49-F238E27FC236}">
                <a16:creationId xmlns:a16="http://schemas.microsoft.com/office/drawing/2014/main" id="{E45AFEAE-A98E-9702-9D3F-8438993C982C}"/>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E97F89F5-2EF9-F6F9-351C-C61D83F5012F}"/>
              </a:ext>
            </a:extLst>
          </p:cNvPr>
          <p:cNvSpPr>
            <a:spLocks noGrp="1"/>
          </p:cNvSpPr>
          <p:nvPr>
            <p:ph type="sldNum" sz="quarter" idx="12"/>
          </p:nvPr>
        </p:nvSpPr>
        <p:spPr/>
        <p:txBody>
          <a:bodyPr/>
          <a:lstStyle/>
          <a:p>
            <a:fld id="{5DEF7F31-0B8A-474A-B86C-91F381754329}" type="slidenum">
              <a:rPr lang="en-US" smtClean="0"/>
              <a:t>50</a:t>
            </a:fld>
            <a:endParaRPr lang="en-US" dirty="0"/>
          </a:p>
        </p:txBody>
      </p:sp>
      <p:sp>
        <p:nvSpPr>
          <p:cNvPr id="6" name="TextBox 5">
            <a:extLst>
              <a:ext uri="{FF2B5EF4-FFF2-40B4-BE49-F238E27FC236}">
                <a16:creationId xmlns:a16="http://schemas.microsoft.com/office/drawing/2014/main" id="{6F47E6E8-BCF5-3683-E188-48A7E433AB5F}"/>
              </a:ext>
            </a:extLst>
          </p:cNvPr>
          <p:cNvSpPr txBox="1"/>
          <p:nvPr/>
        </p:nvSpPr>
        <p:spPr>
          <a:xfrm>
            <a:off x="6471962" y="6356350"/>
            <a:ext cx="3286245" cy="584775"/>
          </a:xfrm>
          <a:prstGeom prst="rect">
            <a:avLst/>
          </a:prstGeom>
          <a:noFill/>
        </p:spPr>
        <p:txBody>
          <a:bodyPr wrap="square" rtlCol="0">
            <a:spAutoFit/>
          </a:bodyPr>
          <a:lstStyle/>
          <a:p>
            <a:r>
              <a:rPr lang="en-US" sz="1600" dirty="0">
                <a:solidFill>
                  <a:srgbClr val="39393A"/>
                </a:solidFill>
              </a:rPr>
              <a:t>(Booth et al., 2022, para. 8)</a:t>
            </a:r>
          </a:p>
          <a:p>
            <a:endParaRPr lang="en-US" sz="1600" dirty="0"/>
          </a:p>
        </p:txBody>
      </p:sp>
    </p:spTree>
    <p:extLst>
      <p:ext uri="{BB962C8B-B14F-4D97-AF65-F5344CB8AC3E}">
        <p14:creationId xmlns:p14="http://schemas.microsoft.com/office/powerpoint/2010/main" val="559349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40686-6800-6406-883B-87757B8DBE11}"/>
              </a:ext>
            </a:extLst>
          </p:cNvPr>
          <p:cNvSpPr>
            <a:spLocks noGrp="1"/>
          </p:cNvSpPr>
          <p:nvPr>
            <p:ph type="title"/>
          </p:nvPr>
        </p:nvSpPr>
        <p:spPr/>
        <p:txBody>
          <a:bodyPr/>
          <a:lstStyle/>
          <a:p>
            <a:r>
              <a:rPr lang="en-US" b="0" dirty="0"/>
              <a:t>What Headings Should Look Like (Continued 3)</a:t>
            </a:r>
            <a:endParaRPr lang="en-US" dirty="0"/>
          </a:p>
        </p:txBody>
      </p:sp>
      <p:sp>
        <p:nvSpPr>
          <p:cNvPr id="3" name="Content Placeholder 2">
            <a:extLst>
              <a:ext uri="{FF2B5EF4-FFF2-40B4-BE49-F238E27FC236}">
                <a16:creationId xmlns:a16="http://schemas.microsoft.com/office/drawing/2014/main" id="{7E8FE21F-0C52-8B83-4D13-2E9CA7C54453}"/>
              </a:ext>
            </a:extLst>
          </p:cNvPr>
          <p:cNvSpPr>
            <a:spLocks noGrp="1"/>
          </p:cNvSpPr>
          <p:nvPr>
            <p:ph idx="1"/>
          </p:nvPr>
        </p:nvSpPr>
        <p:spPr/>
        <p:txBody>
          <a:bodyPr/>
          <a:lstStyle/>
          <a:p>
            <a:r>
              <a:rPr lang="en-US" dirty="0"/>
              <a:t>Fourth-level headings</a:t>
            </a:r>
            <a:r>
              <a:rPr lang="en-US" i="1" dirty="0"/>
              <a:t>:</a:t>
            </a:r>
          </a:p>
          <a:p>
            <a:pPr marL="617220" lvl="1" indent="-342900">
              <a:buFont typeface="Arial" panose="020B0604020202020204" pitchFamily="34" charset="0"/>
              <a:buChar char="•"/>
            </a:pPr>
            <a:r>
              <a:rPr lang="en-US" b="0" dirty="0"/>
              <a:t>Headings within third-level headings.</a:t>
            </a:r>
          </a:p>
          <a:p>
            <a:pPr marL="617220" lvl="1" indent="-342900">
              <a:buFont typeface="Arial" panose="020B0604020202020204" pitchFamily="34" charset="0"/>
              <a:buChar char="•"/>
            </a:pPr>
            <a:r>
              <a:rPr lang="en-US" b="0" dirty="0"/>
              <a:t>Indented (tabbed once from left margin).</a:t>
            </a:r>
          </a:p>
          <a:p>
            <a:pPr marL="617220" lvl="1" indent="-342900">
              <a:buFont typeface="Arial" panose="020B0604020202020204" pitchFamily="34" charset="0"/>
              <a:buChar char="•"/>
            </a:pPr>
            <a:r>
              <a:rPr lang="en-US" b="0" dirty="0"/>
              <a:t>Bold font in Title Case ending with a period.</a:t>
            </a:r>
          </a:p>
          <a:p>
            <a:pPr marL="617220" lvl="1" indent="-342900">
              <a:buFont typeface="Arial" panose="020B0604020202020204" pitchFamily="34" charset="0"/>
              <a:buChar char="•"/>
            </a:pPr>
            <a:r>
              <a:rPr lang="en-US" b="0" dirty="0"/>
              <a:t>Text appears in same line with fourth-level heading.</a:t>
            </a:r>
          </a:p>
          <a:p>
            <a:endParaRPr lang="en-US" dirty="0"/>
          </a:p>
        </p:txBody>
      </p:sp>
      <p:sp>
        <p:nvSpPr>
          <p:cNvPr id="4" name="Footer Placeholder 3">
            <a:extLst>
              <a:ext uri="{FF2B5EF4-FFF2-40B4-BE49-F238E27FC236}">
                <a16:creationId xmlns:a16="http://schemas.microsoft.com/office/drawing/2014/main" id="{089A6EDD-1B18-7117-39E8-2B1048289413}"/>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53EABD03-847A-07CA-100B-7DF9CC70F829}"/>
              </a:ext>
            </a:extLst>
          </p:cNvPr>
          <p:cNvSpPr>
            <a:spLocks noGrp="1"/>
          </p:cNvSpPr>
          <p:nvPr>
            <p:ph type="sldNum" sz="quarter" idx="12"/>
          </p:nvPr>
        </p:nvSpPr>
        <p:spPr/>
        <p:txBody>
          <a:bodyPr/>
          <a:lstStyle/>
          <a:p>
            <a:fld id="{5DEF7F31-0B8A-474A-B86C-91F381754329}" type="slidenum">
              <a:rPr lang="en-US" smtClean="0"/>
              <a:t>51</a:t>
            </a:fld>
            <a:endParaRPr lang="en-US" dirty="0"/>
          </a:p>
        </p:txBody>
      </p:sp>
      <p:sp>
        <p:nvSpPr>
          <p:cNvPr id="6" name="TextBox 5">
            <a:extLst>
              <a:ext uri="{FF2B5EF4-FFF2-40B4-BE49-F238E27FC236}">
                <a16:creationId xmlns:a16="http://schemas.microsoft.com/office/drawing/2014/main" id="{C5BF315C-11D5-EC77-2671-9ED0FD26CD70}"/>
              </a:ext>
            </a:extLst>
          </p:cNvPr>
          <p:cNvSpPr txBox="1"/>
          <p:nvPr/>
        </p:nvSpPr>
        <p:spPr>
          <a:xfrm>
            <a:off x="6434613" y="6313035"/>
            <a:ext cx="3286245" cy="584775"/>
          </a:xfrm>
          <a:prstGeom prst="rect">
            <a:avLst/>
          </a:prstGeom>
          <a:noFill/>
        </p:spPr>
        <p:txBody>
          <a:bodyPr wrap="square" rtlCol="0">
            <a:spAutoFit/>
          </a:bodyPr>
          <a:lstStyle/>
          <a:p>
            <a:r>
              <a:rPr lang="en-US" sz="1600" dirty="0">
                <a:solidFill>
                  <a:srgbClr val="39393A"/>
                </a:solidFill>
              </a:rPr>
              <a:t>(Booth et al., 2022, para. 9)</a:t>
            </a:r>
          </a:p>
          <a:p>
            <a:endParaRPr lang="en-US" sz="1600" dirty="0"/>
          </a:p>
        </p:txBody>
      </p:sp>
    </p:spTree>
    <p:extLst>
      <p:ext uri="{BB962C8B-B14F-4D97-AF65-F5344CB8AC3E}">
        <p14:creationId xmlns:p14="http://schemas.microsoft.com/office/powerpoint/2010/main" val="2537908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A4D6-2561-E392-BF7D-F6056D6AF36C}"/>
              </a:ext>
            </a:extLst>
          </p:cNvPr>
          <p:cNvSpPr>
            <a:spLocks noGrp="1"/>
          </p:cNvSpPr>
          <p:nvPr>
            <p:ph type="title"/>
          </p:nvPr>
        </p:nvSpPr>
        <p:spPr/>
        <p:txBody>
          <a:bodyPr/>
          <a:lstStyle/>
          <a:p>
            <a:r>
              <a:rPr lang="en-US" b="0" dirty="0"/>
              <a:t>What Headings Should Look Like (Continued 4)</a:t>
            </a:r>
            <a:endParaRPr lang="en-US" dirty="0"/>
          </a:p>
        </p:txBody>
      </p:sp>
      <p:sp>
        <p:nvSpPr>
          <p:cNvPr id="3" name="Content Placeholder 2">
            <a:extLst>
              <a:ext uri="{FF2B5EF4-FFF2-40B4-BE49-F238E27FC236}">
                <a16:creationId xmlns:a16="http://schemas.microsoft.com/office/drawing/2014/main" id="{2C6593E1-0331-8EA6-8DB4-A194C01D5A8C}"/>
              </a:ext>
            </a:extLst>
          </p:cNvPr>
          <p:cNvSpPr>
            <a:spLocks noGrp="1"/>
          </p:cNvSpPr>
          <p:nvPr>
            <p:ph idx="1"/>
          </p:nvPr>
        </p:nvSpPr>
        <p:spPr/>
        <p:txBody>
          <a:bodyPr/>
          <a:lstStyle/>
          <a:p>
            <a:r>
              <a:rPr lang="en-US" dirty="0"/>
              <a:t>Fifth-level headings:</a:t>
            </a:r>
          </a:p>
          <a:p>
            <a:pPr marL="617220" lvl="1" indent="-342900">
              <a:buFont typeface="Arial" panose="020B0604020202020204" pitchFamily="34" charset="0"/>
              <a:buChar char="•"/>
            </a:pPr>
            <a:r>
              <a:rPr lang="en-US" b="0" dirty="0"/>
              <a:t>Paragraph begins on same line with fifth-level heading.</a:t>
            </a:r>
          </a:p>
          <a:p>
            <a:pPr marL="617220" lvl="1" indent="-342900">
              <a:buFont typeface="Arial" panose="020B0604020202020204" pitchFamily="34" charset="0"/>
              <a:buChar char="•"/>
            </a:pPr>
            <a:r>
              <a:rPr lang="en-US" b="0" dirty="0"/>
              <a:t>Used to break up fourth-level sections into additional sections.</a:t>
            </a:r>
          </a:p>
          <a:p>
            <a:pPr marL="617220" lvl="1" indent="-342900">
              <a:buFont typeface="Arial" panose="020B0604020202020204" pitchFamily="34" charset="0"/>
              <a:buChar char="•"/>
            </a:pPr>
            <a:r>
              <a:rPr lang="en-US" b="0" dirty="0"/>
              <a:t>Indented (tabbed once from left margin).</a:t>
            </a:r>
          </a:p>
          <a:p>
            <a:pPr marL="617220" lvl="1" indent="-342900">
              <a:buFont typeface="Arial" panose="020B0604020202020204" pitchFamily="34" charset="0"/>
              <a:buChar char="•"/>
            </a:pPr>
            <a:r>
              <a:rPr lang="en-US" b="0" dirty="0"/>
              <a:t>Bold font in Title Case ending with a period.</a:t>
            </a:r>
          </a:p>
          <a:p>
            <a:endParaRPr lang="en-US" dirty="0"/>
          </a:p>
        </p:txBody>
      </p:sp>
      <p:sp>
        <p:nvSpPr>
          <p:cNvPr id="4" name="Footer Placeholder 3">
            <a:extLst>
              <a:ext uri="{FF2B5EF4-FFF2-40B4-BE49-F238E27FC236}">
                <a16:creationId xmlns:a16="http://schemas.microsoft.com/office/drawing/2014/main" id="{E523079F-DC42-D399-879D-42893BAA2995}"/>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A52B44B0-B994-916C-F3F6-049BD91B6ABA}"/>
              </a:ext>
            </a:extLst>
          </p:cNvPr>
          <p:cNvSpPr>
            <a:spLocks noGrp="1"/>
          </p:cNvSpPr>
          <p:nvPr>
            <p:ph type="sldNum" sz="quarter" idx="12"/>
          </p:nvPr>
        </p:nvSpPr>
        <p:spPr/>
        <p:txBody>
          <a:bodyPr/>
          <a:lstStyle/>
          <a:p>
            <a:fld id="{5DEF7F31-0B8A-474A-B86C-91F381754329}" type="slidenum">
              <a:rPr lang="en-US" smtClean="0"/>
              <a:t>52</a:t>
            </a:fld>
            <a:endParaRPr lang="en-US" dirty="0"/>
          </a:p>
        </p:txBody>
      </p:sp>
      <p:sp>
        <p:nvSpPr>
          <p:cNvPr id="6" name="TextBox 5">
            <a:extLst>
              <a:ext uri="{FF2B5EF4-FFF2-40B4-BE49-F238E27FC236}">
                <a16:creationId xmlns:a16="http://schemas.microsoft.com/office/drawing/2014/main" id="{941D96EB-B5DE-9D52-1B16-2B7A50150D25}"/>
              </a:ext>
            </a:extLst>
          </p:cNvPr>
          <p:cNvSpPr txBox="1"/>
          <p:nvPr/>
        </p:nvSpPr>
        <p:spPr>
          <a:xfrm>
            <a:off x="6545901" y="6215746"/>
            <a:ext cx="3472915" cy="584775"/>
          </a:xfrm>
          <a:prstGeom prst="rect">
            <a:avLst/>
          </a:prstGeom>
          <a:noFill/>
        </p:spPr>
        <p:txBody>
          <a:bodyPr wrap="square" rtlCol="0">
            <a:spAutoFit/>
          </a:bodyPr>
          <a:lstStyle/>
          <a:p>
            <a:r>
              <a:rPr lang="en-US" sz="1600" dirty="0">
                <a:solidFill>
                  <a:srgbClr val="39393A"/>
                </a:solidFill>
              </a:rPr>
              <a:t>(Booth et al., 2022, para. 10)</a:t>
            </a:r>
          </a:p>
          <a:p>
            <a:endParaRPr lang="en-US" sz="1600" dirty="0"/>
          </a:p>
        </p:txBody>
      </p:sp>
    </p:spTree>
    <p:extLst>
      <p:ext uri="{BB962C8B-B14F-4D97-AF65-F5344CB8AC3E}">
        <p14:creationId xmlns:p14="http://schemas.microsoft.com/office/powerpoint/2010/main" val="740171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BA52-ACB0-CD80-DA1C-DA3BD0247F59}"/>
              </a:ext>
            </a:extLst>
          </p:cNvPr>
          <p:cNvSpPr>
            <a:spLocks noGrp="1"/>
          </p:cNvSpPr>
          <p:nvPr>
            <p:ph type="title"/>
          </p:nvPr>
        </p:nvSpPr>
        <p:spPr>
          <a:xfrm>
            <a:off x="1077362" y="399328"/>
            <a:ext cx="9950103" cy="1507376"/>
          </a:xfrm>
        </p:spPr>
        <p:txBody>
          <a:bodyPr/>
          <a:lstStyle/>
          <a:p>
            <a:r>
              <a:rPr lang="en-US" b="1" dirty="0"/>
              <a:t>What headings should look like - Example</a:t>
            </a:r>
            <a:endParaRPr lang="en-US" dirty="0"/>
          </a:p>
        </p:txBody>
      </p:sp>
      <p:sp>
        <p:nvSpPr>
          <p:cNvPr id="3" name="Content Placeholder 2">
            <a:extLst>
              <a:ext uri="{FF2B5EF4-FFF2-40B4-BE49-F238E27FC236}">
                <a16:creationId xmlns:a16="http://schemas.microsoft.com/office/drawing/2014/main" id="{858394E4-833F-AD87-69EE-0634EC0F7C8C}"/>
              </a:ext>
            </a:extLst>
          </p:cNvPr>
          <p:cNvSpPr>
            <a:spLocks noGrp="1"/>
          </p:cNvSpPr>
          <p:nvPr>
            <p:ph idx="1"/>
          </p:nvPr>
        </p:nvSpPr>
        <p:spPr>
          <a:xfrm>
            <a:off x="1077362" y="2109137"/>
            <a:ext cx="9950103" cy="4031357"/>
          </a:xfrm>
          <a:ln>
            <a:solidFill>
              <a:schemeClr val="tx1"/>
            </a:solidFill>
          </a:ln>
        </p:spPr>
        <p:txBody>
          <a:bodyPr>
            <a:normAutofit fontScale="92500" lnSpcReduction="10000"/>
          </a:bodyPr>
          <a:lstStyle/>
          <a:p>
            <a:pPr marL="0" indent="0" algn="ctr">
              <a:spcBef>
                <a:spcPts val="1200"/>
              </a:spcBef>
              <a:spcAft>
                <a:spcPts val="1600"/>
              </a:spcAft>
              <a:buNone/>
            </a:pPr>
            <a:r>
              <a:rPr lang="en-US" b="1" dirty="0"/>
              <a:t>Title of Your Paper</a:t>
            </a:r>
          </a:p>
          <a:p>
            <a:pPr marL="0" indent="0" algn="ctr">
              <a:spcBef>
                <a:spcPts val="1200"/>
              </a:spcBef>
              <a:spcAft>
                <a:spcPts val="1600"/>
              </a:spcAft>
              <a:buNone/>
            </a:pPr>
            <a:r>
              <a:rPr lang="en-US" b="1" dirty="0"/>
              <a:t>First Level of Headings</a:t>
            </a:r>
          </a:p>
          <a:p>
            <a:pPr marL="0" indent="0">
              <a:spcBef>
                <a:spcPts val="1200"/>
              </a:spcBef>
              <a:spcAft>
                <a:spcPts val="1600"/>
              </a:spcAft>
              <a:buNone/>
            </a:pPr>
            <a:r>
              <a:rPr lang="en-US" b="1" dirty="0"/>
              <a:t>Second Level of Headings</a:t>
            </a:r>
          </a:p>
          <a:p>
            <a:pPr marL="0" indent="0">
              <a:spcBef>
                <a:spcPts val="1200"/>
              </a:spcBef>
              <a:spcAft>
                <a:spcPts val="1600"/>
              </a:spcAft>
              <a:buNone/>
            </a:pPr>
            <a:r>
              <a:rPr lang="en-US" b="1" i="1" dirty="0"/>
              <a:t>Third Level of Headings</a:t>
            </a:r>
          </a:p>
          <a:p>
            <a:pPr marL="0" indent="0">
              <a:spcBef>
                <a:spcPts val="1200"/>
              </a:spcBef>
              <a:spcAft>
                <a:spcPts val="1600"/>
              </a:spcAft>
              <a:buNone/>
            </a:pPr>
            <a:r>
              <a:rPr lang="en-US" b="1" dirty="0"/>
              <a:t>Fourth Level of Headings.</a:t>
            </a:r>
            <a:r>
              <a:rPr lang="en-US" dirty="0"/>
              <a:t> Your paragraph begins right here on the same line.</a:t>
            </a:r>
            <a:endParaRPr lang="en-US" b="1" i="1" dirty="0"/>
          </a:p>
          <a:p>
            <a:pPr marL="0" indent="0">
              <a:spcBef>
                <a:spcPts val="1200"/>
              </a:spcBef>
              <a:spcAft>
                <a:spcPts val="1600"/>
              </a:spcAft>
              <a:buNone/>
            </a:pPr>
            <a:r>
              <a:rPr lang="en-US" b="1" i="1" dirty="0"/>
              <a:t>Fifth Level of Headings.</a:t>
            </a:r>
            <a:r>
              <a:rPr lang="en-US" dirty="0"/>
              <a:t> Your paragraph begins right here on the same line.</a:t>
            </a:r>
          </a:p>
          <a:p>
            <a:pPr marL="0" indent="0">
              <a:buNone/>
            </a:pPr>
            <a:endParaRPr lang="en-US" dirty="0"/>
          </a:p>
        </p:txBody>
      </p:sp>
      <p:sp>
        <p:nvSpPr>
          <p:cNvPr id="4" name="Footer Placeholder 3">
            <a:extLst>
              <a:ext uri="{FF2B5EF4-FFF2-40B4-BE49-F238E27FC236}">
                <a16:creationId xmlns:a16="http://schemas.microsoft.com/office/drawing/2014/main" id="{2C969F3C-A14A-E326-DDE6-F2DE611AAE2F}"/>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43CB48F6-8474-524D-712E-68BFB240141A}"/>
              </a:ext>
            </a:extLst>
          </p:cNvPr>
          <p:cNvSpPr>
            <a:spLocks noGrp="1"/>
          </p:cNvSpPr>
          <p:nvPr>
            <p:ph type="sldNum" sz="quarter" idx="12"/>
          </p:nvPr>
        </p:nvSpPr>
        <p:spPr/>
        <p:txBody>
          <a:bodyPr/>
          <a:lstStyle/>
          <a:p>
            <a:fld id="{5DEF7F31-0B8A-474A-B86C-91F381754329}" type="slidenum">
              <a:rPr lang="en-US" smtClean="0"/>
              <a:t>53</a:t>
            </a:fld>
            <a:endParaRPr lang="en-US" dirty="0"/>
          </a:p>
        </p:txBody>
      </p:sp>
      <p:sp>
        <p:nvSpPr>
          <p:cNvPr id="6" name="TextBox 5">
            <a:extLst>
              <a:ext uri="{FF2B5EF4-FFF2-40B4-BE49-F238E27FC236}">
                <a16:creationId xmlns:a16="http://schemas.microsoft.com/office/drawing/2014/main" id="{28F2A195-0129-EA02-1F4A-8CA3428858D4}"/>
              </a:ext>
            </a:extLst>
          </p:cNvPr>
          <p:cNvSpPr txBox="1"/>
          <p:nvPr/>
        </p:nvSpPr>
        <p:spPr>
          <a:xfrm>
            <a:off x="7318741" y="6342927"/>
            <a:ext cx="3286245" cy="646331"/>
          </a:xfrm>
          <a:prstGeom prst="rect">
            <a:avLst/>
          </a:prstGeom>
          <a:noFill/>
        </p:spPr>
        <p:txBody>
          <a:bodyPr wrap="square" rtlCol="0">
            <a:spAutoFit/>
          </a:bodyPr>
          <a:lstStyle/>
          <a:p>
            <a:r>
              <a:rPr lang="en-US" dirty="0">
                <a:solidFill>
                  <a:srgbClr val="39393A"/>
                </a:solidFill>
              </a:rPr>
              <a:t>(Booth et al., 2022)</a:t>
            </a:r>
          </a:p>
          <a:p>
            <a:endParaRPr lang="en-US" dirty="0"/>
          </a:p>
        </p:txBody>
      </p:sp>
    </p:spTree>
    <p:extLst>
      <p:ext uri="{BB962C8B-B14F-4D97-AF65-F5344CB8AC3E}">
        <p14:creationId xmlns:p14="http://schemas.microsoft.com/office/powerpoint/2010/main" val="2352042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383C-5BAD-2BCB-5006-80726EC35EA7}"/>
              </a:ext>
            </a:extLst>
          </p:cNvPr>
          <p:cNvSpPr>
            <a:spLocks noGrp="1"/>
          </p:cNvSpPr>
          <p:nvPr>
            <p:ph type="title"/>
          </p:nvPr>
        </p:nvSpPr>
        <p:spPr/>
        <p:txBody>
          <a:bodyPr/>
          <a:lstStyle/>
          <a:p>
            <a:r>
              <a:rPr lang="en-US" dirty="0"/>
              <a:t>How to format a APA Style paper </a:t>
            </a:r>
          </a:p>
        </p:txBody>
      </p:sp>
      <p:sp>
        <p:nvSpPr>
          <p:cNvPr id="3" name="Content Placeholder 2">
            <a:extLst>
              <a:ext uri="{FF2B5EF4-FFF2-40B4-BE49-F238E27FC236}">
                <a16:creationId xmlns:a16="http://schemas.microsoft.com/office/drawing/2014/main" id="{74DA7D5E-509B-5CC0-BF07-F6FE2C500F21}"/>
              </a:ext>
            </a:extLst>
          </p:cNvPr>
          <p:cNvSpPr>
            <a:spLocks noGrp="1"/>
          </p:cNvSpPr>
          <p:nvPr>
            <p:ph idx="1"/>
          </p:nvPr>
        </p:nvSpPr>
        <p:spPr/>
        <p:txBody>
          <a:bodyPr/>
          <a:lstStyle/>
          <a:p>
            <a:r>
              <a:rPr lang="en-US" dirty="0"/>
              <a:t>Watch </a:t>
            </a:r>
            <a:r>
              <a:rPr lang="en-US" dirty="0">
                <a:hlinkClick r:id="rId3"/>
              </a:rPr>
              <a:t>Formatting a student version of an APA-Style Paper in Google Docs (APA 7th edition) [Video]</a:t>
            </a:r>
            <a:r>
              <a:rPr lang="en-US" dirty="0"/>
              <a:t> for more information on how to format your APA paper </a:t>
            </a:r>
          </a:p>
          <a:p>
            <a:r>
              <a:rPr lang="en-US" dirty="0">
                <a:hlinkClick r:id="rId4"/>
              </a:rPr>
              <a:t>APA Formatting checklist [PDF] </a:t>
            </a:r>
            <a:endParaRPr lang="en-US" dirty="0"/>
          </a:p>
          <a:p>
            <a:r>
              <a:rPr lang="en-US" dirty="0"/>
              <a:t>Watch </a:t>
            </a:r>
            <a:r>
              <a:rPr lang="en-US" dirty="0">
                <a:hlinkClick r:id="rId5"/>
              </a:rPr>
              <a:t>APA title page and paper format</a:t>
            </a:r>
            <a:r>
              <a:rPr lang="en-US" dirty="0"/>
              <a:t>[Video] to learn how to format an APA student title page and paper.</a:t>
            </a:r>
          </a:p>
          <a:p>
            <a:endParaRPr lang="en-US" dirty="0"/>
          </a:p>
        </p:txBody>
      </p:sp>
      <p:sp>
        <p:nvSpPr>
          <p:cNvPr id="4" name="Footer Placeholder 3">
            <a:extLst>
              <a:ext uri="{FF2B5EF4-FFF2-40B4-BE49-F238E27FC236}">
                <a16:creationId xmlns:a16="http://schemas.microsoft.com/office/drawing/2014/main" id="{DD101EFF-D76D-A467-2681-295820A5CF78}"/>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02624B0F-CE27-0D77-861B-6E0E974830DD}"/>
              </a:ext>
            </a:extLst>
          </p:cNvPr>
          <p:cNvSpPr>
            <a:spLocks noGrp="1"/>
          </p:cNvSpPr>
          <p:nvPr>
            <p:ph type="sldNum" sz="quarter" idx="12"/>
          </p:nvPr>
        </p:nvSpPr>
        <p:spPr/>
        <p:txBody>
          <a:bodyPr/>
          <a:lstStyle/>
          <a:p>
            <a:fld id="{5DEF7F31-0B8A-474A-B86C-91F381754329}" type="slidenum">
              <a:rPr lang="en-US" smtClean="0"/>
              <a:t>54</a:t>
            </a:fld>
            <a:endParaRPr lang="en-US" dirty="0"/>
          </a:p>
        </p:txBody>
      </p:sp>
    </p:spTree>
    <p:extLst>
      <p:ext uri="{BB962C8B-B14F-4D97-AF65-F5344CB8AC3E}">
        <p14:creationId xmlns:p14="http://schemas.microsoft.com/office/powerpoint/2010/main" val="3189648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2FA77-B17D-74A9-B558-040E6EBDA04E}"/>
              </a:ext>
            </a:extLst>
          </p:cNvPr>
          <p:cNvSpPr>
            <a:spLocks noGrp="1"/>
          </p:cNvSpPr>
          <p:nvPr>
            <p:ph type="title"/>
          </p:nvPr>
        </p:nvSpPr>
        <p:spPr/>
        <p:txBody>
          <a:bodyPr/>
          <a:lstStyle/>
          <a:p>
            <a:r>
              <a:rPr lang="en-US" b="1" dirty="0"/>
              <a:t>References &amp; Attributions</a:t>
            </a:r>
            <a:endParaRPr lang="en-US" dirty="0"/>
          </a:p>
        </p:txBody>
      </p:sp>
      <p:sp>
        <p:nvSpPr>
          <p:cNvPr id="3" name="Content Placeholder 2">
            <a:extLst>
              <a:ext uri="{FF2B5EF4-FFF2-40B4-BE49-F238E27FC236}">
                <a16:creationId xmlns:a16="http://schemas.microsoft.com/office/drawing/2014/main" id="{BB7A7A16-1FB8-93B5-0D84-0B3C7125261E}"/>
              </a:ext>
            </a:extLst>
          </p:cNvPr>
          <p:cNvSpPr>
            <a:spLocks noGrp="1"/>
          </p:cNvSpPr>
          <p:nvPr>
            <p:ph idx="1"/>
          </p:nvPr>
        </p:nvSpPr>
        <p:spPr>
          <a:xfrm>
            <a:off x="1077362" y="2427315"/>
            <a:ext cx="9950103" cy="3830351"/>
          </a:xfrm>
        </p:spPr>
        <p:txBody>
          <a:bodyPr/>
          <a:lstStyle/>
          <a:p>
            <a:pPr marL="340995" indent="-340995">
              <a:buNone/>
            </a:pPr>
            <a:r>
              <a:rPr lang="en-US" sz="2000" dirty="0"/>
              <a:t>Cramer, E., Quibell, A., &amp; Booth, J. (2022, February 28). </a:t>
            </a:r>
            <a:r>
              <a:rPr lang="en-US" sz="2000" i="1" dirty="0"/>
              <a:t>Communication Essentials for College</a:t>
            </a:r>
            <a:r>
              <a:rPr lang="en-US" sz="2000" dirty="0"/>
              <a:t>. </a:t>
            </a:r>
            <a:r>
              <a:rPr lang="en-US" sz="2000" dirty="0" err="1"/>
              <a:t>eCampus</a:t>
            </a:r>
            <a:r>
              <a:rPr lang="en-US" sz="2000" dirty="0"/>
              <a:t> Ontario Open Library. </a:t>
            </a:r>
            <a:r>
              <a:rPr lang="en-US" sz="2000" u="sng" dirty="0">
                <a:hlinkClick r:id="rId2"/>
              </a:rPr>
              <a:t>https://ecampusontario.pr essbooks.pub/</a:t>
            </a:r>
            <a:r>
              <a:rPr lang="en-US" sz="2000" u="sng" dirty="0" err="1">
                <a:hlinkClick r:id="rId2"/>
              </a:rPr>
              <a:t>gccomm</a:t>
            </a:r>
            <a:r>
              <a:rPr lang="en-US" sz="2000" u="sng" dirty="0">
                <a:hlinkClick r:id="rId2"/>
              </a:rPr>
              <a:t>/ </a:t>
            </a:r>
            <a:r>
              <a:rPr lang="en-US" sz="2000" dirty="0"/>
              <a:t> </a:t>
            </a:r>
          </a:p>
          <a:p>
            <a:pPr marL="0" indent="0">
              <a:buNone/>
            </a:pPr>
            <a:r>
              <a:rPr lang="en-US" sz="2000" dirty="0"/>
              <a:t>“</a:t>
            </a:r>
            <a:r>
              <a:rPr lang="en-US" sz="2000" u="sng" dirty="0">
                <a:hlinkClick r:id="rId3"/>
              </a:rPr>
              <a:t>Figure</a:t>
            </a:r>
            <a:r>
              <a:rPr lang="en-US" sz="2000" u="sng" dirty="0"/>
              <a:t> 1</a:t>
            </a:r>
            <a:r>
              <a:rPr lang="en-US" sz="2000" dirty="0"/>
              <a:t>” by University of Alberta Library, licensed under </a:t>
            </a:r>
            <a:r>
              <a:rPr lang="en-US" sz="2000" u="sng" dirty="0">
                <a:hlinkClick r:id="rId4"/>
              </a:rPr>
              <a:t>CC BY-NC-SA 4.0</a:t>
            </a:r>
            <a:r>
              <a:rPr lang="en-US" sz="2000" dirty="0"/>
              <a:t>.</a:t>
            </a:r>
          </a:p>
          <a:p>
            <a:pPr marL="0" indent="0">
              <a:buNone/>
            </a:pPr>
            <a:r>
              <a:rPr lang="en-US" sz="2000" dirty="0"/>
              <a:t>“</a:t>
            </a:r>
            <a:r>
              <a:rPr lang="en-US" sz="2000" u="sng" dirty="0">
                <a:hlinkClick r:id="rId3"/>
              </a:rPr>
              <a:t>Figure</a:t>
            </a:r>
            <a:r>
              <a:rPr lang="en-US" sz="2000" u="sng" dirty="0"/>
              <a:t> 2</a:t>
            </a:r>
            <a:r>
              <a:rPr lang="en-US" sz="2000" dirty="0"/>
              <a:t>” by University of Alberta Library, licensed under </a:t>
            </a:r>
            <a:r>
              <a:rPr lang="en-US" sz="2000" u="sng" dirty="0">
                <a:hlinkClick r:id="rId4"/>
              </a:rPr>
              <a:t>CC BY-NC-SA 4.0</a:t>
            </a:r>
            <a:r>
              <a:rPr lang="en-US" sz="2000" dirty="0"/>
              <a:t>.</a:t>
            </a:r>
          </a:p>
          <a:p>
            <a:pPr marL="0" indent="0">
              <a:buNone/>
            </a:pPr>
            <a:r>
              <a:rPr lang="en-US" sz="2000" dirty="0"/>
              <a:t>“</a:t>
            </a:r>
            <a:r>
              <a:rPr lang="en-US" sz="2000" u="sng" dirty="0">
                <a:hlinkClick r:id="rId3"/>
              </a:rPr>
              <a:t>Figure</a:t>
            </a:r>
            <a:r>
              <a:rPr lang="en-US" sz="2000" u="sng" dirty="0"/>
              <a:t> 3</a:t>
            </a:r>
            <a:r>
              <a:rPr lang="en-US" sz="2000" dirty="0"/>
              <a:t>” by University of Alberta Library, licensed under </a:t>
            </a:r>
            <a:r>
              <a:rPr lang="en-US" sz="2000" u="sng" dirty="0">
                <a:hlinkClick r:id="rId4"/>
              </a:rPr>
              <a:t>CC BY-NC-SA 4.0</a:t>
            </a:r>
            <a:r>
              <a:rPr lang="en-US" sz="2000" dirty="0"/>
              <a:t>.</a:t>
            </a:r>
          </a:p>
          <a:p>
            <a:pPr marL="0" indent="0">
              <a:buNone/>
            </a:pPr>
            <a:r>
              <a:rPr lang="en-US" sz="2000" dirty="0"/>
              <a:t>“</a:t>
            </a:r>
            <a:r>
              <a:rPr lang="en-US" sz="2000" u="sng" dirty="0">
                <a:hlinkClick r:id="rId3"/>
              </a:rPr>
              <a:t>Figure</a:t>
            </a:r>
            <a:r>
              <a:rPr lang="en-US" sz="2000" u="sng" dirty="0"/>
              <a:t> 4</a:t>
            </a:r>
            <a:r>
              <a:rPr lang="en-US" sz="2000" dirty="0"/>
              <a:t>” by University of Alberta Library, licensed under </a:t>
            </a:r>
            <a:r>
              <a:rPr lang="en-US" sz="2000" u="sng" dirty="0">
                <a:hlinkClick r:id="rId4"/>
              </a:rPr>
              <a:t>CC BY-NC-SA 4.0</a:t>
            </a:r>
            <a:r>
              <a:rPr lang="en-US" sz="2000" dirty="0"/>
              <a:t>.</a:t>
            </a:r>
          </a:p>
          <a:p>
            <a:endParaRPr lang="en-US" dirty="0"/>
          </a:p>
        </p:txBody>
      </p:sp>
      <p:sp>
        <p:nvSpPr>
          <p:cNvPr id="4" name="Footer Placeholder 3">
            <a:extLst>
              <a:ext uri="{FF2B5EF4-FFF2-40B4-BE49-F238E27FC236}">
                <a16:creationId xmlns:a16="http://schemas.microsoft.com/office/drawing/2014/main" id="{8B487D19-60E9-2285-948B-44A3210EA115}"/>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39D3CA01-6923-6CEE-205C-770D0D7F837F}"/>
              </a:ext>
            </a:extLst>
          </p:cNvPr>
          <p:cNvSpPr>
            <a:spLocks noGrp="1"/>
          </p:cNvSpPr>
          <p:nvPr>
            <p:ph type="sldNum" sz="quarter" idx="12"/>
          </p:nvPr>
        </p:nvSpPr>
        <p:spPr/>
        <p:txBody>
          <a:bodyPr/>
          <a:lstStyle/>
          <a:p>
            <a:fld id="{5DEF7F31-0B8A-474A-B86C-91F381754329}" type="slidenum">
              <a:rPr lang="en-US" smtClean="0"/>
              <a:t>55</a:t>
            </a:fld>
            <a:endParaRPr lang="en-US" dirty="0"/>
          </a:p>
        </p:txBody>
      </p:sp>
    </p:spTree>
    <p:extLst>
      <p:ext uri="{BB962C8B-B14F-4D97-AF65-F5344CB8AC3E}">
        <p14:creationId xmlns:p14="http://schemas.microsoft.com/office/powerpoint/2010/main" val="33678863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235A6-BA76-CBC2-F076-6590145AC2D9}"/>
              </a:ext>
            </a:extLst>
          </p:cNvPr>
          <p:cNvSpPr>
            <a:spLocks noGrp="1"/>
          </p:cNvSpPr>
          <p:nvPr>
            <p:ph type="title"/>
          </p:nvPr>
        </p:nvSpPr>
        <p:spPr/>
        <p:txBody>
          <a:bodyPr/>
          <a:lstStyle/>
          <a:p>
            <a:r>
              <a:rPr lang="en-US" dirty="0"/>
              <a:t>References &amp; Attributions (Continued)</a:t>
            </a:r>
          </a:p>
        </p:txBody>
      </p:sp>
      <p:sp>
        <p:nvSpPr>
          <p:cNvPr id="3" name="Content Placeholder 2">
            <a:extLst>
              <a:ext uri="{FF2B5EF4-FFF2-40B4-BE49-F238E27FC236}">
                <a16:creationId xmlns:a16="http://schemas.microsoft.com/office/drawing/2014/main" id="{23F848F6-65A7-34BE-362F-E75312376DE3}"/>
              </a:ext>
            </a:extLst>
          </p:cNvPr>
          <p:cNvSpPr>
            <a:spLocks noGrp="1"/>
          </p:cNvSpPr>
          <p:nvPr>
            <p:ph idx="1"/>
          </p:nvPr>
        </p:nvSpPr>
        <p:spPr>
          <a:xfrm>
            <a:off x="1077362" y="2427315"/>
            <a:ext cx="9950103" cy="3830351"/>
          </a:xfrm>
        </p:spPr>
        <p:txBody>
          <a:bodyPr>
            <a:normAutofit fontScale="92500"/>
          </a:bodyPr>
          <a:lstStyle/>
          <a:p>
            <a:pPr marL="0" indent="0">
              <a:buNone/>
            </a:pPr>
            <a:r>
              <a:rPr lang="en-US" dirty="0"/>
              <a:t>Georgian College Academic Success. (2022, August 19). </a:t>
            </a:r>
            <a:r>
              <a:rPr lang="en-US" i="1" dirty="0"/>
              <a:t>APA in-text citations</a:t>
            </a:r>
            <a:r>
              <a:rPr lang="en-US" dirty="0"/>
              <a:t> [Video]. YouTube. </a:t>
            </a:r>
            <a:r>
              <a:rPr lang="en-US" dirty="0">
                <a:hlinkClick r:id="rId2"/>
              </a:rPr>
              <a:t>https://www.youtube.com/watch?v=BNv44tAt9PA</a:t>
            </a:r>
            <a:endParaRPr lang="en-US" dirty="0"/>
          </a:p>
          <a:p>
            <a:pPr marL="0" indent="0">
              <a:buNone/>
            </a:pPr>
            <a:r>
              <a:rPr lang="en-US" dirty="0"/>
              <a:t>Georgian College Academic Success. (2022, August 19). </a:t>
            </a:r>
            <a:r>
              <a:rPr lang="en-US" i="1" dirty="0"/>
              <a:t>APA references</a:t>
            </a:r>
            <a:r>
              <a:rPr lang="en-US" dirty="0"/>
              <a:t> [Video]. YouTube. </a:t>
            </a:r>
            <a:r>
              <a:rPr lang="en-US" dirty="0">
                <a:hlinkClick r:id="rId3"/>
              </a:rPr>
              <a:t>https://www.youtube.com/watch?v=bIgCu1O4UE0</a:t>
            </a:r>
            <a:endParaRPr lang="en-US" dirty="0"/>
          </a:p>
          <a:p>
            <a:pPr marL="0" indent="0">
              <a:buNone/>
            </a:pPr>
            <a:r>
              <a:rPr lang="en-US" dirty="0"/>
              <a:t>Georgian College Academic Success. (2022, August 19). </a:t>
            </a:r>
            <a:r>
              <a:rPr lang="en-US" i="1" dirty="0"/>
              <a:t>APA title page and paper format</a:t>
            </a:r>
            <a:r>
              <a:rPr lang="en-US" dirty="0"/>
              <a:t> [Video]. YouTube. </a:t>
            </a:r>
            <a:r>
              <a:rPr lang="en-US" dirty="0">
                <a:hlinkClick r:id="rId4"/>
              </a:rPr>
              <a:t>https://www.youtube.com/watch?v=jGUOagKJ6a4</a:t>
            </a:r>
            <a:endParaRPr lang="en-US" dirty="0"/>
          </a:p>
          <a:p>
            <a:pPr marL="0" indent="0">
              <a:buNone/>
            </a:pPr>
            <a:r>
              <a:rPr lang="en-US" dirty="0"/>
              <a:t>Georgian College Academic Success. (2022, August 19). </a:t>
            </a:r>
            <a:r>
              <a:rPr lang="en-US" i="1" dirty="0"/>
              <a:t>What is APA? </a:t>
            </a:r>
            <a:r>
              <a:rPr lang="en-US" dirty="0"/>
              <a:t>[Video]. YouTube. </a:t>
            </a:r>
            <a:r>
              <a:rPr lang="en-US" dirty="0">
                <a:hlinkClick r:id="rId5"/>
              </a:rPr>
              <a:t>https://youtu.be/1oj3ngPYBRU</a:t>
            </a:r>
            <a:r>
              <a:rPr lang="en-US" dirty="0"/>
              <a:t> </a:t>
            </a:r>
          </a:p>
          <a:p>
            <a:pPr marL="0" indent="0">
              <a:buNone/>
            </a:pPr>
            <a:r>
              <a:rPr lang="en-US" i="1" dirty="0">
                <a:solidFill>
                  <a:srgbClr val="39393A"/>
                </a:solidFill>
              </a:rPr>
              <a:t>“</a:t>
            </a:r>
            <a:r>
              <a:rPr lang="en-US" i="1" u="sng" dirty="0">
                <a:solidFill>
                  <a:schemeClr val="tx1"/>
                </a:solidFill>
                <a:hlinkClick r:id="rId6"/>
              </a:rPr>
              <a:t>Two types of in-text citation</a:t>
            </a:r>
            <a:r>
              <a:rPr lang="en-US" i="1" dirty="0">
                <a:solidFill>
                  <a:srgbClr val="39393A"/>
                </a:solidFill>
              </a:rPr>
              <a:t>” by University of Alberta Library , used under</a:t>
            </a:r>
            <a:r>
              <a:rPr lang="en-US" i="1" dirty="0">
                <a:solidFill>
                  <a:schemeClr val="tx1"/>
                </a:solidFill>
              </a:rPr>
              <a:t> </a:t>
            </a:r>
            <a:r>
              <a:rPr lang="en-US" i="1" u="sng" dirty="0">
                <a:solidFill>
                  <a:schemeClr val="tx1"/>
                </a:solidFill>
                <a:hlinkClick r:id="rId7"/>
              </a:rPr>
              <a:t>CC BY-NC-SA.</a:t>
            </a:r>
            <a:endParaRPr lang="en-US" dirty="0">
              <a:cs typeface="Calibri"/>
            </a:endParaRPr>
          </a:p>
          <a:p>
            <a:endParaRPr lang="en-US" dirty="0"/>
          </a:p>
        </p:txBody>
      </p:sp>
      <p:sp>
        <p:nvSpPr>
          <p:cNvPr id="4" name="Footer Placeholder 3">
            <a:extLst>
              <a:ext uri="{FF2B5EF4-FFF2-40B4-BE49-F238E27FC236}">
                <a16:creationId xmlns:a16="http://schemas.microsoft.com/office/drawing/2014/main" id="{B0646547-D22C-F437-0FE6-004DB626CBB5}"/>
              </a:ext>
            </a:extLst>
          </p:cNvPr>
          <p:cNvSpPr>
            <a:spLocks noGrp="1"/>
          </p:cNvSpPr>
          <p:nvPr>
            <p:ph type="ftr" sz="quarter" idx="11"/>
          </p:nvPr>
        </p:nvSpPr>
        <p:spPr/>
        <p:txBody>
          <a:bodyPr/>
          <a:lstStyle/>
          <a:p>
            <a:r>
              <a:rPr lang="en-US"/>
              <a:t>Communication Essentials for College</a:t>
            </a:r>
            <a:endParaRPr lang="en-US" dirty="0"/>
          </a:p>
        </p:txBody>
      </p:sp>
      <p:sp>
        <p:nvSpPr>
          <p:cNvPr id="5" name="Slide Number Placeholder 4">
            <a:extLst>
              <a:ext uri="{FF2B5EF4-FFF2-40B4-BE49-F238E27FC236}">
                <a16:creationId xmlns:a16="http://schemas.microsoft.com/office/drawing/2014/main" id="{34021292-0E50-44D7-508F-3B92170BE98E}"/>
              </a:ext>
            </a:extLst>
          </p:cNvPr>
          <p:cNvSpPr>
            <a:spLocks noGrp="1"/>
          </p:cNvSpPr>
          <p:nvPr>
            <p:ph type="sldNum" sz="quarter" idx="12"/>
          </p:nvPr>
        </p:nvSpPr>
        <p:spPr/>
        <p:txBody>
          <a:bodyPr/>
          <a:lstStyle/>
          <a:p>
            <a:fld id="{5DEF7F31-0B8A-474A-B86C-91F381754329}" type="slidenum">
              <a:rPr lang="en-US" smtClean="0"/>
              <a:t>56</a:t>
            </a:fld>
            <a:endParaRPr lang="en-US" dirty="0"/>
          </a:p>
        </p:txBody>
      </p:sp>
    </p:spTree>
    <p:extLst>
      <p:ext uri="{BB962C8B-B14F-4D97-AF65-F5344CB8AC3E}">
        <p14:creationId xmlns:p14="http://schemas.microsoft.com/office/powerpoint/2010/main" val="1891446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57D6-857E-3882-13C7-2F9C2A301E8B}"/>
              </a:ext>
            </a:extLst>
          </p:cNvPr>
          <p:cNvSpPr>
            <a:spLocks noGrp="1"/>
          </p:cNvSpPr>
          <p:nvPr>
            <p:ph type="title"/>
          </p:nvPr>
        </p:nvSpPr>
        <p:spPr/>
        <p:txBody>
          <a:bodyPr/>
          <a:lstStyle/>
          <a:p>
            <a:r>
              <a:rPr lang="en-US" dirty="0"/>
              <a:t>3 Key Reasons Why Citing Is Important</a:t>
            </a:r>
          </a:p>
        </p:txBody>
      </p:sp>
      <p:sp>
        <p:nvSpPr>
          <p:cNvPr id="3" name="Content Placeholder 2">
            <a:extLst>
              <a:ext uri="{FF2B5EF4-FFF2-40B4-BE49-F238E27FC236}">
                <a16:creationId xmlns:a16="http://schemas.microsoft.com/office/drawing/2014/main" id="{0BBE1F46-E898-4CCD-4681-0D9A4B64E34B}"/>
              </a:ext>
            </a:extLst>
          </p:cNvPr>
          <p:cNvSpPr>
            <a:spLocks noGrp="1"/>
          </p:cNvSpPr>
          <p:nvPr>
            <p:ph idx="1"/>
          </p:nvPr>
        </p:nvSpPr>
        <p:spPr>
          <a:xfrm>
            <a:off x="1077362" y="2427316"/>
            <a:ext cx="9950103" cy="3929034"/>
          </a:xfrm>
        </p:spPr>
        <p:txBody>
          <a:bodyPr/>
          <a:lstStyle/>
          <a:p>
            <a:pPr marL="514350" indent="-514350">
              <a:buFont typeface="+mj-lt"/>
              <a:buAutoNum type="arabicPeriod"/>
            </a:pPr>
            <a:r>
              <a:rPr lang="en-US" b="1" dirty="0"/>
              <a:t>For Scholarly Communication</a:t>
            </a:r>
          </a:p>
          <a:p>
            <a:pPr marL="731520" lvl="1" indent="-457200">
              <a:buFont typeface="Arial" panose="020B0604020202020204" pitchFamily="34" charset="0"/>
              <a:buChar char="•"/>
            </a:pPr>
            <a:r>
              <a:rPr lang="en-US" dirty="0"/>
              <a:t>You can participate in scholarly communication by reading and analyzing sources while writing assignments. </a:t>
            </a:r>
          </a:p>
          <a:p>
            <a:pPr marL="514350" indent="-514350">
              <a:buFont typeface="+mj-lt"/>
              <a:buAutoNum type="arabicPeriod"/>
            </a:pPr>
            <a:r>
              <a:rPr lang="en-US" b="1" dirty="0"/>
              <a:t>To Give Credit and Show Professionalism</a:t>
            </a:r>
          </a:p>
          <a:p>
            <a:pPr marL="731520" lvl="1" indent="-457200">
              <a:buFont typeface="Arial" panose="020B0604020202020204" pitchFamily="34" charset="0"/>
              <a:buChar char="•"/>
            </a:pPr>
            <a:r>
              <a:rPr lang="en-US" dirty="0"/>
              <a:t>Use scholarly and professional sources as evidence and give credit for their findings.</a:t>
            </a:r>
          </a:p>
          <a:p>
            <a:pPr marL="514350" indent="-514350">
              <a:buFont typeface="+mj-lt"/>
              <a:buAutoNum type="arabicPeriod"/>
            </a:pPr>
            <a:r>
              <a:rPr lang="en-US" b="1" dirty="0"/>
              <a:t>To Avoid Plagiarism</a:t>
            </a:r>
          </a:p>
          <a:p>
            <a:pPr marL="731520" lvl="1" indent="-457200">
              <a:buFont typeface="Arial" panose="020B0604020202020204" pitchFamily="34" charset="0"/>
              <a:buChar char="•"/>
            </a:pPr>
            <a:r>
              <a:rPr lang="en-US" dirty="0"/>
              <a:t>Watch </a:t>
            </a:r>
            <a:r>
              <a:rPr lang="en-US" dirty="0">
                <a:hlinkClick r:id="rId3"/>
              </a:rPr>
              <a:t>What is APA? </a:t>
            </a:r>
            <a:r>
              <a:rPr lang="en-US" dirty="0"/>
              <a:t>[Video] to learn about plagiarism and how to avoid it.</a:t>
            </a:r>
          </a:p>
          <a:p>
            <a:endParaRPr lang="en-US" dirty="0"/>
          </a:p>
        </p:txBody>
      </p:sp>
      <p:sp>
        <p:nvSpPr>
          <p:cNvPr id="4" name="Footer Placeholder 3">
            <a:extLst>
              <a:ext uri="{FF2B5EF4-FFF2-40B4-BE49-F238E27FC236}">
                <a16:creationId xmlns:a16="http://schemas.microsoft.com/office/drawing/2014/main" id="{BA9B5933-065E-F751-B63E-96CADA827B64}"/>
              </a:ext>
            </a:extLst>
          </p:cNvPr>
          <p:cNvSpPr>
            <a:spLocks noGrp="1"/>
          </p:cNvSpPr>
          <p:nvPr>
            <p:ph type="ftr" sz="quarter" idx="11"/>
          </p:nvPr>
        </p:nvSpPr>
        <p:spPr/>
        <p:txBody>
          <a:bodyPr/>
          <a:lstStyle/>
          <a:p>
            <a:r>
              <a:rPr lang="en-US" dirty="0"/>
              <a:t>Communication Essentials for College</a:t>
            </a:r>
          </a:p>
        </p:txBody>
      </p:sp>
      <p:sp>
        <p:nvSpPr>
          <p:cNvPr id="5" name="Slide Number Placeholder 4">
            <a:extLst>
              <a:ext uri="{FF2B5EF4-FFF2-40B4-BE49-F238E27FC236}">
                <a16:creationId xmlns:a16="http://schemas.microsoft.com/office/drawing/2014/main" id="{4D1BF9FC-3017-B57E-4571-F3803616028A}"/>
              </a:ext>
            </a:extLst>
          </p:cNvPr>
          <p:cNvSpPr>
            <a:spLocks noGrp="1"/>
          </p:cNvSpPr>
          <p:nvPr>
            <p:ph type="sldNum" sz="quarter" idx="12"/>
          </p:nvPr>
        </p:nvSpPr>
        <p:spPr/>
        <p:txBody>
          <a:bodyPr/>
          <a:lstStyle/>
          <a:p>
            <a:fld id="{5DEF7F31-0B8A-474A-B86C-91F381754329}" type="slidenum">
              <a:rPr lang="en-US" smtClean="0"/>
              <a:t>6</a:t>
            </a:fld>
            <a:endParaRPr lang="en-US" dirty="0"/>
          </a:p>
        </p:txBody>
      </p:sp>
      <p:sp>
        <p:nvSpPr>
          <p:cNvPr id="6" name="TextBox 5">
            <a:extLst>
              <a:ext uri="{FF2B5EF4-FFF2-40B4-BE49-F238E27FC236}">
                <a16:creationId xmlns:a16="http://schemas.microsoft.com/office/drawing/2014/main" id="{A41CE22F-EE2F-714F-CCD4-18872A431D31}"/>
              </a:ext>
            </a:extLst>
          </p:cNvPr>
          <p:cNvSpPr txBox="1"/>
          <p:nvPr/>
        </p:nvSpPr>
        <p:spPr>
          <a:xfrm>
            <a:off x="6832392" y="6352143"/>
            <a:ext cx="3565554" cy="338554"/>
          </a:xfrm>
          <a:prstGeom prst="rect">
            <a:avLst/>
          </a:prstGeom>
          <a:noFill/>
        </p:spPr>
        <p:txBody>
          <a:bodyPr wrap="square" rtlCol="0">
            <a:spAutoFit/>
          </a:bodyPr>
          <a:lstStyle/>
          <a:p>
            <a:r>
              <a:rPr lang="en-US" sz="1600" dirty="0">
                <a:solidFill>
                  <a:srgbClr val="39393A"/>
                </a:solidFill>
              </a:rPr>
              <a:t>(Booth et al., 2022)​​</a:t>
            </a:r>
          </a:p>
        </p:txBody>
      </p:sp>
    </p:spTree>
    <p:extLst>
      <p:ext uri="{BB962C8B-B14F-4D97-AF65-F5344CB8AC3E}">
        <p14:creationId xmlns:p14="http://schemas.microsoft.com/office/powerpoint/2010/main" val="1191321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EC7A-FAFA-DC08-E452-9C796D43DD2A}"/>
              </a:ext>
            </a:extLst>
          </p:cNvPr>
          <p:cNvSpPr>
            <a:spLocks noGrp="1"/>
          </p:cNvSpPr>
          <p:nvPr>
            <p:ph type="title"/>
          </p:nvPr>
        </p:nvSpPr>
        <p:spPr/>
        <p:txBody>
          <a:bodyPr/>
          <a:lstStyle/>
          <a:p>
            <a:r>
              <a:rPr lang="en-US" dirty="0"/>
              <a:t>8.2 – Exploring Source Types</a:t>
            </a:r>
          </a:p>
        </p:txBody>
      </p:sp>
      <p:sp>
        <p:nvSpPr>
          <p:cNvPr id="3" name="Text Placeholder 2">
            <a:extLst>
              <a:ext uri="{FF2B5EF4-FFF2-40B4-BE49-F238E27FC236}">
                <a16:creationId xmlns:a16="http://schemas.microsoft.com/office/drawing/2014/main" id="{4F161491-B464-5E0A-A9CC-1DB13EF05C50}"/>
              </a:ext>
            </a:extLst>
          </p:cNvPr>
          <p:cNvSpPr>
            <a:spLocks noGrp="1"/>
          </p:cNvSpPr>
          <p:nvPr>
            <p:ph type="body" sz="quarter" idx="13"/>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FF12C18B-709B-B4E9-3E10-AD77DF151B67}"/>
              </a:ext>
            </a:extLst>
          </p:cNvPr>
          <p:cNvSpPr>
            <a:spLocks noGrp="1"/>
          </p:cNvSpPr>
          <p:nvPr>
            <p:ph idx="1"/>
          </p:nvPr>
        </p:nvSpPr>
        <p:spPr/>
        <p:txBody>
          <a:bodyPr/>
          <a:lstStyle/>
          <a:p>
            <a:r>
              <a:rPr lang="en-US" dirty="0"/>
              <a:t>Recognize cues within sources to identify their source type.</a:t>
            </a:r>
          </a:p>
          <a:p>
            <a:endParaRPr lang="en-US" dirty="0"/>
          </a:p>
        </p:txBody>
      </p:sp>
      <p:sp>
        <p:nvSpPr>
          <p:cNvPr id="5" name="Footer Placeholder 4">
            <a:extLst>
              <a:ext uri="{FF2B5EF4-FFF2-40B4-BE49-F238E27FC236}">
                <a16:creationId xmlns:a16="http://schemas.microsoft.com/office/drawing/2014/main" id="{DCB57344-7BAC-3A0B-E074-0F40AAD1AABE}"/>
              </a:ext>
            </a:extLst>
          </p:cNvPr>
          <p:cNvSpPr>
            <a:spLocks noGrp="1"/>
          </p:cNvSpPr>
          <p:nvPr>
            <p:ph type="ftr" sz="quarter" idx="11"/>
          </p:nvPr>
        </p:nvSpPr>
        <p:spPr/>
        <p:txBody>
          <a:bodyPr/>
          <a:lstStyle/>
          <a:p>
            <a:r>
              <a:rPr lang="en-US" dirty="0"/>
              <a:t>Communication Essentials for College</a:t>
            </a:r>
          </a:p>
        </p:txBody>
      </p:sp>
      <p:sp>
        <p:nvSpPr>
          <p:cNvPr id="6" name="Slide Number Placeholder 5">
            <a:extLst>
              <a:ext uri="{FF2B5EF4-FFF2-40B4-BE49-F238E27FC236}">
                <a16:creationId xmlns:a16="http://schemas.microsoft.com/office/drawing/2014/main" id="{76CA5CB6-8222-7672-711D-6C1D58324869}"/>
              </a:ext>
            </a:extLst>
          </p:cNvPr>
          <p:cNvSpPr>
            <a:spLocks noGrp="1"/>
          </p:cNvSpPr>
          <p:nvPr>
            <p:ph type="sldNum" sz="quarter" idx="12"/>
          </p:nvPr>
        </p:nvSpPr>
        <p:spPr/>
        <p:txBody>
          <a:bodyPr/>
          <a:lstStyle/>
          <a:p>
            <a:fld id="{5DEF7F31-0B8A-474A-B86C-91F381754329}" type="slidenum">
              <a:rPr lang="en-US" smtClean="0"/>
              <a:t>7</a:t>
            </a:fld>
            <a:endParaRPr lang="en-US" dirty="0"/>
          </a:p>
        </p:txBody>
      </p:sp>
    </p:spTree>
    <p:extLst>
      <p:ext uri="{BB962C8B-B14F-4D97-AF65-F5344CB8AC3E}">
        <p14:creationId xmlns:p14="http://schemas.microsoft.com/office/powerpoint/2010/main" val="551613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7B098-44E2-2EEA-0546-75EB843FF2CF}"/>
              </a:ext>
            </a:extLst>
          </p:cNvPr>
          <p:cNvSpPr>
            <a:spLocks noGrp="1"/>
          </p:cNvSpPr>
          <p:nvPr>
            <p:ph type="title"/>
          </p:nvPr>
        </p:nvSpPr>
        <p:spPr/>
        <p:txBody>
          <a:bodyPr/>
          <a:lstStyle/>
          <a:p>
            <a:r>
              <a:rPr lang="en-US" dirty="0"/>
              <a:t>Exploring Source Types</a:t>
            </a:r>
          </a:p>
        </p:txBody>
      </p:sp>
      <p:sp>
        <p:nvSpPr>
          <p:cNvPr id="3" name="Text Placeholder 2">
            <a:extLst>
              <a:ext uri="{FF2B5EF4-FFF2-40B4-BE49-F238E27FC236}">
                <a16:creationId xmlns:a16="http://schemas.microsoft.com/office/drawing/2014/main" id="{3B4DCF17-1098-B3B0-F8AA-7BC7FB142728}"/>
              </a:ext>
            </a:extLst>
          </p:cNvPr>
          <p:cNvSpPr>
            <a:spLocks noGrp="1"/>
          </p:cNvSpPr>
          <p:nvPr>
            <p:ph type="body" sz="half" idx="2"/>
          </p:nvPr>
        </p:nvSpPr>
        <p:spPr/>
        <p:txBody>
          <a:bodyPr/>
          <a:lstStyle/>
          <a:p>
            <a:r>
              <a:rPr lang="en-US" b="1" dirty="0"/>
              <a:t>Scholarly and Popular Sources</a:t>
            </a:r>
            <a:r>
              <a:rPr lang="en-US" dirty="0"/>
              <a:t> </a:t>
            </a:r>
            <a:r>
              <a:rPr lang="en-US" i="1" dirty="0"/>
              <a:t> Image credit: “Pyramid of sources” by </a:t>
            </a:r>
            <a:r>
              <a:rPr lang="en-US" i="1" u="sng" dirty="0">
                <a:hlinkClick r:id="rId3"/>
              </a:rPr>
              <a:t>University of Alberta Library</a:t>
            </a:r>
            <a:r>
              <a:rPr lang="en-US" i="1" dirty="0"/>
              <a:t> is licensed under </a:t>
            </a:r>
            <a:r>
              <a:rPr lang="en-US" i="1" u="sng" dirty="0">
                <a:hlinkClick r:id="rId4"/>
              </a:rPr>
              <a:t>CC BY-NC-SA</a:t>
            </a:r>
            <a:endParaRPr lang="en-US" dirty="0"/>
          </a:p>
          <a:p>
            <a:endParaRPr lang="en-US" dirty="0"/>
          </a:p>
        </p:txBody>
      </p:sp>
      <p:pic>
        <p:nvPicPr>
          <p:cNvPr id="10" name="Picture Placeholder 9" descr="Image depicts a pyramid with examples  displayed on either side and an arrow on the right hand side is labelled more popular at the base of the pyramid and more scholarly at the top. Peer-reviewed journal articles, academic books, conference papers, and theses and dissertations are at the top; trade journals, newsletters, non-fiction, documentaries, fiction/novels and social media are at the bottom or widest part of the pyramid.">
            <a:extLst>
              <a:ext uri="{FF2B5EF4-FFF2-40B4-BE49-F238E27FC236}">
                <a16:creationId xmlns:a16="http://schemas.microsoft.com/office/drawing/2014/main" id="{BE9CE9F0-2E64-5403-7021-2C18DBBEFEC5}"/>
              </a:ext>
            </a:extLst>
          </p:cNvPr>
          <p:cNvPicPr>
            <a:picLocks noGrp="1" noChangeAspect="1"/>
          </p:cNvPicPr>
          <p:nvPr>
            <p:ph type="pic" idx="1"/>
          </p:nvPr>
        </p:nvPicPr>
        <p:blipFill>
          <a:blip r:embed="rId5">
            <a:extLst>
              <a:ext uri="{28A0092B-C50C-407E-A947-70E740481C1C}">
                <a14:useLocalDpi xmlns:a14="http://schemas.microsoft.com/office/drawing/2010/main" val="0"/>
              </a:ext>
            </a:extLst>
          </a:blip>
          <a:stretch>
            <a:fillRect/>
          </a:stretch>
        </p:blipFill>
        <p:spPr>
          <a:xfrm>
            <a:off x="5059767" y="1374000"/>
            <a:ext cx="6595939" cy="3709638"/>
          </a:xfrm>
          <a:prstGeom prst="rect">
            <a:avLst/>
          </a:prstGeom>
        </p:spPr>
      </p:pic>
      <p:sp>
        <p:nvSpPr>
          <p:cNvPr id="5" name="Footer Placeholder 4">
            <a:extLst>
              <a:ext uri="{FF2B5EF4-FFF2-40B4-BE49-F238E27FC236}">
                <a16:creationId xmlns:a16="http://schemas.microsoft.com/office/drawing/2014/main" id="{D36DCC36-BE1F-ED37-8AFC-9946A3D5E5B5}"/>
              </a:ext>
            </a:extLst>
          </p:cNvPr>
          <p:cNvSpPr>
            <a:spLocks noGrp="1"/>
          </p:cNvSpPr>
          <p:nvPr>
            <p:ph type="ftr" sz="quarter" idx="11"/>
          </p:nvPr>
        </p:nvSpPr>
        <p:spPr/>
        <p:txBody>
          <a:bodyPr/>
          <a:lstStyle/>
          <a:p>
            <a:r>
              <a:rPr lang="en-US" dirty="0"/>
              <a:t>Communication Essentials for College</a:t>
            </a:r>
          </a:p>
        </p:txBody>
      </p:sp>
      <p:sp>
        <p:nvSpPr>
          <p:cNvPr id="6" name="Slide Number Placeholder 5">
            <a:extLst>
              <a:ext uri="{FF2B5EF4-FFF2-40B4-BE49-F238E27FC236}">
                <a16:creationId xmlns:a16="http://schemas.microsoft.com/office/drawing/2014/main" id="{830C4D24-E34D-FE49-0981-15440D91D59A}"/>
              </a:ext>
            </a:extLst>
          </p:cNvPr>
          <p:cNvSpPr>
            <a:spLocks noGrp="1"/>
          </p:cNvSpPr>
          <p:nvPr>
            <p:ph type="sldNum" sz="quarter" idx="12"/>
          </p:nvPr>
        </p:nvSpPr>
        <p:spPr/>
        <p:txBody>
          <a:bodyPr/>
          <a:lstStyle/>
          <a:p>
            <a:fld id="{5DEF7F31-0B8A-474A-B86C-91F381754329}" type="slidenum">
              <a:rPr lang="en-US" smtClean="0"/>
              <a:t>8</a:t>
            </a:fld>
            <a:endParaRPr lang="en-US" dirty="0"/>
          </a:p>
        </p:txBody>
      </p:sp>
    </p:spTree>
    <p:extLst>
      <p:ext uri="{BB962C8B-B14F-4D97-AF65-F5344CB8AC3E}">
        <p14:creationId xmlns:p14="http://schemas.microsoft.com/office/powerpoint/2010/main" val="48557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B45BF-45B5-7FAF-D78E-B4345458E879}"/>
              </a:ext>
            </a:extLst>
          </p:cNvPr>
          <p:cNvSpPr>
            <a:spLocks noGrp="1"/>
          </p:cNvSpPr>
          <p:nvPr>
            <p:ph type="title"/>
          </p:nvPr>
        </p:nvSpPr>
        <p:spPr/>
        <p:txBody>
          <a:bodyPr/>
          <a:lstStyle/>
          <a:p>
            <a:r>
              <a:rPr lang="en-US" dirty="0"/>
              <a:t>8.3 - </a:t>
            </a:r>
            <a:r>
              <a:rPr lang="fr-FR" dirty="0"/>
              <a:t>Source Type: Journal Article Cues</a:t>
            </a:r>
            <a:endParaRPr lang="en-US" dirty="0"/>
          </a:p>
        </p:txBody>
      </p:sp>
      <p:sp>
        <p:nvSpPr>
          <p:cNvPr id="3" name="Text Placeholder 2">
            <a:extLst>
              <a:ext uri="{FF2B5EF4-FFF2-40B4-BE49-F238E27FC236}">
                <a16:creationId xmlns:a16="http://schemas.microsoft.com/office/drawing/2014/main" id="{A1D2540F-2C6E-FE15-3CFF-954B5658B7E1}"/>
              </a:ext>
            </a:extLst>
          </p:cNvPr>
          <p:cNvSpPr>
            <a:spLocks noGrp="1"/>
          </p:cNvSpPr>
          <p:nvPr>
            <p:ph type="body" sz="quarter" idx="13"/>
          </p:nvPr>
        </p:nvSpPr>
        <p:spPr/>
        <p:txBody>
          <a:bodyPr/>
          <a:lstStyle/>
          <a:p>
            <a:r>
              <a:rPr lang="en-US" dirty="0"/>
              <a:t>Learning Objectives</a:t>
            </a:r>
          </a:p>
        </p:txBody>
      </p:sp>
      <p:sp>
        <p:nvSpPr>
          <p:cNvPr id="4" name="Content Placeholder 3">
            <a:extLst>
              <a:ext uri="{FF2B5EF4-FFF2-40B4-BE49-F238E27FC236}">
                <a16:creationId xmlns:a16="http://schemas.microsoft.com/office/drawing/2014/main" id="{A6D39ECB-3892-3ED7-216A-DDCF8BA05542}"/>
              </a:ext>
            </a:extLst>
          </p:cNvPr>
          <p:cNvSpPr>
            <a:spLocks noGrp="1"/>
          </p:cNvSpPr>
          <p:nvPr>
            <p:ph idx="1"/>
          </p:nvPr>
        </p:nvSpPr>
        <p:spPr/>
        <p:txBody>
          <a:bodyPr/>
          <a:lstStyle/>
          <a:p>
            <a:r>
              <a:rPr lang="en-US" dirty="0"/>
              <a:t>Recognize cues within scholarly journal articles, such as name of journal, volume &amp; issue number, author names, and abstracts.</a:t>
            </a:r>
          </a:p>
          <a:p>
            <a:endParaRPr lang="en-US" dirty="0"/>
          </a:p>
        </p:txBody>
      </p:sp>
      <p:sp>
        <p:nvSpPr>
          <p:cNvPr id="5" name="Footer Placeholder 4">
            <a:extLst>
              <a:ext uri="{FF2B5EF4-FFF2-40B4-BE49-F238E27FC236}">
                <a16:creationId xmlns:a16="http://schemas.microsoft.com/office/drawing/2014/main" id="{B152B055-51B3-73A1-CE19-6C23C8EC7C67}"/>
              </a:ext>
            </a:extLst>
          </p:cNvPr>
          <p:cNvSpPr>
            <a:spLocks noGrp="1"/>
          </p:cNvSpPr>
          <p:nvPr>
            <p:ph type="ftr" sz="quarter" idx="11"/>
          </p:nvPr>
        </p:nvSpPr>
        <p:spPr/>
        <p:txBody>
          <a:bodyPr/>
          <a:lstStyle/>
          <a:p>
            <a:r>
              <a:rPr lang="en-US" dirty="0"/>
              <a:t>Communication Essentials for College</a:t>
            </a:r>
          </a:p>
        </p:txBody>
      </p:sp>
      <p:sp>
        <p:nvSpPr>
          <p:cNvPr id="6" name="Slide Number Placeholder 5">
            <a:extLst>
              <a:ext uri="{FF2B5EF4-FFF2-40B4-BE49-F238E27FC236}">
                <a16:creationId xmlns:a16="http://schemas.microsoft.com/office/drawing/2014/main" id="{273E5622-5DF9-C043-B7D1-09BFAF217817}"/>
              </a:ext>
            </a:extLst>
          </p:cNvPr>
          <p:cNvSpPr>
            <a:spLocks noGrp="1"/>
          </p:cNvSpPr>
          <p:nvPr>
            <p:ph type="sldNum" sz="quarter" idx="12"/>
          </p:nvPr>
        </p:nvSpPr>
        <p:spPr/>
        <p:txBody>
          <a:bodyPr/>
          <a:lstStyle/>
          <a:p>
            <a:fld id="{5DEF7F31-0B8A-474A-B86C-91F381754329}" type="slidenum">
              <a:rPr lang="en-US" smtClean="0"/>
              <a:t>9</a:t>
            </a:fld>
            <a:endParaRPr lang="en-US" dirty="0"/>
          </a:p>
        </p:txBody>
      </p:sp>
    </p:spTree>
    <p:extLst>
      <p:ext uri="{BB962C8B-B14F-4D97-AF65-F5344CB8AC3E}">
        <p14:creationId xmlns:p14="http://schemas.microsoft.com/office/powerpoint/2010/main" val="2881436142"/>
      </p:ext>
    </p:extLst>
  </p:cSld>
  <p:clrMapOvr>
    <a:masterClrMapping/>
  </p:clrMapOvr>
</p:sld>
</file>

<file path=ppt/theme/theme1.xml><?xml version="1.0" encoding="utf-8"?>
<a:theme xmlns:a="http://schemas.openxmlformats.org/drawingml/2006/main" name="BlocksVTI">
  <a:themeElements>
    <a:clrScheme name="Custom 4">
      <a:dk1>
        <a:sysClr val="windowText" lastClr="000000"/>
      </a:dk1>
      <a:lt1>
        <a:sysClr val="window" lastClr="FFFFFF"/>
      </a:lt1>
      <a:dk2>
        <a:srgbClr val="1B3843"/>
      </a:dk2>
      <a:lt2>
        <a:srgbClr val="F2F3F1"/>
      </a:lt2>
      <a:accent1>
        <a:srgbClr val="7A8592"/>
      </a:accent1>
      <a:accent2>
        <a:srgbClr val="8C8C96"/>
      </a:accent2>
      <a:accent3>
        <a:srgbClr val="7A6C76"/>
      </a:accent3>
      <a:accent4>
        <a:srgbClr val="A7AA9D"/>
      </a:accent4>
      <a:accent5>
        <a:srgbClr val="63787F"/>
      </a:accent5>
      <a:accent6>
        <a:srgbClr val="889DA5"/>
      </a:accent6>
      <a:hlink>
        <a:srgbClr val="002060"/>
      </a:hlink>
      <a:folHlink>
        <a:srgbClr val="002060"/>
      </a:folHlink>
    </a:clrScheme>
    <a:fontScheme name="Avenir">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sVTI" id="{31656FE6-20D8-4105-85EA-706EC9332BE9}" vid="{039DFFC9-9B25-4063-9235-B287A446F5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9A05E4BDC9A747A979C8FFFF84C17F" ma:contentTypeVersion="15" ma:contentTypeDescription="Create a new document." ma:contentTypeScope="" ma:versionID="ac00aa41f2863b35d6ff25bd8b298fae">
  <xsd:schema xmlns:xsd="http://www.w3.org/2001/XMLSchema" xmlns:xs="http://www.w3.org/2001/XMLSchema" xmlns:p="http://schemas.microsoft.com/office/2006/metadata/properties" xmlns:ns2="2c46aebe-e55f-417f-84c0-33e2637dc132" xmlns:ns3="57ea68b1-4d50-472f-9c24-c5e3d9af93fd" targetNamespace="http://schemas.microsoft.com/office/2006/metadata/properties" ma:root="true" ma:fieldsID="17162eedc2d414b7ea6077bf881f4fe5" ns2:_="" ns3:_="">
    <xsd:import namespace="2c46aebe-e55f-417f-84c0-33e2637dc132"/>
    <xsd:import namespace="57ea68b1-4d50-472f-9c24-c5e3d9af93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6aebe-e55f-417f-84c0-33e2637dc1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9a59e6a-29c3-4921-9c03-4d7ff3dd46b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ea68b1-4d50-472f-9c24-c5e3d9af93f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9750ea3-d6ae-4b13-a323-8ca9f69553a4}" ma:internalName="TaxCatchAll" ma:showField="CatchAllData" ma:web="57ea68b1-4d50-472f-9c24-c5e3d9af93f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7ea68b1-4d50-472f-9c24-c5e3d9af93fd" xsi:nil="true"/>
    <lcf76f155ced4ddcb4097134ff3c332f xmlns="2c46aebe-e55f-417f-84c0-33e2637dc13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901A6E9-CF89-4BB9-AB56-01506731F0EA}"/>
</file>

<file path=customXml/itemProps2.xml><?xml version="1.0" encoding="utf-8"?>
<ds:datastoreItem xmlns:ds="http://schemas.openxmlformats.org/officeDocument/2006/customXml" ds:itemID="{1A0C9B66-734F-40E9-A401-103EE6CC89DA}"/>
</file>

<file path=customXml/itemProps3.xml><?xml version="1.0" encoding="utf-8"?>
<ds:datastoreItem xmlns:ds="http://schemas.openxmlformats.org/officeDocument/2006/customXml" ds:itemID="{64068368-3608-4ED7-9E87-4636D2078FB3}"/>
</file>

<file path=docProps/app.xml><?xml version="1.0" encoding="utf-8"?>
<Properties xmlns="http://schemas.openxmlformats.org/officeDocument/2006/extended-properties" xmlns:vt="http://schemas.openxmlformats.org/officeDocument/2006/docPropsVTypes">
  <TotalTime>0</TotalTime>
  <Words>4962</Words>
  <Application>Microsoft Office PowerPoint</Application>
  <PresentationFormat>Widescreen</PresentationFormat>
  <Paragraphs>494</Paragraphs>
  <Slides>56</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Avenir Next LT Pro</vt:lpstr>
      <vt:lpstr>Avenir Next LT Pro Light</vt:lpstr>
      <vt:lpstr>Calibri</vt:lpstr>
      <vt:lpstr>BlocksVTI</vt:lpstr>
      <vt:lpstr>Communication Essentials for College Chapter 8: APA Style Tutorial</vt:lpstr>
      <vt:lpstr>Chapter 8: APA Style Tutorial</vt:lpstr>
      <vt:lpstr>Chapter 8: APA Style Tutorial (Continued 1)</vt:lpstr>
      <vt:lpstr>Chapter 8: APA Style Tutorial (Continued 2)</vt:lpstr>
      <vt:lpstr>8.1 – Why do we cite?</vt:lpstr>
      <vt:lpstr>3 Key Reasons Why Citing Is Important</vt:lpstr>
      <vt:lpstr>8.2 – Exploring Source Types</vt:lpstr>
      <vt:lpstr>Exploring Source Types</vt:lpstr>
      <vt:lpstr>8.3 - Source Type: Journal Article Cues</vt:lpstr>
      <vt:lpstr>Source Type: Journal Article Cues</vt:lpstr>
      <vt:lpstr>Source Type: Journal Article Cues (Continued)</vt:lpstr>
      <vt:lpstr>8.4 - Source Type: Trade Publication Cues</vt:lpstr>
      <vt:lpstr>Source Type: Trade Publication Cues</vt:lpstr>
      <vt:lpstr>8.5 - Source Type: Webpage Cues</vt:lpstr>
      <vt:lpstr>Source Type: Webpage Cues</vt:lpstr>
      <vt:lpstr>8.6 - Source Type: Book &amp; Ebook Cues</vt:lpstr>
      <vt:lpstr>Source Type: Book &amp; Ebook Cues</vt:lpstr>
      <vt:lpstr>8.7 – Source Types Summary</vt:lpstr>
      <vt:lpstr>8.8 – Two Types Of Citation</vt:lpstr>
      <vt:lpstr>Two Types Of Citation</vt:lpstr>
      <vt:lpstr>8.9 - What Is A Reference List Citation?</vt:lpstr>
      <vt:lpstr>What Is A Reference List Citation?</vt:lpstr>
      <vt:lpstr>What Is A Reference List Citation? (Continued)</vt:lpstr>
      <vt:lpstr>8.10 - Creating Reference List Citations</vt:lpstr>
      <vt:lpstr>Creating Reference List Citations: Journal with DOI</vt:lpstr>
      <vt:lpstr>Creating Reference List Citations: Journal with DOI (Continued)</vt:lpstr>
      <vt:lpstr>Creating Reference List Citations: A Trade Publication Article</vt:lpstr>
      <vt:lpstr>Creating Reference List Citations: A Trade Publication Article (Continued)</vt:lpstr>
      <vt:lpstr>Creating Reference List Citations: Wepage with a Group Author</vt:lpstr>
      <vt:lpstr>Creating Reference List Citations: Webpage with a Group Author (Continued)</vt:lpstr>
      <vt:lpstr>Creating Reference List Citations: eBook</vt:lpstr>
      <vt:lpstr>Creating Reference List Citations: eBook (Continued)</vt:lpstr>
      <vt:lpstr>8.12 - What Is An In-text Citation?</vt:lpstr>
      <vt:lpstr>Types Of In-text Citation</vt:lpstr>
      <vt:lpstr>Key Elements Of In-text Citation</vt:lpstr>
      <vt:lpstr>Quotation examples of In-text Citation</vt:lpstr>
      <vt:lpstr>Quotation examples of In-text Citation (Continued 1)</vt:lpstr>
      <vt:lpstr>Quotation examples of In-text Citation (Continued 2)</vt:lpstr>
      <vt:lpstr>Quotation examples of In-text Citation (Continued 3)</vt:lpstr>
      <vt:lpstr>Quotation examples of In-text Citation (Continued 4)</vt:lpstr>
      <vt:lpstr>In-text Citations</vt:lpstr>
      <vt:lpstr>8.16 – APA Document Formatting</vt:lpstr>
      <vt:lpstr>APA Formatting</vt:lpstr>
      <vt:lpstr>APA Formatting (Continued)</vt:lpstr>
      <vt:lpstr>APA Title Page</vt:lpstr>
      <vt:lpstr>APA Title Page (Continued)</vt:lpstr>
      <vt:lpstr>Using Headings in APA</vt:lpstr>
      <vt:lpstr>What Headings Should Look Like</vt:lpstr>
      <vt:lpstr>What Headings Should Look Like (Continued 1)</vt:lpstr>
      <vt:lpstr>What Headings Should Look Like (Continued 2)</vt:lpstr>
      <vt:lpstr>What Headings Should Look Like (Continued 3)</vt:lpstr>
      <vt:lpstr>What Headings Should Look Like (Continued 4)</vt:lpstr>
      <vt:lpstr>What headings should look like - Example</vt:lpstr>
      <vt:lpstr>How to format a APA Style paper </vt:lpstr>
      <vt:lpstr>References &amp; Attributions</vt:lpstr>
      <vt:lpstr>References &amp; Attributions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2024-08-02T20:57:18Z</dcterms:created>
  <dcterms:modified xsi:type="dcterms:W3CDTF">2024-08-02T20:57:21Z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0x010100B89A05E4BDC9A747A979C8FFFF84C17F</vt:lpwstr>
  </property>
</Properties>
</file>