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79"/>
  </p:notesMasterIdLst>
  <p:sldIdLst>
    <p:sldId id="256" r:id="rId2"/>
    <p:sldId id="515" r:id="rId3"/>
    <p:sldId id="516" r:id="rId4"/>
    <p:sldId id="517" r:id="rId5"/>
    <p:sldId id="519" r:id="rId6"/>
    <p:sldId id="520" r:id="rId7"/>
    <p:sldId id="521" r:id="rId8"/>
    <p:sldId id="522" r:id="rId9"/>
    <p:sldId id="523" r:id="rId10"/>
    <p:sldId id="524" r:id="rId11"/>
    <p:sldId id="525" r:id="rId12"/>
    <p:sldId id="526" r:id="rId13"/>
    <p:sldId id="527" r:id="rId14"/>
    <p:sldId id="528" r:id="rId15"/>
    <p:sldId id="529" r:id="rId16"/>
    <p:sldId id="530" r:id="rId17"/>
    <p:sldId id="531" r:id="rId18"/>
    <p:sldId id="532" r:id="rId19"/>
    <p:sldId id="533" r:id="rId20"/>
    <p:sldId id="534" r:id="rId21"/>
    <p:sldId id="535" r:id="rId22"/>
    <p:sldId id="536" r:id="rId23"/>
    <p:sldId id="537" r:id="rId24"/>
    <p:sldId id="538" r:id="rId25"/>
    <p:sldId id="539" r:id="rId26"/>
    <p:sldId id="540" r:id="rId27"/>
    <p:sldId id="541" r:id="rId28"/>
    <p:sldId id="542" r:id="rId29"/>
    <p:sldId id="543" r:id="rId30"/>
    <p:sldId id="544" r:id="rId31"/>
    <p:sldId id="545" r:id="rId32"/>
    <p:sldId id="546" r:id="rId33"/>
    <p:sldId id="547" r:id="rId34"/>
    <p:sldId id="548" r:id="rId35"/>
    <p:sldId id="549" r:id="rId36"/>
    <p:sldId id="557" r:id="rId37"/>
    <p:sldId id="550" r:id="rId38"/>
    <p:sldId id="551" r:id="rId39"/>
    <p:sldId id="558" r:id="rId40"/>
    <p:sldId id="552" r:id="rId41"/>
    <p:sldId id="553" r:id="rId42"/>
    <p:sldId id="554" r:id="rId43"/>
    <p:sldId id="555" r:id="rId44"/>
    <p:sldId id="556" r:id="rId45"/>
    <p:sldId id="559" r:id="rId46"/>
    <p:sldId id="560" r:id="rId47"/>
    <p:sldId id="561" r:id="rId48"/>
    <p:sldId id="562" r:id="rId49"/>
    <p:sldId id="569" r:id="rId50"/>
    <p:sldId id="563" r:id="rId51"/>
    <p:sldId id="564" r:id="rId52"/>
    <p:sldId id="565" r:id="rId53"/>
    <p:sldId id="566" r:id="rId54"/>
    <p:sldId id="567" r:id="rId55"/>
    <p:sldId id="568" r:id="rId56"/>
    <p:sldId id="570" r:id="rId57"/>
    <p:sldId id="571" r:id="rId58"/>
    <p:sldId id="572" r:id="rId59"/>
    <p:sldId id="580" r:id="rId60"/>
    <p:sldId id="573" r:id="rId61"/>
    <p:sldId id="574" r:id="rId62"/>
    <p:sldId id="575" r:id="rId63"/>
    <p:sldId id="576" r:id="rId64"/>
    <p:sldId id="577" r:id="rId65"/>
    <p:sldId id="578" r:id="rId66"/>
    <p:sldId id="579" r:id="rId67"/>
    <p:sldId id="581" r:id="rId68"/>
    <p:sldId id="582" r:id="rId69"/>
    <p:sldId id="583" r:id="rId70"/>
    <p:sldId id="584" r:id="rId71"/>
    <p:sldId id="585" r:id="rId72"/>
    <p:sldId id="591" r:id="rId73"/>
    <p:sldId id="586" r:id="rId74"/>
    <p:sldId id="587" r:id="rId75"/>
    <p:sldId id="588" r:id="rId76"/>
    <p:sldId id="589" r:id="rId77"/>
    <p:sldId id="590" r:id="rId7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7C91F-A835-4EC4-8B09-D4482E7AF867}" v="5" dt="2024-08-02T20:57:09.3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4" autoAdjust="0"/>
    <p:restoredTop sz="81356" autoAdjust="0"/>
  </p:normalViewPr>
  <p:slideViewPr>
    <p:cSldViewPr snapToGrid="0">
      <p:cViewPr varScale="1">
        <p:scale>
          <a:sx n="90" d="100"/>
          <a:sy n="90" d="100"/>
        </p:scale>
        <p:origin x="858" y="84"/>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86"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3.xml"/><Relationship Id="rId61" Type="http://schemas.openxmlformats.org/officeDocument/2006/relationships/slide" Target="slides/slide60.xml"/><Relationship Id="rId8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0F246-C5B2-4AB3-984E-7581F956D48C}" type="datetimeFigureOut">
              <a:rPr lang="en-US" smtClean="0"/>
              <a:t>8/2/2024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6979-2B17-4C1F-A3E8-FBF627698B9D}" type="slidenum">
              <a:rPr lang="en-US" smtClean="0"/>
              <a:t>‹#›</a:t>
            </a:fld>
            <a:endParaRPr lang="en-US"/>
          </a:p>
        </p:txBody>
      </p:sp>
    </p:spTree>
    <p:extLst>
      <p:ext uri="{BB962C8B-B14F-4D97-AF65-F5344CB8AC3E}">
        <p14:creationId xmlns:p14="http://schemas.microsoft.com/office/powerpoint/2010/main" val="49802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ampusontario.pressbooks.pub/gccomm/part/chapter-7/"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ecampusontario.pressbooks.pub/gccomm/chapter/professionalism/" TargetMode="External"/><Relationship Id="rId2" Type="http://schemas.openxmlformats.org/officeDocument/2006/relationships/slide" Target="../slides/slide3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3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3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3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3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campusontario.pressbooks.pub/gccomm/chapter/avoidplagiarism/" TargetMode="External"/><Relationship Id="rId2" Type="http://schemas.openxmlformats.org/officeDocument/2006/relationships/slide" Target="../slides/slide3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youtube.com/watch?v=kCg8SdnaPjU" TargetMode="External"/><Relationship Id="rId2" Type="http://schemas.openxmlformats.org/officeDocument/2006/relationships/slide" Target="../slides/slide37.xml"/><Relationship Id="rId1" Type="http://schemas.openxmlformats.org/officeDocument/2006/relationships/notesMaster" Target="../notesMasters/notesMaster1.xml"/><Relationship Id="rId6" Type="http://schemas.openxmlformats.org/officeDocument/2006/relationships/hyperlink" Target="https://www.youtube.com/watch?v=hpYXJkjdip4" TargetMode="External"/><Relationship Id="rId5" Type="http://schemas.openxmlformats.org/officeDocument/2006/relationships/hyperlink" Target="https://www.youtube.com/watch?v=bSDpIvw_zqg" TargetMode="External"/><Relationship Id="rId4" Type="http://schemas.openxmlformats.org/officeDocument/2006/relationships/hyperlink" Target="https://www.youtube.com/t/creative_commons"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3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4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7" Type="http://schemas.openxmlformats.org/officeDocument/2006/relationships/hyperlink" Target="https://open.lib.umn.edu/writingforsuccess/" TargetMode="External"/><Relationship Id="rId2" Type="http://schemas.openxmlformats.org/officeDocument/2006/relationships/slide" Target="../slides/slide42.xml"/><Relationship Id="rId1" Type="http://schemas.openxmlformats.org/officeDocument/2006/relationships/notesMaster" Target="../notesMasters/notesMaster1.xml"/><Relationship Id="rId6" Type="http://schemas.openxmlformats.org/officeDocument/2006/relationships/hyperlink" Target="https://open.lib.umn.edu/writingforsuccess/chapter/12-2-developing-a-final-draft-of-a-research-paper/"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7" Type="http://schemas.openxmlformats.org/officeDocument/2006/relationships/hyperlink" Target="https://open.lib.umn.edu/writingforsuccess/" TargetMode="External"/><Relationship Id="rId2" Type="http://schemas.openxmlformats.org/officeDocument/2006/relationships/slide" Target="../slides/slide43.xml"/><Relationship Id="rId1" Type="http://schemas.openxmlformats.org/officeDocument/2006/relationships/notesMaster" Target="../notesMasters/notesMaster1.xml"/><Relationship Id="rId6" Type="http://schemas.openxmlformats.org/officeDocument/2006/relationships/hyperlink" Target="https://open.lib.umn.edu/writingforsuccess/chapter/12-2-developing-a-final-draft-of-a-research-paper/"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7" Type="http://schemas.openxmlformats.org/officeDocument/2006/relationships/hyperlink" Target="https://open.lib.umn.edu/writingforsuccess/" TargetMode="External"/><Relationship Id="rId2" Type="http://schemas.openxmlformats.org/officeDocument/2006/relationships/slide" Target="../slides/slide44.xml"/><Relationship Id="rId1" Type="http://schemas.openxmlformats.org/officeDocument/2006/relationships/notesMaster" Target="../notesMasters/notesMaster1.xml"/><Relationship Id="rId6" Type="http://schemas.openxmlformats.org/officeDocument/2006/relationships/hyperlink" Target="https://open.lib.umn.edu/writingforsuccess/chapter/12-2-developing-a-final-draft-of-a-research-paper/"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4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7" Type="http://schemas.openxmlformats.org/officeDocument/2006/relationships/hyperlink" Target="https://open.lib.umn.edu/writingforsuccess/" TargetMode="External"/><Relationship Id="rId2" Type="http://schemas.openxmlformats.org/officeDocument/2006/relationships/slide" Target="../slides/slide46.xml"/><Relationship Id="rId1" Type="http://schemas.openxmlformats.org/officeDocument/2006/relationships/notesMaster" Target="../notesMasters/notesMaster1.xml"/><Relationship Id="rId6" Type="http://schemas.openxmlformats.org/officeDocument/2006/relationships/hyperlink" Target="https://open.lib.umn.edu/writingforsuccess/chapter/12-2-developing-a-final-draft-of-a-research-paper/"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7" Type="http://schemas.openxmlformats.org/officeDocument/2006/relationships/hyperlink" Target="https://open.lib.umn.edu/writingforsuccess/" TargetMode="External"/><Relationship Id="rId2" Type="http://schemas.openxmlformats.org/officeDocument/2006/relationships/slide" Target="../slides/slide47.xml"/><Relationship Id="rId1" Type="http://schemas.openxmlformats.org/officeDocument/2006/relationships/notesMaster" Target="../notesMasters/notesMaster1.xml"/><Relationship Id="rId6" Type="http://schemas.openxmlformats.org/officeDocument/2006/relationships/hyperlink" Target="https://open.lib.umn.edu/writingforsuccess/chapter/12-2-developing-a-final-draft-of-a-research-paper/"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4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ecampusontario.pressbooks.pub/gccomm/chapter/finaldraft/" TargetMode="External"/><Relationship Id="rId2" Type="http://schemas.openxmlformats.org/officeDocument/2006/relationships/slide" Target="../slides/slide5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5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6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6.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6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6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8.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6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9.xml.rels><?xml version="1.0" encoding="UTF-8" standalone="yes"?>
<Relationships xmlns="http://schemas.openxmlformats.org/package/2006/relationships"><Relationship Id="rId3" Type="http://schemas.openxmlformats.org/officeDocument/2006/relationships/hyperlink" Target="https://ecampusontario.pressbooks.pub/gccomm/chapter/peerreview/" TargetMode="External"/><Relationship Id="rId2" Type="http://schemas.openxmlformats.org/officeDocument/2006/relationships/slide" Target="../slides/slide6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0.xml.rels><?xml version="1.0" encoding="UTF-8" standalone="yes"?>
<Relationships xmlns="http://schemas.openxmlformats.org/package/2006/relationships"><Relationship Id="rId3" Type="http://schemas.openxmlformats.org/officeDocument/2006/relationships/hyperlink" Target="https://ecampusontario.pressbooks.pub/gccomm/" TargetMode="External"/><Relationship Id="rId2" Type="http://schemas.openxmlformats.org/officeDocument/2006/relationships/slide" Target="../slides/slide74.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51.xml.rels><?xml version="1.0" encoding="UTF-8" standalone="yes"?>
<Relationships xmlns="http://schemas.openxmlformats.org/package/2006/relationships"><Relationship Id="rId3" Type="http://schemas.openxmlformats.org/officeDocument/2006/relationships/hyperlink" Target="https://ecampusontario.pressbooks.pub/gccomm/" TargetMode="External"/><Relationship Id="rId2" Type="http://schemas.openxmlformats.org/officeDocument/2006/relationships/slide" Target="../slides/slide75.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campusontario.pressbooks.pub/gccomm/chapter/roughdraft/"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Chapter 7: Writing A Research Paper was</a:t>
            </a:r>
            <a:r>
              <a:rPr lang="en-US" sz="1200" kern="1200" dirty="0">
                <a:solidFill>
                  <a:schemeClr val="tx1"/>
                </a:solidFill>
                <a:effectLst/>
                <a:latin typeface="+mn-lt"/>
                <a:ea typeface="+mn-ea"/>
                <a:cs typeface="+mn-cs"/>
              </a:rPr>
              <a:t> taken directly from </a:t>
            </a:r>
            <a:r>
              <a:rPr lang="en-US" sz="1200" u="sng" kern="1200" dirty="0">
                <a:solidFill>
                  <a:schemeClr val="tx1"/>
                </a:solidFill>
                <a:effectLst/>
                <a:latin typeface="+mn-lt"/>
                <a:ea typeface="+mn-ea"/>
                <a:cs typeface="+mn-cs"/>
                <a:hlinkClick r:id="rId3"/>
              </a:rPr>
              <a:t>Chapter 7</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a:t>
            </a:fld>
            <a:endParaRPr lang="en-US"/>
          </a:p>
        </p:txBody>
      </p:sp>
    </p:spTree>
    <p:extLst>
      <p:ext uri="{BB962C8B-B14F-4D97-AF65-F5344CB8AC3E}">
        <p14:creationId xmlns:p14="http://schemas.microsoft.com/office/powerpoint/2010/main" val="15809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 </a:t>
            </a:r>
            <a:r>
              <a:rPr lang="en-US" dirty="0"/>
              <a:t>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17</a:t>
            </a:fld>
            <a:endParaRPr lang="en-US"/>
          </a:p>
        </p:txBody>
      </p:sp>
    </p:spTree>
    <p:extLst>
      <p:ext uri="{BB962C8B-B14F-4D97-AF65-F5344CB8AC3E}">
        <p14:creationId xmlns:p14="http://schemas.microsoft.com/office/powerpoint/2010/main" val="1340831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 </a:t>
            </a:r>
            <a:r>
              <a:rPr lang="en-US" dirty="0"/>
              <a:t>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18</a:t>
            </a:fld>
            <a:endParaRPr lang="en-US"/>
          </a:p>
        </p:txBody>
      </p:sp>
    </p:spTree>
    <p:extLst>
      <p:ext uri="{BB962C8B-B14F-4D97-AF65-F5344CB8AC3E}">
        <p14:creationId xmlns:p14="http://schemas.microsoft.com/office/powerpoint/2010/main" val="2804335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Creating a List of References  was</a:t>
            </a:r>
            <a:r>
              <a:rPr lang="en-US" sz="1200" kern="1200" dirty="0">
                <a:solidFill>
                  <a:schemeClr val="tx1"/>
                </a:solidFill>
                <a:effectLst/>
                <a:latin typeface="+mn-lt"/>
                <a:ea typeface="+mn-ea"/>
                <a:cs typeface="+mn-cs"/>
              </a:rPr>
              <a:t>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Minimal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20</a:t>
            </a:fld>
            <a:endParaRPr lang="en-US"/>
          </a:p>
        </p:txBody>
      </p:sp>
    </p:spTree>
    <p:extLst>
      <p:ext uri="{BB962C8B-B14F-4D97-AF65-F5344CB8AC3E}">
        <p14:creationId xmlns:p14="http://schemas.microsoft.com/office/powerpoint/2010/main" val="2646323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Definitions were taken directly from </a:t>
            </a:r>
            <a:r>
              <a:rPr lang="en-US" sz="1200" b="0" i="0" u="sng" strike="noStrike" kern="1200" dirty="0">
                <a:solidFill>
                  <a:schemeClr val="tx1"/>
                </a:solidFill>
                <a:effectLst/>
                <a:latin typeface="+mn-lt"/>
                <a:ea typeface="+mn-ea"/>
                <a:cs typeface="+mn-cs"/>
                <a:hlinkClick r:id="rId3"/>
              </a:rPr>
              <a:t>Chapter 6.1</a:t>
            </a:r>
            <a:r>
              <a:rPr lang="en-US" sz="1200" b="0" i="0" u="none" strike="noStrike" kern="1200" dirty="0">
                <a:solidFill>
                  <a:schemeClr val="tx1"/>
                </a:solidFill>
                <a:effectLst/>
                <a:latin typeface="+mn-lt"/>
                <a:ea typeface="+mn-ea"/>
                <a:cs typeface="+mn-cs"/>
              </a:rPr>
              <a:t> of </a:t>
            </a:r>
            <a:r>
              <a:rPr lang="en-US" sz="1200" b="0" i="0" u="sng" strike="noStrike" kern="1200" dirty="0">
                <a:solidFill>
                  <a:schemeClr val="tx1"/>
                </a:solidFill>
                <a:effectLst/>
                <a:latin typeface="+mn-lt"/>
                <a:ea typeface="+mn-ea"/>
                <a:cs typeface="+mn-cs"/>
                <a:hlinkClick r:id="rId4"/>
              </a:rPr>
              <a:t>Communication Essentials for College</a:t>
            </a:r>
            <a:r>
              <a:rPr lang="en-US" sz="1200" b="0" i="0" u="none" strike="noStrike"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b="0" i="0" u="none" strike="noStrike" kern="1200" dirty="0">
                <a:solidFill>
                  <a:schemeClr val="tx1"/>
                </a:solidFill>
                <a:effectLst/>
                <a:latin typeface="+mn-lt"/>
                <a:ea typeface="+mn-ea"/>
                <a:cs typeface="+mn-cs"/>
              </a:rPr>
              <a:t>under a </a:t>
            </a:r>
            <a:r>
              <a:rPr lang="en-US" sz="1200" b="0" i="0" u="sng" strike="noStrike" kern="1200" dirty="0">
                <a:solidFill>
                  <a:schemeClr val="tx1"/>
                </a:solidFill>
                <a:effectLst/>
                <a:latin typeface="+mn-lt"/>
                <a:ea typeface="+mn-ea"/>
                <a:cs typeface="+mn-cs"/>
                <a:hlinkClick r:id="rId5"/>
              </a:rPr>
              <a:t>CC BY-NC 4.0</a:t>
            </a:r>
            <a:r>
              <a:rPr lang="en-US" sz="1200" b="0" i="0" u="none" strike="noStrike" kern="1200" dirty="0">
                <a:solidFill>
                  <a:schemeClr val="tx1"/>
                </a:solidFill>
                <a:effectLst/>
                <a:latin typeface="+mn-lt"/>
                <a:ea typeface="+mn-ea"/>
                <a:cs typeface="+mn-cs"/>
              </a:rPr>
              <a:t> License. Some changes were made.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21</a:t>
            </a:fld>
            <a:endParaRPr lang="en-US"/>
          </a:p>
        </p:txBody>
      </p:sp>
    </p:spTree>
    <p:extLst>
      <p:ext uri="{BB962C8B-B14F-4D97-AF65-F5344CB8AC3E}">
        <p14:creationId xmlns:p14="http://schemas.microsoft.com/office/powerpoint/2010/main" val="3216767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Primary Sources Effectively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22</a:t>
            </a:fld>
            <a:endParaRPr lang="en-US"/>
          </a:p>
        </p:txBody>
      </p:sp>
    </p:spTree>
    <p:extLst>
      <p:ext uri="{BB962C8B-B14F-4D97-AF65-F5344CB8AC3E}">
        <p14:creationId xmlns:p14="http://schemas.microsoft.com/office/powerpoint/2010/main" val="1121030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23</a:t>
            </a:fld>
            <a:endParaRPr lang="en-US"/>
          </a:p>
        </p:txBody>
      </p:sp>
    </p:spTree>
    <p:extLst>
      <p:ext uri="{BB962C8B-B14F-4D97-AF65-F5344CB8AC3E}">
        <p14:creationId xmlns:p14="http://schemas.microsoft.com/office/powerpoint/2010/main" val="2094680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Secondary Sources Effectively was</a:t>
            </a:r>
            <a:r>
              <a:rPr lang="en-US" sz="1200" kern="1200" dirty="0">
                <a:solidFill>
                  <a:schemeClr val="tx1"/>
                </a:solidFill>
                <a:effectLst/>
                <a:latin typeface="+mn-lt"/>
                <a:ea typeface="+mn-ea"/>
                <a:cs typeface="+mn-cs"/>
              </a:rPr>
              <a:t>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24</a:t>
            </a:fld>
            <a:endParaRPr lang="en-US"/>
          </a:p>
        </p:txBody>
      </p:sp>
    </p:spTree>
    <p:extLst>
      <p:ext uri="{BB962C8B-B14F-4D97-AF65-F5344CB8AC3E}">
        <p14:creationId xmlns:p14="http://schemas.microsoft.com/office/powerpoint/2010/main" val="1062435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Plagiarism definition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26</a:t>
            </a:fld>
            <a:endParaRPr lang="en-US"/>
          </a:p>
        </p:txBody>
      </p:sp>
    </p:spTree>
    <p:extLst>
      <p:ext uri="{BB962C8B-B14F-4D97-AF65-F5344CB8AC3E}">
        <p14:creationId xmlns:p14="http://schemas.microsoft.com/office/powerpoint/2010/main" val="2749145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Guidelines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27</a:t>
            </a:fld>
            <a:endParaRPr lang="en-US"/>
          </a:p>
        </p:txBody>
      </p:sp>
    </p:spTree>
    <p:extLst>
      <p:ext uri="{BB962C8B-B14F-4D97-AF65-F5344CB8AC3E}">
        <p14:creationId xmlns:p14="http://schemas.microsoft.com/office/powerpoint/2010/main" val="1638803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last point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28</a:t>
            </a:fld>
            <a:endParaRPr lang="en-US"/>
          </a:p>
        </p:txBody>
      </p:sp>
    </p:spTree>
    <p:extLst>
      <p:ext uri="{BB962C8B-B14F-4D97-AF65-F5344CB8AC3E}">
        <p14:creationId xmlns:p14="http://schemas.microsoft.com/office/powerpoint/2010/main" val="3069771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a:t>
            </a:fld>
            <a:endParaRPr lang="en-US"/>
          </a:p>
        </p:txBody>
      </p:sp>
    </p:spTree>
    <p:extLst>
      <p:ext uri="{BB962C8B-B14F-4D97-AF65-F5344CB8AC3E}">
        <p14:creationId xmlns:p14="http://schemas.microsoft.com/office/powerpoint/2010/main" val="35611829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Fair Use/Fair Dealing was</a:t>
            </a:r>
            <a:r>
              <a:rPr lang="en-US" sz="1200" kern="1200" dirty="0">
                <a:solidFill>
                  <a:schemeClr val="tx1"/>
                </a:solidFill>
                <a:effectLst/>
                <a:latin typeface="+mn-lt"/>
                <a:ea typeface="+mn-ea"/>
                <a:cs typeface="+mn-cs"/>
              </a:rPr>
              <a:t>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29</a:t>
            </a:fld>
            <a:endParaRPr lang="en-US"/>
          </a:p>
        </p:txBody>
      </p:sp>
    </p:spTree>
    <p:extLst>
      <p:ext uri="{BB962C8B-B14F-4D97-AF65-F5344CB8AC3E}">
        <p14:creationId xmlns:p14="http://schemas.microsoft.com/office/powerpoint/2010/main" val="10166240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Definition of Academic Integrity was taken directly from </a:t>
            </a:r>
            <a:r>
              <a:rPr lang="en-US" sz="1200" b="0" i="0" u="sng" strike="noStrike" kern="1200" dirty="0">
                <a:solidFill>
                  <a:schemeClr val="tx1"/>
                </a:solidFill>
                <a:effectLst/>
                <a:latin typeface="+mn-lt"/>
                <a:ea typeface="+mn-ea"/>
                <a:cs typeface="+mn-cs"/>
                <a:hlinkClick r:id="rId3"/>
              </a:rPr>
              <a:t>Chapter 1.3</a:t>
            </a:r>
            <a:r>
              <a:rPr lang="en-US" sz="1200" b="0" i="0" u="none" strike="noStrike" kern="1200" dirty="0">
                <a:solidFill>
                  <a:schemeClr val="tx1"/>
                </a:solidFill>
                <a:effectLst/>
                <a:latin typeface="+mn-lt"/>
                <a:ea typeface="+mn-ea"/>
                <a:cs typeface="+mn-cs"/>
              </a:rPr>
              <a:t> of </a:t>
            </a:r>
            <a:r>
              <a:rPr lang="en-US" sz="1200" b="0" i="0" u="sng" strike="noStrike" kern="1200" dirty="0">
                <a:solidFill>
                  <a:schemeClr val="tx1"/>
                </a:solidFill>
                <a:effectLst/>
                <a:latin typeface="+mn-lt"/>
                <a:ea typeface="+mn-ea"/>
                <a:cs typeface="+mn-cs"/>
                <a:hlinkClick r:id="rId4"/>
              </a:rPr>
              <a:t>Communication Essentials for College</a:t>
            </a:r>
            <a:r>
              <a:rPr lang="en-US" sz="1200" b="0" i="0" u="none" strike="noStrike"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b="0" i="0" u="none" strike="noStrike" kern="1200" dirty="0">
                <a:solidFill>
                  <a:schemeClr val="tx1"/>
                </a:solidFill>
                <a:effectLst/>
                <a:latin typeface="+mn-lt"/>
                <a:ea typeface="+mn-ea"/>
                <a:cs typeface="+mn-cs"/>
              </a:rPr>
              <a:t>under a </a:t>
            </a:r>
            <a:r>
              <a:rPr lang="en-US" sz="1200" b="0" i="0" u="sng" strike="noStrike" kern="1200" dirty="0">
                <a:solidFill>
                  <a:schemeClr val="tx1"/>
                </a:solidFill>
                <a:effectLst/>
                <a:latin typeface="+mn-lt"/>
                <a:ea typeface="+mn-ea"/>
                <a:cs typeface="+mn-cs"/>
                <a:hlinkClick r:id="rId5"/>
              </a:rPr>
              <a:t>CC BY-NC 4.0</a:t>
            </a:r>
            <a:r>
              <a:rPr lang="en-US" sz="1200" b="0" i="0" u="none" strike="noStrike"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31</a:t>
            </a:fld>
            <a:endParaRPr lang="en-US"/>
          </a:p>
        </p:txBody>
      </p:sp>
    </p:spTree>
    <p:extLst>
      <p:ext uri="{BB962C8B-B14F-4D97-AF65-F5344CB8AC3E}">
        <p14:creationId xmlns:p14="http://schemas.microsoft.com/office/powerpoint/2010/main" val="3994971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32</a:t>
            </a:fld>
            <a:endParaRPr lang="en-US"/>
          </a:p>
        </p:txBody>
      </p:sp>
    </p:spTree>
    <p:extLst>
      <p:ext uri="{BB962C8B-B14F-4D97-AF65-F5344CB8AC3E}">
        <p14:creationId xmlns:p14="http://schemas.microsoft.com/office/powerpoint/2010/main" val="3441448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33</a:t>
            </a:fld>
            <a:endParaRPr lang="en-US"/>
          </a:p>
        </p:txBody>
      </p:sp>
    </p:spTree>
    <p:extLst>
      <p:ext uri="{BB962C8B-B14F-4D97-AF65-F5344CB8AC3E}">
        <p14:creationId xmlns:p14="http://schemas.microsoft.com/office/powerpoint/2010/main" val="3462769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34</a:t>
            </a:fld>
            <a:endParaRPr lang="en-US"/>
          </a:p>
        </p:txBody>
      </p:sp>
    </p:spTree>
    <p:extLst>
      <p:ext uri="{BB962C8B-B14F-4D97-AF65-F5344CB8AC3E}">
        <p14:creationId xmlns:p14="http://schemas.microsoft.com/office/powerpoint/2010/main" val="3639310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35</a:t>
            </a:fld>
            <a:endParaRPr lang="en-US"/>
          </a:p>
        </p:txBody>
      </p:sp>
    </p:spTree>
    <p:extLst>
      <p:ext uri="{BB962C8B-B14F-4D97-AF65-F5344CB8AC3E}">
        <p14:creationId xmlns:p14="http://schemas.microsoft.com/office/powerpoint/2010/main" val="2032962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7.2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36</a:t>
            </a:fld>
            <a:endParaRPr lang="en-US"/>
          </a:p>
        </p:txBody>
      </p:sp>
    </p:spTree>
    <p:extLst>
      <p:ext uri="{BB962C8B-B14F-4D97-AF65-F5344CB8AC3E}">
        <p14:creationId xmlns:p14="http://schemas.microsoft.com/office/powerpoint/2010/main" val="7694743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December 18). </a:t>
            </a:r>
            <a:r>
              <a:rPr lang="en-US" sz="1200" i="1" kern="1200" dirty="0">
                <a:solidFill>
                  <a:schemeClr val="tx1"/>
                </a:solidFill>
                <a:effectLst/>
                <a:latin typeface="+mn-lt"/>
                <a:ea typeface="+mn-ea"/>
                <a:cs typeface="+mn-cs"/>
              </a:rPr>
              <a:t>Don't Lose Cite of Avoiding Plagiarism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https://www.youtube.com/watch?v=kCg8SdnaPjU</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(2017, October 04). </a:t>
            </a:r>
            <a:r>
              <a:rPr lang="en-US" sz="1200" i="1" kern="1200" dirty="0">
                <a:solidFill>
                  <a:schemeClr val="tx1"/>
                </a:solidFill>
                <a:effectLst/>
                <a:latin typeface="+mn-lt"/>
                <a:ea typeface="+mn-ea"/>
                <a:cs typeface="+mn-cs"/>
              </a:rPr>
              <a:t>The Why, Where, and When of Citing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https://www.youtube.com/watch?v=bSDpIvw_zqg</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(2020 September 16). </a:t>
            </a:r>
            <a:r>
              <a:rPr lang="en-US" sz="1200" i="1" kern="1200" dirty="0">
                <a:solidFill>
                  <a:schemeClr val="tx1"/>
                </a:solidFill>
                <a:effectLst/>
                <a:latin typeface="+mn-lt"/>
                <a:ea typeface="+mn-ea"/>
                <a:cs typeface="+mn-cs"/>
              </a:rPr>
              <a:t>Types of Plagiarism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https://www.youtube.com/watch?v=hpYXJkjdip4</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37</a:t>
            </a:fld>
            <a:endParaRPr lang="en-US"/>
          </a:p>
        </p:txBody>
      </p:sp>
    </p:spTree>
    <p:extLst>
      <p:ext uri="{BB962C8B-B14F-4D97-AF65-F5344CB8AC3E}">
        <p14:creationId xmlns:p14="http://schemas.microsoft.com/office/powerpoint/2010/main" val="25797342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Definitions were taken directly from </a:t>
            </a:r>
            <a:r>
              <a:rPr lang="en-US" sz="1200" b="0" i="0" u="sng" strike="noStrike" kern="1200" dirty="0">
                <a:solidFill>
                  <a:schemeClr val="tx1"/>
                </a:solidFill>
                <a:effectLst/>
                <a:latin typeface="+mn-lt"/>
                <a:ea typeface="+mn-ea"/>
                <a:cs typeface="+mn-cs"/>
                <a:hlinkClick r:id="rId3"/>
              </a:rPr>
              <a:t>Chapter 6.1</a:t>
            </a:r>
            <a:r>
              <a:rPr lang="en-US" sz="1200" b="0" i="0" u="none" strike="noStrike" kern="1200" dirty="0">
                <a:solidFill>
                  <a:schemeClr val="tx1"/>
                </a:solidFill>
                <a:effectLst/>
                <a:latin typeface="+mn-lt"/>
                <a:ea typeface="+mn-ea"/>
                <a:cs typeface="+mn-cs"/>
              </a:rPr>
              <a:t> of </a:t>
            </a:r>
            <a:r>
              <a:rPr lang="en-US" sz="1200" b="0" i="0" u="sng" strike="noStrike" kern="1200" dirty="0">
                <a:solidFill>
                  <a:schemeClr val="tx1"/>
                </a:solidFill>
                <a:effectLst/>
                <a:latin typeface="+mn-lt"/>
                <a:ea typeface="+mn-ea"/>
                <a:cs typeface="+mn-cs"/>
                <a:hlinkClick r:id="rId4"/>
              </a:rPr>
              <a:t>Communication Essentials for College</a:t>
            </a:r>
            <a:r>
              <a:rPr lang="en-US" sz="1200" b="0" i="0" u="none" strike="noStrike"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b="0" i="0" u="none" strike="noStrike" kern="1200" dirty="0">
                <a:solidFill>
                  <a:schemeClr val="tx1"/>
                </a:solidFill>
                <a:effectLst/>
                <a:latin typeface="+mn-lt"/>
                <a:ea typeface="+mn-ea"/>
                <a:cs typeface="+mn-cs"/>
              </a:rPr>
              <a:t>under a </a:t>
            </a:r>
            <a:r>
              <a:rPr lang="en-US" sz="1200" b="0" i="0" u="sng" strike="noStrike" kern="1200" dirty="0">
                <a:solidFill>
                  <a:schemeClr val="tx1"/>
                </a:solidFill>
                <a:effectLst/>
                <a:latin typeface="+mn-lt"/>
                <a:ea typeface="+mn-ea"/>
                <a:cs typeface="+mn-cs"/>
                <a:hlinkClick r:id="rId5"/>
              </a:rPr>
              <a:t>CC BY-NC 4.0</a:t>
            </a:r>
            <a:r>
              <a:rPr lang="en-US" sz="1200" b="0" i="0" u="none" strike="noStrike" kern="1200" dirty="0">
                <a:solidFill>
                  <a:schemeClr val="tx1"/>
                </a:solidFill>
                <a:effectLst/>
                <a:latin typeface="+mn-lt"/>
                <a:ea typeface="+mn-ea"/>
                <a:cs typeface="+mn-cs"/>
              </a:rPr>
              <a:t> License. Some changes were made.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38</a:t>
            </a:fld>
            <a:endParaRPr lang="en-US"/>
          </a:p>
        </p:txBody>
      </p:sp>
    </p:spTree>
    <p:extLst>
      <p:ext uri="{BB962C8B-B14F-4D97-AF65-F5344CB8AC3E}">
        <p14:creationId xmlns:p14="http://schemas.microsoft.com/office/powerpoint/2010/main" val="1265817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39</a:t>
            </a:fld>
            <a:endParaRPr lang="en-US"/>
          </a:p>
        </p:txBody>
      </p:sp>
    </p:spTree>
    <p:extLst>
      <p:ext uri="{BB962C8B-B14F-4D97-AF65-F5344CB8AC3E}">
        <p14:creationId xmlns:p14="http://schemas.microsoft.com/office/powerpoint/2010/main" val="3170977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Structure of a Research Paper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r>
              <a:rPr lang="en-US" sz="1200" b="0" i="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a:t>
            </a:fld>
            <a:endParaRPr lang="en-US"/>
          </a:p>
        </p:txBody>
      </p:sp>
    </p:spTree>
    <p:extLst>
      <p:ext uri="{BB962C8B-B14F-4D97-AF65-F5344CB8AC3E}">
        <p14:creationId xmlns:p14="http://schemas.microsoft.com/office/powerpoint/2010/main" val="2471705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r>
              <a:rPr lang="en-US" dirty="0"/>
              <a:t>Revise to Improve Organization was </a:t>
            </a:r>
            <a:r>
              <a:rPr lang="en-US" sz="1200" kern="1200" dirty="0">
                <a:solidFill>
                  <a:schemeClr val="tx1"/>
                </a:solidFill>
                <a:effectLst/>
                <a:latin typeface="+mn-lt"/>
                <a:ea typeface="+mn-ea"/>
                <a:cs typeface="+mn-cs"/>
              </a:rPr>
              <a:t>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41</a:t>
            </a:fld>
            <a:endParaRPr lang="en-US"/>
          </a:p>
        </p:txBody>
      </p:sp>
    </p:spTree>
    <p:extLst>
      <p:ext uri="{BB962C8B-B14F-4D97-AF65-F5344CB8AC3E}">
        <p14:creationId xmlns:p14="http://schemas.microsoft.com/office/powerpoint/2010/main" val="19308997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Revising for Organization – Checklist 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  / An adaptation of </a:t>
            </a:r>
            <a:r>
              <a:rPr lang="en-US" b="0" i="0" dirty="0">
                <a:solidFill>
                  <a:srgbClr val="373D3F"/>
                </a:solidFill>
                <a:effectLst/>
                <a:latin typeface="Encode Sans"/>
              </a:rPr>
              <a:t>” </a:t>
            </a:r>
            <a:r>
              <a:rPr lang="en-US" b="0" i="0" u="sng" dirty="0">
                <a:effectLst/>
                <a:latin typeface="Encode Sans"/>
                <a:hlinkClick r:id="rId6"/>
              </a:rPr>
              <a:t>12.2 Developing a Final Draft of a Research Paper</a:t>
            </a:r>
            <a:r>
              <a:rPr lang="en-US" b="0" i="0" dirty="0">
                <a:solidFill>
                  <a:srgbClr val="373D3F"/>
                </a:solidFill>
                <a:effectLst/>
                <a:latin typeface="Encode Sans"/>
              </a:rPr>
              <a:t>” In </a:t>
            </a:r>
            <a:r>
              <a:rPr lang="en-US" b="0" i="1" u="sng" dirty="0">
                <a:effectLst/>
                <a:latin typeface="Encode Sans"/>
                <a:hlinkClick r:id="rId7"/>
              </a:rPr>
              <a:t>Writing for Success </a:t>
            </a:r>
            <a:r>
              <a:rPr lang="en-US" b="0" i="0" dirty="0">
                <a:solidFill>
                  <a:srgbClr val="373D3F"/>
                </a:solidFill>
                <a:effectLst/>
                <a:latin typeface="Encode Sans"/>
              </a:rPr>
              <a:t>by University of Minnesota licensed under </a:t>
            </a:r>
            <a:r>
              <a:rPr lang="en-US" b="0" i="0" u="sng" dirty="0">
                <a:effectLst/>
                <a:latin typeface="Encode Sans"/>
                <a:hlinkClick r:id="rId5"/>
              </a:rPr>
              <a:t>CC BY-NC 4.0</a:t>
            </a:r>
            <a:r>
              <a:rPr lang="en-US" b="0" i="0" dirty="0">
                <a:solidFill>
                  <a:srgbClr val="373D3F"/>
                </a:solidFill>
                <a:effectLst/>
                <a:latin typeface="Encode San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42</a:t>
            </a:fld>
            <a:endParaRPr lang="en-US"/>
          </a:p>
        </p:txBody>
      </p:sp>
    </p:spTree>
    <p:extLst>
      <p:ext uri="{BB962C8B-B14F-4D97-AF65-F5344CB8AC3E}">
        <p14:creationId xmlns:p14="http://schemas.microsoft.com/office/powerpoint/2010/main" val="29279087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Revising for Organization – Checklist 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  / An adaptation of </a:t>
            </a:r>
            <a:r>
              <a:rPr lang="en-US" b="0" i="0" dirty="0">
                <a:solidFill>
                  <a:srgbClr val="373D3F"/>
                </a:solidFill>
                <a:effectLst/>
                <a:latin typeface="Encode Sans"/>
              </a:rPr>
              <a:t>” </a:t>
            </a:r>
            <a:r>
              <a:rPr lang="en-US" b="0" i="0" u="sng" dirty="0">
                <a:effectLst/>
                <a:latin typeface="Encode Sans"/>
                <a:hlinkClick r:id="rId6"/>
              </a:rPr>
              <a:t>12.2 Developing a Final Draft of a Research Paper</a:t>
            </a:r>
            <a:r>
              <a:rPr lang="en-US" b="0" i="0" dirty="0">
                <a:solidFill>
                  <a:srgbClr val="373D3F"/>
                </a:solidFill>
                <a:effectLst/>
                <a:latin typeface="Encode Sans"/>
              </a:rPr>
              <a:t>” In </a:t>
            </a:r>
            <a:r>
              <a:rPr lang="en-US" b="0" i="1" u="sng" dirty="0">
                <a:effectLst/>
                <a:latin typeface="Encode Sans"/>
                <a:hlinkClick r:id="rId7"/>
              </a:rPr>
              <a:t>Writing for Success </a:t>
            </a:r>
            <a:r>
              <a:rPr lang="en-US" b="0" i="0" dirty="0">
                <a:solidFill>
                  <a:srgbClr val="373D3F"/>
                </a:solidFill>
                <a:effectLst/>
                <a:latin typeface="Encode Sans"/>
              </a:rPr>
              <a:t>by University of Minnesota licensed under </a:t>
            </a:r>
            <a:r>
              <a:rPr lang="en-US" b="0" i="0" u="sng" dirty="0">
                <a:effectLst/>
                <a:latin typeface="Encode Sans"/>
                <a:hlinkClick r:id="rId5"/>
              </a:rPr>
              <a:t>CC BY-NC 4.0</a:t>
            </a:r>
            <a:r>
              <a:rPr lang="en-US" b="0" i="0" dirty="0">
                <a:solidFill>
                  <a:srgbClr val="373D3F"/>
                </a:solidFill>
                <a:effectLst/>
                <a:latin typeface="Encode San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43</a:t>
            </a:fld>
            <a:endParaRPr lang="en-US"/>
          </a:p>
        </p:txBody>
      </p:sp>
    </p:spTree>
    <p:extLst>
      <p:ext uri="{BB962C8B-B14F-4D97-AF65-F5344CB8AC3E}">
        <p14:creationId xmlns:p14="http://schemas.microsoft.com/office/powerpoint/2010/main" val="23549699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Revising for Organization – Checklist 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  / An adaptation of </a:t>
            </a:r>
            <a:r>
              <a:rPr lang="en-US" b="0" i="0" dirty="0">
                <a:solidFill>
                  <a:srgbClr val="373D3F"/>
                </a:solidFill>
                <a:effectLst/>
                <a:latin typeface="Encode Sans"/>
              </a:rPr>
              <a:t>” </a:t>
            </a:r>
            <a:r>
              <a:rPr lang="en-US" b="0" i="0" u="sng" dirty="0">
                <a:effectLst/>
                <a:latin typeface="Encode Sans"/>
                <a:hlinkClick r:id="rId6"/>
              </a:rPr>
              <a:t>12.2 Developing a Final Draft of a Research Paper</a:t>
            </a:r>
            <a:r>
              <a:rPr lang="en-US" b="0" i="0" dirty="0">
                <a:solidFill>
                  <a:srgbClr val="373D3F"/>
                </a:solidFill>
                <a:effectLst/>
                <a:latin typeface="Encode Sans"/>
              </a:rPr>
              <a:t>” In </a:t>
            </a:r>
            <a:r>
              <a:rPr lang="en-US" b="0" i="1" u="sng" dirty="0">
                <a:effectLst/>
                <a:latin typeface="Encode Sans"/>
                <a:hlinkClick r:id="rId7"/>
              </a:rPr>
              <a:t>Writing for Success </a:t>
            </a:r>
            <a:r>
              <a:rPr lang="en-US" b="0" i="0" dirty="0">
                <a:solidFill>
                  <a:srgbClr val="373D3F"/>
                </a:solidFill>
                <a:effectLst/>
                <a:latin typeface="Encode Sans"/>
              </a:rPr>
              <a:t>by University of Minnesota licensed under </a:t>
            </a:r>
            <a:r>
              <a:rPr lang="en-US" b="0" i="0" u="sng" dirty="0">
                <a:effectLst/>
                <a:latin typeface="Encode Sans"/>
                <a:hlinkClick r:id="rId5"/>
              </a:rPr>
              <a:t>CC BY-NC 4.0</a:t>
            </a:r>
            <a:r>
              <a:rPr lang="en-US" b="0" i="0" dirty="0">
                <a:solidFill>
                  <a:srgbClr val="373D3F"/>
                </a:solidFill>
                <a:effectLst/>
                <a:latin typeface="Encode San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44</a:t>
            </a:fld>
            <a:endParaRPr lang="en-US"/>
          </a:p>
        </p:txBody>
      </p:sp>
    </p:spTree>
    <p:extLst>
      <p:ext uri="{BB962C8B-B14F-4D97-AF65-F5344CB8AC3E}">
        <p14:creationId xmlns:p14="http://schemas.microsoft.com/office/powerpoint/2010/main" val="21043259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Revise to Improve Cohesion </a:t>
            </a:r>
            <a:r>
              <a:rPr lang="en-US" b="0" dirty="0"/>
              <a:t>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45</a:t>
            </a:fld>
            <a:endParaRPr lang="en-US"/>
          </a:p>
        </p:txBody>
      </p:sp>
    </p:spTree>
    <p:extLst>
      <p:ext uri="{BB962C8B-B14F-4D97-AF65-F5344CB8AC3E}">
        <p14:creationId xmlns:p14="http://schemas.microsoft.com/office/powerpoint/2010/main" val="35354531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Revising for Organization – Checklist 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  / An adaptation of </a:t>
            </a:r>
            <a:r>
              <a:rPr lang="en-US" b="0" i="0" dirty="0">
                <a:solidFill>
                  <a:srgbClr val="373D3F"/>
                </a:solidFill>
                <a:effectLst/>
                <a:latin typeface="Encode Sans"/>
              </a:rPr>
              <a:t>” </a:t>
            </a:r>
            <a:r>
              <a:rPr lang="en-US" b="0" i="0" u="sng" dirty="0">
                <a:effectLst/>
                <a:latin typeface="Encode Sans"/>
                <a:hlinkClick r:id="rId6"/>
              </a:rPr>
              <a:t>12.2 Developing a Final Draft of a Research Paper</a:t>
            </a:r>
            <a:r>
              <a:rPr lang="en-US" b="0" i="0" dirty="0">
                <a:solidFill>
                  <a:srgbClr val="373D3F"/>
                </a:solidFill>
                <a:effectLst/>
                <a:latin typeface="Encode Sans"/>
              </a:rPr>
              <a:t>” In </a:t>
            </a:r>
            <a:r>
              <a:rPr lang="en-US" b="0" i="1" u="sng" dirty="0">
                <a:effectLst/>
                <a:latin typeface="Encode Sans"/>
                <a:hlinkClick r:id="rId7"/>
              </a:rPr>
              <a:t>Writing for Success </a:t>
            </a:r>
            <a:r>
              <a:rPr lang="en-US" b="0" i="0" dirty="0">
                <a:solidFill>
                  <a:srgbClr val="373D3F"/>
                </a:solidFill>
                <a:effectLst/>
                <a:latin typeface="Encode Sans"/>
              </a:rPr>
              <a:t>by University of Minnesota licensed under </a:t>
            </a:r>
            <a:r>
              <a:rPr lang="en-US" b="0" i="0" u="sng" dirty="0">
                <a:effectLst/>
                <a:latin typeface="Encode Sans"/>
                <a:hlinkClick r:id="rId5"/>
              </a:rPr>
              <a:t>CC BY-NC 4.0</a:t>
            </a:r>
            <a:r>
              <a:rPr lang="en-US" b="0" i="0" dirty="0">
                <a:solidFill>
                  <a:srgbClr val="373D3F"/>
                </a:solidFill>
                <a:effectLst/>
                <a:latin typeface="Encode San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46</a:t>
            </a:fld>
            <a:endParaRPr lang="en-US"/>
          </a:p>
        </p:txBody>
      </p:sp>
    </p:spTree>
    <p:extLst>
      <p:ext uri="{BB962C8B-B14F-4D97-AF65-F5344CB8AC3E}">
        <p14:creationId xmlns:p14="http://schemas.microsoft.com/office/powerpoint/2010/main" val="10195991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Revising for Organization – Checklist was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were made.  / An adaptation of </a:t>
            </a:r>
            <a:r>
              <a:rPr lang="en-US" b="0" i="0" dirty="0">
                <a:solidFill>
                  <a:srgbClr val="373D3F"/>
                </a:solidFill>
                <a:effectLst/>
                <a:latin typeface="Encode Sans"/>
              </a:rPr>
              <a:t>” </a:t>
            </a:r>
            <a:r>
              <a:rPr lang="en-US" b="0" i="0" u="sng" dirty="0">
                <a:effectLst/>
                <a:latin typeface="Encode Sans"/>
                <a:hlinkClick r:id="rId6"/>
              </a:rPr>
              <a:t>12.2 Developing a Final Draft of a Research Paper</a:t>
            </a:r>
            <a:r>
              <a:rPr lang="en-US" b="0" i="0" dirty="0">
                <a:solidFill>
                  <a:srgbClr val="373D3F"/>
                </a:solidFill>
                <a:effectLst/>
                <a:latin typeface="Encode Sans"/>
              </a:rPr>
              <a:t>” In </a:t>
            </a:r>
            <a:r>
              <a:rPr lang="en-US" b="0" i="1" u="sng" dirty="0">
                <a:effectLst/>
                <a:latin typeface="Encode Sans"/>
                <a:hlinkClick r:id="rId7"/>
              </a:rPr>
              <a:t>Writing for Success </a:t>
            </a:r>
            <a:r>
              <a:rPr lang="en-US" b="0" i="0" dirty="0">
                <a:solidFill>
                  <a:srgbClr val="373D3F"/>
                </a:solidFill>
                <a:effectLst/>
                <a:latin typeface="Encode Sans"/>
              </a:rPr>
              <a:t>by University of Minnesota licensed under </a:t>
            </a:r>
            <a:r>
              <a:rPr lang="en-US" b="0" i="0" u="sng" dirty="0">
                <a:effectLst/>
                <a:latin typeface="Encode Sans"/>
                <a:hlinkClick r:id="rId5"/>
              </a:rPr>
              <a:t>CC BY-NC 4.0</a:t>
            </a:r>
            <a:r>
              <a:rPr lang="en-US" b="0" i="0" dirty="0">
                <a:solidFill>
                  <a:srgbClr val="373D3F"/>
                </a:solidFill>
                <a:effectLst/>
                <a:latin typeface="Encode San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47</a:t>
            </a:fld>
            <a:endParaRPr lang="en-US"/>
          </a:p>
        </p:txBody>
      </p:sp>
    </p:spTree>
    <p:extLst>
      <p:ext uri="{BB962C8B-B14F-4D97-AF65-F5344CB8AC3E}">
        <p14:creationId xmlns:p14="http://schemas.microsoft.com/office/powerpoint/2010/main" val="1812254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a Consistent Style and Tone was </a:t>
            </a:r>
            <a:r>
              <a:rPr lang="en-US" sz="1200" kern="1200" dirty="0">
                <a:solidFill>
                  <a:schemeClr val="tx1"/>
                </a:solidFill>
                <a:effectLst/>
                <a:latin typeface="+mn-lt"/>
                <a:ea typeface="+mn-ea"/>
                <a:cs typeface="+mn-cs"/>
              </a:rPr>
              <a:t>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48</a:t>
            </a:fld>
            <a:endParaRPr lang="en-US"/>
          </a:p>
        </p:txBody>
      </p:sp>
    </p:spTree>
    <p:extLst>
      <p:ext uri="{BB962C8B-B14F-4D97-AF65-F5344CB8AC3E}">
        <p14:creationId xmlns:p14="http://schemas.microsoft.com/office/powerpoint/2010/main" val="29587606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assessing word choice bulleted list was </a:t>
            </a:r>
            <a:r>
              <a:rPr lang="en-US" sz="1200" kern="1200" dirty="0">
                <a:solidFill>
                  <a:schemeClr val="tx1"/>
                </a:solidFill>
                <a:effectLst/>
                <a:latin typeface="+mn-lt"/>
                <a:ea typeface="+mn-ea"/>
                <a:cs typeface="+mn-cs"/>
              </a:rPr>
              <a:t>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50</a:t>
            </a:fld>
            <a:endParaRPr lang="en-US"/>
          </a:p>
        </p:txBody>
      </p:sp>
    </p:spTree>
    <p:extLst>
      <p:ext uri="{BB962C8B-B14F-4D97-AF65-F5344CB8AC3E}">
        <p14:creationId xmlns:p14="http://schemas.microsoft.com/office/powerpoint/2010/main" val="22968470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Strategies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51</a:t>
            </a:fld>
            <a:endParaRPr lang="en-US"/>
          </a:p>
        </p:txBody>
      </p:sp>
    </p:spTree>
    <p:extLst>
      <p:ext uri="{BB962C8B-B14F-4D97-AF65-F5344CB8AC3E}">
        <p14:creationId xmlns:p14="http://schemas.microsoft.com/office/powerpoint/2010/main" val="21148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Introduction strategies was 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a:t>
            </a:fld>
            <a:endParaRPr lang="en-US"/>
          </a:p>
        </p:txBody>
      </p:sp>
    </p:spTree>
    <p:extLst>
      <p:ext uri="{BB962C8B-B14F-4D97-AF65-F5344CB8AC3E}">
        <p14:creationId xmlns:p14="http://schemas.microsoft.com/office/powerpoint/2010/main" val="13034930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Editing Your Paper was </a:t>
            </a:r>
            <a:r>
              <a:rPr lang="en-US" sz="1200" kern="1200" dirty="0">
                <a:solidFill>
                  <a:schemeClr val="tx1"/>
                </a:solidFill>
                <a:effectLst/>
                <a:latin typeface="+mn-lt"/>
                <a:ea typeface="+mn-ea"/>
                <a:cs typeface="+mn-cs"/>
              </a:rPr>
              <a:t>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52</a:t>
            </a:fld>
            <a:endParaRPr lang="en-US"/>
          </a:p>
        </p:txBody>
      </p:sp>
    </p:spTree>
    <p:extLst>
      <p:ext uri="{BB962C8B-B14F-4D97-AF65-F5344CB8AC3E}">
        <p14:creationId xmlns:p14="http://schemas.microsoft.com/office/powerpoint/2010/main" val="31237163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56</a:t>
            </a:fld>
            <a:endParaRPr lang="en-US"/>
          </a:p>
        </p:txBody>
      </p:sp>
    </p:spTree>
    <p:extLst>
      <p:ext uri="{BB962C8B-B14F-4D97-AF65-F5344CB8AC3E}">
        <p14:creationId xmlns:p14="http://schemas.microsoft.com/office/powerpoint/2010/main" val="1466383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57</a:t>
            </a:fld>
            <a:endParaRPr lang="en-US"/>
          </a:p>
        </p:txBody>
      </p:sp>
    </p:spTree>
    <p:extLst>
      <p:ext uri="{BB962C8B-B14F-4D97-AF65-F5344CB8AC3E}">
        <p14:creationId xmlns:p14="http://schemas.microsoft.com/office/powerpoint/2010/main" val="25707952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7.3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58</a:t>
            </a:fld>
            <a:endParaRPr lang="en-US"/>
          </a:p>
        </p:txBody>
      </p:sp>
    </p:spTree>
    <p:extLst>
      <p:ext uri="{BB962C8B-B14F-4D97-AF65-F5344CB8AC3E}">
        <p14:creationId xmlns:p14="http://schemas.microsoft.com/office/powerpoint/2010/main" val="36007853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59</a:t>
            </a:fld>
            <a:endParaRPr lang="en-US"/>
          </a:p>
        </p:txBody>
      </p:sp>
    </p:spTree>
    <p:extLst>
      <p:ext uri="{BB962C8B-B14F-4D97-AF65-F5344CB8AC3E}">
        <p14:creationId xmlns:p14="http://schemas.microsoft.com/office/powerpoint/2010/main" val="37933602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Organization was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64</a:t>
            </a:fld>
            <a:endParaRPr lang="en-US"/>
          </a:p>
        </p:txBody>
      </p:sp>
    </p:spTree>
    <p:extLst>
      <p:ext uri="{BB962C8B-B14F-4D97-AF65-F5344CB8AC3E}">
        <p14:creationId xmlns:p14="http://schemas.microsoft.com/office/powerpoint/2010/main" val="29363575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Focus was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65</a:t>
            </a:fld>
            <a:endParaRPr lang="en-US"/>
          </a:p>
        </p:txBody>
      </p:sp>
    </p:spTree>
    <p:extLst>
      <p:ext uri="{BB962C8B-B14F-4D97-AF65-F5344CB8AC3E}">
        <p14:creationId xmlns:p14="http://schemas.microsoft.com/office/powerpoint/2010/main" val="8557064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Style was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66</a:t>
            </a:fld>
            <a:endParaRPr lang="en-US"/>
          </a:p>
        </p:txBody>
      </p:sp>
    </p:spTree>
    <p:extLst>
      <p:ext uri="{BB962C8B-B14F-4D97-AF65-F5344CB8AC3E}">
        <p14:creationId xmlns:p14="http://schemas.microsoft.com/office/powerpoint/2010/main" val="268017987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Development was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67</a:t>
            </a:fld>
            <a:endParaRPr lang="en-US"/>
          </a:p>
        </p:txBody>
      </p:sp>
    </p:spTree>
    <p:extLst>
      <p:ext uri="{BB962C8B-B14F-4D97-AF65-F5344CB8AC3E}">
        <p14:creationId xmlns:p14="http://schemas.microsoft.com/office/powerpoint/2010/main" val="378525659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Conventions was taken directly from </a:t>
            </a:r>
            <a:r>
              <a:rPr lang="en-US" sz="1200" u="sng" kern="1200" dirty="0">
                <a:solidFill>
                  <a:schemeClr val="tx1"/>
                </a:solidFill>
                <a:effectLst/>
                <a:latin typeface="+mn-lt"/>
                <a:ea typeface="+mn-ea"/>
                <a:cs typeface="+mn-cs"/>
                <a:hlinkClick r:id="rId3"/>
              </a:rPr>
              <a:t>Chapter 7.4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68</a:t>
            </a:fld>
            <a:endParaRPr lang="en-US"/>
          </a:p>
        </p:txBody>
      </p:sp>
    </p:spTree>
    <p:extLst>
      <p:ext uri="{BB962C8B-B14F-4D97-AF65-F5344CB8AC3E}">
        <p14:creationId xmlns:p14="http://schemas.microsoft.com/office/powerpoint/2010/main" val="902630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Summarizing Sources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r>
              <a:rPr lang="en-US" sz="1200" b="0" i="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9</a:t>
            </a:fld>
            <a:endParaRPr lang="en-US"/>
          </a:p>
        </p:txBody>
      </p:sp>
    </p:spTree>
    <p:extLst>
      <p:ext uri="{BB962C8B-B14F-4D97-AF65-F5344CB8AC3E}">
        <p14:creationId xmlns:p14="http://schemas.microsoft.com/office/powerpoint/2010/main" val="34836736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rPr>
              <a:t>Chapter 7.35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74</a:t>
            </a:fld>
            <a:endParaRPr lang="en-US"/>
          </a:p>
        </p:txBody>
      </p:sp>
    </p:spTree>
    <p:extLst>
      <p:ext uri="{BB962C8B-B14F-4D97-AF65-F5344CB8AC3E}">
        <p14:creationId xmlns:p14="http://schemas.microsoft.com/office/powerpoint/2010/main" val="5052555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rPr>
              <a:t>Chapter 7.35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No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75</a:t>
            </a:fld>
            <a:endParaRPr lang="en-US"/>
          </a:p>
        </p:txBody>
      </p:sp>
    </p:spTree>
    <p:extLst>
      <p:ext uri="{BB962C8B-B14F-4D97-AF65-F5344CB8AC3E}">
        <p14:creationId xmlns:p14="http://schemas.microsoft.com/office/powerpoint/2010/main" val="3444478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76</a:t>
            </a:fld>
            <a:endParaRPr lang="en-US"/>
          </a:p>
        </p:txBody>
      </p:sp>
    </p:spTree>
    <p:extLst>
      <p:ext uri="{BB962C8B-B14F-4D97-AF65-F5344CB8AC3E}">
        <p14:creationId xmlns:p14="http://schemas.microsoft.com/office/powerpoint/2010/main" val="1702413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Quoting Sources Directly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r>
              <a:rPr lang="en-US" sz="1200" b="0" i="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13</a:t>
            </a:fld>
            <a:endParaRPr lang="en-US"/>
          </a:p>
        </p:txBody>
      </p:sp>
    </p:spTree>
    <p:extLst>
      <p:ext uri="{BB962C8B-B14F-4D97-AF65-F5344CB8AC3E}">
        <p14:creationId xmlns:p14="http://schemas.microsoft.com/office/powerpoint/2010/main" val="1096309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Documenting Source Material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Minimal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14</a:t>
            </a:fld>
            <a:endParaRPr lang="en-US"/>
          </a:p>
        </p:txBody>
      </p:sp>
    </p:spTree>
    <p:extLst>
      <p:ext uri="{BB962C8B-B14F-4D97-AF65-F5344CB8AC3E}">
        <p14:creationId xmlns:p14="http://schemas.microsoft.com/office/powerpoint/2010/main" val="254662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Citing Sources in the Body of Your Paper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15</a:t>
            </a:fld>
            <a:endParaRPr lang="en-US"/>
          </a:p>
        </p:txBody>
      </p:sp>
    </p:spTree>
    <p:extLst>
      <p:ext uri="{BB962C8B-B14F-4D97-AF65-F5344CB8AC3E}">
        <p14:creationId xmlns:p14="http://schemas.microsoft.com/office/powerpoint/2010/main" val="2588037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Citing Sources in the Body of Your Paper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7.1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16</a:t>
            </a:fld>
            <a:endParaRPr lang="en-US"/>
          </a:p>
        </p:txBody>
      </p:sp>
    </p:spTree>
    <p:extLst>
      <p:ext uri="{BB962C8B-B14F-4D97-AF65-F5344CB8AC3E}">
        <p14:creationId xmlns:p14="http://schemas.microsoft.com/office/powerpoint/2010/main" val="2598053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 uri="{C183D7F6-B498-43B3-948B-1728B52AA6E4}">
                <adec:decorative xmlns:adec="http://schemas.microsoft.com/office/drawing/2017/decorative" val="0"/>
              </a:ext>
            </a:extLst>
          </p:cNvPr>
          <p:cNvSpPr>
            <a:spLocks noGrp="1"/>
          </p:cNvSpPr>
          <p:nvPr>
            <p:ph type="dt" sz="half" idx="10"/>
          </p:nvPr>
        </p:nvSpPr>
        <p:spPr/>
        <p:txBody>
          <a:bodyPr/>
          <a:lstStyle/>
          <a:p>
            <a:fld id="{75BCD077-5EF6-43B1-861B-7A759ACDA1EC}" type="datetime1">
              <a:rPr lang="en-US" smtClean="0"/>
              <a:t>8/2/2024</a:t>
            </a:fld>
            <a:endParaRPr lang="en-US" dirty="0"/>
          </a:p>
        </p:txBody>
      </p:sp>
      <p:sp>
        <p:nvSpPr>
          <p:cNvPr id="5" name="Footer Placeholder 4">
            <a:extLst>
              <a:ext uri="{FF2B5EF4-FFF2-40B4-BE49-F238E27FC236}">
                <a16:creationId xmlns:a16="http://schemas.microsoft.com/office/drawing/2014/main" id="{9721F6C9-7279-4DF8-9462-3EFEFA03FB58}"/>
              </a:ext>
              <a:ext uri="{C183D7F6-B498-43B3-948B-1728B52AA6E4}">
                <adec:decorative xmlns:adec="http://schemas.microsoft.com/office/drawing/2017/decorative" val="0"/>
              </a:ext>
            </a:extLst>
          </p:cNvPr>
          <p:cNvSpPr>
            <a:spLocks noGrp="1"/>
          </p:cNvSpPr>
          <p:nvPr>
            <p:ph type="ftr" sz="quarter" idx="11"/>
          </p:nvPr>
        </p:nvSpPr>
        <p:spPr>
          <a:xfrm rot="5400000">
            <a:off x="-1403346" y="1917949"/>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647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a:extLst>
              <a:ext uri="{FF2B5EF4-FFF2-40B4-BE49-F238E27FC236}">
                <a16:creationId xmlns:a16="http://schemas.microsoft.com/office/drawing/2014/main" id="{C074B526-866D-4E11-A7F9-081BD4EDF484}"/>
              </a:ext>
              <a:ext uri="{C183D7F6-B498-43B3-948B-1728B52AA6E4}">
                <adec:decorative xmlns:adec="http://schemas.microsoft.com/office/drawing/2017/decorative" val="0"/>
              </a:ext>
            </a:extLst>
          </p:cNvPr>
          <p:cNvSpPr>
            <a:spLocks noGrp="1"/>
          </p:cNvSpPr>
          <p:nvPr>
            <p:ph type="dt" sz="half" idx="10"/>
          </p:nvPr>
        </p:nvSpPr>
        <p:spPr/>
        <p:txBody>
          <a:bodyPr/>
          <a:lstStyle/>
          <a:p>
            <a:fld id="{1D4D16ED-17D8-46EC-8D1B-AF9A4AF7EFDB}" type="datetime1">
              <a:rPr lang="en-US" smtClean="0"/>
              <a:t>8/2/2024</a:t>
            </a:fld>
            <a:endParaRPr lang="en-US"/>
          </a:p>
        </p:txBody>
      </p:sp>
      <p:sp>
        <p:nvSpPr>
          <p:cNvPr id="6" name="Footer Placeholder 5">
            <a:extLst>
              <a:ext uri="{FF2B5EF4-FFF2-40B4-BE49-F238E27FC236}">
                <a16:creationId xmlns:a16="http://schemas.microsoft.com/office/drawing/2014/main" id="{CD758BF8-E962-4367-8495-62438FDD483D}"/>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95950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 uri="{C183D7F6-B498-43B3-948B-1728B52AA6E4}">
                <adec:decorative xmlns:adec="http://schemas.microsoft.com/office/drawing/2017/decorative" val="0"/>
              </a:ext>
            </a:extLst>
          </p:cNvPr>
          <p:cNvSpPr>
            <a:spLocks noGrp="1"/>
          </p:cNvSpPr>
          <p:nvPr>
            <p:ph type="dt" sz="half" idx="10"/>
          </p:nvPr>
        </p:nvSpPr>
        <p:spPr/>
        <p:txBody>
          <a:bodyPr/>
          <a:lstStyle/>
          <a:p>
            <a:fld id="{1CCFDFE3-8159-4214-9F62-361BD937271D}" type="datetime1">
              <a:rPr lang="en-US" smtClean="0"/>
              <a:t>8/2/2024</a:t>
            </a:fld>
            <a:endParaRPr lang="en-US"/>
          </a:p>
        </p:txBody>
      </p:sp>
      <p:sp>
        <p:nvSpPr>
          <p:cNvPr id="5" name="Footer Placeholder 4">
            <a:extLst>
              <a:ext uri="{FF2B5EF4-FFF2-40B4-BE49-F238E27FC236}">
                <a16:creationId xmlns:a16="http://schemas.microsoft.com/office/drawing/2014/main" id="{84BDB709-08FF-4C4A-8670-4CCA9146F944}"/>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39928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60E86954-8675-4568-8589-FFA0DFCFFCF4}" type="datetime1">
              <a:rPr lang="en-US" smtClean="0"/>
              <a:t>8/2/2024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659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Takeaways">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2FA81F-F492-4428-8845-A70FF162FB21}"/>
              </a:ext>
              <a:ext uri="{C183D7F6-B498-43B3-948B-1728B52AA6E4}">
                <adec:decorative xmlns:adec="http://schemas.microsoft.com/office/drawing/2017/decorative" val="1"/>
              </a:ext>
            </a:extLst>
          </p:cNvPr>
          <p:cNvSpPr/>
          <p:nvPr userDrawn="1"/>
        </p:nvSpPr>
        <p:spPr>
          <a:xfrm>
            <a:off x="0" y="-39329"/>
            <a:ext cx="12192000" cy="20820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4EF588-5035-4D7A-B6DD-2A0CD883D001}"/>
              </a:ext>
            </a:extLst>
          </p:cNvPr>
          <p:cNvSpPr>
            <a:spLocks noGrp="1"/>
          </p:cNvSpPr>
          <p:nvPr>
            <p:ph type="title"/>
          </p:nvPr>
        </p:nvSpPr>
        <p:spPr>
          <a:xfrm>
            <a:off x="1045028" y="644236"/>
            <a:ext cx="10308771" cy="1046452"/>
          </a:xfrm>
        </p:spPr>
        <p:txBody>
          <a:bodyPr anchor="t"/>
          <a:lstStyle>
            <a:lvl1pPr>
              <a:defRPr b="1">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41290DF-6242-4D82-9077-9081909090DE}"/>
              </a:ext>
            </a:extLst>
          </p:cNvPr>
          <p:cNvSpPr>
            <a:spLocks noGrp="1"/>
          </p:cNvSpPr>
          <p:nvPr>
            <p:ph idx="1"/>
          </p:nvPr>
        </p:nvSpPr>
        <p:spPr>
          <a:xfrm>
            <a:off x="1045028" y="2334924"/>
            <a:ext cx="10308771" cy="38420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E3E0D27-7263-4217-9779-D1E0A667CDAE}"/>
              </a:ext>
            </a:extLst>
          </p:cNvPr>
          <p:cNvSpPr>
            <a:spLocks noGrp="1"/>
          </p:cNvSpPr>
          <p:nvPr>
            <p:ph type="sldNum" sz="quarter" idx="12"/>
          </p:nvPr>
        </p:nvSpPr>
        <p:spPr/>
        <p:txBody>
          <a:bodyPr/>
          <a:lstStyle>
            <a:lvl1pPr>
              <a:defRPr>
                <a:solidFill>
                  <a:schemeClr val="bg1">
                    <a:lumMod val="95000"/>
                  </a:schemeClr>
                </a:solidFill>
              </a:defRPr>
            </a:lvl1pPr>
          </a:lstStyle>
          <a:p>
            <a:fld id="{0E830361-1618-43BA-8AB7-493978DD9A9F}" type="slidenum">
              <a:rPr lang="en-US" smtClean="0"/>
              <a:pPr/>
              <a:t>‹#›</a:t>
            </a:fld>
            <a:endParaRPr lang="en-US"/>
          </a:p>
        </p:txBody>
      </p:sp>
    </p:spTree>
    <p:extLst>
      <p:ext uri="{BB962C8B-B14F-4D97-AF65-F5344CB8AC3E}">
        <p14:creationId xmlns:p14="http://schemas.microsoft.com/office/powerpoint/2010/main" val="36979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4E7A0202-D62E-4330-9088-A504FD2A55F6}" type="datetime1">
              <a:rPr lang="en-US" smtClean="0"/>
              <a:t>8/2/2024</a:t>
            </a:fld>
            <a:endParaRPr lang="en-US"/>
          </a:p>
        </p:txBody>
      </p:sp>
      <p:sp>
        <p:nvSpPr>
          <p:cNvPr id="5" name="Footer Placeholder 4">
            <a:extLst>
              <a:ext uri="{FF2B5EF4-FFF2-40B4-BE49-F238E27FC236}">
                <a16:creationId xmlns:a16="http://schemas.microsoft.com/office/drawing/2014/main" id="{4384F8A8-FBA7-4F25-ADEA-AF346495DEA1}"/>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7896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a:xfrm>
            <a:off x="1077362" y="720434"/>
            <a:ext cx="9950103" cy="858200"/>
          </a:xfrm>
        </p:spPr>
        <p:txBody>
          <a:bodyPr/>
          <a:lstStyle/>
          <a:p>
            <a:r>
              <a:rPr lang="en-US" dirty="0"/>
              <a:t>Click to edit Master title style</a:t>
            </a:r>
          </a:p>
        </p:txBody>
      </p:sp>
      <p:sp>
        <p:nvSpPr>
          <p:cNvPr id="10" name="Text Placeholder 9">
            <a:extLst>
              <a:ext uri="{FF2B5EF4-FFF2-40B4-BE49-F238E27FC236}">
                <a16:creationId xmlns:a16="http://schemas.microsoft.com/office/drawing/2014/main" id="{C4FCCD67-40D2-883C-2B3F-D1DCE273A25B}"/>
              </a:ext>
            </a:extLst>
          </p:cNvPr>
          <p:cNvSpPr>
            <a:spLocks noGrp="1"/>
          </p:cNvSpPr>
          <p:nvPr>
            <p:ph type="body" sz="quarter" idx="13" hasCustomPrompt="1"/>
          </p:nvPr>
        </p:nvSpPr>
        <p:spPr>
          <a:xfrm>
            <a:off x="1068736" y="1810648"/>
            <a:ext cx="9861550" cy="466725"/>
          </a:xfrm>
        </p:spPr>
        <p:txBody>
          <a:bodyPr/>
          <a:lstStyle>
            <a:lvl1pPr marL="0" indent="0">
              <a:buNone/>
              <a:defRPr b="1"/>
            </a:lvl1pPr>
          </a:lstStyle>
          <a:p>
            <a:pPr lvl="0"/>
            <a:r>
              <a:rPr lang="en-US" dirty="0"/>
              <a:t>Subheading</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a:xfrm>
            <a:off x="1077362" y="2510287"/>
            <a:ext cx="9950103" cy="34305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ADE7983E-03D1-4AE8-ABCE-484D841F8990}" type="datetime1">
              <a:rPr lang="en-US" smtClean="0"/>
              <a:t>8/2/2024</a:t>
            </a:fld>
            <a:endParaRPr lang="en-US"/>
          </a:p>
        </p:txBody>
      </p:sp>
      <p:sp>
        <p:nvSpPr>
          <p:cNvPr id="7" name="Footer Placeholder 4">
            <a:extLst>
              <a:ext uri="{FF2B5EF4-FFF2-40B4-BE49-F238E27FC236}">
                <a16:creationId xmlns:a16="http://schemas.microsoft.com/office/drawing/2014/main" id="{5017079C-6097-989C-E369-8770C64306A3}"/>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5" name="Slide Number Placeholder 5">
            <a:extLst>
              <a:ext uri="{FF2B5EF4-FFF2-40B4-BE49-F238E27FC236}">
                <a16:creationId xmlns:a16="http://schemas.microsoft.com/office/drawing/2014/main" id="{FB8F243A-8D24-BE4F-8125-4EDC3DDA7F43}"/>
              </a:ext>
            </a:extLst>
          </p:cNvPr>
          <p:cNvSpPr>
            <a:spLocks noGrp="1"/>
          </p:cNvSpPr>
          <p:nvPr>
            <p:ph type="sldNum" sz="quarter" idx="12"/>
          </p:nvPr>
        </p:nvSpPr>
        <p:spPr>
          <a:xfrm>
            <a:off x="11540355" y="6356350"/>
            <a:ext cx="410973" cy="365125"/>
          </a:xfrm>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599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 uri="{C183D7F6-B498-43B3-948B-1728B52AA6E4}">
                <adec:decorative xmlns:adec="http://schemas.microsoft.com/office/drawing/2017/decorative" val="0"/>
              </a:ext>
            </a:extLst>
          </p:cNvPr>
          <p:cNvSpPr>
            <a:spLocks noGrp="1"/>
          </p:cNvSpPr>
          <p:nvPr>
            <p:ph type="dt" sz="half" idx="10"/>
          </p:nvPr>
        </p:nvSpPr>
        <p:spPr/>
        <p:txBody>
          <a:bodyPr/>
          <a:lstStyle/>
          <a:p>
            <a:fld id="{0DF15511-D7D3-47D9-AA9B-EC4BA09A67AF}" type="datetime1">
              <a:rPr lang="en-US" smtClean="0"/>
              <a:t>8/2/2024</a:t>
            </a:fld>
            <a:endParaRPr lang="en-US"/>
          </a:p>
        </p:txBody>
      </p:sp>
      <p:sp>
        <p:nvSpPr>
          <p:cNvPr id="5" name="Footer Placeholder 4">
            <a:extLst>
              <a:ext uri="{FF2B5EF4-FFF2-40B4-BE49-F238E27FC236}">
                <a16:creationId xmlns:a16="http://schemas.microsoft.com/office/drawing/2014/main" id="{2EBF6955-3667-4857-B35A-9E12F7988608}"/>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17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 uri="{C183D7F6-B498-43B3-948B-1728B52AA6E4}">
                <adec:decorative xmlns:adec="http://schemas.microsoft.com/office/drawing/2017/decorative" val="0"/>
              </a:ext>
            </a:extLst>
          </p:cNvPr>
          <p:cNvSpPr>
            <a:spLocks noGrp="1"/>
          </p:cNvSpPr>
          <p:nvPr>
            <p:ph type="dt" sz="half" idx="10"/>
          </p:nvPr>
        </p:nvSpPr>
        <p:spPr/>
        <p:txBody>
          <a:bodyPr/>
          <a:lstStyle/>
          <a:p>
            <a:fld id="{64C63CD8-81C6-4C97-8A34-F27222CDFB41}" type="datetime1">
              <a:rPr lang="en-US" smtClean="0"/>
              <a:t>8/2/2024</a:t>
            </a:fld>
            <a:endParaRPr lang="en-US"/>
          </a:p>
        </p:txBody>
      </p:sp>
      <p:sp>
        <p:nvSpPr>
          <p:cNvPr id="6" name="Footer Placeholder 5">
            <a:extLst>
              <a:ext uri="{FF2B5EF4-FFF2-40B4-BE49-F238E27FC236}">
                <a16:creationId xmlns:a16="http://schemas.microsoft.com/office/drawing/2014/main" id="{7A3AA2AC-0C5F-4835-BE47-D780C29890E2}"/>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034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 uri="{C183D7F6-B498-43B3-948B-1728B52AA6E4}">
                <adec:decorative xmlns:adec="http://schemas.microsoft.com/office/drawing/2017/decorative" val="0"/>
              </a:ext>
            </a:extLst>
          </p:cNvPr>
          <p:cNvSpPr>
            <a:spLocks noGrp="1"/>
          </p:cNvSpPr>
          <p:nvPr>
            <p:ph type="dt" sz="half" idx="10"/>
          </p:nvPr>
        </p:nvSpPr>
        <p:spPr/>
        <p:txBody>
          <a:bodyPr/>
          <a:lstStyle/>
          <a:p>
            <a:fld id="{FBF1378D-4462-410A-9779-B4FC0AE845CF}" type="datetime1">
              <a:rPr lang="en-US" smtClean="0"/>
              <a:t>8/2/2024</a:t>
            </a:fld>
            <a:endParaRPr lang="en-US"/>
          </a:p>
        </p:txBody>
      </p:sp>
      <p:sp>
        <p:nvSpPr>
          <p:cNvPr id="8" name="Footer Placeholder 7">
            <a:extLst>
              <a:ext uri="{FF2B5EF4-FFF2-40B4-BE49-F238E27FC236}">
                <a16:creationId xmlns:a16="http://schemas.microsoft.com/office/drawing/2014/main" id="{AE174067-0FFA-41C3-A3A6-E8907CC32DE1}"/>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70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 uri="{C183D7F6-B498-43B3-948B-1728B52AA6E4}">
                <adec:decorative xmlns:adec="http://schemas.microsoft.com/office/drawing/2017/decorative" val="0"/>
              </a:ext>
            </a:extLst>
          </p:cNvPr>
          <p:cNvSpPr>
            <a:spLocks noGrp="1"/>
          </p:cNvSpPr>
          <p:nvPr>
            <p:ph type="dt" sz="half" idx="10"/>
          </p:nvPr>
        </p:nvSpPr>
        <p:spPr/>
        <p:txBody>
          <a:bodyPr/>
          <a:lstStyle/>
          <a:p>
            <a:fld id="{69B974BA-F693-4697-AEAB-2AE93B7A657E}" type="datetime1">
              <a:rPr lang="en-US" smtClean="0"/>
              <a:t>8/2/2024</a:t>
            </a:fld>
            <a:endParaRPr lang="en-US"/>
          </a:p>
        </p:txBody>
      </p:sp>
      <p:sp>
        <p:nvSpPr>
          <p:cNvPr id="4" name="Footer Placeholder 3">
            <a:extLst>
              <a:ext uri="{FF2B5EF4-FFF2-40B4-BE49-F238E27FC236}">
                <a16:creationId xmlns:a16="http://schemas.microsoft.com/office/drawing/2014/main" id="{09B53292-7EA5-45D0-957F-636A44FC06DE}"/>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617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4A9FC87-4A69-449C-8E90-8DB209D0CD8A}" type="datetime1">
              <a:rPr lang="en-US" smtClean="0"/>
              <a:t>8/2/2024</a:t>
            </a:fld>
            <a:endParaRPr lang="en-US"/>
          </a:p>
        </p:txBody>
      </p:sp>
      <p:sp>
        <p:nvSpPr>
          <p:cNvPr id="3" name="Footer Placeholder 2">
            <a:extLst>
              <a:ext uri="{FF2B5EF4-FFF2-40B4-BE49-F238E27FC236}">
                <a16:creationId xmlns:a16="http://schemas.microsoft.com/office/drawing/2014/main" id="{CA73B8AE-58B0-4FDF-8430-9D8D3DD53725}"/>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25204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7788E0B-6135-4F59-A35A-2CA1A8BA4ED2}"/>
              </a:ext>
              <a:ext uri="{C183D7F6-B498-43B3-948B-1728B52AA6E4}">
                <adec:decorative xmlns:adec="http://schemas.microsoft.com/office/drawing/2017/decorative" val="0"/>
              </a:ext>
            </a:extLst>
          </p:cNvPr>
          <p:cNvSpPr>
            <a:spLocks noGrp="1"/>
          </p:cNvSpPr>
          <p:nvPr>
            <p:ph type="dt" sz="half" idx="10"/>
          </p:nvPr>
        </p:nvSpPr>
        <p:spPr/>
        <p:txBody>
          <a:bodyPr/>
          <a:lstStyle/>
          <a:p>
            <a:fld id="{87184FFF-F694-47A7-B29B-CA699226EE26}" type="datetime1">
              <a:rPr lang="en-US" smtClean="0"/>
              <a:t>8/2/2024</a:t>
            </a:fld>
            <a:endParaRPr lang="en-US"/>
          </a:p>
        </p:txBody>
      </p:sp>
      <p:sp>
        <p:nvSpPr>
          <p:cNvPr id="6" name="Footer Placeholder 5">
            <a:extLst>
              <a:ext uri="{FF2B5EF4-FFF2-40B4-BE49-F238E27FC236}">
                <a16:creationId xmlns:a16="http://schemas.microsoft.com/office/drawing/2014/main" id="{FD0DEF36-4037-4E6D-988F-CC8E3F11C630}"/>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566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 uri="{C183D7F6-B498-43B3-948B-1728B52AA6E4}">
                <adec:decorative xmlns:adec="http://schemas.microsoft.com/office/drawing/2017/decorative" val="0"/>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 uri="{C183D7F6-B498-43B3-948B-1728B52AA6E4}">
                <adec:decorative xmlns:adec="http://schemas.microsoft.com/office/drawing/2017/decorative" val="0"/>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228244FF-CB10-485A-A4F5-78AA2C494C08}" type="datetime1">
              <a:rPr lang="en-US" smtClean="0"/>
              <a:t>8/2/2024</a:t>
            </a:fld>
            <a:endParaRPr lang="en-US" dirty="0"/>
          </a:p>
        </p:txBody>
      </p:sp>
      <p:sp>
        <p:nvSpPr>
          <p:cNvPr id="9" name="Footer Placeholder 4">
            <a:extLst>
              <a:ext uri="{FF2B5EF4-FFF2-40B4-BE49-F238E27FC236}">
                <a16:creationId xmlns:a16="http://schemas.microsoft.com/office/drawing/2014/main" id="{B493454C-9E6B-7179-F5A8-B2D0F1348E8D}"/>
              </a:ext>
              <a:ext uri="{C183D7F6-B498-43B3-948B-1728B52AA6E4}">
                <adec:decorative xmlns:adec="http://schemas.microsoft.com/office/drawing/2017/decorative" val="0"/>
              </a:ext>
            </a:extLst>
          </p:cNvPr>
          <p:cNvSpPr>
            <a:spLocks noGrp="1"/>
          </p:cNvSpPr>
          <p:nvPr>
            <p:ph type="ftr" sz="quarter" idx="3"/>
          </p:nvPr>
        </p:nvSpPr>
        <p:spPr>
          <a:xfrm rot="5400000">
            <a:off x="-969824" y="1363656"/>
            <a:ext cx="2583743" cy="365125"/>
          </a:xfrm>
          <a:prstGeom prst="rect">
            <a:avLst/>
          </a:prstGeom>
        </p:spPr>
        <p:txBody>
          <a:bodyPr/>
          <a:lstStyle>
            <a:lvl1pPr>
              <a:defRPr sz="1050"/>
            </a:lvl1pPr>
          </a:lstStyle>
          <a:p>
            <a:r>
              <a:rPr lang="en-US"/>
              <a:t>Communication Essentials for College</a:t>
            </a:r>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15081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9" r:id="rId13"/>
  </p:sldLayoutIdLst>
  <p:hf hdr="0" dt="0"/>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www.youtube.com/watch?v=kCg8SdnaPjU"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youtu.be/bSDpIvw_zqg" TargetMode="External"/><Relationship Id="rId4" Type="http://schemas.openxmlformats.org/officeDocument/2006/relationships/hyperlink" Target="https://www.youtube.com/watch?v=hpYXJkjdip4"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campusontario.pressbooks.pub/app/uploads/sites/1984/2023/02/COMMESS-7-3-LowCarbEssay.pdf" TargetMode="External"/><Relationship Id="rId2" Type="http://schemas.openxmlformats.org/officeDocument/2006/relationships/hyperlink" Target="https://ecampusontario.pressbooks.pub/gccomm/chapter/finaldraft/"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hyperlink" Target="https://ecampusontario.pressbooks.pub/gccomm/chapter/student-sample-research-essay/"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ecampusontario.pressbooks.pub/gccomm/chapter/in-text-citation/" TargetMode="External"/><Relationship Id="rId2" Type="http://schemas.openxmlformats.org/officeDocument/2006/relationships/hyperlink" Target="https://ecampusontario.pressbooks.pub/gccomm/chapter/roughdraft/" TargetMode="External"/><Relationship Id="rId1" Type="http://schemas.openxmlformats.org/officeDocument/2006/relationships/slideLayout" Target="../slideLayouts/slideLayout2.xml"/><Relationship Id="rId4" Type="http://schemas.openxmlformats.org/officeDocument/2006/relationships/hyperlink" Target="https://ecampusontario.pressbooks.pub/gccomm/chapter/create-reference-list-citations/"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library.georgiancollege.ca/writing_centre" TargetMode="External"/><Relationship Id="rId2" Type="http://schemas.openxmlformats.org/officeDocument/2006/relationships/hyperlink" Target="https://ecampusontario.pressbooks.pub/gccomm/chapter/finaldraft/"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ecampusontario.pressbooks.pub/gccomm/&#160;"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kCg8SdnaPjU" TargetMode="External"/><Relationship Id="rId1" Type="http://schemas.openxmlformats.org/officeDocument/2006/relationships/slideLayout" Target="../slideLayouts/slideLayout2.xml"/><Relationship Id="rId5" Type="http://schemas.openxmlformats.org/officeDocument/2006/relationships/hyperlink" Target="https://www.youtube.com/watch?v=hpYXJkjdip4" TargetMode="External"/><Relationship Id="rId4" Type="http://schemas.openxmlformats.org/officeDocument/2006/relationships/hyperlink" Target="https://www.youtube.com/watch?v=bSDpIvw_zq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0">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6F5EE-D65E-DE1E-CA31-1839F821CAAB}"/>
              </a:ext>
            </a:extLst>
          </p:cNvPr>
          <p:cNvSpPr>
            <a:spLocks noGrp="1"/>
          </p:cNvSpPr>
          <p:nvPr>
            <p:ph type="ctrTitle"/>
          </p:nvPr>
        </p:nvSpPr>
        <p:spPr>
          <a:xfrm>
            <a:off x="1084728" y="1597961"/>
            <a:ext cx="4304590" cy="3162300"/>
          </a:xfrm>
        </p:spPr>
        <p:txBody>
          <a:bodyPr anchor="b">
            <a:normAutofit/>
          </a:bodyPr>
          <a:lstStyle/>
          <a:p>
            <a:r>
              <a:rPr lang="en-US" dirty="0"/>
              <a:t>Communication Essentials for College</a:t>
            </a:r>
            <a:br>
              <a:rPr lang="en-US" dirty="0"/>
            </a:br>
            <a:r>
              <a:rPr lang="en-US" dirty="0"/>
              <a:t>Chapter 7: Writing a Research Paper</a:t>
            </a:r>
          </a:p>
        </p:txBody>
      </p:sp>
      <p:sp>
        <p:nvSpPr>
          <p:cNvPr id="3" name="Subtitle 2">
            <a:extLst>
              <a:ext uri="{FF2B5EF4-FFF2-40B4-BE49-F238E27FC236}">
                <a16:creationId xmlns:a16="http://schemas.microsoft.com/office/drawing/2014/main" id="{B5902BE6-A31A-EF23-BD5A-C5F9C1484F42}"/>
              </a:ext>
            </a:extLst>
          </p:cNvPr>
          <p:cNvSpPr>
            <a:spLocks noGrp="1"/>
          </p:cNvSpPr>
          <p:nvPr>
            <p:ph type="subTitle" idx="1"/>
          </p:nvPr>
        </p:nvSpPr>
        <p:spPr>
          <a:xfrm>
            <a:off x="1084727" y="4902489"/>
            <a:ext cx="5614023" cy="985075"/>
          </a:xfrm>
        </p:spPr>
        <p:txBody>
          <a:bodyPr anchor="t">
            <a:normAutofit fontScale="77500" lnSpcReduction="20000"/>
          </a:bodyPr>
          <a:lstStyle/>
          <a:p>
            <a:pPr lvl="0">
              <a:lnSpc>
                <a:spcPct val="100000"/>
              </a:lnSpc>
              <a:defRPr/>
            </a:pPr>
            <a:r>
              <a:rPr lang="en-US" sz="1800" dirty="0">
                <a:solidFill>
                  <a:srgbClr val="39393A"/>
                </a:solidFill>
              </a:rPr>
              <a:t>Slides created to accompany </a:t>
            </a:r>
            <a:r>
              <a:rPr lang="en-US" sz="1800" i="1" dirty="0">
                <a:solidFill>
                  <a:srgbClr val="14438F"/>
                </a:solidFill>
                <a:hlinkClick r:id="rId2">
                  <a:extLst>
                    <a:ext uri="{A12FA001-AC4F-418D-AE19-62706E023703}">
                      <ahyp:hlinkClr xmlns:ahyp="http://schemas.microsoft.com/office/drawing/2018/hyperlinkcolor" val="tx"/>
                    </a:ext>
                  </a:extLst>
                </a:hlinkClick>
              </a:rPr>
              <a:t>Communication Essentials for College</a:t>
            </a:r>
            <a:r>
              <a:rPr lang="en-US" sz="1800" dirty="0">
                <a:solidFill>
                  <a:srgbClr val="39393A"/>
                </a:solidFill>
                <a:hlinkClick r:id="rId2">
                  <a:extLst>
                    <a:ext uri="{A12FA001-AC4F-418D-AE19-62706E023703}">
                      <ahyp:hlinkClr xmlns:ahyp="http://schemas.microsoft.com/office/drawing/2018/hyperlinkcolor" val="tx"/>
                    </a:ext>
                  </a:extLst>
                </a:hlinkClick>
              </a:rPr>
              <a:t> </a:t>
            </a:r>
            <a:r>
              <a:rPr lang="en-US" sz="1800" dirty="0">
                <a:solidFill>
                  <a:srgbClr val="39393A"/>
                </a:solidFill>
              </a:rPr>
              <a:t>by Jen Booth, Emily Cramer &amp; Amanda Quibell, Georgian College.</a:t>
            </a:r>
          </a:p>
          <a:p>
            <a:pPr lvl="0">
              <a:lnSpc>
                <a:spcPct val="100000"/>
              </a:lnSpc>
              <a:defRPr/>
            </a:pPr>
            <a:r>
              <a:rPr lang="en-US" sz="1800" dirty="0">
                <a:solidFill>
                  <a:srgbClr val="39393A"/>
                </a:solidFill>
              </a:rPr>
              <a:t>Except where otherwise noted, all material is licensed under </a:t>
            </a:r>
            <a:r>
              <a:rPr lang="en-US" sz="1800" dirty="0">
                <a:solidFill>
                  <a:srgbClr val="14438F"/>
                </a:solidFill>
                <a:hlinkClick r:id="rId3">
                  <a:extLst>
                    <a:ext uri="{A12FA001-AC4F-418D-AE19-62706E023703}">
                      <ahyp:hlinkClr xmlns:ahyp="http://schemas.microsoft.com/office/drawing/2018/hyperlinkcolor" val="tx"/>
                    </a:ext>
                  </a:extLst>
                </a:hlinkClick>
              </a:rPr>
              <a:t>CC BY NC 4.0</a:t>
            </a:r>
            <a:endParaRPr lang="en-US" dirty="0"/>
          </a:p>
        </p:txBody>
      </p:sp>
      <p:sp>
        <p:nvSpPr>
          <p:cNvPr id="36" name="Freeform: Shape 22">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24">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AE0E1FFF-E308-BF4B-056D-7B49CBB55B80}"/>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268" t="-179" r="-270" b="362"/>
          <a:stretch/>
        </p:blipFill>
        <p:spPr>
          <a:xfrm>
            <a:off x="6802683" y="797973"/>
            <a:ext cx="3467173" cy="5184710"/>
          </a:xfrm>
          <a:prstGeom prst="rect">
            <a:avLst/>
          </a:prstGeom>
        </p:spPr>
      </p:pic>
    </p:spTree>
    <p:extLst>
      <p:ext uri="{BB962C8B-B14F-4D97-AF65-F5344CB8AC3E}">
        <p14:creationId xmlns:p14="http://schemas.microsoft.com/office/powerpoint/2010/main" val="384391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44EE2-E7FA-ED28-E91B-6B34D0D47E1E}"/>
              </a:ext>
            </a:extLst>
          </p:cNvPr>
          <p:cNvSpPr>
            <a:spLocks noGrp="1"/>
          </p:cNvSpPr>
          <p:nvPr>
            <p:ph type="title"/>
          </p:nvPr>
        </p:nvSpPr>
        <p:spPr/>
        <p:txBody>
          <a:bodyPr/>
          <a:lstStyle/>
          <a:p>
            <a:r>
              <a:rPr lang="en-US" dirty="0"/>
              <a:t>Paraphrasing Sources</a:t>
            </a:r>
          </a:p>
        </p:txBody>
      </p:sp>
      <p:sp>
        <p:nvSpPr>
          <p:cNvPr id="3" name="Content Placeholder 2">
            <a:extLst>
              <a:ext uri="{FF2B5EF4-FFF2-40B4-BE49-F238E27FC236}">
                <a16:creationId xmlns:a16="http://schemas.microsoft.com/office/drawing/2014/main" id="{CE687952-0D97-BD3C-409B-29F8B82648A0}"/>
              </a:ext>
            </a:extLst>
          </p:cNvPr>
          <p:cNvSpPr>
            <a:spLocks noGrp="1"/>
          </p:cNvSpPr>
          <p:nvPr>
            <p:ph idx="1"/>
          </p:nvPr>
        </p:nvSpPr>
        <p:spPr/>
        <p:txBody>
          <a:bodyPr/>
          <a:lstStyle/>
          <a:p>
            <a:r>
              <a:rPr lang="en-US" dirty="0"/>
              <a:t>A paraphrased section differs from the original source in terms of wording and sentence structure but states the same idea.</a:t>
            </a:r>
          </a:p>
          <a:p>
            <a:r>
              <a:rPr lang="en-US" dirty="0"/>
              <a:t>It should be original and accurate.</a:t>
            </a:r>
          </a:p>
          <a:p>
            <a:r>
              <a:rPr lang="en-US" dirty="0"/>
              <a:t>Avoid thesaurus method while paraphrasing.</a:t>
            </a:r>
          </a:p>
          <a:p>
            <a:endParaRPr lang="en-US" dirty="0"/>
          </a:p>
        </p:txBody>
      </p:sp>
      <p:sp>
        <p:nvSpPr>
          <p:cNvPr id="4" name="Footer Placeholder 3">
            <a:extLst>
              <a:ext uri="{FF2B5EF4-FFF2-40B4-BE49-F238E27FC236}">
                <a16:creationId xmlns:a16="http://schemas.microsoft.com/office/drawing/2014/main" id="{BCC5D2D1-2B7A-E491-A6EB-15505761F12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C28ACB2-92F3-5BD7-08F9-9C933EE8BA5C}"/>
              </a:ext>
            </a:extLst>
          </p:cNvPr>
          <p:cNvSpPr>
            <a:spLocks noGrp="1"/>
          </p:cNvSpPr>
          <p:nvPr>
            <p:ph type="sldNum" sz="quarter" idx="12"/>
          </p:nvPr>
        </p:nvSpPr>
        <p:spPr/>
        <p:txBody>
          <a:bodyPr/>
          <a:lstStyle/>
          <a:p>
            <a:fld id="{5DEF7F31-0B8A-474A-B86C-91F381754329}" type="slidenum">
              <a:rPr lang="en-US" smtClean="0"/>
              <a:t>10</a:t>
            </a:fld>
            <a:endParaRPr lang="en-US"/>
          </a:p>
        </p:txBody>
      </p:sp>
    </p:spTree>
    <p:extLst>
      <p:ext uri="{BB962C8B-B14F-4D97-AF65-F5344CB8AC3E}">
        <p14:creationId xmlns:p14="http://schemas.microsoft.com/office/powerpoint/2010/main" val="2166135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4BD0-D958-AAE8-DA47-6C17678FEED4}"/>
              </a:ext>
            </a:extLst>
          </p:cNvPr>
          <p:cNvSpPr>
            <a:spLocks noGrp="1"/>
          </p:cNvSpPr>
          <p:nvPr>
            <p:ph type="title"/>
          </p:nvPr>
        </p:nvSpPr>
        <p:spPr/>
        <p:txBody>
          <a:bodyPr/>
          <a:lstStyle/>
          <a:p>
            <a:r>
              <a:rPr lang="en-US" dirty="0"/>
              <a:t>Quoting Sources Directly</a:t>
            </a:r>
          </a:p>
        </p:txBody>
      </p:sp>
      <p:sp>
        <p:nvSpPr>
          <p:cNvPr id="3" name="Content Placeholder 2">
            <a:extLst>
              <a:ext uri="{FF2B5EF4-FFF2-40B4-BE49-F238E27FC236}">
                <a16:creationId xmlns:a16="http://schemas.microsoft.com/office/drawing/2014/main" id="{6DDCEE11-F4E6-AF57-8EFF-A672A2AE263D}"/>
              </a:ext>
            </a:extLst>
          </p:cNvPr>
          <p:cNvSpPr>
            <a:spLocks noGrp="1"/>
          </p:cNvSpPr>
          <p:nvPr>
            <p:ph idx="1"/>
          </p:nvPr>
        </p:nvSpPr>
        <p:spPr/>
        <p:txBody>
          <a:bodyPr/>
          <a:lstStyle/>
          <a:p>
            <a:r>
              <a:rPr lang="en-US" dirty="0"/>
              <a:t>When used in the right way direct quotations can powerful, but must be used sparingly.</a:t>
            </a:r>
          </a:p>
          <a:p>
            <a:r>
              <a:rPr lang="en-US" dirty="0"/>
              <a:t>It may seem easier to directly quote instead of paraphrasing, but overusing direct quotes will not be as effective.</a:t>
            </a:r>
          </a:p>
          <a:p>
            <a:endParaRPr lang="en-US" dirty="0"/>
          </a:p>
        </p:txBody>
      </p:sp>
      <p:sp>
        <p:nvSpPr>
          <p:cNvPr id="4" name="Footer Placeholder 3">
            <a:extLst>
              <a:ext uri="{FF2B5EF4-FFF2-40B4-BE49-F238E27FC236}">
                <a16:creationId xmlns:a16="http://schemas.microsoft.com/office/drawing/2014/main" id="{D5FB2EE1-BC17-F2F3-0DDA-B07373C2A15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94A6B9D-C4A5-0875-837A-4DB8B2BB713F}"/>
              </a:ext>
            </a:extLst>
          </p:cNvPr>
          <p:cNvSpPr>
            <a:spLocks noGrp="1"/>
          </p:cNvSpPr>
          <p:nvPr>
            <p:ph type="sldNum" sz="quarter" idx="12"/>
          </p:nvPr>
        </p:nvSpPr>
        <p:spPr/>
        <p:txBody>
          <a:bodyPr/>
          <a:lstStyle/>
          <a:p>
            <a:fld id="{5DEF7F31-0B8A-474A-B86C-91F381754329}" type="slidenum">
              <a:rPr lang="en-US" smtClean="0"/>
              <a:t>11</a:t>
            </a:fld>
            <a:endParaRPr lang="en-US"/>
          </a:p>
        </p:txBody>
      </p:sp>
    </p:spTree>
    <p:extLst>
      <p:ext uri="{BB962C8B-B14F-4D97-AF65-F5344CB8AC3E}">
        <p14:creationId xmlns:p14="http://schemas.microsoft.com/office/powerpoint/2010/main" val="356976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842C3-BBA0-97DC-E801-D8E8C42364ED}"/>
              </a:ext>
            </a:extLst>
          </p:cNvPr>
          <p:cNvSpPr>
            <a:spLocks noGrp="1"/>
          </p:cNvSpPr>
          <p:nvPr>
            <p:ph type="title"/>
          </p:nvPr>
        </p:nvSpPr>
        <p:spPr/>
        <p:txBody>
          <a:bodyPr/>
          <a:lstStyle/>
          <a:p>
            <a:r>
              <a:rPr lang="en-US" dirty="0"/>
              <a:t>Quoting Sources Directly (Continued 1)</a:t>
            </a:r>
          </a:p>
        </p:txBody>
      </p:sp>
      <p:sp>
        <p:nvSpPr>
          <p:cNvPr id="3" name="Content Placeholder 2">
            <a:extLst>
              <a:ext uri="{FF2B5EF4-FFF2-40B4-BE49-F238E27FC236}">
                <a16:creationId xmlns:a16="http://schemas.microsoft.com/office/drawing/2014/main" id="{AB3DE73D-C268-D7FC-9EE6-423F5E3B8D35}"/>
              </a:ext>
            </a:extLst>
          </p:cNvPr>
          <p:cNvSpPr>
            <a:spLocks noGrp="1"/>
          </p:cNvSpPr>
          <p:nvPr>
            <p:ph idx="1"/>
          </p:nvPr>
        </p:nvSpPr>
        <p:spPr/>
        <p:txBody>
          <a:bodyPr/>
          <a:lstStyle/>
          <a:p>
            <a:pPr marL="0" indent="0">
              <a:buNone/>
            </a:pPr>
            <a:r>
              <a:rPr lang="en-US" dirty="0"/>
              <a:t>Guidelines to follow when quoting a source directly:</a:t>
            </a:r>
          </a:p>
          <a:p>
            <a:pPr marL="617220" lvl="1" indent="-342900">
              <a:buFont typeface="Arial" panose="020B0604020202020204" pitchFamily="34" charset="0"/>
              <a:buChar char="•"/>
            </a:pPr>
            <a:r>
              <a:rPr lang="en-US" b="0" dirty="0"/>
              <a:t>Make sure the statement is accurate and the exactly same as original.</a:t>
            </a:r>
          </a:p>
          <a:p>
            <a:pPr marL="617220" lvl="1" indent="-342900">
              <a:buFont typeface="Arial" panose="020B0604020202020204" pitchFamily="34" charset="0"/>
              <a:buChar char="•"/>
            </a:pPr>
            <a:r>
              <a:rPr lang="en-US" b="0" dirty="0"/>
              <a:t>Quote enough content to portray author’s idea.</a:t>
            </a:r>
          </a:p>
          <a:p>
            <a:pPr marL="617220" lvl="1" indent="-342900">
              <a:buFont typeface="Arial" panose="020B0604020202020204" pitchFamily="34" charset="0"/>
              <a:buChar char="•"/>
            </a:pPr>
            <a:r>
              <a:rPr lang="en-US" b="0" dirty="0"/>
              <a:t>Always integrate quoted content within your own sentence, do not make the quotes stand alone.</a:t>
            </a:r>
          </a:p>
          <a:p>
            <a:endParaRPr lang="en-US" dirty="0"/>
          </a:p>
        </p:txBody>
      </p:sp>
      <p:sp>
        <p:nvSpPr>
          <p:cNvPr id="4" name="Footer Placeholder 3">
            <a:extLst>
              <a:ext uri="{FF2B5EF4-FFF2-40B4-BE49-F238E27FC236}">
                <a16:creationId xmlns:a16="http://schemas.microsoft.com/office/drawing/2014/main" id="{E36EFFB5-741D-8DBF-98CA-F48553E1739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0772903-20F9-C593-D996-8B5D7BC3A1E3}"/>
              </a:ext>
            </a:extLst>
          </p:cNvPr>
          <p:cNvSpPr>
            <a:spLocks noGrp="1"/>
          </p:cNvSpPr>
          <p:nvPr>
            <p:ph type="sldNum" sz="quarter" idx="12"/>
          </p:nvPr>
        </p:nvSpPr>
        <p:spPr/>
        <p:txBody>
          <a:bodyPr/>
          <a:lstStyle/>
          <a:p>
            <a:fld id="{5DEF7F31-0B8A-474A-B86C-91F381754329}" type="slidenum">
              <a:rPr lang="en-US" smtClean="0"/>
              <a:t>12</a:t>
            </a:fld>
            <a:endParaRPr lang="en-US"/>
          </a:p>
        </p:txBody>
      </p:sp>
    </p:spTree>
    <p:extLst>
      <p:ext uri="{BB962C8B-B14F-4D97-AF65-F5344CB8AC3E}">
        <p14:creationId xmlns:p14="http://schemas.microsoft.com/office/powerpoint/2010/main" val="2532660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23CA-C943-DA2A-4E83-03C005C1416D}"/>
              </a:ext>
            </a:extLst>
          </p:cNvPr>
          <p:cNvSpPr>
            <a:spLocks noGrp="1"/>
          </p:cNvSpPr>
          <p:nvPr>
            <p:ph type="title"/>
          </p:nvPr>
        </p:nvSpPr>
        <p:spPr/>
        <p:txBody>
          <a:bodyPr/>
          <a:lstStyle/>
          <a:p>
            <a:r>
              <a:rPr lang="en-US" dirty="0"/>
              <a:t>Quoting Sources Directly (Continued 2)</a:t>
            </a:r>
          </a:p>
        </p:txBody>
      </p:sp>
      <p:sp>
        <p:nvSpPr>
          <p:cNvPr id="3" name="Content Placeholder 2">
            <a:extLst>
              <a:ext uri="{FF2B5EF4-FFF2-40B4-BE49-F238E27FC236}">
                <a16:creationId xmlns:a16="http://schemas.microsoft.com/office/drawing/2014/main" id="{5237EFD5-B73C-51F3-7D98-8A44FA65310F}"/>
              </a:ext>
            </a:extLst>
          </p:cNvPr>
          <p:cNvSpPr>
            <a:spLocks noGrp="1"/>
          </p:cNvSpPr>
          <p:nvPr>
            <p:ph idx="1"/>
          </p:nvPr>
        </p:nvSpPr>
        <p:spPr/>
        <p:txBody>
          <a:bodyPr/>
          <a:lstStyle/>
          <a:p>
            <a:pPr marL="0" indent="0">
              <a:buNone/>
            </a:pPr>
            <a:r>
              <a:rPr lang="en-US" dirty="0"/>
              <a:t>Guidelines to follow when quoting a source directly:</a:t>
            </a:r>
          </a:p>
          <a:p>
            <a:pPr marL="617220" lvl="1" indent="-342900">
              <a:buFont typeface="Arial" panose="020B0604020202020204" pitchFamily="34" charset="0"/>
              <a:buChar char="•"/>
            </a:pPr>
            <a:r>
              <a:rPr lang="en-US" b="0" dirty="0"/>
              <a:t>Use ellipses (…) if you need to omit a word or phrase and brackets [ ] if you need to replace a word or phrase.</a:t>
            </a:r>
          </a:p>
          <a:p>
            <a:pPr marL="617220" lvl="1" indent="-342900">
              <a:buFont typeface="Arial" panose="020B0604020202020204" pitchFamily="34" charset="0"/>
              <a:buChar char="•"/>
            </a:pPr>
            <a:r>
              <a:rPr lang="en-US" b="0" dirty="0"/>
              <a:t>Be careful when making changes to the quoted statement. It should not modify the meaning of original text. Do alterations only when it is necessary.</a:t>
            </a:r>
          </a:p>
          <a:p>
            <a:pPr marL="617220" lvl="1" indent="-342900">
              <a:buFont typeface="Arial" panose="020B0604020202020204" pitchFamily="34" charset="0"/>
              <a:buChar char="•"/>
            </a:pPr>
            <a:r>
              <a:rPr lang="en-US" b="0" dirty="0"/>
              <a:t>Follow proper citation format based on the assigned style.</a:t>
            </a:r>
          </a:p>
          <a:p>
            <a:endParaRPr lang="en-US" dirty="0"/>
          </a:p>
        </p:txBody>
      </p:sp>
      <p:sp>
        <p:nvSpPr>
          <p:cNvPr id="4" name="Footer Placeholder 3">
            <a:extLst>
              <a:ext uri="{FF2B5EF4-FFF2-40B4-BE49-F238E27FC236}">
                <a16:creationId xmlns:a16="http://schemas.microsoft.com/office/drawing/2014/main" id="{4EBCD951-BE6D-B77E-620A-639768B4BE7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50715198-97AB-AB61-AAD6-D6BDCF9CB15F}"/>
              </a:ext>
            </a:extLst>
          </p:cNvPr>
          <p:cNvSpPr txBox="1"/>
          <p:nvPr/>
        </p:nvSpPr>
        <p:spPr>
          <a:xfrm>
            <a:off x="7150062" y="6352143"/>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B1417074-C519-42A1-FCA2-C11F684D6BE7}"/>
              </a:ext>
            </a:extLst>
          </p:cNvPr>
          <p:cNvSpPr>
            <a:spLocks noGrp="1"/>
          </p:cNvSpPr>
          <p:nvPr>
            <p:ph type="sldNum" sz="quarter" idx="12"/>
          </p:nvPr>
        </p:nvSpPr>
        <p:spPr/>
        <p:txBody>
          <a:bodyPr/>
          <a:lstStyle/>
          <a:p>
            <a:fld id="{5DEF7F31-0B8A-474A-B86C-91F381754329}" type="slidenum">
              <a:rPr lang="en-US" smtClean="0"/>
              <a:t>13</a:t>
            </a:fld>
            <a:endParaRPr lang="en-US"/>
          </a:p>
        </p:txBody>
      </p:sp>
    </p:spTree>
    <p:extLst>
      <p:ext uri="{BB962C8B-B14F-4D97-AF65-F5344CB8AC3E}">
        <p14:creationId xmlns:p14="http://schemas.microsoft.com/office/powerpoint/2010/main" val="1754708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9C375-DE37-58CF-5854-0BBB0CFAEF6C}"/>
              </a:ext>
            </a:extLst>
          </p:cNvPr>
          <p:cNvSpPr>
            <a:spLocks noGrp="1"/>
          </p:cNvSpPr>
          <p:nvPr>
            <p:ph type="title"/>
          </p:nvPr>
        </p:nvSpPr>
        <p:spPr/>
        <p:txBody>
          <a:bodyPr/>
          <a:lstStyle/>
          <a:p>
            <a:r>
              <a:rPr lang="en-US" dirty="0"/>
              <a:t>Documenting Source Material</a:t>
            </a:r>
          </a:p>
        </p:txBody>
      </p:sp>
      <p:sp>
        <p:nvSpPr>
          <p:cNvPr id="3" name="Content Placeholder 2">
            <a:extLst>
              <a:ext uri="{FF2B5EF4-FFF2-40B4-BE49-F238E27FC236}">
                <a16:creationId xmlns:a16="http://schemas.microsoft.com/office/drawing/2014/main" id="{60A59B73-B4AC-2D48-E076-A9615C9F909E}"/>
              </a:ext>
            </a:extLst>
          </p:cNvPr>
          <p:cNvSpPr>
            <a:spLocks noGrp="1"/>
          </p:cNvSpPr>
          <p:nvPr>
            <p:ph idx="1"/>
          </p:nvPr>
        </p:nvSpPr>
        <p:spPr/>
        <p:txBody>
          <a:bodyPr/>
          <a:lstStyle/>
          <a:p>
            <a:r>
              <a:rPr lang="en-US" dirty="0"/>
              <a:t>Purpose of documenting sources in your research paper:</a:t>
            </a:r>
          </a:p>
          <a:p>
            <a:pPr marL="914400" lvl="1" indent="-457200">
              <a:buFont typeface="+mj-lt"/>
              <a:buAutoNum type="arabicPeriod"/>
            </a:pPr>
            <a:r>
              <a:rPr lang="en-US" b="0" dirty="0"/>
              <a:t>To give credit to other writers or researchers for their ideas.</a:t>
            </a:r>
          </a:p>
          <a:p>
            <a:pPr marL="914400" lvl="1" indent="-457200">
              <a:buFont typeface="+mj-lt"/>
              <a:buAutoNum type="arabicPeriod"/>
            </a:pPr>
            <a:r>
              <a:rPr lang="en-US" b="0" dirty="0"/>
              <a:t>To allow your reader to follow up and learn more about the topic if desired.</a:t>
            </a:r>
          </a:p>
          <a:p>
            <a:r>
              <a:rPr lang="en-US" dirty="0"/>
              <a:t>Cite sources in the body of your paper and in the bibliography at the end of the paper.</a:t>
            </a:r>
          </a:p>
          <a:p>
            <a:endParaRPr lang="en-US" dirty="0"/>
          </a:p>
        </p:txBody>
      </p:sp>
      <p:sp>
        <p:nvSpPr>
          <p:cNvPr id="4" name="Footer Placeholder 3">
            <a:extLst>
              <a:ext uri="{FF2B5EF4-FFF2-40B4-BE49-F238E27FC236}">
                <a16:creationId xmlns:a16="http://schemas.microsoft.com/office/drawing/2014/main" id="{5BB11F08-97E3-9265-714C-57A44A1EAA7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9FE1B6E-2804-41BD-98B0-8BC9948A7E28}"/>
              </a:ext>
            </a:extLst>
          </p:cNvPr>
          <p:cNvSpPr txBox="1"/>
          <p:nvPr/>
        </p:nvSpPr>
        <p:spPr>
          <a:xfrm>
            <a:off x="7068879" y="6356350"/>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E322B51F-C82D-A0D2-03F3-980E591B3BC8}"/>
              </a:ext>
            </a:extLst>
          </p:cNvPr>
          <p:cNvSpPr>
            <a:spLocks noGrp="1"/>
          </p:cNvSpPr>
          <p:nvPr>
            <p:ph type="sldNum" sz="quarter" idx="12"/>
          </p:nvPr>
        </p:nvSpPr>
        <p:spPr/>
        <p:txBody>
          <a:bodyPr/>
          <a:lstStyle/>
          <a:p>
            <a:fld id="{5DEF7F31-0B8A-474A-B86C-91F381754329}" type="slidenum">
              <a:rPr lang="en-US" smtClean="0"/>
              <a:t>14</a:t>
            </a:fld>
            <a:endParaRPr lang="en-US"/>
          </a:p>
        </p:txBody>
      </p:sp>
    </p:spTree>
    <p:extLst>
      <p:ext uri="{BB962C8B-B14F-4D97-AF65-F5344CB8AC3E}">
        <p14:creationId xmlns:p14="http://schemas.microsoft.com/office/powerpoint/2010/main" val="843221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3EBB3-BD9B-DA25-5A97-459B5A56CCAC}"/>
              </a:ext>
            </a:extLst>
          </p:cNvPr>
          <p:cNvSpPr>
            <a:spLocks noGrp="1"/>
          </p:cNvSpPr>
          <p:nvPr>
            <p:ph type="title"/>
          </p:nvPr>
        </p:nvSpPr>
        <p:spPr/>
        <p:txBody>
          <a:bodyPr/>
          <a:lstStyle/>
          <a:p>
            <a:r>
              <a:rPr lang="en-US" dirty="0"/>
              <a:t>Citing Sources in the Body of Your Paper</a:t>
            </a:r>
          </a:p>
        </p:txBody>
      </p:sp>
      <p:sp>
        <p:nvSpPr>
          <p:cNvPr id="3" name="Content Placeholder 2">
            <a:extLst>
              <a:ext uri="{FF2B5EF4-FFF2-40B4-BE49-F238E27FC236}">
                <a16:creationId xmlns:a16="http://schemas.microsoft.com/office/drawing/2014/main" id="{BF932903-22D6-B5BD-9715-6C1900401552}"/>
              </a:ext>
            </a:extLst>
          </p:cNvPr>
          <p:cNvSpPr>
            <a:spLocks noGrp="1"/>
          </p:cNvSpPr>
          <p:nvPr>
            <p:ph idx="1"/>
          </p:nvPr>
        </p:nvSpPr>
        <p:spPr/>
        <p:txBody>
          <a:bodyPr/>
          <a:lstStyle/>
          <a:p>
            <a:r>
              <a:rPr lang="en-US" dirty="0"/>
              <a:t>Include in-text citations in your paper to document sources used.</a:t>
            </a:r>
          </a:p>
          <a:p>
            <a:r>
              <a:rPr lang="en-US" dirty="0"/>
              <a:t>An intext citation includes the author’s name and the year the source was published.</a:t>
            </a:r>
          </a:p>
          <a:p>
            <a:r>
              <a:rPr lang="en-US" dirty="0"/>
              <a:t>When quoting a print source include the original source’s page number where it appeared on. List this after the year in the in-text citation.</a:t>
            </a:r>
          </a:p>
          <a:p>
            <a:endParaRPr lang="en-US" dirty="0"/>
          </a:p>
        </p:txBody>
      </p:sp>
      <p:sp>
        <p:nvSpPr>
          <p:cNvPr id="4" name="Footer Placeholder 3">
            <a:extLst>
              <a:ext uri="{FF2B5EF4-FFF2-40B4-BE49-F238E27FC236}">
                <a16:creationId xmlns:a16="http://schemas.microsoft.com/office/drawing/2014/main" id="{BBC99A74-71CC-196C-DD68-41711BD291D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D957DA0-2170-3384-09D4-C7784C66217C}"/>
              </a:ext>
            </a:extLst>
          </p:cNvPr>
          <p:cNvSpPr txBox="1"/>
          <p:nvPr/>
        </p:nvSpPr>
        <p:spPr>
          <a:xfrm>
            <a:off x="7097486" y="6413168"/>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BEB19C37-10C9-A292-19AF-B1F4DF12F84C}"/>
              </a:ext>
            </a:extLst>
          </p:cNvPr>
          <p:cNvSpPr>
            <a:spLocks noGrp="1"/>
          </p:cNvSpPr>
          <p:nvPr>
            <p:ph type="sldNum" sz="quarter" idx="12"/>
          </p:nvPr>
        </p:nvSpPr>
        <p:spPr/>
        <p:txBody>
          <a:bodyPr/>
          <a:lstStyle/>
          <a:p>
            <a:fld id="{5DEF7F31-0B8A-474A-B86C-91F381754329}" type="slidenum">
              <a:rPr lang="en-US" smtClean="0"/>
              <a:t>15</a:t>
            </a:fld>
            <a:endParaRPr lang="en-US"/>
          </a:p>
        </p:txBody>
      </p:sp>
    </p:spTree>
    <p:extLst>
      <p:ext uri="{BB962C8B-B14F-4D97-AF65-F5344CB8AC3E}">
        <p14:creationId xmlns:p14="http://schemas.microsoft.com/office/powerpoint/2010/main" val="364431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04571-D26C-F97F-2D0E-752B245B9B19}"/>
              </a:ext>
            </a:extLst>
          </p:cNvPr>
          <p:cNvSpPr>
            <a:spLocks noGrp="1"/>
          </p:cNvSpPr>
          <p:nvPr>
            <p:ph type="title"/>
          </p:nvPr>
        </p:nvSpPr>
        <p:spPr/>
        <p:txBody>
          <a:bodyPr/>
          <a:lstStyle/>
          <a:p>
            <a:r>
              <a:rPr lang="en-US" dirty="0"/>
              <a:t>Citing Sources in the Body of Your Paper (Continued 1)</a:t>
            </a:r>
          </a:p>
        </p:txBody>
      </p:sp>
      <p:sp>
        <p:nvSpPr>
          <p:cNvPr id="3" name="Content Placeholder 2">
            <a:extLst>
              <a:ext uri="{FF2B5EF4-FFF2-40B4-BE49-F238E27FC236}">
                <a16:creationId xmlns:a16="http://schemas.microsoft.com/office/drawing/2014/main" id="{635D619B-B4AF-69B7-0246-23A7420EA9DD}"/>
              </a:ext>
            </a:extLst>
          </p:cNvPr>
          <p:cNvSpPr>
            <a:spLocks noGrp="1"/>
          </p:cNvSpPr>
          <p:nvPr>
            <p:ph idx="1"/>
          </p:nvPr>
        </p:nvSpPr>
        <p:spPr/>
        <p:txBody>
          <a:bodyPr/>
          <a:lstStyle/>
          <a:p>
            <a:r>
              <a:rPr lang="en-US" dirty="0"/>
              <a:t>Page numbers are mandatory only for directly quoted content.</a:t>
            </a:r>
          </a:p>
          <a:p>
            <a:r>
              <a:rPr lang="en-US" dirty="0"/>
              <a:t>In-text citation might appear in the beginning of the sourced material or in the end of the sentence inside parenthesis.</a:t>
            </a:r>
          </a:p>
          <a:p>
            <a:endParaRPr lang="en-US" dirty="0"/>
          </a:p>
        </p:txBody>
      </p:sp>
      <p:sp>
        <p:nvSpPr>
          <p:cNvPr id="4" name="Footer Placeholder 3">
            <a:extLst>
              <a:ext uri="{FF2B5EF4-FFF2-40B4-BE49-F238E27FC236}">
                <a16:creationId xmlns:a16="http://schemas.microsoft.com/office/drawing/2014/main" id="{9EA44E3C-6686-9B87-A711-D0F11DD6F99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963F5F10-6F8C-916F-264E-0260930183BF}"/>
              </a:ext>
            </a:extLst>
          </p:cNvPr>
          <p:cNvSpPr txBox="1"/>
          <p:nvPr/>
        </p:nvSpPr>
        <p:spPr>
          <a:xfrm>
            <a:off x="7108119" y="6352143"/>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986F533F-638F-ABF5-6CCA-6E1D16D4A4D9}"/>
              </a:ext>
            </a:extLst>
          </p:cNvPr>
          <p:cNvSpPr>
            <a:spLocks noGrp="1"/>
          </p:cNvSpPr>
          <p:nvPr>
            <p:ph type="sldNum" sz="quarter" idx="12"/>
          </p:nvPr>
        </p:nvSpPr>
        <p:spPr/>
        <p:txBody>
          <a:bodyPr/>
          <a:lstStyle/>
          <a:p>
            <a:fld id="{5DEF7F31-0B8A-474A-B86C-91F381754329}" type="slidenum">
              <a:rPr lang="en-US" smtClean="0"/>
              <a:t>16</a:t>
            </a:fld>
            <a:endParaRPr lang="en-US"/>
          </a:p>
        </p:txBody>
      </p:sp>
    </p:spTree>
    <p:extLst>
      <p:ext uri="{BB962C8B-B14F-4D97-AF65-F5344CB8AC3E}">
        <p14:creationId xmlns:p14="http://schemas.microsoft.com/office/powerpoint/2010/main" val="113720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B0995-A8BE-F733-05CA-B2E215447A95}"/>
              </a:ext>
            </a:extLst>
          </p:cNvPr>
          <p:cNvSpPr>
            <a:spLocks noGrp="1"/>
          </p:cNvSpPr>
          <p:nvPr>
            <p:ph type="title"/>
          </p:nvPr>
        </p:nvSpPr>
        <p:spPr/>
        <p:txBody>
          <a:bodyPr/>
          <a:lstStyle/>
          <a:p>
            <a:r>
              <a:rPr lang="en-US" dirty="0"/>
              <a:t>Citing Sources in the Body of Your Paper (Continued 2) </a:t>
            </a:r>
          </a:p>
        </p:txBody>
      </p:sp>
      <p:sp>
        <p:nvSpPr>
          <p:cNvPr id="3" name="Content Placeholder 2">
            <a:extLst>
              <a:ext uri="{FF2B5EF4-FFF2-40B4-BE49-F238E27FC236}">
                <a16:creationId xmlns:a16="http://schemas.microsoft.com/office/drawing/2014/main" id="{9DD7009C-9B1F-9DAD-6C67-C9D4FE831A35}"/>
              </a:ext>
            </a:extLst>
          </p:cNvPr>
          <p:cNvSpPr>
            <a:spLocks noGrp="1"/>
          </p:cNvSpPr>
          <p:nvPr>
            <p:ph idx="1"/>
          </p:nvPr>
        </p:nvSpPr>
        <p:spPr/>
        <p:txBody>
          <a:bodyPr/>
          <a:lstStyle/>
          <a:p>
            <a:pPr marL="0" indent="0">
              <a:buNone/>
            </a:pPr>
            <a:r>
              <a:rPr lang="en-US" b="1" dirty="0"/>
              <a:t>Example 1</a:t>
            </a:r>
          </a:p>
          <a:p>
            <a:pPr marL="0" indent="0">
              <a:buNone/>
            </a:pPr>
            <a:r>
              <a:rPr lang="en-US" dirty="0"/>
              <a:t>Leibowitz (2008) found that low-carbohydrate diets often helped subjects with Type II diabetes maintain a healthy weight and control blood-sugar levels.</a:t>
            </a:r>
          </a:p>
          <a:p>
            <a:pPr marL="0" indent="0">
              <a:buNone/>
            </a:pPr>
            <a:endParaRPr lang="en-US" dirty="0"/>
          </a:p>
          <a:p>
            <a:pPr marL="0" indent="0">
              <a:buNone/>
            </a:pPr>
            <a:r>
              <a:rPr lang="en-US" b="1" dirty="0"/>
              <a:t>In-Text Citation Format</a:t>
            </a:r>
          </a:p>
          <a:p>
            <a:pPr marL="0" indent="0">
              <a:buNone/>
            </a:pPr>
            <a:r>
              <a:rPr lang="en-US" sz="1600" dirty="0"/>
              <a:t>Last Name (Year of Publication)</a:t>
            </a:r>
          </a:p>
          <a:p>
            <a:endParaRPr lang="en-US" dirty="0"/>
          </a:p>
        </p:txBody>
      </p:sp>
      <p:sp>
        <p:nvSpPr>
          <p:cNvPr id="4" name="Footer Placeholder 3">
            <a:extLst>
              <a:ext uri="{FF2B5EF4-FFF2-40B4-BE49-F238E27FC236}">
                <a16:creationId xmlns:a16="http://schemas.microsoft.com/office/drawing/2014/main" id="{D961CA52-52D0-3E8A-6B08-E7AE3054A3D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AF93040A-452B-15B9-6CA3-78AC6E2C06B5}"/>
              </a:ext>
            </a:extLst>
          </p:cNvPr>
          <p:cNvSpPr txBox="1"/>
          <p:nvPr/>
        </p:nvSpPr>
        <p:spPr>
          <a:xfrm>
            <a:off x="6873856" y="6356350"/>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DD589829-AB7D-2D79-F8C3-CF74BEAF7521}"/>
              </a:ext>
            </a:extLst>
          </p:cNvPr>
          <p:cNvSpPr>
            <a:spLocks noGrp="1"/>
          </p:cNvSpPr>
          <p:nvPr>
            <p:ph type="sldNum" sz="quarter" idx="12"/>
          </p:nvPr>
        </p:nvSpPr>
        <p:spPr/>
        <p:txBody>
          <a:bodyPr/>
          <a:lstStyle/>
          <a:p>
            <a:fld id="{5DEF7F31-0B8A-474A-B86C-91F381754329}" type="slidenum">
              <a:rPr lang="en-US" smtClean="0"/>
              <a:t>17</a:t>
            </a:fld>
            <a:endParaRPr lang="en-US"/>
          </a:p>
        </p:txBody>
      </p:sp>
    </p:spTree>
    <p:extLst>
      <p:ext uri="{BB962C8B-B14F-4D97-AF65-F5344CB8AC3E}">
        <p14:creationId xmlns:p14="http://schemas.microsoft.com/office/powerpoint/2010/main" val="1006700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46CC-5D87-8ABC-9FDB-75BE0D2ACB75}"/>
              </a:ext>
            </a:extLst>
          </p:cNvPr>
          <p:cNvSpPr>
            <a:spLocks noGrp="1"/>
          </p:cNvSpPr>
          <p:nvPr>
            <p:ph type="title"/>
          </p:nvPr>
        </p:nvSpPr>
        <p:spPr/>
        <p:txBody>
          <a:bodyPr/>
          <a:lstStyle/>
          <a:p>
            <a:r>
              <a:rPr lang="en-US" dirty="0"/>
              <a:t>Citing Sources in the Body of Your Paper (Continued 3)</a:t>
            </a:r>
          </a:p>
        </p:txBody>
      </p:sp>
      <p:sp>
        <p:nvSpPr>
          <p:cNvPr id="3" name="Content Placeholder 2">
            <a:extLst>
              <a:ext uri="{FF2B5EF4-FFF2-40B4-BE49-F238E27FC236}">
                <a16:creationId xmlns:a16="http://schemas.microsoft.com/office/drawing/2014/main" id="{D338E0DA-0682-153C-E2C4-B619858A00F8}"/>
              </a:ext>
            </a:extLst>
          </p:cNvPr>
          <p:cNvSpPr>
            <a:spLocks noGrp="1"/>
          </p:cNvSpPr>
          <p:nvPr>
            <p:ph idx="1"/>
          </p:nvPr>
        </p:nvSpPr>
        <p:spPr/>
        <p:txBody>
          <a:bodyPr/>
          <a:lstStyle/>
          <a:p>
            <a:pPr marL="0" indent="0">
              <a:buNone/>
            </a:pPr>
            <a:r>
              <a:rPr lang="en-US" b="1" dirty="0"/>
              <a:t>Example 2</a:t>
            </a:r>
          </a:p>
          <a:p>
            <a:pPr marL="0" indent="0">
              <a:buNone/>
            </a:pPr>
            <a:r>
              <a:rPr lang="en-US" dirty="0"/>
              <a:t>Low-carbohydrate diets often help subjects with Type II diabetes maintain a healthy weight and control blood-sugar levels (Leibowitz, 2008).</a:t>
            </a:r>
          </a:p>
          <a:p>
            <a:pPr marL="0" indent="0">
              <a:buNone/>
            </a:pPr>
            <a:endParaRPr lang="en-US" dirty="0"/>
          </a:p>
          <a:p>
            <a:pPr marL="0" indent="0">
              <a:buNone/>
            </a:pPr>
            <a:r>
              <a:rPr lang="en-US" b="1" dirty="0"/>
              <a:t>In-Text Citation Format</a:t>
            </a:r>
          </a:p>
          <a:p>
            <a:pPr marL="0" indent="0">
              <a:buNone/>
            </a:pPr>
            <a:r>
              <a:rPr lang="en-US" sz="1600" dirty="0"/>
              <a:t>(Last Name, Year of Publication).</a:t>
            </a:r>
          </a:p>
          <a:p>
            <a:endParaRPr lang="en-US" dirty="0"/>
          </a:p>
        </p:txBody>
      </p:sp>
      <p:sp>
        <p:nvSpPr>
          <p:cNvPr id="4" name="Footer Placeholder 3">
            <a:extLst>
              <a:ext uri="{FF2B5EF4-FFF2-40B4-BE49-F238E27FC236}">
                <a16:creationId xmlns:a16="http://schemas.microsoft.com/office/drawing/2014/main" id="{2AB35B32-0CA4-21A4-F3C8-46AD86A69C1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C8411D6-F663-5DD2-5DE2-2A68A602EB5F}"/>
              </a:ext>
            </a:extLst>
          </p:cNvPr>
          <p:cNvSpPr txBox="1"/>
          <p:nvPr/>
        </p:nvSpPr>
        <p:spPr>
          <a:xfrm>
            <a:off x="6839784" y="6352143"/>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4BB15A19-FADA-2063-A3A3-0E59D3B87A51}"/>
              </a:ext>
            </a:extLst>
          </p:cNvPr>
          <p:cNvSpPr>
            <a:spLocks noGrp="1"/>
          </p:cNvSpPr>
          <p:nvPr>
            <p:ph type="sldNum" sz="quarter" idx="12"/>
          </p:nvPr>
        </p:nvSpPr>
        <p:spPr/>
        <p:txBody>
          <a:bodyPr/>
          <a:lstStyle/>
          <a:p>
            <a:fld id="{5DEF7F31-0B8A-474A-B86C-91F381754329}" type="slidenum">
              <a:rPr lang="en-US" smtClean="0"/>
              <a:t>18</a:t>
            </a:fld>
            <a:endParaRPr lang="en-US"/>
          </a:p>
        </p:txBody>
      </p:sp>
    </p:spTree>
    <p:extLst>
      <p:ext uri="{BB962C8B-B14F-4D97-AF65-F5344CB8AC3E}">
        <p14:creationId xmlns:p14="http://schemas.microsoft.com/office/powerpoint/2010/main" val="644776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B6076-B330-2250-9575-0EF9D1E2028F}"/>
              </a:ext>
            </a:extLst>
          </p:cNvPr>
          <p:cNvSpPr>
            <a:spLocks noGrp="1"/>
          </p:cNvSpPr>
          <p:nvPr>
            <p:ph type="title"/>
          </p:nvPr>
        </p:nvSpPr>
        <p:spPr/>
        <p:txBody>
          <a:bodyPr/>
          <a:lstStyle/>
          <a:p>
            <a:r>
              <a:rPr lang="en-US" dirty="0"/>
              <a:t>Creating a List of References</a:t>
            </a:r>
          </a:p>
        </p:txBody>
      </p:sp>
      <p:sp>
        <p:nvSpPr>
          <p:cNvPr id="3" name="Content Placeholder 2">
            <a:extLst>
              <a:ext uri="{FF2B5EF4-FFF2-40B4-BE49-F238E27FC236}">
                <a16:creationId xmlns:a16="http://schemas.microsoft.com/office/drawing/2014/main" id="{17B35410-621D-4FFF-E1DF-EA62B8575735}"/>
              </a:ext>
            </a:extLst>
          </p:cNvPr>
          <p:cNvSpPr>
            <a:spLocks noGrp="1"/>
          </p:cNvSpPr>
          <p:nvPr>
            <p:ph idx="1"/>
          </p:nvPr>
        </p:nvSpPr>
        <p:spPr/>
        <p:txBody>
          <a:bodyPr/>
          <a:lstStyle/>
          <a:p>
            <a:r>
              <a:rPr lang="en-US" dirty="0"/>
              <a:t>All sources cited within your paper will be recorded in the reference list at the end of the paper.</a:t>
            </a:r>
          </a:p>
          <a:p>
            <a:r>
              <a:rPr lang="en-US" dirty="0"/>
              <a:t>In-text citations provide basic information about the sources while references include more detail.</a:t>
            </a:r>
          </a:p>
        </p:txBody>
      </p:sp>
      <p:sp>
        <p:nvSpPr>
          <p:cNvPr id="4" name="Footer Placeholder 3">
            <a:extLst>
              <a:ext uri="{FF2B5EF4-FFF2-40B4-BE49-F238E27FC236}">
                <a16:creationId xmlns:a16="http://schemas.microsoft.com/office/drawing/2014/main" id="{67B5AACA-30BC-5783-4559-1E40DC655A1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AFCEAAD-BEEE-2C3E-18AB-829FA09B1247}"/>
              </a:ext>
            </a:extLst>
          </p:cNvPr>
          <p:cNvSpPr>
            <a:spLocks noGrp="1"/>
          </p:cNvSpPr>
          <p:nvPr>
            <p:ph type="sldNum" sz="quarter" idx="12"/>
          </p:nvPr>
        </p:nvSpPr>
        <p:spPr/>
        <p:txBody>
          <a:bodyPr/>
          <a:lstStyle/>
          <a:p>
            <a:fld id="{5DEF7F31-0B8A-474A-B86C-91F381754329}" type="slidenum">
              <a:rPr lang="en-US" smtClean="0"/>
              <a:t>19</a:t>
            </a:fld>
            <a:endParaRPr lang="en-US"/>
          </a:p>
        </p:txBody>
      </p:sp>
    </p:spTree>
    <p:extLst>
      <p:ext uri="{BB962C8B-B14F-4D97-AF65-F5344CB8AC3E}">
        <p14:creationId xmlns:p14="http://schemas.microsoft.com/office/powerpoint/2010/main" val="133530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7: Writing A Research Paper</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7.1 – Creating a Rough Draft for a Research Paper</a:t>
            </a:r>
          </a:p>
          <a:p>
            <a:r>
              <a:rPr lang="en-US" dirty="0"/>
              <a:t>7.2 – Avoiding Plagiarism</a:t>
            </a:r>
          </a:p>
          <a:p>
            <a:r>
              <a:rPr lang="en-US" dirty="0"/>
              <a:t>7.3 – Developing a Final Draft of a Research Paper</a:t>
            </a:r>
          </a:p>
          <a:p>
            <a:r>
              <a:rPr lang="en-US" dirty="0"/>
              <a:t>7.4 – Peer Reviews</a:t>
            </a:r>
          </a:p>
          <a:p>
            <a:r>
              <a:rPr lang="en-US" dirty="0"/>
              <a:t>7.5 – Student Sample Research Essay</a:t>
            </a:r>
          </a:p>
        </p:txBody>
      </p:sp>
      <p:sp>
        <p:nvSpPr>
          <p:cNvPr id="4" name="Footer Placeholder 3">
            <a:extLst>
              <a:ext uri="{FF2B5EF4-FFF2-40B4-BE49-F238E27FC236}">
                <a16:creationId xmlns:a16="http://schemas.microsoft.com/office/drawing/2014/main" id="{5E83DFFA-104E-E40F-ACCE-118A3240257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6D2EBFC-8444-03FD-AB19-0D3A7E69598C}"/>
              </a:ext>
            </a:extLst>
          </p:cNvPr>
          <p:cNvSpPr>
            <a:spLocks noGrp="1"/>
          </p:cNvSpPr>
          <p:nvPr>
            <p:ph type="sldNum" sz="quarter" idx="12"/>
          </p:nvPr>
        </p:nvSpPr>
        <p:spPr/>
        <p:txBody>
          <a:bodyPr/>
          <a:lstStyle/>
          <a:p>
            <a:fld id="{5DEF7F31-0B8A-474A-B86C-91F381754329}" type="slidenum">
              <a:rPr lang="en-US" smtClean="0"/>
              <a:t>2</a:t>
            </a:fld>
            <a:endParaRPr lang="en-US"/>
          </a:p>
        </p:txBody>
      </p:sp>
    </p:spTree>
    <p:extLst>
      <p:ext uri="{BB962C8B-B14F-4D97-AF65-F5344CB8AC3E}">
        <p14:creationId xmlns:p14="http://schemas.microsoft.com/office/powerpoint/2010/main" val="139695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28B71-C465-124D-9A01-6B311BC84C31}"/>
              </a:ext>
            </a:extLst>
          </p:cNvPr>
          <p:cNvSpPr>
            <a:spLocks noGrp="1"/>
          </p:cNvSpPr>
          <p:nvPr>
            <p:ph type="title"/>
          </p:nvPr>
        </p:nvSpPr>
        <p:spPr/>
        <p:txBody>
          <a:bodyPr/>
          <a:lstStyle/>
          <a:p>
            <a:r>
              <a:rPr lang="en-US" dirty="0"/>
              <a:t>Creating a List of References (Continued)</a:t>
            </a:r>
          </a:p>
        </p:txBody>
      </p:sp>
      <p:sp>
        <p:nvSpPr>
          <p:cNvPr id="3" name="Content Placeholder 2">
            <a:extLst>
              <a:ext uri="{FF2B5EF4-FFF2-40B4-BE49-F238E27FC236}">
                <a16:creationId xmlns:a16="http://schemas.microsoft.com/office/drawing/2014/main" id="{D9D932F1-0F2B-3EE8-DA8A-C8B38D427975}"/>
              </a:ext>
            </a:extLst>
          </p:cNvPr>
          <p:cNvSpPr>
            <a:spLocks noGrp="1"/>
          </p:cNvSpPr>
          <p:nvPr>
            <p:ph idx="1"/>
          </p:nvPr>
        </p:nvSpPr>
        <p:spPr/>
        <p:txBody>
          <a:bodyPr/>
          <a:lstStyle/>
          <a:p>
            <a:r>
              <a:rPr lang="en-US" dirty="0"/>
              <a:t>In general, include the following information in your references: </a:t>
            </a:r>
          </a:p>
          <a:p>
            <a:pPr marL="617220" lvl="1" indent="-342900">
              <a:buFont typeface="Arial" panose="020B0604020202020204" pitchFamily="34" charset="0"/>
              <a:buChar char="•"/>
            </a:pPr>
            <a:r>
              <a:rPr lang="en-US" b="0" dirty="0"/>
              <a:t>The author’s last name followed by their first (and sometimes middle) initial.</a:t>
            </a:r>
          </a:p>
          <a:p>
            <a:pPr marL="617220" lvl="1" indent="-342900">
              <a:buFont typeface="Arial" panose="020B0604020202020204" pitchFamily="34" charset="0"/>
              <a:buChar char="•"/>
            </a:pPr>
            <a:r>
              <a:rPr lang="en-US" b="0" dirty="0"/>
              <a:t>The year the source was published.</a:t>
            </a:r>
          </a:p>
          <a:p>
            <a:pPr marL="617220" lvl="1" indent="-342900">
              <a:buFont typeface="Arial" panose="020B0604020202020204" pitchFamily="34" charset="0"/>
              <a:buChar char="•"/>
            </a:pPr>
            <a:r>
              <a:rPr lang="en-US" b="0" dirty="0"/>
              <a:t>The source title.</a:t>
            </a:r>
          </a:p>
          <a:p>
            <a:pPr marL="617220" lvl="1" indent="-342900">
              <a:buFont typeface="Arial" panose="020B0604020202020204" pitchFamily="34" charset="0"/>
              <a:buChar char="•"/>
            </a:pPr>
            <a:r>
              <a:rPr lang="en-US" b="0" dirty="0"/>
              <a:t>For articles in periodicals, the full name of the periodical, along with the volume and issue number and the pages where the article appeared.</a:t>
            </a:r>
          </a:p>
          <a:p>
            <a:pPr lvl="1"/>
            <a:endParaRPr lang="en-US" dirty="0"/>
          </a:p>
          <a:p>
            <a:r>
              <a:rPr lang="en-US" dirty="0"/>
              <a:t>Additional information may be required depending on source type.</a:t>
            </a:r>
          </a:p>
          <a:p>
            <a:endParaRPr lang="en-US" dirty="0"/>
          </a:p>
        </p:txBody>
      </p:sp>
      <p:sp>
        <p:nvSpPr>
          <p:cNvPr id="4" name="Footer Placeholder 3">
            <a:extLst>
              <a:ext uri="{FF2B5EF4-FFF2-40B4-BE49-F238E27FC236}">
                <a16:creationId xmlns:a16="http://schemas.microsoft.com/office/drawing/2014/main" id="{E6B43EA9-942F-F276-AF61-B24D1BBD8A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74C0428-432D-00EF-ACD5-379ED935799B}"/>
              </a:ext>
            </a:extLst>
          </p:cNvPr>
          <p:cNvSpPr txBox="1"/>
          <p:nvPr/>
        </p:nvSpPr>
        <p:spPr>
          <a:xfrm>
            <a:off x="6862499" y="6385478"/>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EE2C3D36-085C-FBC5-C589-5E81892EA472}"/>
              </a:ext>
            </a:extLst>
          </p:cNvPr>
          <p:cNvSpPr>
            <a:spLocks noGrp="1"/>
          </p:cNvSpPr>
          <p:nvPr>
            <p:ph type="sldNum" sz="quarter" idx="12"/>
          </p:nvPr>
        </p:nvSpPr>
        <p:spPr/>
        <p:txBody>
          <a:bodyPr/>
          <a:lstStyle/>
          <a:p>
            <a:fld id="{5DEF7F31-0B8A-474A-B86C-91F381754329}" type="slidenum">
              <a:rPr lang="en-US" smtClean="0"/>
              <a:t>20</a:t>
            </a:fld>
            <a:endParaRPr lang="en-US"/>
          </a:p>
        </p:txBody>
      </p:sp>
    </p:spTree>
    <p:extLst>
      <p:ext uri="{BB962C8B-B14F-4D97-AF65-F5344CB8AC3E}">
        <p14:creationId xmlns:p14="http://schemas.microsoft.com/office/powerpoint/2010/main" val="1774294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37CD-3C90-73CD-F08A-E2F8E664DE44}"/>
              </a:ext>
            </a:extLst>
          </p:cNvPr>
          <p:cNvSpPr>
            <a:spLocks noGrp="1"/>
          </p:cNvSpPr>
          <p:nvPr>
            <p:ph type="title"/>
          </p:nvPr>
        </p:nvSpPr>
        <p:spPr/>
        <p:txBody>
          <a:bodyPr/>
          <a:lstStyle/>
          <a:p>
            <a:r>
              <a:rPr lang="en-US" dirty="0"/>
              <a:t>Using Primary and Secondary Research</a:t>
            </a:r>
          </a:p>
        </p:txBody>
      </p:sp>
      <p:sp>
        <p:nvSpPr>
          <p:cNvPr id="3" name="Content Placeholder 2">
            <a:extLst>
              <a:ext uri="{FF2B5EF4-FFF2-40B4-BE49-F238E27FC236}">
                <a16:creationId xmlns:a16="http://schemas.microsoft.com/office/drawing/2014/main" id="{E0ACAA72-B411-F5A6-B6A4-AB5D22CDA7C3}"/>
              </a:ext>
            </a:extLst>
          </p:cNvPr>
          <p:cNvSpPr>
            <a:spLocks noGrp="1"/>
          </p:cNvSpPr>
          <p:nvPr>
            <p:ph idx="1"/>
          </p:nvPr>
        </p:nvSpPr>
        <p:spPr/>
        <p:txBody>
          <a:bodyPr/>
          <a:lstStyle/>
          <a:p>
            <a:pPr marL="0" indent="0">
              <a:buNone/>
            </a:pPr>
            <a:r>
              <a:rPr lang="en-US" dirty="0"/>
              <a:t>Referring back to Chapter 6.1:</a:t>
            </a:r>
          </a:p>
          <a:p>
            <a:pPr fontAlgn="base"/>
            <a:r>
              <a:rPr lang="en-US" dirty="0"/>
              <a:t>Primary sources gives you firsthand information or raw data, these include surveys, in-person interviews, and historical documents​</a:t>
            </a:r>
          </a:p>
          <a:p>
            <a:pPr fontAlgn="base"/>
            <a:r>
              <a:rPr lang="en-US" dirty="0"/>
              <a:t>Secondary sources include analysis or interpretation on certain topic such as biographies, literary reviews and magazine articles</a:t>
            </a:r>
          </a:p>
          <a:p>
            <a:endParaRPr lang="en-US" dirty="0"/>
          </a:p>
        </p:txBody>
      </p:sp>
      <p:sp>
        <p:nvSpPr>
          <p:cNvPr id="4" name="Footer Placeholder 3">
            <a:extLst>
              <a:ext uri="{FF2B5EF4-FFF2-40B4-BE49-F238E27FC236}">
                <a16:creationId xmlns:a16="http://schemas.microsoft.com/office/drawing/2014/main" id="{EF548E9A-BA9C-CD0D-6391-113DF80FE8F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8" name="TextBox 7">
            <a:extLst>
              <a:ext uri="{FF2B5EF4-FFF2-40B4-BE49-F238E27FC236}">
                <a16:creationId xmlns:a16="http://schemas.microsoft.com/office/drawing/2014/main" id="{A7624C22-DA7A-B93C-C25F-66BE138B62E5}"/>
              </a:ext>
            </a:extLst>
          </p:cNvPr>
          <p:cNvSpPr txBox="1"/>
          <p:nvPr/>
        </p:nvSpPr>
        <p:spPr>
          <a:xfrm>
            <a:off x="7028247" y="6356350"/>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E369C669-8F93-08C9-41DD-782BBC0B5724}"/>
              </a:ext>
            </a:extLst>
          </p:cNvPr>
          <p:cNvSpPr>
            <a:spLocks noGrp="1"/>
          </p:cNvSpPr>
          <p:nvPr>
            <p:ph type="sldNum" sz="quarter" idx="12"/>
          </p:nvPr>
        </p:nvSpPr>
        <p:spPr/>
        <p:txBody>
          <a:bodyPr/>
          <a:lstStyle/>
          <a:p>
            <a:fld id="{5DEF7F31-0B8A-474A-B86C-91F381754329}" type="slidenum">
              <a:rPr lang="en-US" smtClean="0"/>
              <a:t>21</a:t>
            </a:fld>
            <a:endParaRPr lang="en-US"/>
          </a:p>
        </p:txBody>
      </p:sp>
    </p:spTree>
    <p:extLst>
      <p:ext uri="{BB962C8B-B14F-4D97-AF65-F5344CB8AC3E}">
        <p14:creationId xmlns:p14="http://schemas.microsoft.com/office/powerpoint/2010/main" val="2354168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B1C4-B31B-4B90-75A9-FFA01369E40A}"/>
              </a:ext>
            </a:extLst>
          </p:cNvPr>
          <p:cNvSpPr>
            <a:spLocks noGrp="1"/>
          </p:cNvSpPr>
          <p:nvPr>
            <p:ph type="title"/>
          </p:nvPr>
        </p:nvSpPr>
        <p:spPr/>
        <p:txBody>
          <a:bodyPr/>
          <a:lstStyle/>
          <a:p>
            <a:r>
              <a:rPr lang="en-US" dirty="0"/>
              <a:t>Using Primary Sources Effectively</a:t>
            </a:r>
          </a:p>
        </p:txBody>
      </p:sp>
      <p:sp>
        <p:nvSpPr>
          <p:cNvPr id="3" name="Content Placeholder 2">
            <a:extLst>
              <a:ext uri="{FF2B5EF4-FFF2-40B4-BE49-F238E27FC236}">
                <a16:creationId xmlns:a16="http://schemas.microsoft.com/office/drawing/2014/main" id="{3E68DE55-4B11-4A37-AE2A-50EA4D503480}"/>
              </a:ext>
            </a:extLst>
          </p:cNvPr>
          <p:cNvSpPr>
            <a:spLocks noGrp="1"/>
          </p:cNvSpPr>
          <p:nvPr>
            <p:ph idx="1"/>
          </p:nvPr>
        </p:nvSpPr>
        <p:spPr/>
        <p:txBody>
          <a:bodyPr/>
          <a:lstStyle/>
          <a:p>
            <a:r>
              <a:rPr lang="en-US" dirty="0"/>
              <a:t>Some research papers require using primary sources.</a:t>
            </a:r>
          </a:p>
          <a:p>
            <a:r>
              <a:rPr lang="en-US" dirty="0"/>
              <a:t>If you are writing about a work it is vital to get information and ideas from the original source.</a:t>
            </a:r>
          </a:p>
          <a:p>
            <a:r>
              <a:rPr lang="en-US" dirty="0"/>
              <a:t>You can always take time to conduct your own research and gather evidence and use as a first hand information.</a:t>
            </a:r>
          </a:p>
          <a:p>
            <a:endParaRPr lang="en-US" dirty="0"/>
          </a:p>
        </p:txBody>
      </p:sp>
      <p:sp>
        <p:nvSpPr>
          <p:cNvPr id="4" name="Footer Placeholder 3">
            <a:extLst>
              <a:ext uri="{FF2B5EF4-FFF2-40B4-BE49-F238E27FC236}">
                <a16:creationId xmlns:a16="http://schemas.microsoft.com/office/drawing/2014/main" id="{8A778EC3-9F67-4D91-7D0F-9BF159506DE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8901F55D-D919-3B04-72BC-21F902356670}"/>
              </a:ext>
            </a:extLst>
          </p:cNvPr>
          <p:cNvSpPr txBox="1"/>
          <p:nvPr/>
        </p:nvSpPr>
        <p:spPr>
          <a:xfrm>
            <a:off x="7070777" y="6345606"/>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B1538961-4905-13BB-8169-20D6C3DE267D}"/>
              </a:ext>
            </a:extLst>
          </p:cNvPr>
          <p:cNvSpPr>
            <a:spLocks noGrp="1"/>
          </p:cNvSpPr>
          <p:nvPr>
            <p:ph type="sldNum" sz="quarter" idx="12"/>
          </p:nvPr>
        </p:nvSpPr>
        <p:spPr/>
        <p:txBody>
          <a:bodyPr/>
          <a:lstStyle/>
          <a:p>
            <a:fld id="{5DEF7F31-0B8A-474A-B86C-91F381754329}" type="slidenum">
              <a:rPr lang="en-US" smtClean="0"/>
              <a:t>22</a:t>
            </a:fld>
            <a:endParaRPr lang="en-US"/>
          </a:p>
        </p:txBody>
      </p:sp>
    </p:spTree>
    <p:extLst>
      <p:ext uri="{BB962C8B-B14F-4D97-AF65-F5344CB8AC3E}">
        <p14:creationId xmlns:p14="http://schemas.microsoft.com/office/powerpoint/2010/main" val="1410215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0A09D-9327-520C-1DA2-FD14B05BE7D1}"/>
              </a:ext>
            </a:extLst>
          </p:cNvPr>
          <p:cNvSpPr>
            <a:spLocks noGrp="1"/>
          </p:cNvSpPr>
          <p:nvPr>
            <p:ph type="title"/>
          </p:nvPr>
        </p:nvSpPr>
        <p:spPr/>
        <p:txBody>
          <a:bodyPr/>
          <a:lstStyle/>
          <a:p>
            <a:r>
              <a:rPr lang="en-US" dirty="0"/>
              <a:t>Using Primary Sources Effectively (Continued)</a:t>
            </a:r>
          </a:p>
        </p:txBody>
      </p:sp>
      <p:sp>
        <p:nvSpPr>
          <p:cNvPr id="3" name="Content Placeholder 2">
            <a:extLst>
              <a:ext uri="{FF2B5EF4-FFF2-40B4-BE49-F238E27FC236}">
                <a16:creationId xmlns:a16="http://schemas.microsoft.com/office/drawing/2014/main" id="{DF3A0251-F498-0B5F-0232-17F117B8160F}"/>
              </a:ext>
            </a:extLst>
          </p:cNvPr>
          <p:cNvSpPr>
            <a:spLocks noGrp="1"/>
          </p:cNvSpPr>
          <p:nvPr>
            <p:ph idx="1"/>
          </p:nvPr>
        </p:nvSpPr>
        <p:spPr/>
        <p:txBody>
          <a:bodyPr/>
          <a:lstStyle/>
          <a:p>
            <a:pPr marL="0" indent="0">
              <a:buNone/>
            </a:pPr>
            <a:r>
              <a:rPr lang="en-US" dirty="0"/>
              <a:t>A few examples of papers that require primary sources include:</a:t>
            </a:r>
          </a:p>
          <a:p>
            <a:pPr marL="617220" lvl="1" indent="-342900">
              <a:buFont typeface="Arial" panose="020B0604020202020204" pitchFamily="34" charset="0"/>
              <a:buChar char="•"/>
            </a:pPr>
            <a:r>
              <a:rPr lang="en-US" b="0" dirty="0"/>
              <a:t>A paper for a literature course analyzing several poems by Emily Dickinson.</a:t>
            </a:r>
          </a:p>
          <a:p>
            <a:pPr marL="617220" lvl="1" indent="-342900">
              <a:buFont typeface="Arial" panose="020B0604020202020204" pitchFamily="34" charset="0"/>
              <a:buChar char="•"/>
            </a:pPr>
            <a:r>
              <a:rPr lang="en-US" b="0" dirty="0"/>
              <a:t>A paper for a political science course comparing televised speeches delivered by two presidential candidates.</a:t>
            </a:r>
          </a:p>
          <a:p>
            <a:pPr marL="617220" lvl="1" indent="-342900">
              <a:buFont typeface="Arial" panose="020B0604020202020204" pitchFamily="34" charset="0"/>
              <a:buChar char="•"/>
            </a:pPr>
            <a:r>
              <a:rPr lang="en-US" b="0" dirty="0"/>
              <a:t>A paper for a communications course discussing gender biases in television commercials.</a:t>
            </a:r>
          </a:p>
        </p:txBody>
      </p:sp>
      <p:sp>
        <p:nvSpPr>
          <p:cNvPr id="4" name="Footer Placeholder 3">
            <a:extLst>
              <a:ext uri="{FF2B5EF4-FFF2-40B4-BE49-F238E27FC236}">
                <a16:creationId xmlns:a16="http://schemas.microsoft.com/office/drawing/2014/main" id="{3A52CED4-6AE2-BA52-1222-77BC558199E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8E9C2D91-C036-A738-F0C7-B0BA4F86F0AE}"/>
              </a:ext>
            </a:extLst>
          </p:cNvPr>
          <p:cNvSpPr txBox="1"/>
          <p:nvPr/>
        </p:nvSpPr>
        <p:spPr>
          <a:xfrm>
            <a:off x="6879391"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AF0B39B8-2AC0-256E-1B47-F204CB67FFA3}"/>
              </a:ext>
            </a:extLst>
          </p:cNvPr>
          <p:cNvSpPr>
            <a:spLocks noGrp="1"/>
          </p:cNvSpPr>
          <p:nvPr>
            <p:ph type="sldNum" sz="quarter" idx="12"/>
          </p:nvPr>
        </p:nvSpPr>
        <p:spPr/>
        <p:txBody>
          <a:bodyPr/>
          <a:lstStyle/>
          <a:p>
            <a:fld id="{5DEF7F31-0B8A-474A-B86C-91F381754329}" type="slidenum">
              <a:rPr lang="en-US" smtClean="0"/>
              <a:t>23</a:t>
            </a:fld>
            <a:endParaRPr lang="en-US"/>
          </a:p>
        </p:txBody>
      </p:sp>
    </p:spTree>
    <p:extLst>
      <p:ext uri="{BB962C8B-B14F-4D97-AF65-F5344CB8AC3E}">
        <p14:creationId xmlns:p14="http://schemas.microsoft.com/office/powerpoint/2010/main" val="1378386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D5D2-937B-10BD-8BE0-2B49A4A17446}"/>
              </a:ext>
            </a:extLst>
          </p:cNvPr>
          <p:cNvSpPr>
            <a:spLocks noGrp="1"/>
          </p:cNvSpPr>
          <p:nvPr>
            <p:ph type="title"/>
          </p:nvPr>
        </p:nvSpPr>
        <p:spPr/>
        <p:txBody>
          <a:bodyPr/>
          <a:lstStyle/>
          <a:p>
            <a:r>
              <a:rPr lang="en-US" dirty="0"/>
              <a:t>Using Secondary Sources Effectively</a:t>
            </a:r>
          </a:p>
        </p:txBody>
      </p:sp>
      <p:sp>
        <p:nvSpPr>
          <p:cNvPr id="3" name="Content Placeholder 2">
            <a:extLst>
              <a:ext uri="{FF2B5EF4-FFF2-40B4-BE49-F238E27FC236}">
                <a16:creationId xmlns:a16="http://schemas.microsoft.com/office/drawing/2014/main" id="{0640AE7A-93BE-C5F5-E704-14F4266B6623}"/>
              </a:ext>
            </a:extLst>
          </p:cNvPr>
          <p:cNvSpPr>
            <a:spLocks noGrp="1"/>
          </p:cNvSpPr>
          <p:nvPr>
            <p:ph idx="1"/>
          </p:nvPr>
        </p:nvSpPr>
        <p:spPr/>
        <p:txBody>
          <a:bodyPr/>
          <a:lstStyle/>
          <a:p>
            <a:r>
              <a:rPr lang="en-US" dirty="0"/>
              <a:t>Use secondary sources if you are not reviewing and analyzing text or conducting your own research. </a:t>
            </a:r>
          </a:p>
          <a:p>
            <a:r>
              <a:rPr lang="en-US" dirty="0"/>
              <a:t>Find secondary sources that are connected to the primary source and ensure that they are reliable.</a:t>
            </a:r>
          </a:p>
          <a:p>
            <a:r>
              <a:rPr lang="en-US" dirty="0"/>
              <a:t>If your research paper is based on primary sources you can use secondary sources to help develop the main ideas. </a:t>
            </a:r>
          </a:p>
          <a:p>
            <a:endParaRPr lang="en-US" dirty="0"/>
          </a:p>
        </p:txBody>
      </p:sp>
      <p:sp>
        <p:nvSpPr>
          <p:cNvPr id="4" name="Footer Placeholder 3">
            <a:extLst>
              <a:ext uri="{FF2B5EF4-FFF2-40B4-BE49-F238E27FC236}">
                <a16:creationId xmlns:a16="http://schemas.microsoft.com/office/drawing/2014/main" id="{1FD2D443-67B0-541A-81EE-A5DB2C84B9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FD1A7DE1-7728-DFFD-BCBB-D6767640B0ED}"/>
              </a:ext>
            </a:extLst>
          </p:cNvPr>
          <p:cNvSpPr txBox="1"/>
          <p:nvPr/>
        </p:nvSpPr>
        <p:spPr>
          <a:xfrm>
            <a:off x="6999273" y="6352143"/>
            <a:ext cx="3037114" cy="338554"/>
          </a:xfrm>
          <a:prstGeom prst="rect">
            <a:avLst/>
          </a:prstGeom>
          <a:noFill/>
        </p:spPr>
        <p:txBody>
          <a:bodyPr wrap="square" rtlCol="0">
            <a:spAutoFit/>
          </a:bodyPr>
          <a:lstStyle/>
          <a:p>
            <a:r>
              <a:rPr lang="en-US" sz="1600" dirty="0"/>
              <a:t>(Booth et al., 2022)​</a:t>
            </a:r>
          </a:p>
        </p:txBody>
      </p:sp>
      <p:sp>
        <p:nvSpPr>
          <p:cNvPr id="5" name="Slide Number Placeholder 4">
            <a:extLst>
              <a:ext uri="{FF2B5EF4-FFF2-40B4-BE49-F238E27FC236}">
                <a16:creationId xmlns:a16="http://schemas.microsoft.com/office/drawing/2014/main" id="{893A43C9-772B-5E00-B449-B1D420D09B14}"/>
              </a:ext>
            </a:extLst>
          </p:cNvPr>
          <p:cNvSpPr>
            <a:spLocks noGrp="1"/>
          </p:cNvSpPr>
          <p:nvPr>
            <p:ph type="sldNum" sz="quarter" idx="12"/>
          </p:nvPr>
        </p:nvSpPr>
        <p:spPr/>
        <p:txBody>
          <a:bodyPr/>
          <a:lstStyle/>
          <a:p>
            <a:fld id="{5DEF7F31-0B8A-474A-B86C-91F381754329}" type="slidenum">
              <a:rPr lang="en-US" smtClean="0"/>
              <a:t>24</a:t>
            </a:fld>
            <a:endParaRPr lang="en-US"/>
          </a:p>
        </p:txBody>
      </p:sp>
    </p:spTree>
    <p:extLst>
      <p:ext uri="{BB962C8B-B14F-4D97-AF65-F5344CB8AC3E}">
        <p14:creationId xmlns:p14="http://schemas.microsoft.com/office/powerpoint/2010/main" val="2729458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9CB6C-8E4F-BB41-FAC3-F8CB9E7397FC}"/>
              </a:ext>
            </a:extLst>
          </p:cNvPr>
          <p:cNvSpPr>
            <a:spLocks noGrp="1"/>
          </p:cNvSpPr>
          <p:nvPr>
            <p:ph type="title"/>
          </p:nvPr>
        </p:nvSpPr>
        <p:spPr/>
        <p:txBody>
          <a:bodyPr/>
          <a:lstStyle/>
          <a:p>
            <a:r>
              <a:rPr lang="en-US" dirty="0"/>
              <a:t>Avoiding Plagiarism</a:t>
            </a:r>
          </a:p>
        </p:txBody>
      </p:sp>
      <p:sp>
        <p:nvSpPr>
          <p:cNvPr id="3" name="Content Placeholder 2">
            <a:extLst>
              <a:ext uri="{FF2B5EF4-FFF2-40B4-BE49-F238E27FC236}">
                <a16:creationId xmlns:a16="http://schemas.microsoft.com/office/drawing/2014/main" id="{BA671B11-974D-1C82-8A9B-DF38E2FEA241}"/>
              </a:ext>
            </a:extLst>
          </p:cNvPr>
          <p:cNvSpPr>
            <a:spLocks noGrp="1"/>
          </p:cNvSpPr>
          <p:nvPr>
            <p:ph idx="1"/>
          </p:nvPr>
        </p:nvSpPr>
        <p:spPr/>
        <p:txBody>
          <a:bodyPr/>
          <a:lstStyle/>
          <a:p>
            <a:r>
              <a:rPr lang="en-US" dirty="0"/>
              <a:t>Research is important to build strong base for your research paper. It supports your thesis.</a:t>
            </a:r>
          </a:p>
          <a:p>
            <a:r>
              <a:rPr lang="en-US" dirty="0"/>
              <a:t>It is very important to clearly distinguish between your ideas and sourced content through citation.</a:t>
            </a:r>
          </a:p>
          <a:p>
            <a:r>
              <a:rPr lang="en-US" dirty="0"/>
              <a:t>Failure to differentiate between the both can lead to plagiarism.</a:t>
            </a:r>
          </a:p>
          <a:p>
            <a:endParaRPr lang="en-US" dirty="0"/>
          </a:p>
        </p:txBody>
      </p:sp>
      <p:sp>
        <p:nvSpPr>
          <p:cNvPr id="4" name="Footer Placeholder 3">
            <a:extLst>
              <a:ext uri="{FF2B5EF4-FFF2-40B4-BE49-F238E27FC236}">
                <a16:creationId xmlns:a16="http://schemas.microsoft.com/office/drawing/2014/main" id="{AD785BEF-6749-378D-51E5-EB5475857E3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3E6A571-CD59-C67F-72A3-F1A8A7E09E0B}"/>
              </a:ext>
            </a:extLst>
          </p:cNvPr>
          <p:cNvSpPr>
            <a:spLocks noGrp="1"/>
          </p:cNvSpPr>
          <p:nvPr>
            <p:ph type="sldNum" sz="quarter" idx="12"/>
          </p:nvPr>
        </p:nvSpPr>
        <p:spPr/>
        <p:txBody>
          <a:bodyPr/>
          <a:lstStyle/>
          <a:p>
            <a:fld id="{5DEF7F31-0B8A-474A-B86C-91F381754329}" type="slidenum">
              <a:rPr lang="en-US" smtClean="0"/>
              <a:t>25</a:t>
            </a:fld>
            <a:endParaRPr lang="en-US"/>
          </a:p>
        </p:txBody>
      </p:sp>
    </p:spTree>
    <p:extLst>
      <p:ext uri="{BB962C8B-B14F-4D97-AF65-F5344CB8AC3E}">
        <p14:creationId xmlns:p14="http://schemas.microsoft.com/office/powerpoint/2010/main" val="1900870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05409-1A4E-FBCD-04AA-2FA5C4604B59}"/>
              </a:ext>
            </a:extLst>
          </p:cNvPr>
          <p:cNvSpPr>
            <a:spLocks noGrp="1"/>
          </p:cNvSpPr>
          <p:nvPr>
            <p:ph type="title"/>
          </p:nvPr>
        </p:nvSpPr>
        <p:spPr/>
        <p:txBody>
          <a:bodyPr/>
          <a:lstStyle/>
          <a:p>
            <a:r>
              <a:rPr lang="en-US" dirty="0"/>
              <a:t>Intentional and Accidental Plagiarism</a:t>
            </a:r>
          </a:p>
        </p:txBody>
      </p:sp>
      <p:sp>
        <p:nvSpPr>
          <p:cNvPr id="3" name="Content Placeholder 2">
            <a:extLst>
              <a:ext uri="{FF2B5EF4-FFF2-40B4-BE49-F238E27FC236}">
                <a16:creationId xmlns:a16="http://schemas.microsoft.com/office/drawing/2014/main" id="{195BB7CB-08D1-6A2E-ECE4-F166711CD249}"/>
              </a:ext>
            </a:extLst>
          </p:cNvPr>
          <p:cNvSpPr>
            <a:spLocks noGrp="1"/>
          </p:cNvSpPr>
          <p:nvPr>
            <p:ph idx="1"/>
          </p:nvPr>
        </p:nvSpPr>
        <p:spPr/>
        <p:txBody>
          <a:bodyPr/>
          <a:lstStyle/>
          <a:p>
            <a:r>
              <a:rPr lang="en-US" dirty="0"/>
              <a:t>Plagiarism is the act of misrepresenting someone else’s work as your own.</a:t>
            </a:r>
          </a:p>
          <a:p>
            <a:r>
              <a:rPr lang="en-US" dirty="0"/>
              <a:t>Intentional plagiarism is when an individual purchases an essay online and submits as their own work.</a:t>
            </a:r>
          </a:p>
          <a:p>
            <a:endParaRPr lang="en-US" dirty="0"/>
          </a:p>
        </p:txBody>
      </p:sp>
      <p:sp>
        <p:nvSpPr>
          <p:cNvPr id="4" name="Footer Placeholder 3">
            <a:extLst>
              <a:ext uri="{FF2B5EF4-FFF2-40B4-BE49-F238E27FC236}">
                <a16:creationId xmlns:a16="http://schemas.microsoft.com/office/drawing/2014/main" id="{AE673CBE-A65F-3D75-4601-60D94836F4A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726C7B9F-8691-70D6-15ED-85C6448BDC6E}"/>
              </a:ext>
            </a:extLst>
          </p:cNvPr>
          <p:cNvSpPr txBox="1"/>
          <p:nvPr/>
        </p:nvSpPr>
        <p:spPr>
          <a:xfrm>
            <a:off x="7041803" y="6259102"/>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508DF33B-4C61-1DAE-DE9D-16303841AA57}"/>
              </a:ext>
            </a:extLst>
          </p:cNvPr>
          <p:cNvSpPr>
            <a:spLocks noGrp="1"/>
          </p:cNvSpPr>
          <p:nvPr>
            <p:ph type="sldNum" sz="quarter" idx="12"/>
          </p:nvPr>
        </p:nvSpPr>
        <p:spPr/>
        <p:txBody>
          <a:bodyPr/>
          <a:lstStyle/>
          <a:p>
            <a:fld id="{5DEF7F31-0B8A-474A-B86C-91F381754329}" type="slidenum">
              <a:rPr lang="en-US" smtClean="0"/>
              <a:t>26</a:t>
            </a:fld>
            <a:endParaRPr lang="en-US"/>
          </a:p>
        </p:txBody>
      </p:sp>
    </p:spTree>
    <p:extLst>
      <p:ext uri="{BB962C8B-B14F-4D97-AF65-F5344CB8AC3E}">
        <p14:creationId xmlns:p14="http://schemas.microsoft.com/office/powerpoint/2010/main" val="2912866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4FAD-D20D-61A1-24C0-020A122FB0F9}"/>
              </a:ext>
            </a:extLst>
          </p:cNvPr>
          <p:cNvSpPr>
            <a:spLocks noGrp="1"/>
          </p:cNvSpPr>
          <p:nvPr>
            <p:ph type="title"/>
          </p:nvPr>
        </p:nvSpPr>
        <p:spPr/>
        <p:txBody>
          <a:bodyPr/>
          <a:lstStyle/>
          <a:p>
            <a:r>
              <a:rPr lang="en-US" dirty="0"/>
              <a:t>Intentional and Accidental Plagiarism (Continued)</a:t>
            </a:r>
          </a:p>
        </p:txBody>
      </p:sp>
      <p:sp>
        <p:nvSpPr>
          <p:cNvPr id="3" name="Content Placeholder 2">
            <a:extLst>
              <a:ext uri="{FF2B5EF4-FFF2-40B4-BE49-F238E27FC236}">
                <a16:creationId xmlns:a16="http://schemas.microsoft.com/office/drawing/2014/main" id="{16C9FB4E-9D72-A76F-ADEF-808D52E76541}"/>
              </a:ext>
            </a:extLst>
          </p:cNvPr>
          <p:cNvSpPr>
            <a:spLocks noGrp="1"/>
          </p:cNvSpPr>
          <p:nvPr>
            <p:ph idx="1"/>
          </p:nvPr>
        </p:nvSpPr>
        <p:spPr/>
        <p:txBody>
          <a:bodyPr/>
          <a:lstStyle/>
          <a:p>
            <a:r>
              <a:rPr lang="en-US" dirty="0"/>
              <a:t>To avoid unintentional plagiarism, follow these guidelines:</a:t>
            </a:r>
          </a:p>
          <a:p>
            <a:pPr marL="617220" lvl="1" indent="-342900">
              <a:buFont typeface="Arial" panose="020B0604020202020204" pitchFamily="34" charset="0"/>
              <a:buChar char="•"/>
            </a:pPr>
            <a:r>
              <a:rPr lang="en-US" b="0" dirty="0"/>
              <a:t>Understand what types of information must be cited.</a:t>
            </a:r>
          </a:p>
          <a:p>
            <a:pPr marL="617220" lvl="1" indent="-342900">
              <a:buFont typeface="Arial" panose="020B0604020202020204" pitchFamily="34" charset="0"/>
              <a:buChar char="•"/>
            </a:pPr>
            <a:r>
              <a:rPr lang="en-US" b="0" dirty="0"/>
              <a:t>Understand what constitutes fair use of a source.</a:t>
            </a:r>
          </a:p>
          <a:p>
            <a:pPr marL="617220" lvl="1" indent="-342900">
              <a:buFont typeface="Arial" panose="020B0604020202020204" pitchFamily="34" charset="0"/>
              <a:buChar char="•"/>
            </a:pPr>
            <a:r>
              <a:rPr lang="en-US" b="0" dirty="0"/>
              <a:t>Keep source materials and notes carefully organized.</a:t>
            </a:r>
          </a:p>
          <a:p>
            <a:pPr marL="617220" lvl="1" indent="-342900">
              <a:buFont typeface="Arial" panose="020B0604020202020204" pitchFamily="34" charset="0"/>
              <a:buChar char="•"/>
            </a:pPr>
            <a:r>
              <a:rPr lang="en-US" b="0" dirty="0"/>
              <a:t>Follow guidelines for summarizing, paraphrasing, and quoting sources.</a:t>
            </a:r>
          </a:p>
          <a:p>
            <a:endParaRPr lang="en-US" dirty="0"/>
          </a:p>
        </p:txBody>
      </p:sp>
      <p:sp>
        <p:nvSpPr>
          <p:cNvPr id="4" name="Footer Placeholder 3">
            <a:extLst>
              <a:ext uri="{FF2B5EF4-FFF2-40B4-BE49-F238E27FC236}">
                <a16:creationId xmlns:a16="http://schemas.microsoft.com/office/drawing/2014/main" id="{A66BD10F-970E-FF5D-76BC-7B4DF9FDFAB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76E90F73-44A3-94B0-8550-37F7375522BF}"/>
              </a:ext>
            </a:extLst>
          </p:cNvPr>
          <p:cNvSpPr txBox="1"/>
          <p:nvPr/>
        </p:nvSpPr>
        <p:spPr>
          <a:xfrm>
            <a:off x="7202258"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15E4EFA4-0293-E48F-0276-7EDA221922E9}"/>
              </a:ext>
            </a:extLst>
          </p:cNvPr>
          <p:cNvSpPr>
            <a:spLocks noGrp="1"/>
          </p:cNvSpPr>
          <p:nvPr>
            <p:ph type="sldNum" sz="quarter" idx="12"/>
          </p:nvPr>
        </p:nvSpPr>
        <p:spPr/>
        <p:txBody>
          <a:bodyPr/>
          <a:lstStyle/>
          <a:p>
            <a:fld id="{5DEF7F31-0B8A-474A-B86C-91F381754329}" type="slidenum">
              <a:rPr lang="en-US" smtClean="0"/>
              <a:t>27</a:t>
            </a:fld>
            <a:endParaRPr lang="en-US"/>
          </a:p>
        </p:txBody>
      </p:sp>
    </p:spTree>
    <p:extLst>
      <p:ext uri="{BB962C8B-B14F-4D97-AF65-F5344CB8AC3E}">
        <p14:creationId xmlns:p14="http://schemas.microsoft.com/office/powerpoint/2010/main" val="336444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911F9-04FA-4C02-84CC-4950CB62777A}"/>
              </a:ext>
            </a:extLst>
          </p:cNvPr>
          <p:cNvSpPr>
            <a:spLocks noGrp="1"/>
          </p:cNvSpPr>
          <p:nvPr>
            <p:ph type="title"/>
          </p:nvPr>
        </p:nvSpPr>
        <p:spPr/>
        <p:txBody>
          <a:bodyPr/>
          <a:lstStyle/>
          <a:p>
            <a:r>
              <a:rPr lang="en-US" dirty="0"/>
              <a:t>When to Cite</a:t>
            </a:r>
          </a:p>
        </p:txBody>
      </p:sp>
      <p:sp>
        <p:nvSpPr>
          <p:cNvPr id="3" name="Content Placeholder 2">
            <a:extLst>
              <a:ext uri="{FF2B5EF4-FFF2-40B4-BE49-F238E27FC236}">
                <a16:creationId xmlns:a16="http://schemas.microsoft.com/office/drawing/2014/main" id="{943799B3-BB99-9CBA-8ECA-B2CEE91CA207}"/>
              </a:ext>
            </a:extLst>
          </p:cNvPr>
          <p:cNvSpPr>
            <a:spLocks noGrp="1"/>
          </p:cNvSpPr>
          <p:nvPr>
            <p:ph idx="1"/>
          </p:nvPr>
        </p:nvSpPr>
        <p:spPr/>
        <p:txBody>
          <a:bodyPr/>
          <a:lstStyle/>
          <a:p>
            <a:r>
              <a:rPr lang="en-US" dirty="0"/>
              <a:t>Any part of your writing that is taken from an external resource needs to be cited in-text and linked in the references.</a:t>
            </a:r>
          </a:p>
          <a:p>
            <a:r>
              <a:rPr lang="en-US" dirty="0"/>
              <a:t>Facts and general knowledge statements are exemptions.</a:t>
            </a:r>
          </a:p>
          <a:p>
            <a:r>
              <a:rPr lang="en-US" dirty="0"/>
              <a:t>When in doubt, cite </a:t>
            </a:r>
            <a:r>
              <a:rPr lang="en-US" dirty="0">
                <a:solidFill>
                  <a:srgbClr val="39393A"/>
                </a:solidFill>
              </a:rPr>
              <a:t>(Quibell &amp; Cramer, 2022).</a:t>
            </a:r>
            <a:endParaRPr lang="en-US" dirty="0"/>
          </a:p>
          <a:p>
            <a:endParaRPr lang="en-US" dirty="0"/>
          </a:p>
        </p:txBody>
      </p:sp>
      <p:sp>
        <p:nvSpPr>
          <p:cNvPr id="4" name="Footer Placeholder 3">
            <a:extLst>
              <a:ext uri="{FF2B5EF4-FFF2-40B4-BE49-F238E27FC236}">
                <a16:creationId xmlns:a16="http://schemas.microsoft.com/office/drawing/2014/main" id="{D7C2BD6E-B026-9B25-B3B6-FB857899626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35CBC27-7E74-2EB0-32EB-601C972B4C60}"/>
              </a:ext>
            </a:extLst>
          </p:cNvPr>
          <p:cNvSpPr>
            <a:spLocks noGrp="1"/>
          </p:cNvSpPr>
          <p:nvPr>
            <p:ph type="sldNum" sz="quarter" idx="12"/>
          </p:nvPr>
        </p:nvSpPr>
        <p:spPr/>
        <p:txBody>
          <a:bodyPr/>
          <a:lstStyle/>
          <a:p>
            <a:fld id="{5DEF7F31-0B8A-474A-B86C-91F381754329}" type="slidenum">
              <a:rPr lang="en-US" smtClean="0"/>
              <a:t>28</a:t>
            </a:fld>
            <a:endParaRPr lang="en-US"/>
          </a:p>
        </p:txBody>
      </p:sp>
    </p:spTree>
    <p:extLst>
      <p:ext uri="{BB962C8B-B14F-4D97-AF65-F5344CB8AC3E}">
        <p14:creationId xmlns:p14="http://schemas.microsoft.com/office/powerpoint/2010/main" val="1617850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47F31-B86A-9ECE-FCF6-465D5796CC21}"/>
              </a:ext>
            </a:extLst>
          </p:cNvPr>
          <p:cNvSpPr>
            <a:spLocks noGrp="1"/>
          </p:cNvSpPr>
          <p:nvPr>
            <p:ph type="title"/>
          </p:nvPr>
        </p:nvSpPr>
        <p:spPr/>
        <p:txBody>
          <a:bodyPr/>
          <a:lstStyle/>
          <a:p>
            <a:r>
              <a:rPr lang="en-US" dirty="0"/>
              <a:t>Fair Use/Fair Dealing</a:t>
            </a:r>
          </a:p>
        </p:txBody>
      </p:sp>
      <p:sp>
        <p:nvSpPr>
          <p:cNvPr id="3" name="Content Placeholder 2">
            <a:extLst>
              <a:ext uri="{FF2B5EF4-FFF2-40B4-BE49-F238E27FC236}">
                <a16:creationId xmlns:a16="http://schemas.microsoft.com/office/drawing/2014/main" id="{34150208-9ACB-50DD-DCDC-4132827F2C77}"/>
              </a:ext>
            </a:extLst>
          </p:cNvPr>
          <p:cNvSpPr>
            <a:spLocks noGrp="1"/>
          </p:cNvSpPr>
          <p:nvPr>
            <p:ph idx="1"/>
          </p:nvPr>
        </p:nvSpPr>
        <p:spPr/>
        <p:txBody>
          <a:bodyPr/>
          <a:lstStyle/>
          <a:p>
            <a:r>
              <a:rPr lang="en-US" dirty="0"/>
              <a:t>The USA uses fair use and Canada uses fair dealing which allows usage of materials for academic purposes.</a:t>
            </a:r>
          </a:p>
          <a:p>
            <a:r>
              <a:rPr lang="en-US" dirty="0"/>
              <a:t>Fair use/fair dealing means that writer legitimately uses brief excerpts (quotes or paraphrase) from source materials to support their own ideas without formally the copyright holder’s permission.</a:t>
            </a:r>
          </a:p>
          <a:p>
            <a:r>
              <a:rPr lang="en-US" dirty="0"/>
              <a:t>Quotes or paraphrasing must be brief and not large sections from the original source or else it is not fair use/fair dealing.</a:t>
            </a:r>
          </a:p>
        </p:txBody>
      </p:sp>
      <p:sp>
        <p:nvSpPr>
          <p:cNvPr id="4" name="Footer Placeholder 3">
            <a:extLst>
              <a:ext uri="{FF2B5EF4-FFF2-40B4-BE49-F238E27FC236}">
                <a16:creationId xmlns:a16="http://schemas.microsoft.com/office/drawing/2014/main" id="{E8A45EBC-0488-33DD-C2E2-1B9662F2F2E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2F41F58-0E7A-C173-3920-A3B67DCCC690}"/>
              </a:ext>
            </a:extLst>
          </p:cNvPr>
          <p:cNvSpPr txBox="1"/>
          <p:nvPr/>
        </p:nvSpPr>
        <p:spPr>
          <a:xfrm>
            <a:off x="6900656"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A0100AD2-17EE-C7CD-DC6C-DAD5310CA762}"/>
              </a:ext>
            </a:extLst>
          </p:cNvPr>
          <p:cNvSpPr>
            <a:spLocks noGrp="1"/>
          </p:cNvSpPr>
          <p:nvPr>
            <p:ph type="sldNum" sz="quarter" idx="12"/>
          </p:nvPr>
        </p:nvSpPr>
        <p:spPr/>
        <p:txBody>
          <a:bodyPr/>
          <a:lstStyle/>
          <a:p>
            <a:fld id="{5DEF7F31-0B8A-474A-B86C-91F381754329}" type="slidenum">
              <a:rPr lang="en-US" smtClean="0"/>
              <a:t>29</a:t>
            </a:fld>
            <a:endParaRPr lang="en-US"/>
          </a:p>
        </p:txBody>
      </p:sp>
    </p:spTree>
    <p:extLst>
      <p:ext uri="{BB962C8B-B14F-4D97-AF65-F5344CB8AC3E}">
        <p14:creationId xmlns:p14="http://schemas.microsoft.com/office/powerpoint/2010/main" val="2946095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FA6D1-D867-53F1-BDA8-E660407E7BB2}"/>
              </a:ext>
            </a:extLst>
          </p:cNvPr>
          <p:cNvSpPr>
            <a:spLocks noGrp="1"/>
          </p:cNvSpPr>
          <p:nvPr>
            <p:ph type="title"/>
          </p:nvPr>
        </p:nvSpPr>
        <p:spPr/>
        <p:txBody>
          <a:bodyPr>
            <a:normAutofit fontScale="90000"/>
          </a:bodyPr>
          <a:lstStyle/>
          <a:p>
            <a:r>
              <a:rPr lang="en-US" dirty="0"/>
              <a:t>7.1 – Creating A Rough Draft For A Research Paper</a:t>
            </a:r>
          </a:p>
        </p:txBody>
      </p:sp>
      <p:sp>
        <p:nvSpPr>
          <p:cNvPr id="3" name="Text Placeholder 2">
            <a:extLst>
              <a:ext uri="{FF2B5EF4-FFF2-40B4-BE49-F238E27FC236}">
                <a16:creationId xmlns:a16="http://schemas.microsoft.com/office/drawing/2014/main" id="{03F54BF6-7F3C-F6E1-17B2-88AB03DBFEDC}"/>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6EAF3A54-D2C7-15C2-9EDB-BA24F39172B7}"/>
              </a:ext>
            </a:extLst>
          </p:cNvPr>
          <p:cNvSpPr>
            <a:spLocks noGrp="1"/>
          </p:cNvSpPr>
          <p:nvPr>
            <p:ph idx="1"/>
          </p:nvPr>
        </p:nvSpPr>
        <p:spPr/>
        <p:txBody>
          <a:bodyPr/>
          <a:lstStyle/>
          <a:p>
            <a:r>
              <a:rPr lang="en-US" dirty="0"/>
              <a:t>Apply strategies for drafting an effective introduction and conclusion.</a:t>
            </a:r>
          </a:p>
          <a:p>
            <a:r>
              <a:rPr lang="en-US" dirty="0"/>
              <a:t>Identify when and how to summarize, paraphrase, and directly quote information from research sources.</a:t>
            </a:r>
          </a:p>
          <a:p>
            <a:r>
              <a:rPr lang="en-US" dirty="0"/>
              <a:t>Apply guidelines for citing sources within the body of the paper and the bibliography.</a:t>
            </a:r>
          </a:p>
          <a:p>
            <a:r>
              <a:rPr lang="en-US" dirty="0"/>
              <a:t>Use primary and secondary research to support ideas.</a:t>
            </a:r>
          </a:p>
          <a:p>
            <a:r>
              <a:rPr lang="en-US" dirty="0"/>
              <a:t>Identify the purposes for which writers use each type of research.</a:t>
            </a:r>
          </a:p>
          <a:p>
            <a:endParaRPr lang="en-US" dirty="0"/>
          </a:p>
        </p:txBody>
      </p:sp>
      <p:sp>
        <p:nvSpPr>
          <p:cNvPr id="5" name="Footer Placeholder 4">
            <a:extLst>
              <a:ext uri="{FF2B5EF4-FFF2-40B4-BE49-F238E27FC236}">
                <a16:creationId xmlns:a16="http://schemas.microsoft.com/office/drawing/2014/main" id="{C61CA752-CA9E-3458-35CA-BE97F908B6E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56605ADD-5418-94CE-7042-5973329D9FD6}"/>
              </a:ext>
            </a:extLst>
          </p:cNvPr>
          <p:cNvSpPr>
            <a:spLocks noGrp="1"/>
          </p:cNvSpPr>
          <p:nvPr>
            <p:ph type="sldNum" sz="quarter" idx="12"/>
          </p:nvPr>
        </p:nvSpPr>
        <p:spPr/>
        <p:txBody>
          <a:bodyPr/>
          <a:lstStyle/>
          <a:p>
            <a:fld id="{5DEF7F31-0B8A-474A-B86C-91F381754329}" type="slidenum">
              <a:rPr lang="en-US" smtClean="0"/>
              <a:t>3</a:t>
            </a:fld>
            <a:endParaRPr lang="en-US" dirty="0"/>
          </a:p>
        </p:txBody>
      </p:sp>
    </p:spTree>
    <p:extLst>
      <p:ext uri="{BB962C8B-B14F-4D97-AF65-F5344CB8AC3E}">
        <p14:creationId xmlns:p14="http://schemas.microsoft.com/office/powerpoint/2010/main" val="2589149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F324F-2E63-D7EC-68E9-FC7E937377DA}"/>
              </a:ext>
            </a:extLst>
          </p:cNvPr>
          <p:cNvSpPr>
            <a:spLocks noGrp="1"/>
          </p:cNvSpPr>
          <p:nvPr>
            <p:ph type="title"/>
          </p:nvPr>
        </p:nvSpPr>
        <p:spPr/>
        <p:txBody>
          <a:bodyPr/>
          <a:lstStyle/>
          <a:p>
            <a:r>
              <a:rPr lang="en-US" dirty="0"/>
              <a:t>Working with Sources Carefully</a:t>
            </a:r>
          </a:p>
        </p:txBody>
      </p:sp>
      <p:sp>
        <p:nvSpPr>
          <p:cNvPr id="3" name="Content Placeholder 2">
            <a:extLst>
              <a:ext uri="{FF2B5EF4-FFF2-40B4-BE49-F238E27FC236}">
                <a16:creationId xmlns:a16="http://schemas.microsoft.com/office/drawing/2014/main" id="{9E7DB498-AA60-2621-C23B-408EF42CD665}"/>
              </a:ext>
            </a:extLst>
          </p:cNvPr>
          <p:cNvSpPr>
            <a:spLocks noGrp="1"/>
          </p:cNvSpPr>
          <p:nvPr>
            <p:ph idx="1"/>
          </p:nvPr>
        </p:nvSpPr>
        <p:spPr/>
        <p:txBody>
          <a:bodyPr/>
          <a:lstStyle/>
          <a:p>
            <a:r>
              <a:rPr lang="en-US" dirty="0"/>
              <a:t>Do not procrastinate.</a:t>
            </a:r>
          </a:p>
          <a:p>
            <a:r>
              <a:rPr lang="en-US" dirty="0"/>
              <a:t>Stay organized and carefully keep track of all primary and secondary sources to avoid plagiarism.</a:t>
            </a:r>
          </a:p>
          <a:p>
            <a:r>
              <a:rPr lang="en-US" dirty="0"/>
              <a:t>Go back to the sources to make sure you have cited the correct information.</a:t>
            </a:r>
          </a:p>
          <a:p>
            <a:endParaRPr lang="en-US" dirty="0"/>
          </a:p>
        </p:txBody>
      </p:sp>
      <p:sp>
        <p:nvSpPr>
          <p:cNvPr id="4" name="Footer Placeholder 3">
            <a:extLst>
              <a:ext uri="{FF2B5EF4-FFF2-40B4-BE49-F238E27FC236}">
                <a16:creationId xmlns:a16="http://schemas.microsoft.com/office/drawing/2014/main" id="{6C476F45-85D6-AFCB-B846-DA74BE47FF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978BE14-F31E-7E7F-B484-B02BE0EE76F1}"/>
              </a:ext>
            </a:extLst>
          </p:cNvPr>
          <p:cNvSpPr>
            <a:spLocks noGrp="1"/>
          </p:cNvSpPr>
          <p:nvPr>
            <p:ph type="sldNum" sz="quarter" idx="12"/>
          </p:nvPr>
        </p:nvSpPr>
        <p:spPr/>
        <p:txBody>
          <a:bodyPr/>
          <a:lstStyle/>
          <a:p>
            <a:fld id="{5DEF7F31-0B8A-474A-B86C-91F381754329}" type="slidenum">
              <a:rPr lang="en-US" smtClean="0"/>
              <a:t>30</a:t>
            </a:fld>
            <a:endParaRPr lang="en-US"/>
          </a:p>
        </p:txBody>
      </p:sp>
    </p:spTree>
    <p:extLst>
      <p:ext uri="{BB962C8B-B14F-4D97-AF65-F5344CB8AC3E}">
        <p14:creationId xmlns:p14="http://schemas.microsoft.com/office/powerpoint/2010/main" val="714770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90F21-2136-97BB-4B4F-2DD5D5E7FCFF}"/>
              </a:ext>
            </a:extLst>
          </p:cNvPr>
          <p:cNvSpPr>
            <a:spLocks noGrp="1"/>
          </p:cNvSpPr>
          <p:nvPr>
            <p:ph type="title"/>
          </p:nvPr>
        </p:nvSpPr>
        <p:spPr/>
        <p:txBody>
          <a:bodyPr/>
          <a:lstStyle/>
          <a:p>
            <a:r>
              <a:rPr lang="en-US" dirty="0"/>
              <a:t>Academic Integrity</a:t>
            </a:r>
          </a:p>
        </p:txBody>
      </p:sp>
      <p:sp>
        <p:nvSpPr>
          <p:cNvPr id="3" name="Content Placeholder 2">
            <a:extLst>
              <a:ext uri="{FF2B5EF4-FFF2-40B4-BE49-F238E27FC236}">
                <a16:creationId xmlns:a16="http://schemas.microsoft.com/office/drawing/2014/main" id="{4FEAF202-29C0-8085-0AEE-639894BE8D5D}"/>
              </a:ext>
            </a:extLst>
          </p:cNvPr>
          <p:cNvSpPr>
            <a:spLocks noGrp="1"/>
          </p:cNvSpPr>
          <p:nvPr>
            <p:ph idx="1"/>
          </p:nvPr>
        </p:nvSpPr>
        <p:spPr/>
        <p:txBody>
          <a:bodyPr/>
          <a:lstStyle/>
          <a:p>
            <a:r>
              <a:rPr lang="en-US" dirty="0"/>
              <a:t>Academic integrity is the commitment to honesty while exemplifying moral </a:t>
            </a:r>
            <a:r>
              <a:rPr lang="en-US" dirty="0" err="1"/>
              <a:t>behaviour</a:t>
            </a:r>
            <a:r>
              <a:rPr lang="en-US" dirty="0"/>
              <a:t> in your studies (Quibell &amp; Cramer, 2022).</a:t>
            </a:r>
          </a:p>
          <a:p>
            <a:r>
              <a:rPr lang="en-US" dirty="0"/>
              <a:t>Students or employees who are found guilty face serious consequences as educational institutions and workplaces have strict policies for academic integrity and plagiarism.</a:t>
            </a:r>
          </a:p>
          <a:p>
            <a:endParaRPr lang="en-US" dirty="0"/>
          </a:p>
        </p:txBody>
      </p:sp>
      <p:sp>
        <p:nvSpPr>
          <p:cNvPr id="4" name="Footer Placeholder 3">
            <a:extLst>
              <a:ext uri="{FF2B5EF4-FFF2-40B4-BE49-F238E27FC236}">
                <a16:creationId xmlns:a16="http://schemas.microsoft.com/office/drawing/2014/main" id="{C876F168-DBF2-28C5-894F-8650DEA2CF2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193FC93-05DC-9070-D9AB-95979D29AF8F}"/>
              </a:ext>
            </a:extLst>
          </p:cNvPr>
          <p:cNvSpPr>
            <a:spLocks noGrp="1"/>
          </p:cNvSpPr>
          <p:nvPr>
            <p:ph type="sldNum" sz="quarter" idx="12"/>
          </p:nvPr>
        </p:nvSpPr>
        <p:spPr/>
        <p:txBody>
          <a:bodyPr/>
          <a:lstStyle/>
          <a:p>
            <a:fld id="{5DEF7F31-0B8A-474A-B86C-91F381754329}" type="slidenum">
              <a:rPr lang="en-US" smtClean="0"/>
              <a:t>31</a:t>
            </a:fld>
            <a:endParaRPr lang="en-US"/>
          </a:p>
        </p:txBody>
      </p:sp>
    </p:spTree>
    <p:extLst>
      <p:ext uri="{BB962C8B-B14F-4D97-AF65-F5344CB8AC3E}">
        <p14:creationId xmlns:p14="http://schemas.microsoft.com/office/powerpoint/2010/main" val="1631803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FFB9-FF0C-1E97-6C68-60FCE05A4D4E}"/>
              </a:ext>
            </a:extLst>
          </p:cNvPr>
          <p:cNvSpPr>
            <a:spLocks noGrp="1"/>
          </p:cNvSpPr>
          <p:nvPr>
            <p:ph type="title"/>
          </p:nvPr>
        </p:nvSpPr>
        <p:spPr/>
        <p:txBody>
          <a:bodyPr/>
          <a:lstStyle/>
          <a:p>
            <a:r>
              <a:rPr lang="en-US" dirty="0"/>
              <a:t>7.1 - Key Takeaways</a:t>
            </a:r>
          </a:p>
        </p:txBody>
      </p:sp>
      <p:sp>
        <p:nvSpPr>
          <p:cNvPr id="3" name="Content Placeholder 2">
            <a:extLst>
              <a:ext uri="{FF2B5EF4-FFF2-40B4-BE49-F238E27FC236}">
                <a16:creationId xmlns:a16="http://schemas.microsoft.com/office/drawing/2014/main" id="{05D6CB73-6C79-4656-0C11-E0E4985E1C2E}"/>
              </a:ext>
            </a:extLst>
          </p:cNvPr>
          <p:cNvSpPr>
            <a:spLocks noGrp="1"/>
          </p:cNvSpPr>
          <p:nvPr>
            <p:ph idx="1"/>
          </p:nvPr>
        </p:nvSpPr>
        <p:spPr/>
        <p:txBody>
          <a:bodyPr/>
          <a:lstStyle/>
          <a:p>
            <a:r>
              <a:rPr lang="en-US" dirty="0"/>
              <a:t>An effective research paper focuses on the writer’s ideas. The introduction and conclusion present and revisit the writer’s thesis. The body of the paper develops the thesis and related points with information from research.</a:t>
            </a:r>
          </a:p>
          <a:p>
            <a:r>
              <a:rPr lang="en-US" dirty="0"/>
              <a:t>Ideas and information taken from outside sources must be cited in the body of the paper and in the references section.</a:t>
            </a:r>
          </a:p>
          <a:p>
            <a:endParaRPr lang="en-US" dirty="0"/>
          </a:p>
        </p:txBody>
      </p:sp>
      <p:sp>
        <p:nvSpPr>
          <p:cNvPr id="4" name="Footer Placeholder 3">
            <a:extLst>
              <a:ext uri="{FF2B5EF4-FFF2-40B4-BE49-F238E27FC236}">
                <a16:creationId xmlns:a16="http://schemas.microsoft.com/office/drawing/2014/main" id="{6ABD96B0-7252-597D-9086-AAE78A4F7F3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0245C79-3065-2732-3E91-65A0021A0783}"/>
              </a:ext>
            </a:extLst>
          </p:cNvPr>
          <p:cNvSpPr>
            <a:spLocks noGrp="1"/>
          </p:cNvSpPr>
          <p:nvPr>
            <p:ph type="sldNum" sz="quarter" idx="12"/>
          </p:nvPr>
        </p:nvSpPr>
        <p:spPr/>
        <p:txBody>
          <a:bodyPr/>
          <a:lstStyle/>
          <a:p>
            <a:fld id="{5DEF7F31-0B8A-474A-B86C-91F381754329}" type="slidenum">
              <a:rPr lang="en-US" smtClean="0"/>
              <a:t>32</a:t>
            </a:fld>
            <a:endParaRPr lang="en-US"/>
          </a:p>
        </p:txBody>
      </p:sp>
    </p:spTree>
    <p:extLst>
      <p:ext uri="{BB962C8B-B14F-4D97-AF65-F5344CB8AC3E}">
        <p14:creationId xmlns:p14="http://schemas.microsoft.com/office/powerpoint/2010/main" val="3698717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E15E-052D-5F65-8276-1B4D221A6E8E}"/>
              </a:ext>
            </a:extLst>
          </p:cNvPr>
          <p:cNvSpPr>
            <a:spLocks noGrp="1"/>
          </p:cNvSpPr>
          <p:nvPr>
            <p:ph type="title"/>
          </p:nvPr>
        </p:nvSpPr>
        <p:spPr/>
        <p:txBody>
          <a:bodyPr/>
          <a:lstStyle/>
          <a:p>
            <a:r>
              <a:rPr lang="en-US" dirty="0"/>
              <a:t>7.1 - Key Takeaways (Continued 1)</a:t>
            </a:r>
          </a:p>
        </p:txBody>
      </p:sp>
      <p:sp>
        <p:nvSpPr>
          <p:cNvPr id="3" name="Content Placeholder 2">
            <a:extLst>
              <a:ext uri="{FF2B5EF4-FFF2-40B4-BE49-F238E27FC236}">
                <a16:creationId xmlns:a16="http://schemas.microsoft.com/office/drawing/2014/main" id="{C6213CE7-6CBB-F415-9296-53171FEA03B5}"/>
              </a:ext>
            </a:extLst>
          </p:cNvPr>
          <p:cNvSpPr>
            <a:spLocks noGrp="1"/>
          </p:cNvSpPr>
          <p:nvPr>
            <p:ph idx="1"/>
          </p:nvPr>
        </p:nvSpPr>
        <p:spPr/>
        <p:txBody>
          <a:bodyPr/>
          <a:lstStyle/>
          <a:p>
            <a:r>
              <a:rPr lang="en-US" dirty="0"/>
              <a:t>Material taken from sources should be used to develop the writer’s ideas. Summarizing and paraphrasing are usually most effective for this purpose.</a:t>
            </a:r>
          </a:p>
          <a:p>
            <a:r>
              <a:rPr lang="en-US" dirty="0"/>
              <a:t>A summary concisely restates the main ideas of a source in the writer’s own words.</a:t>
            </a:r>
          </a:p>
          <a:p>
            <a:r>
              <a:rPr lang="en-US" dirty="0"/>
              <a:t>A paraphrase restates ideas from a source using the writer’s own words and sentence structures.</a:t>
            </a:r>
          </a:p>
          <a:p>
            <a:endParaRPr lang="en-US" dirty="0"/>
          </a:p>
        </p:txBody>
      </p:sp>
      <p:sp>
        <p:nvSpPr>
          <p:cNvPr id="4" name="Footer Placeholder 3">
            <a:extLst>
              <a:ext uri="{FF2B5EF4-FFF2-40B4-BE49-F238E27FC236}">
                <a16:creationId xmlns:a16="http://schemas.microsoft.com/office/drawing/2014/main" id="{6E2A323F-5CDE-FFE4-0AA3-2597F846FED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AB738AF-4142-F318-8E41-A00BF36CAB5B}"/>
              </a:ext>
            </a:extLst>
          </p:cNvPr>
          <p:cNvSpPr>
            <a:spLocks noGrp="1"/>
          </p:cNvSpPr>
          <p:nvPr>
            <p:ph type="sldNum" sz="quarter" idx="12"/>
          </p:nvPr>
        </p:nvSpPr>
        <p:spPr/>
        <p:txBody>
          <a:bodyPr/>
          <a:lstStyle/>
          <a:p>
            <a:fld id="{5DEF7F31-0B8A-474A-B86C-91F381754329}" type="slidenum">
              <a:rPr lang="en-US" smtClean="0"/>
              <a:t>33</a:t>
            </a:fld>
            <a:endParaRPr lang="en-US"/>
          </a:p>
        </p:txBody>
      </p:sp>
    </p:spTree>
    <p:extLst>
      <p:ext uri="{BB962C8B-B14F-4D97-AF65-F5344CB8AC3E}">
        <p14:creationId xmlns:p14="http://schemas.microsoft.com/office/powerpoint/2010/main" val="1137704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F629A-6688-5D64-3208-16FB126C06DA}"/>
              </a:ext>
            </a:extLst>
          </p:cNvPr>
          <p:cNvSpPr>
            <a:spLocks noGrp="1"/>
          </p:cNvSpPr>
          <p:nvPr>
            <p:ph type="title"/>
          </p:nvPr>
        </p:nvSpPr>
        <p:spPr/>
        <p:txBody>
          <a:bodyPr/>
          <a:lstStyle/>
          <a:p>
            <a:r>
              <a:rPr lang="en-US" dirty="0"/>
              <a:t>7.1 - Key Takeaways (Continued 2)</a:t>
            </a:r>
          </a:p>
        </p:txBody>
      </p:sp>
      <p:sp>
        <p:nvSpPr>
          <p:cNvPr id="3" name="Content Placeholder 2">
            <a:extLst>
              <a:ext uri="{FF2B5EF4-FFF2-40B4-BE49-F238E27FC236}">
                <a16:creationId xmlns:a16="http://schemas.microsoft.com/office/drawing/2014/main" id="{F5D524E7-906B-C745-515C-A4AD28201819}"/>
              </a:ext>
            </a:extLst>
          </p:cNvPr>
          <p:cNvSpPr>
            <a:spLocks noGrp="1"/>
          </p:cNvSpPr>
          <p:nvPr>
            <p:ph idx="1"/>
          </p:nvPr>
        </p:nvSpPr>
        <p:spPr/>
        <p:txBody>
          <a:bodyPr/>
          <a:lstStyle/>
          <a:p>
            <a:r>
              <a:rPr lang="en-US" dirty="0"/>
              <a:t>Direct quotations should be used sparingly. Ellipses and brackets must be used to indicate words that were omitted or changed for conciseness or grammatical correctness.</a:t>
            </a:r>
          </a:p>
          <a:p>
            <a:r>
              <a:rPr lang="en-US" dirty="0"/>
              <a:t>Always represent material from outside sources accurately.</a:t>
            </a:r>
          </a:p>
          <a:p>
            <a:endParaRPr lang="en-US" dirty="0"/>
          </a:p>
        </p:txBody>
      </p:sp>
      <p:sp>
        <p:nvSpPr>
          <p:cNvPr id="4" name="Footer Placeholder 3">
            <a:extLst>
              <a:ext uri="{FF2B5EF4-FFF2-40B4-BE49-F238E27FC236}">
                <a16:creationId xmlns:a16="http://schemas.microsoft.com/office/drawing/2014/main" id="{05B1427F-9140-3E2C-91C0-729F1D5BA3C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2BC2D95-814E-8309-B26F-E1E56BCF2470}"/>
              </a:ext>
            </a:extLst>
          </p:cNvPr>
          <p:cNvSpPr>
            <a:spLocks noGrp="1"/>
          </p:cNvSpPr>
          <p:nvPr>
            <p:ph type="sldNum" sz="quarter" idx="12"/>
          </p:nvPr>
        </p:nvSpPr>
        <p:spPr/>
        <p:txBody>
          <a:bodyPr/>
          <a:lstStyle/>
          <a:p>
            <a:fld id="{5DEF7F31-0B8A-474A-B86C-91F381754329}" type="slidenum">
              <a:rPr lang="en-US" smtClean="0"/>
              <a:t>34</a:t>
            </a:fld>
            <a:endParaRPr lang="en-US"/>
          </a:p>
        </p:txBody>
      </p:sp>
    </p:spTree>
    <p:extLst>
      <p:ext uri="{BB962C8B-B14F-4D97-AF65-F5344CB8AC3E}">
        <p14:creationId xmlns:p14="http://schemas.microsoft.com/office/powerpoint/2010/main" val="3249275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9EA40-12C6-F3A6-BF14-6C136604DCC3}"/>
              </a:ext>
            </a:extLst>
          </p:cNvPr>
          <p:cNvSpPr>
            <a:spLocks noGrp="1"/>
          </p:cNvSpPr>
          <p:nvPr>
            <p:ph type="title"/>
          </p:nvPr>
        </p:nvSpPr>
        <p:spPr/>
        <p:txBody>
          <a:bodyPr/>
          <a:lstStyle/>
          <a:p>
            <a:r>
              <a:rPr lang="en-US" dirty="0"/>
              <a:t>7.1 - Key Takeaways (Continued 3)</a:t>
            </a:r>
          </a:p>
        </p:txBody>
      </p:sp>
      <p:sp>
        <p:nvSpPr>
          <p:cNvPr id="3" name="Content Placeholder 2">
            <a:extLst>
              <a:ext uri="{FF2B5EF4-FFF2-40B4-BE49-F238E27FC236}">
                <a16:creationId xmlns:a16="http://schemas.microsoft.com/office/drawing/2014/main" id="{D7F4C0A8-84E8-DC11-4FC7-656949F1A95A}"/>
              </a:ext>
            </a:extLst>
          </p:cNvPr>
          <p:cNvSpPr>
            <a:spLocks noGrp="1"/>
          </p:cNvSpPr>
          <p:nvPr>
            <p:ph idx="1"/>
          </p:nvPr>
        </p:nvSpPr>
        <p:spPr/>
        <p:txBody>
          <a:bodyPr/>
          <a:lstStyle/>
          <a:p>
            <a:r>
              <a:rPr lang="en-US" dirty="0"/>
              <a:t>Plagiarism has serious academic and professional consequences. To avoid accidental plagiarism, keep research materials organized, understand guidelines for fair use and appropriate citation of sources, and review the paper to make sure these guidelines are followed.</a:t>
            </a:r>
          </a:p>
          <a:p>
            <a:endParaRPr lang="en-US" dirty="0"/>
          </a:p>
        </p:txBody>
      </p:sp>
      <p:sp>
        <p:nvSpPr>
          <p:cNvPr id="4" name="Footer Placeholder 3">
            <a:extLst>
              <a:ext uri="{FF2B5EF4-FFF2-40B4-BE49-F238E27FC236}">
                <a16:creationId xmlns:a16="http://schemas.microsoft.com/office/drawing/2014/main" id="{49956559-C954-BA52-A874-3E66053B3B1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8BD707C-F472-D53E-7A1F-FDDEDA452B80}"/>
              </a:ext>
            </a:extLst>
          </p:cNvPr>
          <p:cNvSpPr>
            <a:spLocks noGrp="1"/>
          </p:cNvSpPr>
          <p:nvPr>
            <p:ph type="sldNum" sz="quarter" idx="12"/>
          </p:nvPr>
        </p:nvSpPr>
        <p:spPr/>
        <p:txBody>
          <a:bodyPr/>
          <a:lstStyle/>
          <a:p>
            <a:fld id="{5DEF7F31-0B8A-474A-B86C-91F381754329}" type="slidenum">
              <a:rPr lang="en-US" smtClean="0"/>
              <a:t>35</a:t>
            </a:fld>
            <a:endParaRPr lang="en-US"/>
          </a:p>
        </p:txBody>
      </p:sp>
    </p:spTree>
    <p:extLst>
      <p:ext uri="{BB962C8B-B14F-4D97-AF65-F5344CB8AC3E}">
        <p14:creationId xmlns:p14="http://schemas.microsoft.com/office/powerpoint/2010/main" val="2857858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E0C1E-A471-3114-5F96-B0E0F9B7B115}"/>
              </a:ext>
            </a:extLst>
          </p:cNvPr>
          <p:cNvSpPr>
            <a:spLocks noGrp="1"/>
          </p:cNvSpPr>
          <p:nvPr>
            <p:ph type="title"/>
          </p:nvPr>
        </p:nvSpPr>
        <p:spPr/>
        <p:txBody>
          <a:bodyPr/>
          <a:lstStyle/>
          <a:p>
            <a:r>
              <a:rPr lang="en-US" dirty="0"/>
              <a:t>7.2 – Avoiding Plagiarism</a:t>
            </a:r>
          </a:p>
        </p:txBody>
      </p:sp>
      <p:sp>
        <p:nvSpPr>
          <p:cNvPr id="3" name="Text Placeholder 2">
            <a:extLst>
              <a:ext uri="{FF2B5EF4-FFF2-40B4-BE49-F238E27FC236}">
                <a16:creationId xmlns:a16="http://schemas.microsoft.com/office/drawing/2014/main" id="{3E326096-3FB4-9D7B-1F7E-F8FA4CEA5639}"/>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743CBAD9-6554-B16E-B8D0-035EC7800ADB}"/>
              </a:ext>
            </a:extLst>
          </p:cNvPr>
          <p:cNvSpPr>
            <a:spLocks noGrp="1"/>
          </p:cNvSpPr>
          <p:nvPr>
            <p:ph idx="1"/>
          </p:nvPr>
        </p:nvSpPr>
        <p:spPr/>
        <p:txBody>
          <a:bodyPr/>
          <a:lstStyle/>
          <a:p>
            <a:r>
              <a:rPr lang="en-US" dirty="0"/>
              <a:t>Define plagiarism,</a:t>
            </a:r>
          </a:p>
          <a:p>
            <a:r>
              <a:rPr lang="en-US" dirty="0"/>
              <a:t>Describe some common types of plagiarism,</a:t>
            </a:r>
          </a:p>
          <a:p>
            <a:r>
              <a:rPr lang="en-US" dirty="0"/>
              <a:t>Name one way to avoid plagiarism in your own work.</a:t>
            </a:r>
          </a:p>
          <a:p>
            <a:endParaRPr lang="en-US" dirty="0"/>
          </a:p>
        </p:txBody>
      </p:sp>
      <p:sp>
        <p:nvSpPr>
          <p:cNvPr id="5" name="Footer Placeholder 4">
            <a:extLst>
              <a:ext uri="{FF2B5EF4-FFF2-40B4-BE49-F238E27FC236}">
                <a16:creationId xmlns:a16="http://schemas.microsoft.com/office/drawing/2014/main" id="{DF45ED39-7A8E-14B5-7365-1593617BA3E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48DD6629-E69E-496A-83A7-88AF8EB19EB2}"/>
              </a:ext>
            </a:extLst>
          </p:cNvPr>
          <p:cNvSpPr>
            <a:spLocks noGrp="1"/>
          </p:cNvSpPr>
          <p:nvPr>
            <p:ph type="sldNum" sz="quarter" idx="12"/>
          </p:nvPr>
        </p:nvSpPr>
        <p:spPr/>
        <p:txBody>
          <a:bodyPr/>
          <a:lstStyle/>
          <a:p>
            <a:fld id="{5DEF7F31-0B8A-474A-B86C-91F381754329}" type="slidenum">
              <a:rPr lang="en-US" smtClean="0"/>
              <a:t>36</a:t>
            </a:fld>
            <a:endParaRPr lang="en-US" dirty="0"/>
          </a:p>
        </p:txBody>
      </p:sp>
    </p:spTree>
    <p:extLst>
      <p:ext uri="{BB962C8B-B14F-4D97-AF65-F5344CB8AC3E}">
        <p14:creationId xmlns:p14="http://schemas.microsoft.com/office/powerpoint/2010/main" val="1066932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9FF45-41DA-EB75-B76A-501EE5263A10}"/>
              </a:ext>
            </a:extLst>
          </p:cNvPr>
          <p:cNvSpPr>
            <a:spLocks noGrp="1"/>
          </p:cNvSpPr>
          <p:nvPr>
            <p:ph type="title"/>
          </p:nvPr>
        </p:nvSpPr>
        <p:spPr/>
        <p:txBody>
          <a:bodyPr/>
          <a:lstStyle/>
          <a:p>
            <a:r>
              <a:rPr lang="en-US" dirty="0"/>
              <a:t>Plagiarism</a:t>
            </a:r>
          </a:p>
        </p:txBody>
      </p:sp>
      <p:sp>
        <p:nvSpPr>
          <p:cNvPr id="3" name="Content Placeholder 2">
            <a:extLst>
              <a:ext uri="{FF2B5EF4-FFF2-40B4-BE49-F238E27FC236}">
                <a16:creationId xmlns:a16="http://schemas.microsoft.com/office/drawing/2014/main" id="{19F4A3DB-961C-AD30-44A4-A10551DC3FC4}"/>
              </a:ext>
            </a:extLst>
          </p:cNvPr>
          <p:cNvSpPr>
            <a:spLocks noGrp="1"/>
          </p:cNvSpPr>
          <p:nvPr>
            <p:ph idx="1"/>
          </p:nvPr>
        </p:nvSpPr>
        <p:spPr/>
        <p:txBody>
          <a:bodyPr/>
          <a:lstStyle/>
          <a:p>
            <a:pPr marL="0" indent="0">
              <a:buNone/>
            </a:pPr>
            <a:r>
              <a:rPr lang="en-US" dirty="0"/>
              <a:t>Take a look at the following videos to learn more about:</a:t>
            </a:r>
          </a:p>
          <a:p>
            <a:r>
              <a:rPr lang="en-US" dirty="0">
                <a:hlinkClick r:id="rId3"/>
              </a:rPr>
              <a:t>What plagiarism is. </a:t>
            </a:r>
            <a:endParaRPr lang="en-US" dirty="0"/>
          </a:p>
          <a:p>
            <a:r>
              <a:rPr lang="en-US" dirty="0"/>
              <a:t>the </a:t>
            </a:r>
            <a:r>
              <a:rPr lang="en-US" dirty="0">
                <a:hlinkClick r:id="rId4"/>
              </a:rPr>
              <a:t>different types of plagiarism</a:t>
            </a:r>
            <a:r>
              <a:rPr lang="en-US" dirty="0"/>
              <a:t>.</a:t>
            </a:r>
          </a:p>
          <a:p>
            <a:r>
              <a:rPr lang="en-US" dirty="0">
                <a:hlinkClick r:id="rId5"/>
              </a:rPr>
              <a:t>Why, where and when to cite</a:t>
            </a:r>
            <a:r>
              <a:rPr lang="en-US" dirty="0"/>
              <a:t> the sources you use.</a:t>
            </a:r>
          </a:p>
          <a:p>
            <a:endParaRPr lang="en-US" dirty="0"/>
          </a:p>
        </p:txBody>
      </p:sp>
      <p:sp>
        <p:nvSpPr>
          <p:cNvPr id="4" name="Footer Placeholder 3">
            <a:extLst>
              <a:ext uri="{FF2B5EF4-FFF2-40B4-BE49-F238E27FC236}">
                <a16:creationId xmlns:a16="http://schemas.microsoft.com/office/drawing/2014/main" id="{E7F9461E-D869-1F38-E1C1-DF3BA66AE8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5B308C8-B0D1-4549-63F0-D3C5DBDD84A3}"/>
              </a:ext>
            </a:extLst>
          </p:cNvPr>
          <p:cNvSpPr>
            <a:spLocks noGrp="1"/>
          </p:cNvSpPr>
          <p:nvPr>
            <p:ph type="sldNum" sz="quarter" idx="12"/>
          </p:nvPr>
        </p:nvSpPr>
        <p:spPr/>
        <p:txBody>
          <a:bodyPr/>
          <a:lstStyle/>
          <a:p>
            <a:fld id="{5DEF7F31-0B8A-474A-B86C-91F381754329}" type="slidenum">
              <a:rPr lang="en-US" smtClean="0"/>
              <a:t>37</a:t>
            </a:fld>
            <a:endParaRPr lang="en-US"/>
          </a:p>
        </p:txBody>
      </p:sp>
    </p:spTree>
    <p:extLst>
      <p:ext uri="{BB962C8B-B14F-4D97-AF65-F5344CB8AC3E}">
        <p14:creationId xmlns:p14="http://schemas.microsoft.com/office/powerpoint/2010/main" val="151031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F5A0-E454-2CCE-D784-DCA5B97A1757}"/>
              </a:ext>
            </a:extLst>
          </p:cNvPr>
          <p:cNvSpPr>
            <a:spLocks noGrp="1"/>
          </p:cNvSpPr>
          <p:nvPr>
            <p:ph type="title"/>
          </p:nvPr>
        </p:nvSpPr>
        <p:spPr/>
        <p:txBody>
          <a:bodyPr/>
          <a:lstStyle/>
          <a:p>
            <a:r>
              <a:rPr lang="en-US" dirty="0"/>
              <a:t>Student Responsibilities</a:t>
            </a:r>
          </a:p>
        </p:txBody>
      </p:sp>
      <p:sp>
        <p:nvSpPr>
          <p:cNvPr id="3" name="Content Placeholder 2">
            <a:extLst>
              <a:ext uri="{FF2B5EF4-FFF2-40B4-BE49-F238E27FC236}">
                <a16:creationId xmlns:a16="http://schemas.microsoft.com/office/drawing/2014/main" id="{76608FB5-5E3F-64DA-3DB6-DCE1CF4E4B01}"/>
              </a:ext>
            </a:extLst>
          </p:cNvPr>
          <p:cNvSpPr>
            <a:spLocks noGrp="1"/>
          </p:cNvSpPr>
          <p:nvPr>
            <p:ph idx="1"/>
          </p:nvPr>
        </p:nvSpPr>
        <p:spPr/>
        <p:txBody>
          <a:bodyPr/>
          <a:lstStyle/>
          <a:p>
            <a:r>
              <a:rPr lang="en-US" dirty="0"/>
              <a:t>Check with your institution about their Academic Integrity Policies​ </a:t>
            </a:r>
            <a:r>
              <a:rPr lang="en-US" dirty="0">
                <a:solidFill>
                  <a:srgbClr val="39393A"/>
                </a:solidFill>
              </a:rPr>
              <a:t>(Booth et al., 2022)</a:t>
            </a:r>
            <a:endParaRPr lang="en-US" dirty="0"/>
          </a:p>
          <a:p>
            <a:r>
              <a:rPr lang="en-US" dirty="0"/>
              <a:t>Be mindful and value those policies while doing any of the academic work.</a:t>
            </a:r>
          </a:p>
          <a:p>
            <a:endParaRPr lang="en-US" dirty="0"/>
          </a:p>
        </p:txBody>
      </p:sp>
      <p:sp>
        <p:nvSpPr>
          <p:cNvPr id="4" name="Footer Placeholder 3">
            <a:extLst>
              <a:ext uri="{FF2B5EF4-FFF2-40B4-BE49-F238E27FC236}">
                <a16:creationId xmlns:a16="http://schemas.microsoft.com/office/drawing/2014/main" id="{944E8A84-D717-92C6-A7EB-D49A2AA6134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434C610-8817-62C6-B3FB-07E54AA71F97}"/>
              </a:ext>
            </a:extLst>
          </p:cNvPr>
          <p:cNvSpPr>
            <a:spLocks noGrp="1"/>
          </p:cNvSpPr>
          <p:nvPr>
            <p:ph type="sldNum" sz="quarter" idx="12"/>
          </p:nvPr>
        </p:nvSpPr>
        <p:spPr/>
        <p:txBody>
          <a:bodyPr/>
          <a:lstStyle/>
          <a:p>
            <a:fld id="{5DEF7F31-0B8A-474A-B86C-91F381754329}" type="slidenum">
              <a:rPr lang="en-US" smtClean="0"/>
              <a:t>38</a:t>
            </a:fld>
            <a:endParaRPr lang="en-US"/>
          </a:p>
        </p:txBody>
      </p:sp>
    </p:spTree>
    <p:extLst>
      <p:ext uri="{BB962C8B-B14F-4D97-AF65-F5344CB8AC3E}">
        <p14:creationId xmlns:p14="http://schemas.microsoft.com/office/powerpoint/2010/main" val="682712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CE86A-4137-2BAF-875C-3A84A2EAA95E}"/>
              </a:ext>
            </a:extLst>
          </p:cNvPr>
          <p:cNvSpPr>
            <a:spLocks noGrp="1"/>
          </p:cNvSpPr>
          <p:nvPr>
            <p:ph type="title"/>
          </p:nvPr>
        </p:nvSpPr>
        <p:spPr/>
        <p:txBody>
          <a:bodyPr>
            <a:normAutofit fontScale="90000"/>
          </a:bodyPr>
          <a:lstStyle/>
          <a:p>
            <a:r>
              <a:rPr lang="en-US" dirty="0"/>
              <a:t>7.3 - Developing A Final Draft Of A Research Paper</a:t>
            </a:r>
          </a:p>
        </p:txBody>
      </p:sp>
      <p:sp>
        <p:nvSpPr>
          <p:cNvPr id="3" name="Text Placeholder 2">
            <a:extLst>
              <a:ext uri="{FF2B5EF4-FFF2-40B4-BE49-F238E27FC236}">
                <a16:creationId xmlns:a16="http://schemas.microsoft.com/office/drawing/2014/main" id="{9AFB742E-3B44-AD69-0F05-07C7B6A726AC}"/>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7A919D22-BD13-2D95-B55D-EDF39D1A2B95}"/>
              </a:ext>
            </a:extLst>
          </p:cNvPr>
          <p:cNvSpPr>
            <a:spLocks noGrp="1"/>
          </p:cNvSpPr>
          <p:nvPr>
            <p:ph idx="1"/>
          </p:nvPr>
        </p:nvSpPr>
        <p:spPr/>
        <p:txBody>
          <a:bodyPr/>
          <a:lstStyle/>
          <a:p>
            <a:r>
              <a:rPr lang="en-US" dirty="0"/>
              <a:t>Revise your paper to improve organization and cohesion.</a:t>
            </a:r>
          </a:p>
          <a:p>
            <a:r>
              <a:rPr lang="en-US" dirty="0"/>
              <a:t>Determine an appropriate style and tone for your paper.</a:t>
            </a:r>
          </a:p>
          <a:p>
            <a:r>
              <a:rPr lang="en-US" dirty="0"/>
              <a:t>Revise to ensure that your tone is consistent.</a:t>
            </a:r>
          </a:p>
          <a:p>
            <a:r>
              <a:rPr lang="en-US" dirty="0"/>
              <a:t>Edit your paper to ensure that language, citations, and formatting are correct.</a:t>
            </a:r>
          </a:p>
          <a:p>
            <a:endParaRPr lang="en-US" dirty="0"/>
          </a:p>
        </p:txBody>
      </p:sp>
      <p:sp>
        <p:nvSpPr>
          <p:cNvPr id="5" name="Footer Placeholder 4">
            <a:extLst>
              <a:ext uri="{FF2B5EF4-FFF2-40B4-BE49-F238E27FC236}">
                <a16:creationId xmlns:a16="http://schemas.microsoft.com/office/drawing/2014/main" id="{3BBDF3B6-FAFC-6E70-5BCA-504411D1D80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0DBDE247-AB12-40D3-350E-845353B4863F}"/>
              </a:ext>
            </a:extLst>
          </p:cNvPr>
          <p:cNvSpPr>
            <a:spLocks noGrp="1"/>
          </p:cNvSpPr>
          <p:nvPr>
            <p:ph type="sldNum" sz="quarter" idx="12"/>
          </p:nvPr>
        </p:nvSpPr>
        <p:spPr/>
        <p:txBody>
          <a:bodyPr/>
          <a:lstStyle/>
          <a:p>
            <a:fld id="{5DEF7F31-0B8A-474A-B86C-91F381754329}" type="slidenum">
              <a:rPr lang="en-US" smtClean="0"/>
              <a:t>39</a:t>
            </a:fld>
            <a:endParaRPr lang="en-US" dirty="0"/>
          </a:p>
        </p:txBody>
      </p:sp>
    </p:spTree>
    <p:extLst>
      <p:ext uri="{BB962C8B-B14F-4D97-AF65-F5344CB8AC3E}">
        <p14:creationId xmlns:p14="http://schemas.microsoft.com/office/powerpoint/2010/main" val="422270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366B-D739-C4D6-A0EF-59A7BA1536C4}"/>
              </a:ext>
            </a:extLst>
          </p:cNvPr>
          <p:cNvSpPr>
            <a:spLocks noGrp="1"/>
          </p:cNvSpPr>
          <p:nvPr>
            <p:ph type="title"/>
          </p:nvPr>
        </p:nvSpPr>
        <p:spPr/>
        <p:txBody>
          <a:bodyPr/>
          <a:lstStyle/>
          <a:p>
            <a:r>
              <a:rPr lang="en-US" dirty="0"/>
              <a:t>The Structure of a Research Paper</a:t>
            </a:r>
          </a:p>
        </p:txBody>
      </p:sp>
      <p:sp>
        <p:nvSpPr>
          <p:cNvPr id="3" name="Content Placeholder 2">
            <a:extLst>
              <a:ext uri="{FF2B5EF4-FFF2-40B4-BE49-F238E27FC236}">
                <a16:creationId xmlns:a16="http://schemas.microsoft.com/office/drawing/2014/main" id="{FFD9CF9C-A668-21AD-9252-8D392BE59FAA}"/>
              </a:ext>
            </a:extLst>
          </p:cNvPr>
          <p:cNvSpPr>
            <a:spLocks noGrp="1"/>
          </p:cNvSpPr>
          <p:nvPr>
            <p:ph idx="1"/>
          </p:nvPr>
        </p:nvSpPr>
        <p:spPr/>
        <p:txBody>
          <a:bodyPr/>
          <a:lstStyle/>
          <a:p>
            <a:pPr marL="0" lvl="0" indent="0">
              <a:buNone/>
            </a:pPr>
            <a:r>
              <a:rPr lang="en-US" dirty="0"/>
              <a:t>Research paper follow the same general structure</a:t>
            </a:r>
          </a:p>
          <a:p>
            <a:pPr marL="617220" lvl="1" indent="-342900">
              <a:buFont typeface="Arial" panose="020B0604020202020204" pitchFamily="34" charset="0"/>
              <a:buChar char="•"/>
            </a:pPr>
            <a:r>
              <a:rPr lang="en-US" b="0" dirty="0"/>
              <a:t>An introduction including a thesis.</a:t>
            </a:r>
          </a:p>
          <a:p>
            <a:pPr marL="617220" lvl="1" indent="-342900">
              <a:buFont typeface="Arial" panose="020B0604020202020204" pitchFamily="34" charset="0"/>
              <a:buChar char="•"/>
            </a:pPr>
            <a:r>
              <a:rPr lang="en-US" b="0" dirty="0"/>
              <a:t>A body section which develops the thesis using supporting points and evidence.</a:t>
            </a:r>
          </a:p>
          <a:p>
            <a:pPr marL="617220" lvl="1" indent="-342900">
              <a:buFont typeface="Arial" panose="020B0604020202020204" pitchFamily="34" charset="0"/>
              <a:buChar char="•"/>
            </a:pPr>
            <a:r>
              <a:rPr lang="en-US" b="0" dirty="0"/>
              <a:t>A conclusion that recaps thesis and gives insight on future research.</a:t>
            </a:r>
          </a:p>
          <a:p>
            <a:endParaRPr lang="en-US" dirty="0"/>
          </a:p>
        </p:txBody>
      </p:sp>
      <p:sp>
        <p:nvSpPr>
          <p:cNvPr id="4" name="Footer Placeholder 3">
            <a:extLst>
              <a:ext uri="{FF2B5EF4-FFF2-40B4-BE49-F238E27FC236}">
                <a16:creationId xmlns:a16="http://schemas.microsoft.com/office/drawing/2014/main" id="{29E03B79-63AD-96F6-6C2F-7ECC7EFCFBF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TextBox 4">
            <a:extLst>
              <a:ext uri="{FF2B5EF4-FFF2-40B4-BE49-F238E27FC236}">
                <a16:creationId xmlns:a16="http://schemas.microsoft.com/office/drawing/2014/main" id="{0CA6C120-8E75-F114-D439-EC9EA4498CBB}"/>
              </a:ext>
            </a:extLst>
          </p:cNvPr>
          <p:cNvSpPr txBox="1"/>
          <p:nvPr/>
        </p:nvSpPr>
        <p:spPr>
          <a:xfrm>
            <a:off x="6933013" y="6290202"/>
            <a:ext cx="2612572" cy="369332"/>
          </a:xfrm>
          <a:prstGeom prst="rect">
            <a:avLst/>
          </a:prstGeom>
          <a:noFill/>
        </p:spPr>
        <p:txBody>
          <a:bodyPr wrap="square" rtlCol="0">
            <a:spAutoFit/>
          </a:bodyPr>
          <a:lstStyle/>
          <a:p>
            <a:r>
              <a:rPr lang="en-US" dirty="0">
                <a:solidFill>
                  <a:srgbClr val="39393A"/>
                </a:solidFill>
              </a:rPr>
              <a:t>(Booth et al., 2022)</a:t>
            </a:r>
          </a:p>
        </p:txBody>
      </p:sp>
      <p:sp>
        <p:nvSpPr>
          <p:cNvPr id="6" name="Slide Number Placeholder 5">
            <a:extLst>
              <a:ext uri="{FF2B5EF4-FFF2-40B4-BE49-F238E27FC236}">
                <a16:creationId xmlns:a16="http://schemas.microsoft.com/office/drawing/2014/main" id="{440FFFE3-A30F-E79D-49BA-0754E8B0D2F8}"/>
              </a:ext>
            </a:extLst>
          </p:cNvPr>
          <p:cNvSpPr>
            <a:spLocks noGrp="1"/>
          </p:cNvSpPr>
          <p:nvPr>
            <p:ph type="sldNum" sz="quarter" idx="12"/>
          </p:nvPr>
        </p:nvSpPr>
        <p:spPr/>
        <p:txBody>
          <a:bodyPr/>
          <a:lstStyle/>
          <a:p>
            <a:fld id="{5DEF7F31-0B8A-474A-B86C-91F381754329}" type="slidenum">
              <a:rPr lang="en-US" smtClean="0"/>
              <a:t>4</a:t>
            </a:fld>
            <a:endParaRPr lang="en-US"/>
          </a:p>
        </p:txBody>
      </p:sp>
    </p:spTree>
    <p:extLst>
      <p:ext uri="{BB962C8B-B14F-4D97-AF65-F5344CB8AC3E}">
        <p14:creationId xmlns:p14="http://schemas.microsoft.com/office/powerpoint/2010/main" val="3243657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986A-987E-1A8B-DB0C-E6F5CEE0B765}"/>
              </a:ext>
            </a:extLst>
          </p:cNvPr>
          <p:cNvSpPr>
            <a:spLocks noGrp="1"/>
          </p:cNvSpPr>
          <p:nvPr>
            <p:ph type="title"/>
          </p:nvPr>
        </p:nvSpPr>
        <p:spPr/>
        <p:txBody>
          <a:bodyPr/>
          <a:lstStyle/>
          <a:p>
            <a:r>
              <a:rPr lang="en-US" dirty="0"/>
              <a:t>Revising Your Paper: Organization and Cohesion</a:t>
            </a:r>
          </a:p>
        </p:txBody>
      </p:sp>
      <p:sp>
        <p:nvSpPr>
          <p:cNvPr id="3" name="Content Placeholder 2">
            <a:extLst>
              <a:ext uri="{FF2B5EF4-FFF2-40B4-BE49-F238E27FC236}">
                <a16:creationId xmlns:a16="http://schemas.microsoft.com/office/drawing/2014/main" id="{5EA2EBDD-C4AC-EBC9-068B-6AF07FF66788}"/>
              </a:ext>
            </a:extLst>
          </p:cNvPr>
          <p:cNvSpPr>
            <a:spLocks noGrp="1"/>
          </p:cNvSpPr>
          <p:nvPr>
            <p:ph idx="1"/>
          </p:nvPr>
        </p:nvSpPr>
        <p:spPr/>
        <p:txBody>
          <a:bodyPr/>
          <a:lstStyle/>
          <a:p>
            <a:r>
              <a:rPr lang="en-US" dirty="0"/>
              <a:t>It is important to stay focused on formatting and citing, but make sure to set aside time for reviewing and revising the content paper.</a:t>
            </a:r>
          </a:p>
          <a:p>
            <a:r>
              <a:rPr lang="en-US" dirty="0"/>
              <a:t>An ideal research paper is well organized and the ideas flow smoothly from one point to another seamlessly.</a:t>
            </a:r>
          </a:p>
          <a:p>
            <a:endParaRPr lang="en-US" dirty="0"/>
          </a:p>
        </p:txBody>
      </p:sp>
      <p:sp>
        <p:nvSpPr>
          <p:cNvPr id="4" name="Footer Placeholder 3">
            <a:extLst>
              <a:ext uri="{FF2B5EF4-FFF2-40B4-BE49-F238E27FC236}">
                <a16:creationId xmlns:a16="http://schemas.microsoft.com/office/drawing/2014/main" id="{ED112DB8-E4C8-96A9-F97A-04F6B7CE6B5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ACFA648-7D0B-7A30-F872-7158B8FF7E1C}"/>
              </a:ext>
            </a:extLst>
          </p:cNvPr>
          <p:cNvSpPr>
            <a:spLocks noGrp="1"/>
          </p:cNvSpPr>
          <p:nvPr>
            <p:ph type="sldNum" sz="quarter" idx="12"/>
          </p:nvPr>
        </p:nvSpPr>
        <p:spPr/>
        <p:txBody>
          <a:bodyPr/>
          <a:lstStyle/>
          <a:p>
            <a:fld id="{5DEF7F31-0B8A-474A-B86C-91F381754329}" type="slidenum">
              <a:rPr lang="en-US" smtClean="0"/>
              <a:t>40</a:t>
            </a:fld>
            <a:endParaRPr lang="en-US"/>
          </a:p>
        </p:txBody>
      </p:sp>
    </p:spTree>
    <p:extLst>
      <p:ext uri="{BB962C8B-B14F-4D97-AF65-F5344CB8AC3E}">
        <p14:creationId xmlns:p14="http://schemas.microsoft.com/office/powerpoint/2010/main" val="1249886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8563-2191-EC44-6AA5-10FBCBCE0D08}"/>
              </a:ext>
            </a:extLst>
          </p:cNvPr>
          <p:cNvSpPr>
            <a:spLocks noGrp="1"/>
          </p:cNvSpPr>
          <p:nvPr>
            <p:ph type="title"/>
          </p:nvPr>
        </p:nvSpPr>
        <p:spPr/>
        <p:txBody>
          <a:bodyPr/>
          <a:lstStyle/>
          <a:p>
            <a:r>
              <a:rPr lang="en-US" dirty="0"/>
              <a:t>Revise to Improve Organization</a:t>
            </a:r>
          </a:p>
        </p:txBody>
      </p:sp>
      <p:sp>
        <p:nvSpPr>
          <p:cNvPr id="3" name="Content Placeholder 2">
            <a:extLst>
              <a:ext uri="{FF2B5EF4-FFF2-40B4-BE49-F238E27FC236}">
                <a16:creationId xmlns:a16="http://schemas.microsoft.com/office/drawing/2014/main" id="{ABD78629-BBA3-F1C6-CE64-C46DFC3B0C6C}"/>
              </a:ext>
            </a:extLst>
          </p:cNvPr>
          <p:cNvSpPr>
            <a:spLocks noGrp="1"/>
          </p:cNvSpPr>
          <p:nvPr>
            <p:ph idx="1"/>
          </p:nvPr>
        </p:nvSpPr>
        <p:spPr/>
        <p:txBody>
          <a:bodyPr/>
          <a:lstStyle/>
          <a:p>
            <a:r>
              <a:rPr lang="en-US" dirty="0"/>
              <a:t>Revise your paper by reviewing the flow of ideas in each paragraph and the whole paper, this will help improve organization. </a:t>
            </a:r>
          </a:p>
          <a:p>
            <a:r>
              <a:rPr lang="en-US" dirty="0"/>
              <a:t>Make sure there is logical progression between the introduction, body text, and conclusion that reinforces your thesis. </a:t>
            </a:r>
          </a:p>
          <a:p>
            <a:endParaRPr lang="en-US" dirty="0"/>
          </a:p>
        </p:txBody>
      </p:sp>
      <p:sp>
        <p:nvSpPr>
          <p:cNvPr id="4" name="Footer Placeholder 3">
            <a:extLst>
              <a:ext uri="{FF2B5EF4-FFF2-40B4-BE49-F238E27FC236}">
                <a16:creationId xmlns:a16="http://schemas.microsoft.com/office/drawing/2014/main" id="{10BC2A10-A298-1F99-E5C1-73148CF3C6C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12E309F4-E22A-D1AF-AD95-2C5AA76F56AE}"/>
              </a:ext>
            </a:extLst>
          </p:cNvPr>
          <p:cNvSpPr txBox="1"/>
          <p:nvPr/>
        </p:nvSpPr>
        <p:spPr>
          <a:xfrm>
            <a:off x="7042044" y="6356350"/>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7C48B2EB-5ADE-A96C-3B9B-EFB2863F70A7}"/>
              </a:ext>
            </a:extLst>
          </p:cNvPr>
          <p:cNvSpPr>
            <a:spLocks noGrp="1"/>
          </p:cNvSpPr>
          <p:nvPr>
            <p:ph type="sldNum" sz="quarter" idx="12"/>
          </p:nvPr>
        </p:nvSpPr>
        <p:spPr/>
        <p:txBody>
          <a:bodyPr/>
          <a:lstStyle/>
          <a:p>
            <a:fld id="{5DEF7F31-0B8A-474A-B86C-91F381754329}" type="slidenum">
              <a:rPr lang="en-US" smtClean="0"/>
              <a:t>41</a:t>
            </a:fld>
            <a:endParaRPr lang="en-US"/>
          </a:p>
        </p:txBody>
      </p:sp>
    </p:spTree>
    <p:extLst>
      <p:ext uri="{BB962C8B-B14F-4D97-AF65-F5344CB8AC3E}">
        <p14:creationId xmlns:p14="http://schemas.microsoft.com/office/powerpoint/2010/main" val="4037547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3143-5813-5D85-9469-4F7603D5F9AC}"/>
              </a:ext>
            </a:extLst>
          </p:cNvPr>
          <p:cNvSpPr>
            <a:spLocks noGrp="1"/>
          </p:cNvSpPr>
          <p:nvPr>
            <p:ph type="title"/>
          </p:nvPr>
        </p:nvSpPr>
        <p:spPr/>
        <p:txBody>
          <a:bodyPr/>
          <a:lstStyle/>
          <a:p>
            <a:r>
              <a:rPr lang="en-US" b="1" dirty="0"/>
              <a:t>Revising for Organization - Checklist</a:t>
            </a:r>
            <a:endParaRPr lang="en-US" dirty="0"/>
          </a:p>
        </p:txBody>
      </p:sp>
      <p:sp>
        <p:nvSpPr>
          <p:cNvPr id="3" name="Content Placeholder 2">
            <a:extLst>
              <a:ext uri="{FF2B5EF4-FFF2-40B4-BE49-F238E27FC236}">
                <a16:creationId xmlns:a16="http://schemas.microsoft.com/office/drawing/2014/main" id="{3C6841CE-9507-AB07-3E87-1A87B40CC705}"/>
              </a:ext>
            </a:extLst>
          </p:cNvPr>
          <p:cNvSpPr>
            <a:spLocks noGrp="1"/>
          </p:cNvSpPr>
          <p:nvPr>
            <p:ph idx="1"/>
          </p:nvPr>
        </p:nvSpPr>
        <p:spPr/>
        <p:txBody>
          <a:bodyPr/>
          <a:lstStyle/>
          <a:p>
            <a:pPr marL="0" indent="0">
              <a:buNone/>
            </a:pPr>
            <a:r>
              <a:rPr lang="en-US" b="1" dirty="0"/>
              <a:t>At the essay level:</a:t>
            </a:r>
          </a:p>
          <a:p>
            <a:pPr>
              <a:buFont typeface="Arial" panose="020B0604020202020204" pitchFamily="34" charset="0"/>
              <a:buChar char="•"/>
            </a:pPr>
            <a:r>
              <a:rPr lang="en-US" dirty="0"/>
              <a:t>Does my introduction proceed clearly from the opening to the thesis?</a:t>
            </a:r>
          </a:p>
          <a:p>
            <a:pPr>
              <a:buFont typeface="Arial" panose="020B0604020202020204" pitchFamily="34" charset="0"/>
              <a:buChar char="•"/>
            </a:pPr>
            <a:r>
              <a:rPr lang="en-US" dirty="0"/>
              <a:t>Does each body paragraph have a clear main idea that relates to the thesis?</a:t>
            </a:r>
          </a:p>
          <a:p>
            <a:pPr>
              <a:buFont typeface="Arial" panose="020B0604020202020204" pitchFamily="34" charset="0"/>
              <a:buChar char="•"/>
            </a:pPr>
            <a:r>
              <a:rPr lang="en-US" dirty="0"/>
              <a:t>Do the main ideas in the body paragraphs flow in a logical order? Is each paragraph connected to the one before it?</a:t>
            </a:r>
          </a:p>
          <a:p>
            <a:endParaRPr lang="en-US" dirty="0"/>
          </a:p>
        </p:txBody>
      </p:sp>
      <p:sp>
        <p:nvSpPr>
          <p:cNvPr id="4" name="Footer Placeholder 3">
            <a:extLst>
              <a:ext uri="{FF2B5EF4-FFF2-40B4-BE49-F238E27FC236}">
                <a16:creationId xmlns:a16="http://schemas.microsoft.com/office/drawing/2014/main" id="{912DB921-409A-4D16-E126-8F76AB87B54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683D3D2-48B7-3BA2-35E0-055546A776AF}"/>
              </a:ext>
            </a:extLst>
          </p:cNvPr>
          <p:cNvSpPr txBox="1"/>
          <p:nvPr/>
        </p:nvSpPr>
        <p:spPr>
          <a:xfrm>
            <a:off x="3625012" y="6300417"/>
            <a:ext cx="6670975" cy="338554"/>
          </a:xfrm>
          <a:prstGeom prst="rect">
            <a:avLst/>
          </a:prstGeom>
          <a:noFill/>
        </p:spPr>
        <p:txBody>
          <a:bodyPr wrap="square" rtlCol="0">
            <a:spAutoFit/>
          </a:bodyPr>
          <a:lstStyle/>
          <a:p>
            <a:r>
              <a:rPr lang="en-US" sz="1600" dirty="0">
                <a:solidFill>
                  <a:srgbClr val="39393A"/>
                </a:solidFill>
                <a:latin typeface="Avenir Next LT Pro Light (Body)"/>
              </a:rPr>
              <a:t>(</a:t>
            </a:r>
            <a:r>
              <a:rPr lang="en-US" sz="1600" b="0" i="0" dirty="0">
                <a:solidFill>
                  <a:srgbClr val="373D3F"/>
                </a:solidFill>
                <a:effectLst/>
                <a:latin typeface="Avenir Next LT Pro Light (Body)"/>
              </a:rPr>
              <a:t>University of Minnesota, 2015, as cited in </a:t>
            </a:r>
            <a:r>
              <a:rPr lang="en-US" sz="1600" dirty="0">
                <a:solidFill>
                  <a:srgbClr val="39393A"/>
                </a:solidFill>
                <a:latin typeface="Avenir Next LT Pro Light (Body)"/>
              </a:rPr>
              <a:t>Booth et al., 2022)</a:t>
            </a:r>
            <a:r>
              <a:rPr lang="en-US" sz="1600" dirty="0">
                <a:latin typeface="Avenir Next LT Pro Light (Body)"/>
              </a:rPr>
              <a:t>​</a:t>
            </a:r>
          </a:p>
        </p:txBody>
      </p:sp>
      <p:sp>
        <p:nvSpPr>
          <p:cNvPr id="5" name="Slide Number Placeholder 4">
            <a:extLst>
              <a:ext uri="{FF2B5EF4-FFF2-40B4-BE49-F238E27FC236}">
                <a16:creationId xmlns:a16="http://schemas.microsoft.com/office/drawing/2014/main" id="{29746915-5014-EAD8-CCD7-F6AB4A83DEBA}"/>
              </a:ext>
            </a:extLst>
          </p:cNvPr>
          <p:cNvSpPr>
            <a:spLocks noGrp="1"/>
          </p:cNvSpPr>
          <p:nvPr>
            <p:ph type="sldNum" sz="quarter" idx="12"/>
          </p:nvPr>
        </p:nvSpPr>
        <p:spPr/>
        <p:txBody>
          <a:bodyPr/>
          <a:lstStyle/>
          <a:p>
            <a:fld id="{5DEF7F31-0B8A-474A-B86C-91F381754329}" type="slidenum">
              <a:rPr lang="en-US" smtClean="0"/>
              <a:t>42</a:t>
            </a:fld>
            <a:endParaRPr lang="en-US"/>
          </a:p>
        </p:txBody>
      </p:sp>
    </p:spTree>
    <p:extLst>
      <p:ext uri="{BB962C8B-B14F-4D97-AF65-F5344CB8AC3E}">
        <p14:creationId xmlns:p14="http://schemas.microsoft.com/office/powerpoint/2010/main" val="264063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D3B2A-C976-AFDE-BBAD-513B0F9EC195}"/>
              </a:ext>
            </a:extLst>
          </p:cNvPr>
          <p:cNvSpPr>
            <a:spLocks noGrp="1"/>
          </p:cNvSpPr>
          <p:nvPr>
            <p:ph type="title"/>
          </p:nvPr>
        </p:nvSpPr>
        <p:spPr/>
        <p:txBody>
          <a:bodyPr/>
          <a:lstStyle/>
          <a:p>
            <a:r>
              <a:rPr lang="en-US" b="1" dirty="0"/>
              <a:t>Revising for Organization – Checklist (Continued 1)</a:t>
            </a:r>
            <a:endParaRPr lang="en-US" dirty="0"/>
          </a:p>
        </p:txBody>
      </p:sp>
      <p:sp>
        <p:nvSpPr>
          <p:cNvPr id="3" name="Content Placeholder 2">
            <a:extLst>
              <a:ext uri="{FF2B5EF4-FFF2-40B4-BE49-F238E27FC236}">
                <a16:creationId xmlns:a16="http://schemas.microsoft.com/office/drawing/2014/main" id="{D524281F-8BBF-DB92-DB5A-2B3773821A7F}"/>
              </a:ext>
            </a:extLst>
          </p:cNvPr>
          <p:cNvSpPr>
            <a:spLocks noGrp="1"/>
          </p:cNvSpPr>
          <p:nvPr>
            <p:ph idx="1"/>
          </p:nvPr>
        </p:nvSpPr>
        <p:spPr/>
        <p:txBody>
          <a:bodyPr/>
          <a:lstStyle/>
          <a:p>
            <a:pPr marL="0" indent="0">
              <a:buNone/>
            </a:pPr>
            <a:r>
              <a:rPr lang="en-US" b="1" dirty="0"/>
              <a:t>At the essay level (Continued):</a:t>
            </a:r>
          </a:p>
          <a:p>
            <a:pPr>
              <a:buFont typeface="Arial" panose="020B0604020202020204" pitchFamily="34" charset="0"/>
              <a:buChar char="•"/>
            </a:pPr>
            <a:r>
              <a:rPr lang="en-US" dirty="0"/>
              <a:t>Does my introduction proceed clearly from the opening to the thesis?</a:t>
            </a:r>
          </a:p>
          <a:p>
            <a:pPr>
              <a:buFont typeface="Arial" panose="020B0604020202020204" pitchFamily="34" charset="0"/>
              <a:buChar char="•"/>
            </a:pPr>
            <a:r>
              <a:rPr lang="en-US" dirty="0"/>
              <a:t>Does my conclusion summarize my main ideas and revisit my thesis?</a:t>
            </a:r>
          </a:p>
          <a:p>
            <a:pPr marL="0" indent="0">
              <a:buNone/>
            </a:pPr>
            <a:r>
              <a:rPr lang="en-US" b="1" dirty="0"/>
              <a:t>At the paragraph level:</a:t>
            </a:r>
          </a:p>
          <a:p>
            <a:pPr>
              <a:buFont typeface="Arial" panose="020B0604020202020204" pitchFamily="34" charset="0"/>
              <a:buChar char="•"/>
            </a:pPr>
            <a:r>
              <a:rPr lang="en-US" dirty="0"/>
              <a:t>Does the topic sentence clearly state the main idea?</a:t>
            </a:r>
          </a:p>
          <a:p>
            <a:endParaRPr lang="en-US" dirty="0"/>
          </a:p>
        </p:txBody>
      </p:sp>
      <p:sp>
        <p:nvSpPr>
          <p:cNvPr id="4" name="Footer Placeholder 3">
            <a:extLst>
              <a:ext uri="{FF2B5EF4-FFF2-40B4-BE49-F238E27FC236}">
                <a16:creationId xmlns:a16="http://schemas.microsoft.com/office/drawing/2014/main" id="{F32379CE-AC58-F981-B1F7-C835C4BEF87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E108ACFD-4A54-0BBC-4418-51AFA8121FDA}"/>
              </a:ext>
            </a:extLst>
          </p:cNvPr>
          <p:cNvSpPr txBox="1"/>
          <p:nvPr/>
        </p:nvSpPr>
        <p:spPr>
          <a:xfrm>
            <a:off x="3625012" y="6300417"/>
            <a:ext cx="6670975" cy="338554"/>
          </a:xfrm>
          <a:prstGeom prst="rect">
            <a:avLst/>
          </a:prstGeom>
          <a:noFill/>
        </p:spPr>
        <p:txBody>
          <a:bodyPr wrap="square" rtlCol="0">
            <a:spAutoFit/>
          </a:bodyPr>
          <a:lstStyle/>
          <a:p>
            <a:r>
              <a:rPr lang="en-US" sz="1600" dirty="0">
                <a:solidFill>
                  <a:srgbClr val="39393A"/>
                </a:solidFill>
                <a:latin typeface="Avenir Next LT Pro Light (Body)"/>
              </a:rPr>
              <a:t>(</a:t>
            </a:r>
            <a:r>
              <a:rPr lang="en-US" sz="1600" b="0" i="0" dirty="0">
                <a:solidFill>
                  <a:srgbClr val="373D3F"/>
                </a:solidFill>
                <a:effectLst/>
                <a:latin typeface="Avenir Next LT Pro Light (Body)"/>
              </a:rPr>
              <a:t>University of Minnesota, 2015, as cited in </a:t>
            </a:r>
            <a:r>
              <a:rPr lang="en-US" sz="1600" dirty="0">
                <a:solidFill>
                  <a:srgbClr val="39393A"/>
                </a:solidFill>
                <a:latin typeface="Avenir Next LT Pro Light (Body)"/>
              </a:rPr>
              <a:t>Booth et al., 2022)</a:t>
            </a:r>
            <a:r>
              <a:rPr lang="en-US" sz="1600" dirty="0">
                <a:latin typeface="Avenir Next LT Pro Light (Body)"/>
              </a:rPr>
              <a:t>​</a:t>
            </a:r>
          </a:p>
        </p:txBody>
      </p:sp>
      <p:sp>
        <p:nvSpPr>
          <p:cNvPr id="5" name="Slide Number Placeholder 4">
            <a:extLst>
              <a:ext uri="{FF2B5EF4-FFF2-40B4-BE49-F238E27FC236}">
                <a16:creationId xmlns:a16="http://schemas.microsoft.com/office/drawing/2014/main" id="{4C2A23C0-FF0F-B2D5-9DF6-36FED7FEFC95}"/>
              </a:ext>
            </a:extLst>
          </p:cNvPr>
          <p:cNvSpPr>
            <a:spLocks noGrp="1"/>
          </p:cNvSpPr>
          <p:nvPr>
            <p:ph type="sldNum" sz="quarter" idx="12"/>
          </p:nvPr>
        </p:nvSpPr>
        <p:spPr/>
        <p:txBody>
          <a:bodyPr/>
          <a:lstStyle/>
          <a:p>
            <a:fld id="{5DEF7F31-0B8A-474A-B86C-91F381754329}" type="slidenum">
              <a:rPr lang="en-US" smtClean="0"/>
              <a:t>43</a:t>
            </a:fld>
            <a:endParaRPr lang="en-US"/>
          </a:p>
        </p:txBody>
      </p:sp>
    </p:spTree>
    <p:extLst>
      <p:ext uri="{BB962C8B-B14F-4D97-AF65-F5344CB8AC3E}">
        <p14:creationId xmlns:p14="http://schemas.microsoft.com/office/powerpoint/2010/main" val="2165002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26C2A-9CEA-F809-6CED-3CA408D4BA6A}"/>
              </a:ext>
            </a:extLst>
          </p:cNvPr>
          <p:cNvSpPr>
            <a:spLocks noGrp="1"/>
          </p:cNvSpPr>
          <p:nvPr>
            <p:ph type="title"/>
          </p:nvPr>
        </p:nvSpPr>
        <p:spPr/>
        <p:txBody>
          <a:bodyPr/>
          <a:lstStyle/>
          <a:p>
            <a:r>
              <a:rPr lang="en-US" dirty="0"/>
              <a:t>Revising for Organization – Checklist (Continued 2)</a:t>
            </a:r>
          </a:p>
        </p:txBody>
      </p:sp>
      <p:sp>
        <p:nvSpPr>
          <p:cNvPr id="3" name="Content Placeholder 2">
            <a:extLst>
              <a:ext uri="{FF2B5EF4-FFF2-40B4-BE49-F238E27FC236}">
                <a16:creationId xmlns:a16="http://schemas.microsoft.com/office/drawing/2014/main" id="{66F4C45B-37DE-39FE-68A8-2CD954D44C14}"/>
              </a:ext>
            </a:extLst>
          </p:cNvPr>
          <p:cNvSpPr>
            <a:spLocks noGrp="1"/>
          </p:cNvSpPr>
          <p:nvPr>
            <p:ph idx="1"/>
          </p:nvPr>
        </p:nvSpPr>
        <p:spPr/>
        <p:txBody>
          <a:bodyPr/>
          <a:lstStyle/>
          <a:p>
            <a:pPr marL="0" indent="0">
              <a:buNone/>
            </a:pPr>
            <a:r>
              <a:rPr lang="en-US" b="1" dirty="0"/>
              <a:t>At the paragraph level (Continued):</a:t>
            </a:r>
          </a:p>
          <a:p>
            <a:pPr>
              <a:buFont typeface="Arial" panose="020B0604020202020204" pitchFamily="34" charset="0"/>
              <a:buChar char="•"/>
            </a:pPr>
            <a:r>
              <a:rPr lang="en-US" dirty="0"/>
              <a:t>Do the details in the paragraph relate to the main idea?</a:t>
            </a:r>
          </a:p>
          <a:p>
            <a:pPr>
              <a:buFont typeface="Arial" panose="020B0604020202020204" pitchFamily="34" charset="0"/>
              <a:buChar char="•"/>
            </a:pPr>
            <a:r>
              <a:rPr lang="en-US" dirty="0"/>
              <a:t>Do I need to recast any sentences or add transitions to improve the flow of sentences?</a:t>
            </a:r>
          </a:p>
          <a:p>
            <a:pPr marL="0" indent="0">
              <a:buNone/>
            </a:pPr>
            <a:endParaRPr lang="en-US" dirty="0"/>
          </a:p>
          <a:p>
            <a:pPr marL="0" indent="0">
              <a:buNone/>
            </a:pPr>
            <a:r>
              <a:rPr lang="en-US" dirty="0"/>
              <a:t>**If you're not sure, continue to revise your work or contact your Professor for help.</a:t>
            </a:r>
          </a:p>
          <a:p>
            <a:endParaRPr lang="en-US" dirty="0"/>
          </a:p>
        </p:txBody>
      </p:sp>
      <p:sp>
        <p:nvSpPr>
          <p:cNvPr id="4" name="Footer Placeholder 3">
            <a:extLst>
              <a:ext uri="{FF2B5EF4-FFF2-40B4-BE49-F238E27FC236}">
                <a16:creationId xmlns:a16="http://schemas.microsoft.com/office/drawing/2014/main" id="{ECEEDD4C-593D-96EA-D20B-529719F50D0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748AD733-2E67-2DA5-7AFC-2BF7B7A7B454}"/>
              </a:ext>
            </a:extLst>
          </p:cNvPr>
          <p:cNvSpPr txBox="1"/>
          <p:nvPr/>
        </p:nvSpPr>
        <p:spPr>
          <a:xfrm>
            <a:off x="3625012" y="6300417"/>
            <a:ext cx="6670975" cy="338554"/>
          </a:xfrm>
          <a:prstGeom prst="rect">
            <a:avLst/>
          </a:prstGeom>
          <a:noFill/>
        </p:spPr>
        <p:txBody>
          <a:bodyPr wrap="square" rtlCol="0">
            <a:spAutoFit/>
          </a:bodyPr>
          <a:lstStyle/>
          <a:p>
            <a:r>
              <a:rPr lang="en-US" sz="1600" dirty="0">
                <a:solidFill>
                  <a:srgbClr val="39393A"/>
                </a:solidFill>
                <a:latin typeface="Avenir Next LT Pro Light (Body)"/>
              </a:rPr>
              <a:t>(</a:t>
            </a:r>
            <a:r>
              <a:rPr lang="en-US" sz="1600" b="0" i="0" dirty="0">
                <a:solidFill>
                  <a:srgbClr val="373D3F"/>
                </a:solidFill>
                <a:effectLst/>
                <a:latin typeface="Avenir Next LT Pro Light (Body)"/>
              </a:rPr>
              <a:t>University of Minnesota, 2015, as cited in </a:t>
            </a:r>
            <a:r>
              <a:rPr lang="en-US" sz="1600" dirty="0">
                <a:solidFill>
                  <a:srgbClr val="39393A"/>
                </a:solidFill>
                <a:latin typeface="Avenir Next LT Pro Light (Body)"/>
              </a:rPr>
              <a:t>Booth et al., 2022)</a:t>
            </a:r>
            <a:r>
              <a:rPr lang="en-US" sz="1600" dirty="0">
                <a:latin typeface="Avenir Next LT Pro Light (Body)"/>
              </a:rPr>
              <a:t>​</a:t>
            </a:r>
          </a:p>
        </p:txBody>
      </p:sp>
      <p:sp>
        <p:nvSpPr>
          <p:cNvPr id="5" name="Slide Number Placeholder 4">
            <a:extLst>
              <a:ext uri="{FF2B5EF4-FFF2-40B4-BE49-F238E27FC236}">
                <a16:creationId xmlns:a16="http://schemas.microsoft.com/office/drawing/2014/main" id="{DA0599BF-913F-080A-BA54-3D1FC596A24C}"/>
              </a:ext>
            </a:extLst>
          </p:cNvPr>
          <p:cNvSpPr>
            <a:spLocks noGrp="1"/>
          </p:cNvSpPr>
          <p:nvPr>
            <p:ph type="sldNum" sz="quarter" idx="12"/>
          </p:nvPr>
        </p:nvSpPr>
        <p:spPr/>
        <p:txBody>
          <a:bodyPr/>
          <a:lstStyle/>
          <a:p>
            <a:fld id="{5DEF7F31-0B8A-474A-B86C-91F381754329}" type="slidenum">
              <a:rPr lang="en-US" smtClean="0"/>
              <a:t>44</a:t>
            </a:fld>
            <a:endParaRPr lang="en-US"/>
          </a:p>
        </p:txBody>
      </p:sp>
    </p:spTree>
    <p:extLst>
      <p:ext uri="{BB962C8B-B14F-4D97-AF65-F5344CB8AC3E}">
        <p14:creationId xmlns:p14="http://schemas.microsoft.com/office/powerpoint/2010/main" val="34219584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94D3-E0C8-0656-356B-EA65503B4EAC}"/>
              </a:ext>
            </a:extLst>
          </p:cNvPr>
          <p:cNvSpPr>
            <a:spLocks noGrp="1"/>
          </p:cNvSpPr>
          <p:nvPr>
            <p:ph type="title"/>
          </p:nvPr>
        </p:nvSpPr>
        <p:spPr/>
        <p:txBody>
          <a:bodyPr/>
          <a:lstStyle/>
          <a:p>
            <a:r>
              <a:rPr lang="en-US" dirty="0"/>
              <a:t>Revise to Improve Cohesion</a:t>
            </a:r>
          </a:p>
        </p:txBody>
      </p:sp>
      <p:sp>
        <p:nvSpPr>
          <p:cNvPr id="3" name="Content Placeholder 2">
            <a:extLst>
              <a:ext uri="{FF2B5EF4-FFF2-40B4-BE49-F238E27FC236}">
                <a16:creationId xmlns:a16="http://schemas.microsoft.com/office/drawing/2014/main" id="{9E5208D0-9212-589A-004A-2AC0FD97C6D5}"/>
              </a:ext>
            </a:extLst>
          </p:cNvPr>
          <p:cNvSpPr>
            <a:spLocks noGrp="1"/>
          </p:cNvSpPr>
          <p:nvPr>
            <p:ph idx="1"/>
          </p:nvPr>
        </p:nvSpPr>
        <p:spPr/>
        <p:txBody>
          <a:bodyPr/>
          <a:lstStyle/>
          <a:p>
            <a:r>
              <a:rPr lang="en-US" dirty="0"/>
              <a:t>Analyze how the different parts of your paper work together and omit any unnecessary material that interrupts the flow of the document.</a:t>
            </a:r>
          </a:p>
          <a:p>
            <a:r>
              <a:rPr lang="en-US" dirty="0"/>
              <a:t>Check for the supporting information cited from external sources and evidence. Make sure they are integrated in the relevant places.</a:t>
            </a:r>
          </a:p>
          <a:p>
            <a:endParaRPr lang="en-US" dirty="0"/>
          </a:p>
        </p:txBody>
      </p:sp>
      <p:sp>
        <p:nvSpPr>
          <p:cNvPr id="4" name="Footer Placeholder 3">
            <a:extLst>
              <a:ext uri="{FF2B5EF4-FFF2-40B4-BE49-F238E27FC236}">
                <a16:creationId xmlns:a16="http://schemas.microsoft.com/office/drawing/2014/main" id="{5A6B93DE-622A-DB2D-0D94-EAE2704C092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9429307C-C6A1-0496-0BC5-74B398B2C776}"/>
              </a:ext>
            </a:extLst>
          </p:cNvPr>
          <p:cNvSpPr txBox="1"/>
          <p:nvPr/>
        </p:nvSpPr>
        <p:spPr>
          <a:xfrm>
            <a:off x="6980908"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6B2B2AEE-CFBF-9DFD-95E4-644819FDBC2A}"/>
              </a:ext>
            </a:extLst>
          </p:cNvPr>
          <p:cNvSpPr>
            <a:spLocks noGrp="1"/>
          </p:cNvSpPr>
          <p:nvPr>
            <p:ph type="sldNum" sz="quarter" idx="12"/>
          </p:nvPr>
        </p:nvSpPr>
        <p:spPr/>
        <p:txBody>
          <a:bodyPr/>
          <a:lstStyle/>
          <a:p>
            <a:fld id="{5DEF7F31-0B8A-474A-B86C-91F381754329}" type="slidenum">
              <a:rPr lang="en-US" smtClean="0"/>
              <a:t>45</a:t>
            </a:fld>
            <a:endParaRPr lang="en-US"/>
          </a:p>
        </p:txBody>
      </p:sp>
    </p:spTree>
    <p:extLst>
      <p:ext uri="{BB962C8B-B14F-4D97-AF65-F5344CB8AC3E}">
        <p14:creationId xmlns:p14="http://schemas.microsoft.com/office/powerpoint/2010/main" val="36682710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4FF5A-5878-4C9C-43B0-32143194CFF2}"/>
              </a:ext>
            </a:extLst>
          </p:cNvPr>
          <p:cNvSpPr>
            <a:spLocks noGrp="1"/>
          </p:cNvSpPr>
          <p:nvPr>
            <p:ph type="title"/>
          </p:nvPr>
        </p:nvSpPr>
        <p:spPr/>
        <p:txBody>
          <a:bodyPr/>
          <a:lstStyle/>
          <a:p>
            <a:r>
              <a:rPr lang="en-US" dirty="0"/>
              <a:t>Revise for Cohesion - Checklist</a:t>
            </a:r>
          </a:p>
        </p:txBody>
      </p:sp>
      <p:sp>
        <p:nvSpPr>
          <p:cNvPr id="3" name="Content Placeholder 2">
            <a:extLst>
              <a:ext uri="{FF2B5EF4-FFF2-40B4-BE49-F238E27FC236}">
                <a16:creationId xmlns:a16="http://schemas.microsoft.com/office/drawing/2014/main" id="{9A8AB354-E851-9A31-94DA-FC8EB5DD8C9A}"/>
              </a:ext>
            </a:extLst>
          </p:cNvPr>
          <p:cNvSpPr>
            <a:spLocks noGrp="1"/>
          </p:cNvSpPr>
          <p:nvPr>
            <p:ph idx="1"/>
          </p:nvPr>
        </p:nvSpPr>
        <p:spPr/>
        <p:txBody>
          <a:bodyPr/>
          <a:lstStyle/>
          <a:p>
            <a:r>
              <a:rPr lang="en-US" dirty="0"/>
              <a:t>Does the opening of the paper clearly connect to the broader topic and thesis? Make sure entertaining quotes or anecdotes serve a purpose.</a:t>
            </a:r>
          </a:p>
          <a:p>
            <a:r>
              <a:rPr lang="en-US" dirty="0"/>
              <a:t>Have I included support from research for each main point in the body of my paper?</a:t>
            </a:r>
          </a:p>
          <a:p>
            <a:r>
              <a:rPr lang="en-US" dirty="0"/>
              <a:t>Have I included introductory material before any quotations? Quotations should never stand alone in a paragraph.</a:t>
            </a:r>
          </a:p>
          <a:p>
            <a:r>
              <a:rPr lang="en-US" dirty="0"/>
              <a:t>Does paraphrased and quoted material clearly serve to develop my own points?</a:t>
            </a:r>
          </a:p>
          <a:p>
            <a:endParaRPr lang="en-US" dirty="0"/>
          </a:p>
        </p:txBody>
      </p:sp>
      <p:sp>
        <p:nvSpPr>
          <p:cNvPr id="4" name="Footer Placeholder 3">
            <a:extLst>
              <a:ext uri="{FF2B5EF4-FFF2-40B4-BE49-F238E27FC236}">
                <a16:creationId xmlns:a16="http://schemas.microsoft.com/office/drawing/2014/main" id="{30FE83D7-0C1F-A7AC-756D-1BA5CA1F05A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0955EEC-C8E0-0906-D7D1-C8B43E8F4155}"/>
              </a:ext>
            </a:extLst>
          </p:cNvPr>
          <p:cNvSpPr txBox="1"/>
          <p:nvPr/>
        </p:nvSpPr>
        <p:spPr>
          <a:xfrm>
            <a:off x="3625012" y="6300417"/>
            <a:ext cx="6670975" cy="338554"/>
          </a:xfrm>
          <a:prstGeom prst="rect">
            <a:avLst/>
          </a:prstGeom>
          <a:noFill/>
        </p:spPr>
        <p:txBody>
          <a:bodyPr wrap="square" rtlCol="0">
            <a:spAutoFit/>
          </a:bodyPr>
          <a:lstStyle/>
          <a:p>
            <a:r>
              <a:rPr lang="en-US" sz="1600" dirty="0">
                <a:solidFill>
                  <a:srgbClr val="39393A"/>
                </a:solidFill>
                <a:latin typeface="Avenir Next LT Pro Light (Body)"/>
              </a:rPr>
              <a:t>(</a:t>
            </a:r>
            <a:r>
              <a:rPr lang="en-US" sz="1600" b="0" i="0" dirty="0">
                <a:solidFill>
                  <a:srgbClr val="373D3F"/>
                </a:solidFill>
                <a:effectLst/>
                <a:latin typeface="Avenir Next LT Pro Light (Body)"/>
              </a:rPr>
              <a:t>University of Minnesota, 2015, as cited in </a:t>
            </a:r>
            <a:r>
              <a:rPr lang="en-US" sz="1600" dirty="0">
                <a:solidFill>
                  <a:srgbClr val="39393A"/>
                </a:solidFill>
                <a:latin typeface="Avenir Next LT Pro Light (Body)"/>
              </a:rPr>
              <a:t>Booth et al., 2022)</a:t>
            </a:r>
            <a:r>
              <a:rPr lang="en-US" sz="1600" dirty="0">
                <a:latin typeface="Avenir Next LT Pro Light (Body)"/>
              </a:rPr>
              <a:t>​</a:t>
            </a:r>
          </a:p>
        </p:txBody>
      </p:sp>
      <p:sp>
        <p:nvSpPr>
          <p:cNvPr id="5" name="Slide Number Placeholder 4">
            <a:extLst>
              <a:ext uri="{FF2B5EF4-FFF2-40B4-BE49-F238E27FC236}">
                <a16:creationId xmlns:a16="http://schemas.microsoft.com/office/drawing/2014/main" id="{AD2C6FF2-E4BC-1F21-28D6-87E7FD36BDF1}"/>
              </a:ext>
            </a:extLst>
          </p:cNvPr>
          <p:cNvSpPr>
            <a:spLocks noGrp="1"/>
          </p:cNvSpPr>
          <p:nvPr>
            <p:ph type="sldNum" sz="quarter" idx="12"/>
          </p:nvPr>
        </p:nvSpPr>
        <p:spPr/>
        <p:txBody>
          <a:bodyPr/>
          <a:lstStyle/>
          <a:p>
            <a:fld id="{5DEF7F31-0B8A-474A-B86C-91F381754329}" type="slidenum">
              <a:rPr lang="en-US" smtClean="0"/>
              <a:t>46</a:t>
            </a:fld>
            <a:endParaRPr lang="en-US"/>
          </a:p>
        </p:txBody>
      </p:sp>
    </p:spTree>
    <p:extLst>
      <p:ext uri="{BB962C8B-B14F-4D97-AF65-F5344CB8AC3E}">
        <p14:creationId xmlns:p14="http://schemas.microsoft.com/office/powerpoint/2010/main" val="6343928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79201-136F-D9D2-D16D-B93B19CEC034}"/>
              </a:ext>
            </a:extLst>
          </p:cNvPr>
          <p:cNvSpPr>
            <a:spLocks noGrp="1"/>
          </p:cNvSpPr>
          <p:nvPr>
            <p:ph type="title"/>
          </p:nvPr>
        </p:nvSpPr>
        <p:spPr/>
        <p:txBody>
          <a:bodyPr/>
          <a:lstStyle/>
          <a:p>
            <a:r>
              <a:rPr lang="en-US" dirty="0"/>
              <a:t>Revise for Cohesion – Checklist (Continued)</a:t>
            </a:r>
          </a:p>
        </p:txBody>
      </p:sp>
      <p:sp>
        <p:nvSpPr>
          <p:cNvPr id="3" name="Content Placeholder 2">
            <a:extLst>
              <a:ext uri="{FF2B5EF4-FFF2-40B4-BE49-F238E27FC236}">
                <a16:creationId xmlns:a16="http://schemas.microsoft.com/office/drawing/2014/main" id="{770DB565-D0CF-7761-28D6-B04E2AB87629}"/>
              </a:ext>
            </a:extLst>
          </p:cNvPr>
          <p:cNvSpPr>
            <a:spLocks noGrp="1"/>
          </p:cNvSpPr>
          <p:nvPr>
            <p:ph idx="1"/>
          </p:nvPr>
        </p:nvSpPr>
        <p:spPr/>
        <p:txBody>
          <a:bodyPr/>
          <a:lstStyle/>
          <a:p>
            <a:r>
              <a:rPr lang="en-US" dirty="0"/>
              <a:t>Do I need to add to or revise parts of the paper to help the reader understand how certain information from a source is relevant?</a:t>
            </a:r>
          </a:p>
          <a:p>
            <a:r>
              <a:rPr lang="en-US" dirty="0"/>
              <a:t>Are there any places where I have overused material from sources?</a:t>
            </a:r>
          </a:p>
          <a:p>
            <a:r>
              <a:rPr lang="en-US" dirty="0"/>
              <a:t>Does my conclusion make sense based on the rest of the paper? Make sure any new questions or suggestions in the conclusion are clearly linked to earlier material.</a:t>
            </a:r>
          </a:p>
          <a:p>
            <a:endParaRPr lang="en-US" dirty="0"/>
          </a:p>
        </p:txBody>
      </p:sp>
      <p:sp>
        <p:nvSpPr>
          <p:cNvPr id="4" name="Footer Placeholder 3">
            <a:extLst>
              <a:ext uri="{FF2B5EF4-FFF2-40B4-BE49-F238E27FC236}">
                <a16:creationId xmlns:a16="http://schemas.microsoft.com/office/drawing/2014/main" id="{F1C78B3A-C714-8EB5-1346-DDF96D573A2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9F74B28-C92A-5E71-5A26-C5D88F2E6BF8}"/>
              </a:ext>
            </a:extLst>
          </p:cNvPr>
          <p:cNvSpPr txBox="1"/>
          <p:nvPr/>
        </p:nvSpPr>
        <p:spPr>
          <a:xfrm>
            <a:off x="3625012" y="6300417"/>
            <a:ext cx="6670975" cy="338554"/>
          </a:xfrm>
          <a:prstGeom prst="rect">
            <a:avLst/>
          </a:prstGeom>
          <a:noFill/>
        </p:spPr>
        <p:txBody>
          <a:bodyPr wrap="square" rtlCol="0">
            <a:spAutoFit/>
          </a:bodyPr>
          <a:lstStyle/>
          <a:p>
            <a:r>
              <a:rPr lang="en-US" sz="1600" dirty="0">
                <a:solidFill>
                  <a:srgbClr val="39393A"/>
                </a:solidFill>
                <a:latin typeface="Avenir Next LT Pro Light (Body)"/>
              </a:rPr>
              <a:t>(</a:t>
            </a:r>
            <a:r>
              <a:rPr lang="en-US" sz="1600" b="0" i="0" dirty="0">
                <a:solidFill>
                  <a:srgbClr val="373D3F"/>
                </a:solidFill>
                <a:effectLst/>
                <a:latin typeface="Avenir Next LT Pro Light (Body)"/>
              </a:rPr>
              <a:t>University of Minnesota, 2015, as cited in </a:t>
            </a:r>
            <a:r>
              <a:rPr lang="en-US" sz="1600" dirty="0">
                <a:solidFill>
                  <a:srgbClr val="39393A"/>
                </a:solidFill>
                <a:latin typeface="Avenir Next LT Pro Light (Body)"/>
              </a:rPr>
              <a:t>Booth et al., 2022)</a:t>
            </a:r>
            <a:r>
              <a:rPr lang="en-US" sz="1600" dirty="0">
                <a:latin typeface="Avenir Next LT Pro Light (Body)"/>
              </a:rPr>
              <a:t>​</a:t>
            </a:r>
          </a:p>
        </p:txBody>
      </p:sp>
      <p:sp>
        <p:nvSpPr>
          <p:cNvPr id="5" name="Slide Number Placeholder 4">
            <a:extLst>
              <a:ext uri="{FF2B5EF4-FFF2-40B4-BE49-F238E27FC236}">
                <a16:creationId xmlns:a16="http://schemas.microsoft.com/office/drawing/2014/main" id="{59209668-80CB-27E6-C151-B4C5F725D109}"/>
              </a:ext>
            </a:extLst>
          </p:cNvPr>
          <p:cNvSpPr>
            <a:spLocks noGrp="1"/>
          </p:cNvSpPr>
          <p:nvPr>
            <p:ph type="sldNum" sz="quarter" idx="12"/>
          </p:nvPr>
        </p:nvSpPr>
        <p:spPr/>
        <p:txBody>
          <a:bodyPr/>
          <a:lstStyle/>
          <a:p>
            <a:fld id="{5DEF7F31-0B8A-474A-B86C-91F381754329}" type="slidenum">
              <a:rPr lang="en-US" smtClean="0"/>
              <a:t>47</a:t>
            </a:fld>
            <a:endParaRPr lang="en-US"/>
          </a:p>
        </p:txBody>
      </p:sp>
    </p:spTree>
    <p:extLst>
      <p:ext uri="{BB962C8B-B14F-4D97-AF65-F5344CB8AC3E}">
        <p14:creationId xmlns:p14="http://schemas.microsoft.com/office/powerpoint/2010/main" val="8428304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A6D1D-D4A9-960B-879C-E3A6386671E8}"/>
              </a:ext>
            </a:extLst>
          </p:cNvPr>
          <p:cNvSpPr>
            <a:spLocks noGrp="1"/>
          </p:cNvSpPr>
          <p:nvPr>
            <p:ph type="title"/>
          </p:nvPr>
        </p:nvSpPr>
        <p:spPr/>
        <p:txBody>
          <a:bodyPr/>
          <a:lstStyle/>
          <a:p>
            <a:r>
              <a:rPr lang="en-US" dirty="0"/>
              <a:t>Using a Consistent Style and Tone</a:t>
            </a:r>
          </a:p>
        </p:txBody>
      </p:sp>
      <p:sp>
        <p:nvSpPr>
          <p:cNvPr id="3" name="Content Placeholder 2">
            <a:extLst>
              <a:ext uri="{FF2B5EF4-FFF2-40B4-BE49-F238E27FC236}">
                <a16:creationId xmlns:a16="http://schemas.microsoft.com/office/drawing/2014/main" id="{89B8A7BD-430A-B004-D8F2-CD16D409F21C}"/>
              </a:ext>
            </a:extLst>
          </p:cNvPr>
          <p:cNvSpPr>
            <a:spLocks noGrp="1"/>
          </p:cNvSpPr>
          <p:nvPr>
            <p:ph idx="1"/>
          </p:nvPr>
        </p:nvSpPr>
        <p:spPr/>
        <p:txBody>
          <a:bodyPr/>
          <a:lstStyle/>
          <a:p>
            <a:r>
              <a:rPr lang="en-US" dirty="0"/>
              <a:t>Once the paper’s content is complete improve the style and tone.</a:t>
            </a:r>
          </a:p>
          <a:p>
            <a:r>
              <a:rPr lang="en-US" dirty="0"/>
              <a:t>Style is the way the writer uses language (sentence structures and vocabulary) within the paper.</a:t>
            </a:r>
          </a:p>
          <a:p>
            <a:r>
              <a:rPr lang="en-US" dirty="0"/>
              <a:t>Tone refers to the attitude you have towards the subject or audience and is conveyed in your paper through word choice.</a:t>
            </a:r>
          </a:p>
          <a:p>
            <a:endParaRPr lang="en-US" dirty="0"/>
          </a:p>
        </p:txBody>
      </p:sp>
      <p:sp>
        <p:nvSpPr>
          <p:cNvPr id="4" name="Footer Placeholder 3">
            <a:extLst>
              <a:ext uri="{FF2B5EF4-FFF2-40B4-BE49-F238E27FC236}">
                <a16:creationId xmlns:a16="http://schemas.microsoft.com/office/drawing/2014/main" id="{1F49716D-1B1D-9860-26CA-7C61E5494FA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3809B76D-E578-0E0A-38DD-E267D3340DA6}"/>
              </a:ext>
            </a:extLst>
          </p:cNvPr>
          <p:cNvSpPr txBox="1"/>
          <p:nvPr/>
        </p:nvSpPr>
        <p:spPr>
          <a:xfrm>
            <a:off x="6932554"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83428917-C713-39CC-5235-A3D54D9C9324}"/>
              </a:ext>
            </a:extLst>
          </p:cNvPr>
          <p:cNvSpPr>
            <a:spLocks noGrp="1"/>
          </p:cNvSpPr>
          <p:nvPr>
            <p:ph type="sldNum" sz="quarter" idx="12"/>
          </p:nvPr>
        </p:nvSpPr>
        <p:spPr/>
        <p:txBody>
          <a:bodyPr/>
          <a:lstStyle/>
          <a:p>
            <a:fld id="{5DEF7F31-0B8A-474A-B86C-91F381754329}" type="slidenum">
              <a:rPr lang="en-US" smtClean="0"/>
              <a:t>48</a:t>
            </a:fld>
            <a:endParaRPr lang="en-US"/>
          </a:p>
        </p:txBody>
      </p:sp>
    </p:spTree>
    <p:extLst>
      <p:ext uri="{BB962C8B-B14F-4D97-AF65-F5344CB8AC3E}">
        <p14:creationId xmlns:p14="http://schemas.microsoft.com/office/powerpoint/2010/main" val="33314066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21CC7-6120-253E-04EC-5C115A932761}"/>
              </a:ext>
            </a:extLst>
          </p:cNvPr>
          <p:cNvSpPr>
            <a:spLocks noGrp="1"/>
          </p:cNvSpPr>
          <p:nvPr>
            <p:ph type="title"/>
          </p:nvPr>
        </p:nvSpPr>
        <p:spPr/>
        <p:txBody>
          <a:bodyPr/>
          <a:lstStyle/>
          <a:p>
            <a:r>
              <a:rPr lang="en-US" dirty="0"/>
              <a:t>Determining an Appropriate Style and Tone</a:t>
            </a:r>
          </a:p>
        </p:txBody>
      </p:sp>
      <p:sp>
        <p:nvSpPr>
          <p:cNvPr id="3" name="Content Placeholder 2">
            <a:extLst>
              <a:ext uri="{FF2B5EF4-FFF2-40B4-BE49-F238E27FC236}">
                <a16:creationId xmlns:a16="http://schemas.microsoft.com/office/drawing/2014/main" id="{C1256287-29FC-43B8-079A-E77D15A5A384}"/>
              </a:ext>
            </a:extLst>
          </p:cNvPr>
          <p:cNvSpPr>
            <a:spLocks noGrp="1"/>
          </p:cNvSpPr>
          <p:nvPr>
            <p:ph idx="1"/>
          </p:nvPr>
        </p:nvSpPr>
        <p:spPr/>
        <p:txBody>
          <a:bodyPr/>
          <a:lstStyle/>
          <a:p>
            <a:r>
              <a:rPr lang="en-US" dirty="0"/>
              <a:t>When writing you want to appear knowledgeable.</a:t>
            </a:r>
          </a:p>
          <a:p>
            <a:r>
              <a:rPr lang="en-US" dirty="0"/>
              <a:t>Writing style can be either formal or informal depending on writer’s personality; the audience is will help set the tone and style of your writing.</a:t>
            </a:r>
          </a:p>
          <a:p>
            <a:r>
              <a:rPr lang="en-US" dirty="0"/>
              <a:t>Stay consistent.</a:t>
            </a:r>
          </a:p>
          <a:p>
            <a:endParaRPr lang="en-US" dirty="0"/>
          </a:p>
        </p:txBody>
      </p:sp>
      <p:sp>
        <p:nvSpPr>
          <p:cNvPr id="4" name="Footer Placeholder 3">
            <a:extLst>
              <a:ext uri="{FF2B5EF4-FFF2-40B4-BE49-F238E27FC236}">
                <a16:creationId xmlns:a16="http://schemas.microsoft.com/office/drawing/2014/main" id="{6E22929C-42C2-9248-3D9B-10857E5E181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2502226-D6B7-4AF9-8C19-186EF12E1D5F}"/>
              </a:ext>
            </a:extLst>
          </p:cNvPr>
          <p:cNvSpPr>
            <a:spLocks noGrp="1"/>
          </p:cNvSpPr>
          <p:nvPr>
            <p:ph type="sldNum" sz="quarter" idx="12"/>
          </p:nvPr>
        </p:nvSpPr>
        <p:spPr/>
        <p:txBody>
          <a:bodyPr/>
          <a:lstStyle/>
          <a:p>
            <a:fld id="{5DEF7F31-0B8A-474A-B86C-91F381754329}" type="slidenum">
              <a:rPr lang="en-US" smtClean="0"/>
              <a:t>49</a:t>
            </a:fld>
            <a:endParaRPr lang="en-US"/>
          </a:p>
        </p:txBody>
      </p:sp>
    </p:spTree>
    <p:extLst>
      <p:ext uri="{BB962C8B-B14F-4D97-AF65-F5344CB8AC3E}">
        <p14:creationId xmlns:p14="http://schemas.microsoft.com/office/powerpoint/2010/main" val="401412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F911-94A0-8E42-1323-92F736C91B8E}"/>
              </a:ext>
            </a:extLst>
          </p:cNvPr>
          <p:cNvSpPr>
            <a:spLocks noGrp="1"/>
          </p:cNvSpPr>
          <p:nvPr>
            <p:ph type="title"/>
          </p:nvPr>
        </p:nvSpPr>
        <p:spPr/>
        <p:txBody>
          <a:bodyPr/>
          <a:lstStyle/>
          <a:p>
            <a:r>
              <a:rPr lang="en-US" dirty="0"/>
              <a:t>Writing Your Introduction</a:t>
            </a:r>
          </a:p>
        </p:txBody>
      </p:sp>
      <p:sp>
        <p:nvSpPr>
          <p:cNvPr id="3" name="Content Placeholder 2">
            <a:extLst>
              <a:ext uri="{FF2B5EF4-FFF2-40B4-BE49-F238E27FC236}">
                <a16:creationId xmlns:a16="http://schemas.microsoft.com/office/drawing/2014/main" id="{9223B591-C851-4529-AE25-E5397196953E}"/>
              </a:ext>
            </a:extLst>
          </p:cNvPr>
          <p:cNvSpPr>
            <a:spLocks noGrp="1"/>
          </p:cNvSpPr>
          <p:nvPr>
            <p:ph idx="1"/>
          </p:nvPr>
        </p:nvSpPr>
        <p:spPr/>
        <p:txBody>
          <a:bodyPr/>
          <a:lstStyle/>
          <a:p>
            <a:pPr marL="0" indent="0">
              <a:buNone/>
            </a:pPr>
            <a:r>
              <a:rPr lang="en-US" dirty="0"/>
              <a:t>An ideal introduction serves one or more of the following purposes:</a:t>
            </a:r>
          </a:p>
          <a:p>
            <a:pPr marL="617220" lvl="1" indent="-342900">
              <a:buFont typeface="Arial" panose="020B0604020202020204" pitchFamily="34" charset="0"/>
              <a:buChar char="•"/>
            </a:pPr>
            <a:r>
              <a:rPr lang="en-US" b="0" dirty="0"/>
              <a:t>Attract reader’s attention.</a:t>
            </a:r>
          </a:p>
          <a:p>
            <a:pPr marL="617220" lvl="1" indent="-342900">
              <a:buFont typeface="Arial" panose="020B0604020202020204" pitchFamily="34" charset="0"/>
              <a:buChar char="•"/>
            </a:pPr>
            <a:r>
              <a:rPr lang="en-US" b="0" dirty="0"/>
              <a:t>Provide the reader with background information on the topic.</a:t>
            </a:r>
          </a:p>
          <a:p>
            <a:pPr marL="617220" lvl="1" indent="-342900">
              <a:buFont typeface="Arial" panose="020B0604020202020204" pitchFamily="34" charset="0"/>
              <a:buChar char="•"/>
            </a:pPr>
            <a:r>
              <a:rPr lang="en-US" b="0" dirty="0"/>
              <a:t>Present the thesis.</a:t>
            </a:r>
          </a:p>
          <a:p>
            <a:endParaRPr lang="en-US" dirty="0"/>
          </a:p>
        </p:txBody>
      </p:sp>
      <p:sp>
        <p:nvSpPr>
          <p:cNvPr id="4" name="Footer Placeholder 3">
            <a:extLst>
              <a:ext uri="{FF2B5EF4-FFF2-40B4-BE49-F238E27FC236}">
                <a16:creationId xmlns:a16="http://schemas.microsoft.com/office/drawing/2014/main" id="{66A0CFFD-A015-2228-49F8-49212CE0555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371FB2FB-8F63-B4E3-9C3D-6A336D3AF7E0}"/>
              </a:ext>
            </a:extLst>
          </p:cNvPr>
          <p:cNvSpPr>
            <a:spLocks noGrp="1"/>
          </p:cNvSpPr>
          <p:nvPr>
            <p:ph type="sldNum" sz="quarter" idx="12"/>
          </p:nvPr>
        </p:nvSpPr>
        <p:spPr/>
        <p:txBody>
          <a:bodyPr/>
          <a:lstStyle/>
          <a:p>
            <a:fld id="{5DEF7F31-0B8A-474A-B86C-91F381754329}" type="slidenum">
              <a:rPr lang="en-US" smtClean="0"/>
              <a:t>5</a:t>
            </a:fld>
            <a:endParaRPr lang="en-US"/>
          </a:p>
        </p:txBody>
      </p:sp>
    </p:spTree>
    <p:extLst>
      <p:ext uri="{BB962C8B-B14F-4D97-AF65-F5344CB8AC3E}">
        <p14:creationId xmlns:p14="http://schemas.microsoft.com/office/powerpoint/2010/main" val="24756404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750C-ED0C-95AB-1D62-1842685CE9B3}"/>
              </a:ext>
            </a:extLst>
          </p:cNvPr>
          <p:cNvSpPr>
            <a:spLocks noGrp="1"/>
          </p:cNvSpPr>
          <p:nvPr>
            <p:ph type="title"/>
          </p:nvPr>
        </p:nvSpPr>
        <p:spPr/>
        <p:txBody>
          <a:bodyPr/>
          <a:lstStyle/>
          <a:p>
            <a:r>
              <a:rPr lang="en-US" dirty="0"/>
              <a:t>Word Choice</a:t>
            </a:r>
          </a:p>
        </p:txBody>
      </p:sp>
      <p:sp>
        <p:nvSpPr>
          <p:cNvPr id="3" name="Content Placeholder 2">
            <a:extLst>
              <a:ext uri="{FF2B5EF4-FFF2-40B4-BE49-F238E27FC236}">
                <a16:creationId xmlns:a16="http://schemas.microsoft.com/office/drawing/2014/main" id="{E783DEE0-3814-0F0C-7FE0-BADFAD4367DC}"/>
              </a:ext>
            </a:extLst>
          </p:cNvPr>
          <p:cNvSpPr>
            <a:spLocks noGrp="1"/>
          </p:cNvSpPr>
          <p:nvPr>
            <p:ph idx="1"/>
          </p:nvPr>
        </p:nvSpPr>
        <p:spPr/>
        <p:txBody>
          <a:bodyPr/>
          <a:lstStyle/>
          <a:p>
            <a:r>
              <a:rPr lang="en-US" dirty="0"/>
              <a:t>Use appropriate words that is not bias and precisely describes your idea</a:t>
            </a:r>
          </a:p>
          <a:p>
            <a:r>
              <a:rPr lang="en-US" dirty="0"/>
              <a:t>When assessing your word choice include the use of:</a:t>
            </a:r>
          </a:p>
          <a:p>
            <a:pPr marL="617220" lvl="1" indent="-342900">
              <a:buFont typeface="Arial" panose="020B0604020202020204" pitchFamily="34" charset="0"/>
              <a:buChar char="•"/>
            </a:pPr>
            <a:r>
              <a:rPr lang="en-US" b="0" dirty="0"/>
              <a:t>vague terms</a:t>
            </a:r>
          </a:p>
          <a:p>
            <a:pPr marL="617220" lvl="1" indent="-342900">
              <a:buFont typeface="Arial" panose="020B0604020202020204" pitchFamily="34" charset="0"/>
              <a:buChar char="•"/>
            </a:pPr>
            <a:r>
              <a:rPr lang="en-US" b="0" dirty="0"/>
              <a:t> slang</a:t>
            </a:r>
          </a:p>
          <a:p>
            <a:pPr marL="617220" lvl="1" indent="-342900">
              <a:buFont typeface="Arial" panose="020B0604020202020204" pitchFamily="34" charset="0"/>
              <a:buChar char="•"/>
            </a:pPr>
            <a:r>
              <a:rPr lang="en-US" b="0" dirty="0"/>
              <a:t> repetitive phrases</a:t>
            </a:r>
          </a:p>
          <a:p>
            <a:pPr marL="617220" lvl="1" indent="-342900">
              <a:buFont typeface="Arial" panose="020B0604020202020204" pitchFamily="34" charset="0"/>
              <a:buChar char="•"/>
            </a:pPr>
            <a:r>
              <a:rPr lang="en-US" b="0" dirty="0"/>
              <a:t> outdated or offensive terms</a:t>
            </a:r>
          </a:p>
          <a:p>
            <a:endParaRPr lang="en-US" dirty="0"/>
          </a:p>
        </p:txBody>
      </p:sp>
      <p:sp>
        <p:nvSpPr>
          <p:cNvPr id="4" name="Footer Placeholder 3">
            <a:extLst>
              <a:ext uri="{FF2B5EF4-FFF2-40B4-BE49-F238E27FC236}">
                <a16:creationId xmlns:a16="http://schemas.microsoft.com/office/drawing/2014/main" id="{FFE08566-42FE-D941-EB7C-BB1352AA323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A6BFB09-389B-7FF9-2675-33FA897545D1}"/>
              </a:ext>
            </a:extLst>
          </p:cNvPr>
          <p:cNvSpPr txBox="1"/>
          <p:nvPr/>
        </p:nvSpPr>
        <p:spPr>
          <a:xfrm>
            <a:off x="6921921" y="6354246"/>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5204B13E-0F4F-83C6-99A9-80063EC89ACF}"/>
              </a:ext>
            </a:extLst>
          </p:cNvPr>
          <p:cNvSpPr>
            <a:spLocks noGrp="1"/>
          </p:cNvSpPr>
          <p:nvPr>
            <p:ph type="sldNum" sz="quarter" idx="12"/>
          </p:nvPr>
        </p:nvSpPr>
        <p:spPr/>
        <p:txBody>
          <a:bodyPr/>
          <a:lstStyle/>
          <a:p>
            <a:fld id="{5DEF7F31-0B8A-474A-B86C-91F381754329}" type="slidenum">
              <a:rPr lang="en-US" smtClean="0"/>
              <a:t>50</a:t>
            </a:fld>
            <a:endParaRPr lang="en-US"/>
          </a:p>
        </p:txBody>
      </p:sp>
    </p:spTree>
    <p:extLst>
      <p:ext uri="{BB962C8B-B14F-4D97-AF65-F5344CB8AC3E}">
        <p14:creationId xmlns:p14="http://schemas.microsoft.com/office/powerpoint/2010/main" val="13685920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2A94C-FB16-34B2-6201-5F2E9515AF5D}"/>
              </a:ext>
            </a:extLst>
          </p:cNvPr>
          <p:cNvSpPr>
            <a:spLocks noGrp="1"/>
          </p:cNvSpPr>
          <p:nvPr>
            <p:ph type="title"/>
          </p:nvPr>
        </p:nvSpPr>
        <p:spPr/>
        <p:txBody>
          <a:bodyPr/>
          <a:lstStyle/>
          <a:p>
            <a:r>
              <a:rPr lang="en-US" dirty="0"/>
              <a:t>Keeping Your Style Consistent</a:t>
            </a:r>
          </a:p>
        </p:txBody>
      </p:sp>
      <p:sp>
        <p:nvSpPr>
          <p:cNvPr id="3" name="Content Placeholder 2">
            <a:extLst>
              <a:ext uri="{FF2B5EF4-FFF2-40B4-BE49-F238E27FC236}">
                <a16:creationId xmlns:a16="http://schemas.microsoft.com/office/drawing/2014/main" id="{AC9319D1-207C-E39D-84EA-2A69F8B5E0AB}"/>
              </a:ext>
            </a:extLst>
          </p:cNvPr>
          <p:cNvSpPr>
            <a:spLocks noGrp="1"/>
          </p:cNvSpPr>
          <p:nvPr>
            <p:ph idx="1"/>
          </p:nvPr>
        </p:nvSpPr>
        <p:spPr/>
        <p:txBody>
          <a:bodyPr/>
          <a:lstStyle/>
          <a:p>
            <a:r>
              <a:rPr lang="en-US" dirty="0"/>
              <a:t>Review the paper again after organizing and editing the style, tone and word choice.</a:t>
            </a:r>
          </a:p>
          <a:p>
            <a:r>
              <a:rPr lang="en-US" dirty="0"/>
              <a:t>Follow one of the strategies to assess the consistency in writing:</a:t>
            </a:r>
          </a:p>
          <a:p>
            <a:pPr marL="617220" lvl="1" indent="-342900">
              <a:buFont typeface="Arial" panose="020B0604020202020204" pitchFamily="34" charset="0"/>
              <a:buChar char="•"/>
            </a:pPr>
            <a:r>
              <a:rPr lang="en-US" b="0" dirty="0"/>
              <a:t>Read your paper aloud.</a:t>
            </a:r>
          </a:p>
          <a:p>
            <a:pPr marL="617220" lvl="1" indent="-342900">
              <a:buFont typeface="Arial" panose="020B0604020202020204" pitchFamily="34" charset="0"/>
              <a:buChar char="•"/>
            </a:pPr>
            <a:r>
              <a:rPr lang="en-US" b="0" dirty="0"/>
              <a:t>Ask someone to read the paper and give feedback.</a:t>
            </a:r>
          </a:p>
          <a:p>
            <a:pPr marL="617220" lvl="1" indent="-342900">
              <a:buFont typeface="Arial" panose="020B0604020202020204" pitchFamily="34" charset="0"/>
              <a:buChar char="•"/>
            </a:pPr>
            <a:r>
              <a:rPr lang="en-US" b="0" dirty="0"/>
              <a:t>Line-edit your paper slowly, sentence by sentence.</a:t>
            </a:r>
          </a:p>
          <a:p>
            <a:endParaRPr lang="en-US" dirty="0"/>
          </a:p>
        </p:txBody>
      </p:sp>
      <p:sp>
        <p:nvSpPr>
          <p:cNvPr id="4" name="Footer Placeholder 3">
            <a:extLst>
              <a:ext uri="{FF2B5EF4-FFF2-40B4-BE49-F238E27FC236}">
                <a16:creationId xmlns:a16="http://schemas.microsoft.com/office/drawing/2014/main" id="{CCE31516-16ED-E124-738B-B599419E864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2F66BF19-2E30-3FAE-67FC-D73D60CEE7D4}"/>
              </a:ext>
            </a:extLst>
          </p:cNvPr>
          <p:cNvSpPr txBox="1"/>
          <p:nvPr/>
        </p:nvSpPr>
        <p:spPr>
          <a:xfrm>
            <a:off x="7315326" y="6311050"/>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75A558C6-A075-325E-7D8B-A0BB4E30741E}"/>
              </a:ext>
            </a:extLst>
          </p:cNvPr>
          <p:cNvSpPr>
            <a:spLocks noGrp="1"/>
          </p:cNvSpPr>
          <p:nvPr>
            <p:ph type="sldNum" sz="quarter" idx="12"/>
          </p:nvPr>
        </p:nvSpPr>
        <p:spPr/>
        <p:txBody>
          <a:bodyPr/>
          <a:lstStyle/>
          <a:p>
            <a:fld id="{5DEF7F31-0B8A-474A-B86C-91F381754329}" type="slidenum">
              <a:rPr lang="en-US" smtClean="0"/>
              <a:t>51</a:t>
            </a:fld>
            <a:endParaRPr lang="en-US"/>
          </a:p>
        </p:txBody>
      </p:sp>
    </p:spTree>
    <p:extLst>
      <p:ext uri="{BB962C8B-B14F-4D97-AF65-F5344CB8AC3E}">
        <p14:creationId xmlns:p14="http://schemas.microsoft.com/office/powerpoint/2010/main" val="23595136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50E4-C453-BB30-81AD-70B83D9EC33B}"/>
              </a:ext>
            </a:extLst>
          </p:cNvPr>
          <p:cNvSpPr>
            <a:spLocks noGrp="1"/>
          </p:cNvSpPr>
          <p:nvPr>
            <p:ph type="title"/>
          </p:nvPr>
        </p:nvSpPr>
        <p:spPr/>
        <p:txBody>
          <a:bodyPr/>
          <a:lstStyle/>
          <a:p>
            <a:r>
              <a:rPr lang="en-US" dirty="0"/>
              <a:t>Editing Your Paper</a:t>
            </a:r>
          </a:p>
        </p:txBody>
      </p:sp>
      <p:sp>
        <p:nvSpPr>
          <p:cNvPr id="3" name="Content Placeholder 2">
            <a:extLst>
              <a:ext uri="{FF2B5EF4-FFF2-40B4-BE49-F238E27FC236}">
                <a16:creationId xmlns:a16="http://schemas.microsoft.com/office/drawing/2014/main" id="{F97F0334-6D32-D207-0599-15E46D685D48}"/>
              </a:ext>
            </a:extLst>
          </p:cNvPr>
          <p:cNvSpPr>
            <a:spLocks noGrp="1"/>
          </p:cNvSpPr>
          <p:nvPr>
            <p:ph idx="1"/>
          </p:nvPr>
        </p:nvSpPr>
        <p:spPr/>
        <p:txBody>
          <a:bodyPr/>
          <a:lstStyle/>
          <a:p>
            <a:r>
              <a:rPr lang="en-US" dirty="0"/>
              <a:t>Your final edit should focus on two broad areas:</a:t>
            </a:r>
          </a:p>
          <a:p>
            <a:pPr marL="914400" lvl="1" indent="-457200">
              <a:buFont typeface="+mj-lt"/>
              <a:buAutoNum type="arabicPeriod"/>
            </a:pPr>
            <a:r>
              <a:rPr lang="en-US" b="0" dirty="0"/>
              <a:t>Errors in grammar, mechanics, usage, and spelling.</a:t>
            </a:r>
          </a:p>
          <a:p>
            <a:pPr marL="914400" lvl="1" indent="-457200">
              <a:buFont typeface="+mj-lt"/>
              <a:buAutoNum type="arabicPeriod"/>
            </a:pPr>
            <a:r>
              <a:rPr lang="en-US" b="0" dirty="0"/>
              <a:t>Errors in citing and formatting sources.</a:t>
            </a:r>
          </a:p>
          <a:p>
            <a:endParaRPr lang="en-US" dirty="0"/>
          </a:p>
        </p:txBody>
      </p:sp>
      <p:sp>
        <p:nvSpPr>
          <p:cNvPr id="4" name="Footer Placeholder 3">
            <a:extLst>
              <a:ext uri="{FF2B5EF4-FFF2-40B4-BE49-F238E27FC236}">
                <a16:creationId xmlns:a16="http://schemas.microsoft.com/office/drawing/2014/main" id="{D892CCBE-8DFB-C5D9-10AD-043409A1424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B16C0A4-6962-9151-F114-29B296B469FE}"/>
              </a:ext>
            </a:extLst>
          </p:cNvPr>
          <p:cNvSpPr txBox="1"/>
          <p:nvPr/>
        </p:nvSpPr>
        <p:spPr>
          <a:xfrm>
            <a:off x="6900656"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D26883D7-40D6-555F-5088-C96F5F8E1F5F}"/>
              </a:ext>
            </a:extLst>
          </p:cNvPr>
          <p:cNvSpPr>
            <a:spLocks noGrp="1"/>
          </p:cNvSpPr>
          <p:nvPr>
            <p:ph type="sldNum" sz="quarter" idx="12"/>
          </p:nvPr>
        </p:nvSpPr>
        <p:spPr/>
        <p:txBody>
          <a:bodyPr/>
          <a:lstStyle/>
          <a:p>
            <a:fld id="{5DEF7F31-0B8A-474A-B86C-91F381754329}" type="slidenum">
              <a:rPr lang="en-US" smtClean="0"/>
              <a:t>52</a:t>
            </a:fld>
            <a:endParaRPr lang="en-US"/>
          </a:p>
        </p:txBody>
      </p:sp>
    </p:spTree>
    <p:extLst>
      <p:ext uri="{BB962C8B-B14F-4D97-AF65-F5344CB8AC3E}">
        <p14:creationId xmlns:p14="http://schemas.microsoft.com/office/powerpoint/2010/main" val="41960203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0B843-F604-8F9F-4A5F-435CCBAFE3E2}"/>
              </a:ext>
            </a:extLst>
          </p:cNvPr>
          <p:cNvSpPr>
            <a:spLocks noGrp="1"/>
          </p:cNvSpPr>
          <p:nvPr>
            <p:ph type="title"/>
          </p:nvPr>
        </p:nvSpPr>
        <p:spPr/>
        <p:txBody>
          <a:bodyPr/>
          <a:lstStyle/>
          <a:p>
            <a:r>
              <a:rPr lang="en-US" dirty="0"/>
              <a:t>Correcting Errors</a:t>
            </a:r>
          </a:p>
        </p:txBody>
      </p:sp>
      <p:sp>
        <p:nvSpPr>
          <p:cNvPr id="3" name="Content Placeholder 2">
            <a:extLst>
              <a:ext uri="{FF2B5EF4-FFF2-40B4-BE49-F238E27FC236}">
                <a16:creationId xmlns:a16="http://schemas.microsoft.com/office/drawing/2014/main" id="{F62EDB75-B3CA-F32D-70BA-15D2B58418B4}"/>
              </a:ext>
            </a:extLst>
          </p:cNvPr>
          <p:cNvSpPr>
            <a:spLocks noGrp="1"/>
          </p:cNvSpPr>
          <p:nvPr>
            <p:ph idx="1"/>
          </p:nvPr>
        </p:nvSpPr>
        <p:spPr/>
        <p:txBody>
          <a:bodyPr/>
          <a:lstStyle/>
          <a:p>
            <a:pPr marL="0" indent="0">
              <a:buNone/>
            </a:pPr>
            <a:r>
              <a:rPr lang="en-US" dirty="0"/>
              <a:t>Re-check for the following errors before publishing or submitting your paper:</a:t>
            </a:r>
          </a:p>
          <a:p>
            <a:pPr marL="617220" lvl="1" indent="-342900">
              <a:buFont typeface="Arial" panose="020B0604020202020204" pitchFamily="34" charset="0"/>
              <a:buChar char="•"/>
            </a:pPr>
            <a:r>
              <a:rPr lang="en-US" b="0" dirty="0"/>
              <a:t>Spellings</a:t>
            </a:r>
          </a:p>
          <a:p>
            <a:pPr marL="617220" lvl="1" indent="-342900">
              <a:buFont typeface="Arial" panose="020B0604020202020204" pitchFamily="34" charset="0"/>
              <a:buChar char="•"/>
            </a:pPr>
            <a:r>
              <a:rPr lang="en-US" b="0" dirty="0"/>
              <a:t>Grammar</a:t>
            </a:r>
          </a:p>
          <a:p>
            <a:pPr marL="617220" lvl="1" indent="-342900">
              <a:buFont typeface="Arial" panose="020B0604020202020204" pitchFamily="34" charset="0"/>
              <a:buChar char="•"/>
            </a:pPr>
            <a:r>
              <a:rPr lang="en-US" b="0" dirty="0"/>
              <a:t>Punctuation</a:t>
            </a:r>
          </a:p>
          <a:p>
            <a:pPr marL="617220" lvl="1" indent="-342900">
              <a:buFont typeface="Arial" panose="020B0604020202020204" pitchFamily="34" charset="0"/>
              <a:buChar char="•"/>
            </a:pPr>
            <a:r>
              <a:rPr lang="en-US" b="0" dirty="0"/>
              <a:t>Common editorial errors</a:t>
            </a:r>
          </a:p>
          <a:p>
            <a:endParaRPr lang="en-US" dirty="0"/>
          </a:p>
        </p:txBody>
      </p:sp>
      <p:sp>
        <p:nvSpPr>
          <p:cNvPr id="4" name="Footer Placeholder 3">
            <a:extLst>
              <a:ext uri="{FF2B5EF4-FFF2-40B4-BE49-F238E27FC236}">
                <a16:creationId xmlns:a16="http://schemas.microsoft.com/office/drawing/2014/main" id="{C08089E0-FEBE-A4BE-9AAC-7C7989E4E74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7EF2F624-8140-E0D7-B6B8-94876CC78D95}"/>
              </a:ext>
            </a:extLst>
          </p:cNvPr>
          <p:cNvSpPr>
            <a:spLocks noGrp="1"/>
          </p:cNvSpPr>
          <p:nvPr>
            <p:ph type="sldNum" sz="quarter" idx="12"/>
          </p:nvPr>
        </p:nvSpPr>
        <p:spPr/>
        <p:txBody>
          <a:bodyPr/>
          <a:lstStyle/>
          <a:p>
            <a:fld id="{5DEF7F31-0B8A-474A-B86C-91F381754329}" type="slidenum">
              <a:rPr lang="en-US" smtClean="0"/>
              <a:t>53</a:t>
            </a:fld>
            <a:endParaRPr lang="en-US"/>
          </a:p>
        </p:txBody>
      </p:sp>
    </p:spTree>
    <p:extLst>
      <p:ext uri="{BB962C8B-B14F-4D97-AF65-F5344CB8AC3E}">
        <p14:creationId xmlns:p14="http://schemas.microsoft.com/office/powerpoint/2010/main" val="24129067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66B7-5FD4-790A-2E3B-2BF94E1E8E7F}"/>
              </a:ext>
            </a:extLst>
          </p:cNvPr>
          <p:cNvSpPr>
            <a:spLocks noGrp="1"/>
          </p:cNvSpPr>
          <p:nvPr>
            <p:ph type="title"/>
          </p:nvPr>
        </p:nvSpPr>
        <p:spPr/>
        <p:txBody>
          <a:bodyPr/>
          <a:lstStyle/>
          <a:p>
            <a:r>
              <a:rPr lang="en-US" dirty="0"/>
              <a:t>Checking Citations and Formatting</a:t>
            </a:r>
          </a:p>
        </p:txBody>
      </p:sp>
      <p:sp>
        <p:nvSpPr>
          <p:cNvPr id="3" name="Content Placeholder 2">
            <a:extLst>
              <a:ext uri="{FF2B5EF4-FFF2-40B4-BE49-F238E27FC236}">
                <a16:creationId xmlns:a16="http://schemas.microsoft.com/office/drawing/2014/main" id="{1AE90FF1-F272-0879-86BE-FB1A97AED6FB}"/>
              </a:ext>
            </a:extLst>
          </p:cNvPr>
          <p:cNvSpPr>
            <a:spLocks noGrp="1"/>
          </p:cNvSpPr>
          <p:nvPr>
            <p:ph idx="1"/>
          </p:nvPr>
        </p:nvSpPr>
        <p:spPr/>
        <p:txBody>
          <a:bodyPr/>
          <a:lstStyle/>
          <a:p>
            <a:r>
              <a:rPr lang="en-US" dirty="0"/>
              <a:t>Re-check all in-text citations and reference list and ensure they follow the proper guidelines.</a:t>
            </a:r>
          </a:p>
          <a:p>
            <a:r>
              <a:rPr lang="en-US" dirty="0"/>
              <a:t>Most of the academic institutions follow APA or MLA style formatting. Check with your instructor to confirm. </a:t>
            </a:r>
          </a:p>
          <a:p>
            <a:endParaRPr lang="en-US" dirty="0"/>
          </a:p>
        </p:txBody>
      </p:sp>
      <p:sp>
        <p:nvSpPr>
          <p:cNvPr id="4" name="Footer Placeholder 3">
            <a:extLst>
              <a:ext uri="{FF2B5EF4-FFF2-40B4-BE49-F238E27FC236}">
                <a16:creationId xmlns:a16="http://schemas.microsoft.com/office/drawing/2014/main" id="{61FC8210-8F42-26F2-B3D4-2A1BCAC0E57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0D92847-E3BE-35FA-4D61-7A077BC715C7}"/>
              </a:ext>
            </a:extLst>
          </p:cNvPr>
          <p:cNvSpPr>
            <a:spLocks noGrp="1"/>
          </p:cNvSpPr>
          <p:nvPr>
            <p:ph type="sldNum" sz="quarter" idx="12"/>
          </p:nvPr>
        </p:nvSpPr>
        <p:spPr/>
        <p:txBody>
          <a:bodyPr/>
          <a:lstStyle/>
          <a:p>
            <a:fld id="{5DEF7F31-0B8A-474A-B86C-91F381754329}" type="slidenum">
              <a:rPr lang="en-US" smtClean="0"/>
              <a:t>54</a:t>
            </a:fld>
            <a:endParaRPr lang="en-US"/>
          </a:p>
        </p:txBody>
      </p:sp>
    </p:spTree>
    <p:extLst>
      <p:ext uri="{BB962C8B-B14F-4D97-AF65-F5344CB8AC3E}">
        <p14:creationId xmlns:p14="http://schemas.microsoft.com/office/powerpoint/2010/main" val="7877215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D1A38-EE22-019F-2C5E-61B6C0F668C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19BE3214-C388-DDA4-5507-7EDB6B3633FF}"/>
              </a:ext>
            </a:extLst>
          </p:cNvPr>
          <p:cNvSpPr>
            <a:spLocks noGrp="1"/>
          </p:cNvSpPr>
          <p:nvPr>
            <p:ph idx="1"/>
          </p:nvPr>
        </p:nvSpPr>
        <p:spPr/>
        <p:txBody>
          <a:bodyPr/>
          <a:lstStyle/>
          <a:p>
            <a:r>
              <a:rPr lang="en-US" dirty="0"/>
              <a:t>Example: See </a:t>
            </a:r>
            <a:r>
              <a:rPr lang="en-US" dirty="0">
                <a:hlinkClick r:id="rId2"/>
              </a:rPr>
              <a:t>7.3 - Developing A Final Draft Of A Research Paper </a:t>
            </a:r>
            <a:r>
              <a:rPr lang="en-US" dirty="0"/>
              <a:t>to see how Jorge develops and revises his essay and the</a:t>
            </a:r>
            <a:r>
              <a:rPr lang="en-US" dirty="0">
                <a:hlinkClick r:id="rId3"/>
              </a:rPr>
              <a:t> final essay</a:t>
            </a:r>
            <a:endParaRPr lang="en-US" dirty="0"/>
          </a:p>
          <a:p>
            <a:endParaRPr lang="en-US" dirty="0"/>
          </a:p>
        </p:txBody>
      </p:sp>
      <p:sp>
        <p:nvSpPr>
          <p:cNvPr id="4" name="Footer Placeholder 3">
            <a:extLst>
              <a:ext uri="{FF2B5EF4-FFF2-40B4-BE49-F238E27FC236}">
                <a16:creationId xmlns:a16="http://schemas.microsoft.com/office/drawing/2014/main" id="{7A9CD0A2-F198-9C93-4F6D-949C7A8028B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253C68F-B251-75D3-7015-4C28903F762A}"/>
              </a:ext>
            </a:extLst>
          </p:cNvPr>
          <p:cNvSpPr>
            <a:spLocks noGrp="1"/>
          </p:cNvSpPr>
          <p:nvPr>
            <p:ph type="sldNum" sz="quarter" idx="12"/>
          </p:nvPr>
        </p:nvSpPr>
        <p:spPr/>
        <p:txBody>
          <a:bodyPr/>
          <a:lstStyle/>
          <a:p>
            <a:fld id="{5DEF7F31-0B8A-474A-B86C-91F381754329}" type="slidenum">
              <a:rPr lang="en-US" smtClean="0"/>
              <a:t>55</a:t>
            </a:fld>
            <a:endParaRPr lang="en-US"/>
          </a:p>
        </p:txBody>
      </p:sp>
    </p:spTree>
    <p:extLst>
      <p:ext uri="{BB962C8B-B14F-4D97-AF65-F5344CB8AC3E}">
        <p14:creationId xmlns:p14="http://schemas.microsoft.com/office/powerpoint/2010/main" val="30149263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6D84A-8DBA-79D7-D77B-1208807BF0AA}"/>
              </a:ext>
            </a:extLst>
          </p:cNvPr>
          <p:cNvSpPr>
            <a:spLocks noGrp="1"/>
          </p:cNvSpPr>
          <p:nvPr>
            <p:ph type="title"/>
          </p:nvPr>
        </p:nvSpPr>
        <p:spPr/>
        <p:txBody>
          <a:bodyPr/>
          <a:lstStyle/>
          <a:p>
            <a:r>
              <a:rPr lang="en-US" dirty="0"/>
              <a:t>7.3 - Key Takeaways</a:t>
            </a:r>
          </a:p>
        </p:txBody>
      </p:sp>
      <p:sp>
        <p:nvSpPr>
          <p:cNvPr id="3" name="Content Placeholder 2">
            <a:extLst>
              <a:ext uri="{FF2B5EF4-FFF2-40B4-BE49-F238E27FC236}">
                <a16:creationId xmlns:a16="http://schemas.microsoft.com/office/drawing/2014/main" id="{67851FF1-E7A0-DD73-DF99-920752C20B03}"/>
              </a:ext>
            </a:extLst>
          </p:cNvPr>
          <p:cNvSpPr>
            <a:spLocks noGrp="1"/>
          </p:cNvSpPr>
          <p:nvPr>
            <p:ph idx="1"/>
          </p:nvPr>
        </p:nvSpPr>
        <p:spPr/>
        <p:txBody>
          <a:bodyPr/>
          <a:lstStyle/>
          <a:p>
            <a:r>
              <a:rPr lang="en-US" dirty="0"/>
              <a:t>Organization in a research paper means that the argument proceeds logically from the introduction to the body to the conclusion. It flows logically from one point to the next. When revising a research paper, evaluate the organization of the paper as a whole and the organization of individual paragraphs.</a:t>
            </a:r>
          </a:p>
          <a:p>
            <a:endParaRPr lang="en-US" dirty="0"/>
          </a:p>
        </p:txBody>
      </p:sp>
      <p:sp>
        <p:nvSpPr>
          <p:cNvPr id="4" name="Footer Placeholder 3">
            <a:extLst>
              <a:ext uri="{FF2B5EF4-FFF2-40B4-BE49-F238E27FC236}">
                <a16:creationId xmlns:a16="http://schemas.microsoft.com/office/drawing/2014/main" id="{6604181D-C3EF-D3E3-41D0-D1FE5DABC21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38536B5F-8B07-7A85-836A-D42D0917EE36}"/>
              </a:ext>
            </a:extLst>
          </p:cNvPr>
          <p:cNvSpPr>
            <a:spLocks noGrp="1"/>
          </p:cNvSpPr>
          <p:nvPr>
            <p:ph type="sldNum" sz="quarter" idx="12"/>
          </p:nvPr>
        </p:nvSpPr>
        <p:spPr/>
        <p:txBody>
          <a:bodyPr/>
          <a:lstStyle/>
          <a:p>
            <a:fld id="{5DEF7F31-0B8A-474A-B86C-91F381754329}" type="slidenum">
              <a:rPr lang="en-US" smtClean="0"/>
              <a:t>56</a:t>
            </a:fld>
            <a:endParaRPr lang="en-US"/>
          </a:p>
        </p:txBody>
      </p:sp>
    </p:spTree>
    <p:extLst>
      <p:ext uri="{BB962C8B-B14F-4D97-AF65-F5344CB8AC3E}">
        <p14:creationId xmlns:p14="http://schemas.microsoft.com/office/powerpoint/2010/main" val="2388610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0EF4A-0FBA-B557-F0F1-E8D425003051}"/>
              </a:ext>
            </a:extLst>
          </p:cNvPr>
          <p:cNvSpPr>
            <a:spLocks noGrp="1"/>
          </p:cNvSpPr>
          <p:nvPr>
            <p:ph type="title"/>
          </p:nvPr>
        </p:nvSpPr>
        <p:spPr/>
        <p:txBody>
          <a:bodyPr/>
          <a:lstStyle/>
          <a:p>
            <a:r>
              <a:rPr lang="en-US" dirty="0"/>
              <a:t>7.3 - Key Takeaways (Continued 1)</a:t>
            </a:r>
          </a:p>
        </p:txBody>
      </p:sp>
      <p:sp>
        <p:nvSpPr>
          <p:cNvPr id="3" name="Content Placeholder 2">
            <a:extLst>
              <a:ext uri="{FF2B5EF4-FFF2-40B4-BE49-F238E27FC236}">
                <a16:creationId xmlns:a16="http://schemas.microsoft.com/office/drawing/2014/main" id="{CD4AFC8E-A558-976C-1E62-0579E444E3C7}"/>
              </a:ext>
            </a:extLst>
          </p:cNvPr>
          <p:cNvSpPr>
            <a:spLocks noGrp="1"/>
          </p:cNvSpPr>
          <p:nvPr>
            <p:ph idx="1"/>
          </p:nvPr>
        </p:nvSpPr>
        <p:spPr/>
        <p:txBody>
          <a:bodyPr/>
          <a:lstStyle/>
          <a:p>
            <a:r>
              <a:rPr lang="en-US" dirty="0"/>
              <a:t>In a cohesive research paper, the elements of the paper work together smoothly and naturally. When revising a research paper, evaluate its cohesion. In particular, check that information from research is smoothly integrated with your ideas.</a:t>
            </a:r>
          </a:p>
          <a:p>
            <a:endParaRPr lang="en-US" dirty="0"/>
          </a:p>
        </p:txBody>
      </p:sp>
      <p:sp>
        <p:nvSpPr>
          <p:cNvPr id="4" name="Footer Placeholder 3">
            <a:extLst>
              <a:ext uri="{FF2B5EF4-FFF2-40B4-BE49-F238E27FC236}">
                <a16:creationId xmlns:a16="http://schemas.microsoft.com/office/drawing/2014/main" id="{E36CE309-2384-9438-6FE9-6789D8B8667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66022EC-1BEB-18E6-635D-20E16457D781}"/>
              </a:ext>
            </a:extLst>
          </p:cNvPr>
          <p:cNvSpPr>
            <a:spLocks noGrp="1"/>
          </p:cNvSpPr>
          <p:nvPr>
            <p:ph type="sldNum" sz="quarter" idx="12"/>
          </p:nvPr>
        </p:nvSpPr>
        <p:spPr/>
        <p:txBody>
          <a:bodyPr/>
          <a:lstStyle/>
          <a:p>
            <a:fld id="{5DEF7F31-0B8A-474A-B86C-91F381754329}" type="slidenum">
              <a:rPr lang="en-US" smtClean="0"/>
              <a:t>57</a:t>
            </a:fld>
            <a:endParaRPr lang="en-US"/>
          </a:p>
        </p:txBody>
      </p:sp>
    </p:spTree>
    <p:extLst>
      <p:ext uri="{BB962C8B-B14F-4D97-AF65-F5344CB8AC3E}">
        <p14:creationId xmlns:p14="http://schemas.microsoft.com/office/powerpoint/2010/main" val="17534057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DB1EC-C90B-362F-5033-EDC57909ED7D}"/>
              </a:ext>
            </a:extLst>
          </p:cNvPr>
          <p:cNvSpPr>
            <a:spLocks noGrp="1"/>
          </p:cNvSpPr>
          <p:nvPr>
            <p:ph type="title"/>
          </p:nvPr>
        </p:nvSpPr>
        <p:spPr/>
        <p:txBody>
          <a:bodyPr/>
          <a:lstStyle/>
          <a:p>
            <a:r>
              <a:rPr lang="en-US" dirty="0"/>
              <a:t>7.3 - Key Takeaways (Continued 2)</a:t>
            </a:r>
          </a:p>
        </p:txBody>
      </p:sp>
      <p:sp>
        <p:nvSpPr>
          <p:cNvPr id="3" name="Content Placeholder 2">
            <a:extLst>
              <a:ext uri="{FF2B5EF4-FFF2-40B4-BE49-F238E27FC236}">
                <a16:creationId xmlns:a16="http://schemas.microsoft.com/office/drawing/2014/main" id="{7CA84C39-F0CF-16FA-7288-25BCBB8C8EAB}"/>
              </a:ext>
            </a:extLst>
          </p:cNvPr>
          <p:cNvSpPr>
            <a:spLocks noGrp="1"/>
          </p:cNvSpPr>
          <p:nvPr>
            <p:ph idx="1"/>
          </p:nvPr>
        </p:nvSpPr>
        <p:spPr/>
        <p:txBody>
          <a:bodyPr/>
          <a:lstStyle/>
          <a:p>
            <a:r>
              <a:rPr lang="en-US" dirty="0"/>
              <a:t>An effective research paper uses a style and tone that are appropriately academic and serious. When revising a research paper, check that the style and tone are consistent throughout.</a:t>
            </a:r>
          </a:p>
          <a:p>
            <a:r>
              <a:rPr lang="en-US" dirty="0"/>
              <a:t>Editing a research paper involves checking for errors in grammar, mechanics, punctuation, usage, spelling, citations, and formatting.</a:t>
            </a:r>
          </a:p>
          <a:p>
            <a:endParaRPr lang="en-US" dirty="0"/>
          </a:p>
        </p:txBody>
      </p:sp>
      <p:sp>
        <p:nvSpPr>
          <p:cNvPr id="4" name="Footer Placeholder 3">
            <a:extLst>
              <a:ext uri="{FF2B5EF4-FFF2-40B4-BE49-F238E27FC236}">
                <a16:creationId xmlns:a16="http://schemas.microsoft.com/office/drawing/2014/main" id="{93D6559C-19FB-8CBA-960D-4FD8D16F277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8F62C22-311C-25BB-194C-80B486DA582F}"/>
              </a:ext>
            </a:extLst>
          </p:cNvPr>
          <p:cNvSpPr>
            <a:spLocks noGrp="1"/>
          </p:cNvSpPr>
          <p:nvPr>
            <p:ph type="sldNum" sz="quarter" idx="12"/>
          </p:nvPr>
        </p:nvSpPr>
        <p:spPr/>
        <p:txBody>
          <a:bodyPr/>
          <a:lstStyle/>
          <a:p>
            <a:fld id="{5DEF7F31-0B8A-474A-B86C-91F381754329}" type="slidenum">
              <a:rPr lang="en-US" smtClean="0"/>
              <a:t>58</a:t>
            </a:fld>
            <a:endParaRPr lang="en-US"/>
          </a:p>
        </p:txBody>
      </p:sp>
    </p:spTree>
    <p:extLst>
      <p:ext uri="{BB962C8B-B14F-4D97-AF65-F5344CB8AC3E}">
        <p14:creationId xmlns:p14="http://schemas.microsoft.com/office/powerpoint/2010/main" val="2095919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EC9BA-1FAE-65FC-B2E8-8204E2AF0E63}"/>
              </a:ext>
            </a:extLst>
          </p:cNvPr>
          <p:cNvSpPr>
            <a:spLocks noGrp="1"/>
          </p:cNvSpPr>
          <p:nvPr>
            <p:ph type="title"/>
          </p:nvPr>
        </p:nvSpPr>
        <p:spPr/>
        <p:txBody>
          <a:bodyPr/>
          <a:lstStyle/>
          <a:p>
            <a:r>
              <a:rPr lang="en-US" dirty="0"/>
              <a:t>7.4 - Peer Reviews</a:t>
            </a:r>
          </a:p>
        </p:txBody>
      </p:sp>
      <p:sp>
        <p:nvSpPr>
          <p:cNvPr id="3" name="Text Placeholder 2">
            <a:extLst>
              <a:ext uri="{FF2B5EF4-FFF2-40B4-BE49-F238E27FC236}">
                <a16:creationId xmlns:a16="http://schemas.microsoft.com/office/drawing/2014/main" id="{F077A45E-C742-0463-0137-8C23A7DD898E}"/>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B17254C2-492A-FDF6-1625-BD428328C709}"/>
              </a:ext>
            </a:extLst>
          </p:cNvPr>
          <p:cNvSpPr>
            <a:spLocks noGrp="1"/>
          </p:cNvSpPr>
          <p:nvPr>
            <p:ph idx="1"/>
          </p:nvPr>
        </p:nvSpPr>
        <p:spPr/>
        <p:txBody>
          <a:bodyPr/>
          <a:lstStyle/>
          <a:p>
            <a:r>
              <a:rPr lang="en-US" dirty="0"/>
              <a:t>Describe techniques for effective peer review.</a:t>
            </a:r>
          </a:p>
          <a:p>
            <a:endParaRPr lang="en-US" dirty="0"/>
          </a:p>
        </p:txBody>
      </p:sp>
      <p:sp>
        <p:nvSpPr>
          <p:cNvPr id="5" name="Footer Placeholder 4">
            <a:extLst>
              <a:ext uri="{FF2B5EF4-FFF2-40B4-BE49-F238E27FC236}">
                <a16:creationId xmlns:a16="http://schemas.microsoft.com/office/drawing/2014/main" id="{BE9B5810-82C6-9C0D-A6F7-ABC78D18825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EC3CE1E5-484C-728D-693C-5EA13DC66E25}"/>
              </a:ext>
            </a:extLst>
          </p:cNvPr>
          <p:cNvSpPr>
            <a:spLocks noGrp="1"/>
          </p:cNvSpPr>
          <p:nvPr>
            <p:ph type="sldNum" sz="quarter" idx="12"/>
          </p:nvPr>
        </p:nvSpPr>
        <p:spPr/>
        <p:txBody>
          <a:bodyPr/>
          <a:lstStyle/>
          <a:p>
            <a:fld id="{5DEF7F31-0B8A-474A-B86C-91F381754329}" type="slidenum">
              <a:rPr lang="en-US" smtClean="0"/>
              <a:t>59</a:t>
            </a:fld>
            <a:endParaRPr lang="en-US" dirty="0"/>
          </a:p>
        </p:txBody>
      </p:sp>
    </p:spTree>
    <p:extLst>
      <p:ext uri="{BB962C8B-B14F-4D97-AF65-F5344CB8AC3E}">
        <p14:creationId xmlns:p14="http://schemas.microsoft.com/office/powerpoint/2010/main" val="258063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568A3-8017-2660-F4DF-D14F453F2EB1}"/>
              </a:ext>
            </a:extLst>
          </p:cNvPr>
          <p:cNvSpPr>
            <a:spLocks noGrp="1"/>
          </p:cNvSpPr>
          <p:nvPr>
            <p:ph type="title"/>
          </p:nvPr>
        </p:nvSpPr>
        <p:spPr/>
        <p:txBody>
          <a:bodyPr/>
          <a:lstStyle/>
          <a:p>
            <a:r>
              <a:rPr lang="en-US" dirty="0"/>
              <a:t>Writing Your Introduction (Continued)</a:t>
            </a:r>
          </a:p>
        </p:txBody>
      </p:sp>
      <p:sp>
        <p:nvSpPr>
          <p:cNvPr id="3" name="Content Placeholder 2">
            <a:extLst>
              <a:ext uri="{FF2B5EF4-FFF2-40B4-BE49-F238E27FC236}">
                <a16:creationId xmlns:a16="http://schemas.microsoft.com/office/drawing/2014/main" id="{89ACE2F0-EBF1-BA38-3CC8-398BE1C78DA5}"/>
              </a:ext>
            </a:extLst>
          </p:cNvPr>
          <p:cNvSpPr>
            <a:spLocks noGrp="1"/>
          </p:cNvSpPr>
          <p:nvPr>
            <p:ph idx="1"/>
          </p:nvPr>
        </p:nvSpPr>
        <p:spPr/>
        <p:txBody>
          <a:bodyPr/>
          <a:lstStyle/>
          <a:p>
            <a:pPr marL="0" indent="0">
              <a:buNone/>
            </a:pPr>
            <a:r>
              <a:rPr lang="en-US" dirty="0"/>
              <a:t>Writers use some of the following strategies  in the introduction to capture a reader’s attention:</a:t>
            </a:r>
          </a:p>
          <a:p>
            <a:pPr marL="617220" lvl="1" indent="-342900">
              <a:buFont typeface="Arial" panose="020B0604020202020204" pitchFamily="34" charset="0"/>
              <a:buChar char="•"/>
            </a:pPr>
            <a:r>
              <a:rPr lang="en-US" b="0" dirty="0"/>
              <a:t>A surprising fact.</a:t>
            </a:r>
          </a:p>
          <a:p>
            <a:pPr marL="617220" lvl="1" indent="-342900">
              <a:buFont typeface="Arial" panose="020B0604020202020204" pitchFamily="34" charset="0"/>
              <a:buChar char="•"/>
            </a:pPr>
            <a:r>
              <a:rPr lang="en-US" b="0" dirty="0"/>
              <a:t>A thought-provoking question.</a:t>
            </a:r>
          </a:p>
          <a:p>
            <a:pPr marL="617220" lvl="1" indent="-342900">
              <a:buFont typeface="Arial" panose="020B0604020202020204" pitchFamily="34" charset="0"/>
              <a:buChar char="•"/>
            </a:pPr>
            <a:r>
              <a:rPr lang="en-US" b="0" dirty="0"/>
              <a:t>An attention-getting quote.</a:t>
            </a:r>
          </a:p>
          <a:p>
            <a:pPr marL="617220" lvl="1" indent="-342900">
              <a:buFont typeface="Arial" panose="020B0604020202020204" pitchFamily="34" charset="0"/>
              <a:buChar char="•"/>
            </a:pPr>
            <a:r>
              <a:rPr lang="en-US" b="0" dirty="0"/>
              <a:t>A brief anecdote that illustrates a larger concept.</a:t>
            </a:r>
          </a:p>
          <a:p>
            <a:pPr marL="617220" lvl="1" indent="-342900">
              <a:buFont typeface="Arial" panose="020B0604020202020204" pitchFamily="34" charset="0"/>
              <a:buChar char="•"/>
            </a:pPr>
            <a:r>
              <a:rPr lang="en-US" b="0" dirty="0"/>
              <a:t>A connection between your topic and your readers’ experiences.</a:t>
            </a:r>
          </a:p>
          <a:p>
            <a:endParaRPr lang="en-US" dirty="0"/>
          </a:p>
        </p:txBody>
      </p:sp>
      <p:sp>
        <p:nvSpPr>
          <p:cNvPr id="4" name="Footer Placeholder 3">
            <a:extLst>
              <a:ext uri="{FF2B5EF4-FFF2-40B4-BE49-F238E27FC236}">
                <a16:creationId xmlns:a16="http://schemas.microsoft.com/office/drawing/2014/main" id="{2512C797-8E86-30C9-817A-2379E03D04C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15DDC63-8C26-3049-53FC-6680945ED575}"/>
              </a:ext>
            </a:extLst>
          </p:cNvPr>
          <p:cNvSpPr txBox="1"/>
          <p:nvPr/>
        </p:nvSpPr>
        <p:spPr>
          <a:xfrm>
            <a:off x="6956984" y="6352143"/>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9CED61F9-A9B1-4103-E586-41B55AC1F6CC}"/>
              </a:ext>
            </a:extLst>
          </p:cNvPr>
          <p:cNvSpPr>
            <a:spLocks noGrp="1"/>
          </p:cNvSpPr>
          <p:nvPr>
            <p:ph type="sldNum" sz="quarter" idx="12"/>
          </p:nvPr>
        </p:nvSpPr>
        <p:spPr/>
        <p:txBody>
          <a:bodyPr/>
          <a:lstStyle/>
          <a:p>
            <a:fld id="{5DEF7F31-0B8A-474A-B86C-91F381754329}" type="slidenum">
              <a:rPr lang="en-US" smtClean="0"/>
              <a:t>6</a:t>
            </a:fld>
            <a:endParaRPr lang="en-US"/>
          </a:p>
        </p:txBody>
      </p:sp>
    </p:spTree>
    <p:extLst>
      <p:ext uri="{BB962C8B-B14F-4D97-AF65-F5344CB8AC3E}">
        <p14:creationId xmlns:p14="http://schemas.microsoft.com/office/powerpoint/2010/main" val="7789716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807E-0336-99A7-39F3-CCC34290B018}"/>
              </a:ext>
            </a:extLst>
          </p:cNvPr>
          <p:cNvSpPr>
            <a:spLocks noGrp="1"/>
          </p:cNvSpPr>
          <p:nvPr>
            <p:ph type="title"/>
          </p:nvPr>
        </p:nvSpPr>
        <p:spPr/>
        <p:txBody>
          <a:bodyPr/>
          <a:lstStyle/>
          <a:p>
            <a:r>
              <a:rPr lang="en-US" dirty="0"/>
              <a:t>Talk it Out</a:t>
            </a:r>
          </a:p>
        </p:txBody>
      </p:sp>
      <p:sp>
        <p:nvSpPr>
          <p:cNvPr id="3" name="Content Placeholder 2">
            <a:extLst>
              <a:ext uri="{FF2B5EF4-FFF2-40B4-BE49-F238E27FC236}">
                <a16:creationId xmlns:a16="http://schemas.microsoft.com/office/drawing/2014/main" id="{784A64A2-E5F2-E9CE-CE64-65D9C9F78678}"/>
              </a:ext>
            </a:extLst>
          </p:cNvPr>
          <p:cNvSpPr>
            <a:spLocks noGrp="1"/>
          </p:cNvSpPr>
          <p:nvPr>
            <p:ph idx="1"/>
          </p:nvPr>
        </p:nvSpPr>
        <p:spPr/>
        <p:txBody>
          <a:bodyPr/>
          <a:lstStyle/>
          <a:p>
            <a:r>
              <a:rPr lang="en-US" dirty="0"/>
              <a:t>Have someone read your draft and provide feedback on areas that seem complicated or unclear.</a:t>
            </a:r>
          </a:p>
          <a:p>
            <a:r>
              <a:rPr lang="en-US" dirty="0"/>
              <a:t>Look at the feedback and try to explain the point verbally to clarify.</a:t>
            </a:r>
          </a:p>
          <a:p>
            <a:r>
              <a:rPr lang="en-US" dirty="0"/>
              <a:t>If the verbal explanation helps clarify the point then take note of what you said and incorporate it into your essay.</a:t>
            </a:r>
          </a:p>
          <a:p>
            <a:endParaRPr lang="en-US" dirty="0"/>
          </a:p>
        </p:txBody>
      </p:sp>
      <p:sp>
        <p:nvSpPr>
          <p:cNvPr id="4" name="Footer Placeholder 3">
            <a:extLst>
              <a:ext uri="{FF2B5EF4-FFF2-40B4-BE49-F238E27FC236}">
                <a16:creationId xmlns:a16="http://schemas.microsoft.com/office/drawing/2014/main" id="{C740F702-BD50-7AFA-A932-E18BA19CA0E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A72958C-551E-CFC5-6840-3D537F0BD81B}"/>
              </a:ext>
            </a:extLst>
          </p:cNvPr>
          <p:cNvSpPr>
            <a:spLocks noGrp="1"/>
          </p:cNvSpPr>
          <p:nvPr>
            <p:ph type="sldNum" sz="quarter" idx="12"/>
          </p:nvPr>
        </p:nvSpPr>
        <p:spPr/>
        <p:txBody>
          <a:bodyPr/>
          <a:lstStyle/>
          <a:p>
            <a:fld id="{5DEF7F31-0B8A-474A-B86C-91F381754329}" type="slidenum">
              <a:rPr lang="en-US" smtClean="0"/>
              <a:t>60</a:t>
            </a:fld>
            <a:endParaRPr lang="en-US"/>
          </a:p>
        </p:txBody>
      </p:sp>
    </p:spTree>
    <p:extLst>
      <p:ext uri="{BB962C8B-B14F-4D97-AF65-F5344CB8AC3E}">
        <p14:creationId xmlns:p14="http://schemas.microsoft.com/office/powerpoint/2010/main" val="10529478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EB09F-D774-946D-E5FD-C144131BE85B}"/>
              </a:ext>
            </a:extLst>
          </p:cNvPr>
          <p:cNvSpPr>
            <a:spLocks noGrp="1"/>
          </p:cNvSpPr>
          <p:nvPr>
            <p:ph type="title"/>
          </p:nvPr>
        </p:nvSpPr>
        <p:spPr/>
        <p:txBody>
          <a:bodyPr/>
          <a:lstStyle/>
          <a:p>
            <a:r>
              <a:rPr lang="en-US" dirty="0"/>
              <a:t>The Need for Specific Feedback</a:t>
            </a:r>
          </a:p>
        </p:txBody>
      </p:sp>
      <p:sp>
        <p:nvSpPr>
          <p:cNvPr id="3" name="Content Placeholder 2">
            <a:extLst>
              <a:ext uri="{FF2B5EF4-FFF2-40B4-BE49-F238E27FC236}">
                <a16:creationId xmlns:a16="http://schemas.microsoft.com/office/drawing/2014/main" id="{203015D1-3156-5D35-D2C8-8CE699929F2A}"/>
              </a:ext>
            </a:extLst>
          </p:cNvPr>
          <p:cNvSpPr>
            <a:spLocks noGrp="1"/>
          </p:cNvSpPr>
          <p:nvPr>
            <p:ph idx="1"/>
          </p:nvPr>
        </p:nvSpPr>
        <p:spPr/>
        <p:txBody>
          <a:bodyPr/>
          <a:lstStyle/>
          <a:p>
            <a:r>
              <a:rPr lang="en-US" dirty="0"/>
              <a:t>Communicate with the reviewer on the type of feedback your are expecting.</a:t>
            </a:r>
          </a:p>
          <a:p>
            <a:r>
              <a:rPr lang="en-US" dirty="0"/>
              <a:t>Check assignment rubric. Discuss the criteria for evaluation beforehand with the reviewer.</a:t>
            </a:r>
          </a:p>
          <a:p>
            <a:endParaRPr lang="en-US" dirty="0"/>
          </a:p>
        </p:txBody>
      </p:sp>
      <p:sp>
        <p:nvSpPr>
          <p:cNvPr id="4" name="Footer Placeholder 3">
            <a:extLst>
              <a:ext uri="{FF2B5EF4-FFF2-40B4-BE49-F238E27FC236}">
                <a16:creationId xmlns:a16="http://schemas.microsoft.com/office/drawing/2014/main" id="{E24D85E2-A9B4-04C3-C5D3-6541D80DA33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30A9470-0594-ABA4-7F7B-462512873364}"/>
              </a:ext>
            </a:extLst>
          </p:cNvPr>
          <p:cNvSpPr>
            <a:spLocks noGrp="1"/>
          </p:cNvSpPr>
          <p:nvPr>
            <p:ph type="sldNum" sz="quarter" idx="12"/>
          </p:nvPr>
        </p:nvSpPr>
        <p:spPr/>
        <p:txBody>
          <a:bodyPr/>
          <a:lstStyle/>
          <a:p>
            <a:fld id="{5DEF7F31-0B8A-474A-B86C-91F381754329}" type="slidenum">
              <a:rPr lang="en-US" smtClean="0"/>
              <a:t>61</a:t>
            </a:fld>
            <a:endParaRPr lang="en-US"/>
          </a:p>
        </p:txBody>
      </p:sp>
    </p:spTree>
    <p:extLst>
      <p:ext uri="{BB962C8B-B14F-4D97-AF65-F5344CB8AC3E}">
        <p14:creationId xmlns:p14="http://schemas.microsoft.com/office/powerpoint/2010/main" val="42142958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FD0F-AD38-5B8A-687D-36E016C5F1B3}"/>
              </a:ext>
            </a:extLst>
          </p:cNvPr>
          <p:cNvSpPr>
            <a:spLocks noGrp="1"/>
          </p:cNvSpPr>
          <p:nvPr>
            <p:ph type="title"/>
          </p:nvPr>
        </p:nvSpPr>
        <p:spPr/>
        <p:txBody>
          <a:bodyPr/>
          <a:lstStyle/>
          <a:p>
            <a:r>
              <a:rPr lang="en-US" dirty="0"/>
              <a:t>Being a Good Peer Reviewer</a:t>
            </a:r>
          </a:p>
        </p:txBody>
      </p:sp>
      <p:sp>
        <p:nvSpPr>
          <p:cNvPr id="3" name="Content Placeholder 2">
            <a:extLst>
              <a:ext uri="{FF2B5EF4-FFF2-40B4-BE49-F238E27FC236}">
                <a16:creationId xmlns:a16="http://schemas.microsoft.com/office/drawing/2014/main" id="{BDB7983C-DA69-F858-8718-FECD1924E7BF}"/>
              </a:ext>
            </a:extLst>
          </p:cNvPr>
          <p:cNvSpPr>
            <a:spLocks noGrp="1"/>
          </p:cNvSpPr>
          <p:nvPr>
            <p:ph idx="1"/>
          </p:nvPr>
        </p:nvSpPr>
        <p:spPr/>
        <p:txBody>
          <a:bodyPr/>
          <a:lstStyle/>
          <a:p>
            <a:r>
              <a:rPr lang="en-US" dirty="0"/>
              <a:t>When reviewing someone else’s writing do the following:</a:t>
            </a:r>
          </a:p>
          <a:p>
            <a:pPr marL="617220" lvl="1" indent="-342900">
              <a:buFont typeface="Arial" panose="020B0604020202020204" pitchFamily="34" charset="0"/>
              <a:buChar char="•"/>
            </a:pPr>
            <a:r>
              <a:rPr lang="en-US" b="0" dirty="0"/>
              <a:t>Identify any problems and suggest alternate solution.</a:t>
            </a:r>
          </a:p>
          <a:p>
            <a:pPr marL="617220" lvl="1" indent="-342900">
              <a:buFont typeface="Arial" panose="020B0604020202020204" pitchFamily="34" charset="0"/>
              <a:buChar char="•"/>
            </a:pPr>
            <a:r>
              <a:rPr lang="en-US" b="0" dirty="0"/>
              <a:t>Support your feedback with reasonable claims.</a:t>
            </a:r>
          </a:p>
          <a:p>
            <a:pPr marL="617220" lvl="1" indent="-342900">
              <a:buFont typeface="Arial" panose="020B0604020202020204" pitchFamily="34" charset="0"/>
              <a:buChar char="•"/>
            </a:pPr>
            <a:r>
              <a:rPr lang="en-US" b="0" dirty="0"/>
              <a:t>Be convincing so the writer will want to follow your suggestions.</a:t>
            </a:r>
          </a:p>
          <a:p>
            <a:endParaRPr lang="en-US" dirty="0"/>
          </a:p>
        </p:txBody>
      </p:sp>
      <p:sp>
        <p:nvSpPr>
          <p:cNvPr id="4" name="Footer Placeholder 3">
            <a:extLst>
              <a:ext uri="{FF2B5EF4-FFF2-40B4-BE49-F238E27FC236}">
                <a16:creationId xmlns:a16="http://schemas.microsoft.com/office/drawing/2014/main" id="{C8BAC6AF-BDDA-1F79-27A0-267511C13C1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8FED01D-4306-AEF2-EC4F-03B70C8CF2F3}"/>
              </a:ext>
            </a:extLst>
          </p:cNvPr>
          <p:cNvSpPr>
            <a:spLocks noGrp="1"/>
          </p:cNvSpPr>
          <p:nvPr>
            <p:ph type="sldNum" sz="quarter" idx="12"/>
          </p:nvPr>
        </p:nvSpPr>
        <p:spPr/>
        <p:txBody>
          <a:bodyPr/>
          <a:lstStyle/>
          <a:p>
            <a:fld id="{5DEF7F31-0B8A-474A-B86C-91F381754329}" type="slidenum">
              <a:rPr lang="en-US" smtClean="0"/>
              <a:t>62</a:t>
            </a:fld>
            <a:endParaRPr lang="en-US"/>
          </a:p>
        </p:txBody>
      </p:sp>
    </p:spTree>
    <p:extLst>
      <p:ext uri="{BB962C8B-B14F-4D97-AF65-F5344CB8AC3E}">
        <p14:creationId xmlns:p14="http://schemas.microsoft.com/office/powerpoint/2010/main" val="20841563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8D2D-2D6A-E312-6E6F-F4B2C7604084}"/>
              </a:ext>
            </a:extLst>
          </p:cNvPr>
          <p:cNvSpPr>
            <a:spLocks noGrp="1"/>
          </p:cNvSpPr>
          <p:nvPr>
            <p:ph type="title"/>
          </p:nvPr>
        </p:nvSpPr>
        <p:spPr/>
        <p:txBody>
          <a:bodyPr/>
          <a:lstStyle/>
          <a:p>
            <a:r>
              <a:rPr lang="en-US" dirty="0"/>
              <a:t>Reviewing Criteria</a:t>
            </a:r>
          </a:p>
        </p:txBody>
      </p:sp>
      <p:sp>
        <p:nvSpPr>
          <p:cNvPr id="3" name="Content Placeholder 2">
            <a:extLst>
              <a:ext uri="{FF2B5EF4-FFF2-40B4-BE49-F238E27FC236}">
                <a16:creationId xmlns:a16="http://schemas.microsoft.com/office/drawing/2014/main" id="{69BEAE01-3668-0AE1-AD4B-7E17FE663FBA}"/>
              </a:ext>
            </a:extLst>
          </p:cNvPr>
          <p:cNvSpPr>
            <a:spLocks noGrp="1"/>
          </p:cNvSpPr>
          <p:nvPr>
            <p:ph idx="1"/>
          </p:nvPr>
        </p:nvSpPr>
        <p:spPr/>
        <p:txBody>
          <a:bodyPr/>
          <a:lstStyle/>
          <a:p>
            <a:r>
              <a:rPr lang="en-US" dirty="0"/>
              <a:t>Do a self-review if you are unable to get someone to properly review your paper. </a:t>
            </a:r>
          </a:p>
          <a:p>
            <a:r>
              <a:rPr lang="en-US" dirty="0"/>
              <a:t>It is important to ask yourself questions when you are reviewing the  following elements: </a:t>
            </a:r>
          </a:p>
          <a:p>
            <a:pPr marL="617220" lvl="1" indent="-342900">
              <a:buFont typeface="Arial" panose="020B0604020202020204" pitchFamily="34" charset="0"/>
              <a:buChar char="•"/>
            </a:pPr>
            <a:r>
              <a:rPr lang="en-US" b="0" dirty="0"/>
              <a:t>Organization</a:t>
            </a:r>
          </a:p>
          <a:p>
            <a:pPr marL="617220" lvl="1" indent="-342900">
              <a:buFont typeface="Arial" panose="020B0604020202020204" pitchFamily="34" charset="0"/>
              <a:buChar char="•"/>
            </a:pPr>
            <a:r>
              <a:rPr lang="en-US" b="0" dirty="0"/>
              <a:t>Focus</a:t>
            </a:r>
          </a:p>
          <a:p>
            <a:pPr marL="617220" lvl="1" indent="-342900">
              <a:buFont typeface="Arial" panose="020B0604020202020204" pitchFamily="34" charset="0"/>
              <a:buChar char="•"/>
            </a:pPr>
            <a:r>
              <a:rPr lang="en-US" b="0" dirty="0"/>
              <a:t>Style</a:t>
            </a:r>
          </a:p>
          <a:p>
            <a:pPr marL="617220" lvl="1" indent="-342900">
              <a:buFont typeface="Arial" panose="020B0604020202020204" pitchFamily="34" charset="0"/>
              <a:buChar char="•"/>
            </a:pPr>
            <a:r>
              <a:rPr lang="en-US" b="0" dirty="0"/>
              <a:t>Development</a:t>
            </a:r>
          </a:p>
          <a:p>
            <a:pPr marL="617220" lvl="1" indent="-342900">
              <a:buFont typeface="Arial" panose="020B0604020202020204" pitchFamily="34" charset="0"/>
              <a:buChar char="•"/>
            </a:pPr>
            <a:r>
              <a:rPr lang="en-US" b="0" dirty="0"/>
              <a:t>Conventions</a:t>
            </a:r>
          </a:p>
          <a:p>
            <a:endParaRPr lang="en-US" dirty="0"/>
          </a:p>
        </p:txBody>
      </p:sp>
      <p:sp>
        <p:nvSpPr>
          <p:cNvPr id="4" name="Footer Placeholder 3">
            <a:extLst>
              <a:ext uri="{FF2B5EF4-FFF2-40B4-BE49-F238E27FC236}">
                <a16:creationId xmlns:a16="http://schemas.microsoft.com/office/drawing/2014/main" id="{230140B3-E7CC-CC72-076F-7767C5F807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1325161-F3C3-67B8-162F-C9E5C84149FD}"/>
              </a:ext>
            </a:extLst>
          </p:cNvPr>
          <p:cNvSpPr>
            <a:spLocks noGrp="1"/>
          </p:cNvSpPr>
          <p:nvPr>
            <p:ph type="sldNum" sz="quarter" idx="12"/>
          </p:nvPr>
        </p:nvSpPr>
        <p:spPr/>
        <p:txBody>
          <a:bodyPr/>
          <a:lstStyle/>
          <a:p>
            <a:fld id="{5DEF7F31-0B8A-474A-B86C-91F381754329}" type="slidenum">
              <a:rPr lang="en-US" smtClean="0"/>
              <a:t>63</a:t>
            </a:fld>
            <a:endParaRPr lang="en-US"/>
          </a:p>
        </p:txBody>
      </p:sp>
    </p:spTree>
    <p:extLst>
      <p:ext uri="{BB962C8B-B14F-4D97-AF65-F5344CB8AC3E}">
        <p14:creationId xmlns:p14="http://schemas.microsoft.com/office/powerpoint/2010/main" val="24353535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704D-B910-9AB4-552F-EE07CAF58FCB}"/>
              </a:ext>
            </a:extLst>
          </p:cNvPr>
          <p:cNvSpPr>
            <a:spLocks noGrp="1"/>
          </p:cNvSpPr>
          <p:nvPr>
            <p:ph type="title"/>
          </p:nvPr>
        </p:nvSpPr>
        <p:spPr/>
        <p:txBody>
          <a:bodyPr/>
          <a:lstStyle/>
          <a:p>
            <a:r>
              <a:rPr lang="en-US" dirty="0"/>
              <a:t>Organization</a:t>
            </a:r>
          </a:p>
        </p:txBody>
      </p:sp>
      <p:sp>
        <p:nvSpPr>
          <p:cNvPr id="3" name="Content Placeholder 2">
            <a:extLst>
              <a:ext uri="{FF2B5EF4-FFF2-40B4-BE49-F238E27FC236}">
                <a16:creationId xmlns:a16="http://schemas.microsoft.com/office/drawing/2014/main" id="{BB74DA10-8AAA-A2D2-A036-243476D79295}"/>
              </a:ext>
            </a:extLst>
          </p:cNvPr>
          <p:cNvSpPr>
            <a:spLocks noGrp="1"/>
          </p:cNvSpPr>
          <p:nvPr>
            <p:ph idx="1"/>
          </p:nvPr>
        </p:nvSpPr>
        <p:spPr/>
        <p:txBody>
          <a:bodyPr/>
          <a:lstStyle/>
          <a:p>
            <a:r>
              <a:rPr lang="en-US" dirty="0"/>
              <a:t>What are your initial thoughts? </a:t>
            </a:r>
          </a:p>
          <a:p>
            <a:r>
              <a:rPr lang="en-US" dirty="0"/>
              <a:t>What strengths and weaknesses does the paper have?</a:t>
            </a:r>
          </a:p>
          <a:p>
            <a:r>
              <a:rPr lang="en-US" dirty="0"/>
              <a:t>What parts confused you, or might be confusing to other readers?</a:t>
            </a:r>
          </a:p>
          <a:p>
            <a:r>
              <a:rPr lang="en-US" dirty="0"/>
              <a:t>What’s the most important thing that the writer is trying to say?</a:t>
            </a:r>
          </a:p>
          <a:p>
            <a:endParaRPr lang="en-US" dirty="0"/>
          </a:p>
        </p:txBody>
      </p:sp>
      <p:sp>
        <p:nvSpPr>
          <p:cNvPr id="4" name="Footer Placeholder 3">
            <a:extLst>
              <a:ext uri="{FF2B5EF4-FFF2-40B4-BE49-F238E27FC236}">
                <a16:creationId xmlns:a16="http://schemas.microsoft.com/office/drawing/2014/main" id="{CA4E29AB-E497-0D30-954C-6A699D5AA48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1BED89F8-4BD7-819F-A433-50AB22A650A3}"/>
              </a:ext>
            </a:extLst>
          </p:cNvPr>
          <p:cNvSpPr txBox="1"/>
          <p:nvPr/>
        </p:nvSpPr>
        <p:spPr>
          <a:xfrm>
            <a:off x="6882556" y="6356350"/>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40270C16-BD11-AACF-B65D-011AC00E1495}"/>
              </a:ext>
            </a:extLst>
          </p:cNvPr>
          <p:cNvSpPr>
            <a:spLocks noGrp="1"/>
          </p:cNvSpPr>
          <p:nvPr>
            <p:ph type="sldNum" sz="quarter" idx="12"/>
          </p:nvPr>
        </p:nvSpPr>
        <p:spPr/>
        <p:txBody>
          <a:bodyPr/>
          <a:lstStyle/>
          <a:p>
            <a:fld id="{5DEF7F31-0B8A-474A-B86C-91F381754329}" type="slidenum">
              <a:rPr lang="en-US" smtClean="0"/>
              <a:t>64</a:t>
            </a:fld>
            <a:endParaRPr lang="en-US"/>
          </a:p>
        </p:txBody>
      </p:sp>
    </p:spTree>
    <p:extLst>
      <p:ext uri="{BB962C8B-B14F-4D97-AF65-F5344CB8AC3E}">
        <p14:creationId xmlns:p14="http://schemas.microsoft.com/office/powerpoint/2010/main" val="26136840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919EF-6E8C-7825-AB13-B38A3F74A2EF}"/>
              </a:ext>
            </a:extLst>
          </p:cNvPr>
          <p:cNvSpPr>
            <a:spLocks noGrp="1"/>
          </p:cNvSpPr>
          <p:nvPr>
            <p:ph type="title"/>
          </p:nvPr>
        </p:nvSpPr>
        <p:spPr/>
        <p:txBody>
          <a:bodyPr/>
          <a:lstStyle/>
          <a:p>
            <a:r>
              <a:rPr lang="en-US" dirty="0"/>
              <a:t>Focus</a:t>
            </a:r>
          </a:p>
        </p:txBody>
      </p:sp>
      <p:sp>
        <p:nvSpPr>
          <p:cNvPr id="3" name="Content Placeholder 2">
            <a:extLst>
              <a:ext uri="{FF2B5EF4-FFF2-40B4-BE49-F238E27FC236}">
                <a16:creationId xmlns:a16="http://schemas.microsoft.com/office/drawing/2014/main" id="{DE0574AD-C28B-59FE-12EF-C82E32F3388F}"/>
              </a:ext>
            </a:extLst>
          </p:cNvPr>
          <p:cNvSpPr>
            <a:spLocks noGrp="1"/>
          </p:cNvSpPr>
          <p:nvPr>
            <p:ph idx="1"/>
          </p:nvPr>
        </p:nvSpPr>
        <p:spPr/>
        <p:txBody>
          <a:bodyPr/>
          <a:lstStyle/>
          <a:p>
            <a:r>
              <a:rPr lang="en-US" dirty="0"/>
              <a:t>Is the paper focused on the assignment? </a:t>
            </a:r>
          </a:p>
          <a:p>
            <a:r>
              <a:rPr lang="en-US" dirty="0"/>
              <a:t>Does it follow the same thought throughout the paper, or does it jump from subject to subject? </a:t>
            </a:r>
          </a:p>
          <a:p>
            <a:r>
              <a:rPr lang="en-US" dirty="0"/>
              <a:t>Do I feel like I’m still learning about/thinking about the same subject at the end of the paper that I was at the beginning of the paper?</a:t>
            </a:r>
          </a:p>
          <a:p>
            <a:endParaRPr lang="en-US" dirty="0"/>
          </a:p>
        </p:txBody>
      </p:sp>
      <p:sp>
        <p:nvSpPr>
          <p:cNvPr id="4" name="Footer Placeholder 3">
            <a:extLst>
              <a:ext uri="{FF2B5EF4-FFF2-40B4-BE49-F238E27FC236}">
                <a16:creationId xmlns:a16="http://schemas.microsoft.com/office/drawing/2014/main" id="{9EDF9613-2E4D-AA8D-CD66-7AA92947CEC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8B38A46-6721-DB39-DA3C-5F719EEEEADB}"/>
              </a:ext>
            </a:extLst>
          </p:cNvPr>
          <p:cNvSpPr txBox="1"/>
          <p:nvPr/>
        </p:nvSpPr>
        <p:spPr>
          <a:xfrm>
            <a:off x="7060144"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97B81970-5514-80FB-E413-144C9D8B63D1}"/>
              </a:ext>
            </a:extLst>
          </p:cNvPr>
          <p:cNvSpPr>
            <a:spLocks noGrp="1"/>
          </p:cNvSpPr>
          <p:nvPr>
            <p:ph type="sldNum" sz="quarter" idx="12"/>
          </p:nvPr>
        </p:nvSpPr>
        <p:spPr/>
        <p:txBody>
          <a:bodyPr/>
          <a:lstStyle/>
          <a:p>
            <a:fld id="{5DEF7F31-0B8A-474A-B86C-91F381754329}" type="slidenum">
              <a:rPr lang="en-US" smtClean="0"/>
              <a:t>65</a:t>
            </a:fld>
            <a:endParaRPr lang="en-US"/>
          </a:p>
        </p:txBody>
      </p:sp>
    </p:spTree>
    <p:extLst>
      <p:ext uri="{BB962C8B-B14F-4D97-AF65-F5344CB8AC3E}">
        <p14:creationId xmlns:p14="http://schemas.microsoft.com/office/powerpoint/2010/main" val="26662313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87F4C-23C0-8181-6101-DD5FC0E2626E}"/>
              </a:ext>
            </a:extLst>
          </p:cNvPr>
          <p:cNvSpPr>
            <a:spLocks noGrp="1"/>
          </p:cNvSpPr>
          <p:nvPr>
            <p:ph type="title"/>
          </p:nvPr>
        </p:nvSpPr>
        <p:spPr/>
        <p:txBody>
          <a:bodyPr/>
          <a:lstStyle/>
          <a:p>
            <a:r>
              <a:rPr lang="en-US" dirty="0"/>
              <a:t>Style</a:t>
            </a:r>
          </a:p>
        </p:txBody>
      </p:sp>
      <p:sp>
        <p:nvSpPr>
          <p:cNvPr id="3" name="Content Placeholder 2">
            <a:extLst>
              <a:ext uri="{FF2B5EF4-FFF2-40B4-BE49-F238E27FC236}">
                <a16:creationId xmlns:a16="http://schemas.microsoft.com/office/drawing/2014/main" id="{11EF2AB4-9238-DFFC-8B01-0347D4E2EAC4}"/>
              </a:ext>
            </a:extLst>
          </p:cNvPr>
          <p:cNvSpPr>
            <a:spLocks noGrp="1"/>
          </p:cNvSpPr>
          <p:nvPr>
            <p:ph idx="1"/>
          </p:nvPr>
        </p:nvSpPr>
        <p:spPr/>
        <p:txBody>
          <a:bodyPr/>
          <a:lstStyle/>
          <a:p>
            <a:r>
              <a:rPr lang="en-US" dirty="0"/>
              <a:t>In what style is the paper written? </a:t>
            </a:r>
          </a:p>
          <a:p>
            <a:r>
              <a:rPr lang="en-US" dirty="0"/>
              <a:t>Does it work for the subject matter and assignment? </a:t>
            </a:r>
          </a:p>
          <a:p>
            <a:r>
              <a:rPr lang="en-US" dirty="0"/>
              <a:t>Will the paper appeal to its intended audience? </a:t>
            </a:r>
          </a:p>
          <a:p>
            <a:r>
              <a:rPr lang="en-US" dirty="0"/>
              <a:t>Is the writing at an appropriate level for the target audience?</a:t>
            </a:r>
          </a:p>
          <a:p>
            <a:endParaRPr lang="en-US" dirty="0"/>
          </a:p>
        </p:txBody>
      </p:sp>
      <p:sp>
        <p:nvSpPr>
          <p:cNvPr id="4" name="Footer Placeholder 3">
            <a:extLst>
              <a:ext uri="{FF2B5EF4-FFF2-40B4-BE49-F238E27FC236}">
                <a16:creationId xmlns:a16="http://schemas.microsoft.com/office/drawing/2014/main" id="{8F555F26-DA11-0959-AAC6-C5D4B834F25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B1A58D5D-DF9C-1754-2D8E-E34E6062C577}"/>
              </a:ext>
            </a:extLst>
          </p:cNvPr>
          <p:cNvSpPr txBox="1"/>
          <p:nvPr/>
        </p:nvSpPr>
        <p:spPr>
          <a:xfrm>
            <a:off x="6964451" y="6356350"/>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67153200-F7E5-98F7-8AC8-BA6277AF8C84}"/>
              </a:ext>
            </a:extLst>
          </p:cNvPr>
          <p:cNvSpPr>
            <a:spLocks noGrp="1"/>
          </p:cNvSpPr>
          <p:nvPr>
            <p:ph type="sldNum" sz="quarter" idx="12"/>
          </p:nvPr>
        </p:nvSpPr>
        <p:spPr/>
        <p:txBody>
          <a:bodyPr/>
          <a:lstStyle/>
          <a:p>
            <a:fld id="{5DEF7F31-0B8A-474A-B86C-91F381754329}" type="slidenum">
              <a:rPr lang="en-US" smtClean="0"/>
              <a:t>66</a:t>
            </a:fld>
            <a:endParaRPr lang="en-US"/>
          </a:p>
        </p:txBody>
      </p:sp>
    </p:spTree>
    <p:extLst>
      <p:ext uri="{BB962C8B-B14F-4D97-AF65-F5344CB8AC3E}">
        <p14:creationId xmlns:p14="http://schemas.microsoft.com/office/powerpoint/2010/main" val="14877970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52282-3997-91B0-751D-FB1BD5B3A2F8}"/>
              </a:ext>
            </a:extLst>
          </p:cNvPr>
          <p:cNvSpPr>
            <a:spLocks noGrp="1"/>
          </p:cNvSpPr>
          <p:nvPr>
            <p:ph type="title"/>
          </p:nvPr>
        </p:nvSpPr>
        <p:spPr/>
        <p:txBody>
          <a:bodyPr/>
          <a:lstStyle/>
          <a:p>
            <a:r>
              <a:rPr lang="en-US" dirty="0"/>
              <a:t>Development</a:t>
            </a:r>
          </a:p>
        </p:txBody>
      </p:sp>
      <p:sp>
        <p:nvSpPr>
          <p:cNvPr id="3" name="Content Placeholder 2">
            <a:extLst>
              <a:ext uri="{FF2B5EF4-FFF2-40B4-BE49-F238E27FC236}">
                <a16:creationId xmlns:a16="http://schemas.microsoft.com/office/drawing/2014/main" id="{9F04A342-4636-C878-0FE1-9DD791C11452}"/>
              </a:ext>
            </a:extLst>
          </p:cNvPr>
          <p:cNvSpPr>
            <a:spLocks noGrp="1"/>
          </p:cNvSpPr>
          <p:nvPr>
            <p:ph idx="1"/>
          </p:nvPr>
        </p:nvSpPr>
        <p:spPr/>
        <p:txBody>
          <a:bodyPr/>
          <a:lstStyle/>
          <a:p>
            <a:r>
              <a:rPr lang="en-US" dirty="0"/>
              <a:t>Does the title indicate what the paper is about?</a:t>
            </a:r>
          </a:p>
          <a:p>
            <a:r>
              <a:rPr lang="en-US" dirty="0"/>
              <a:t>Does it catch your interest? </a:t>
            </a:r>
          </a:p>
          <a:p>
            <a:r>
              <a:rPr lang="en-US" dirty="0"/>
              <a:t>Does the opening paragraph draw you in? If not, can you suggest a different approach to catch the readers’ attention?</a:t>
            </a:r>
          </a:p>
          <a:p>
            <a:endParaRPr lang="en-US" dirty="0"/>
          </a:p>
        </p:txBody>
      </p:sp>
      <p:sp>
        <p:nvSpPr>
          <p:cNvPr id="4" name="Footer Placeholder 3">
            <a:extLst>
              <a:ext uri="{FF2B5EF4-FFF2-40B4-BE49-F238E27FC236}">
                <a16:creationId xmlns:a16="http://schemas.microsoft.com/office/drawing/2014/main" id="{E9E27EF8-D92E-4B99-1123-EF20CE4EE5C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B0D03A3-B74C-524E-E2D3-E0F542D25351}"/>
              </a:ext>
            </a:extLst>
          </p:cNvPr>
          <p:cNvSpPr txBox="1"/>
          <p:nvPr/>
        </p:nvSpPr>
        <p:spPr>
          <a:xfrm>
            <a:off x="6903821"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B409B038-FD4B-5A1D-76EC-BDC3D0FAB2DB}"/>
              </a:ext>
            </a:extLst>
          </p:cNvPr>
          <p:cNvSpPr>
            <a:spLocks noGrp="1"/>
          </p:cNvSpPr>
          <p:nvPr>
            <p:ph type="sldNum" sz="quarter" idx="12"/>
          </p:nvPr>
        </p:nvSpPr>
        <p:spPr/>
        <p:txBody>
          <a:bodyPr/>
          <a:lstStyle/>
          <a:p>
            <a:fld id="{5DEF7F31-0B8A-474A-B86C-91F381754329}" type="slidenum">
              <a:rPr lang="en-US" smtClean="0"/>
              <a:t>67</a:t>
            </a:fld>
            <a:endParaRPr lang="en-US"/>
          </a:p>
        </p:txBody>
      </p:sp>
    </p:spTree>
    <p:extLst>
      <p:ext uri="{BB962C8B-B14F-4D97-AF65-F5344CB8AC3E}">
        <p14:creationId xmlns:p14="http://schemas.microsoft.com/office/powerpoint/2010/main" val="17414347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71FD-02B7-CB84-7151-C51FC241A632}"/>
              </a:ext>
            </a:extLst>
          </p:cNvPr>
          <p:cNvSpPr>
            <a:spLocks noGrp="1"/>
          </p:cNvSpPr>
          <p:nvPr>
            <p:ph type="title"/>
          </p:nvPr>
        </p:nvSpPr>
        <p:spPr/>
        <p:txBody>
          <a:bodyPr/>
          <a:lstStyle/>
          <a:p>
            <a:r>
              <a:rPr lang="en-US" dirty="0"/>
              <a:t>Conventions</a:t>
            </a:r>
          </a:p>
        </p:txBody>
      </p:sp>
      <p:sp>
        <p:nvSpPr>
          <p:cNvPr id="3" name="Content Placeholder 2">
            <a:extLst>
              <a:ext uri="{FF2B5EF4-FFF2-40B4-BE49-F238E27FC236}">
                <a16:creationId xmlns:a16="http://schemas.microsoft.com/office/drawing/2014/main" id="{B614E32E-5CC7-37A1-A18C-8779F9DDD592}"/>
              </a:ext>
            </a:extLst>
          </p:cNvPr>
          <p:cNvSpPr>
            <a:spLocks noGrp="1"/>
          </p:cNvSpPr>
          <p:nvPr>
            <p:ph idx="1"/>
          </p:nvPr>
        </p:nvSpPr>
        <p:spPr/>
        <p:txBody>
          <a:bodyPr/>
          <a:lstStyle/>
          <a:p>
            <a:r>
              <a:rPr lang="en-US" dirty="0"/>
              <a:t>Are common or appropriate writing conventions followed? </a:t>
            </a:r>
          </a:p>
          <a:p>
            <a:r>
              <a:rPr lang="en-US" dirty="0"/>
              <a:t>Are grammar, spelling, punctuation and other mechanics observed?</a:t>
            </a:r>
          </a:p>
          <a:p>
            <a:endParaRPr lang="en-US" dirty="0"/>
          </a:p>
        </p:txBody>
      </p:sp>
      <p:sp>
        <p:nvSpPr>
          <p:cNvPr id="4" name="Footer Placeholder 3">
            <a:extLst>
              <a:ext uri="{FF2B5EF4-FFF2-40B4-BE49-F238E27FC236}">
                <a16:creationId xmlns:a16="http://schemas.microsoft.com/office/drawing/2014/main" id="{DBF7C59D-03C5-4C22-E102-CCA2AA2B31D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0812E747-9621-D246-9FAF-E82DE7CD10E7}"/>
              </a:ext>
            </a:extLst>
          </p:cNvPr>
          <p:cNvSpPr txBox="1"/>
          <p:nvPr/>
        </p:nvSpPr>
        <p:spPr>
          <a:xfrm>
            <a:off x="6991540" y="6352143"/>
            <a:ext cx="3037114" cy="338554"/>
          </a:xfrm>
          <a:prstGeom prst="rect">
            <a:avLst/>
          </a:prstGeom>
          <a:noFill/>
        </p:spPr>
        <p:txBody>
          <a:bodyPr wrap="square" rtlCol="0">
            <a:spAutoFit/>
          </a:bodyPr>
          <a:lstStyle/>
          <a:p>
            <a:r>
              <a:rPr lang="en-US" sz="1600" dirty="0">
                <a:solidFill>
                  <a:srgbClr val="39393A"/>
                </a:solidFill>
              </a:rPr>
              <a:t>(Booth et al., 2022)</a:t>
            </a:r>
            <a:r>
              <a:rPr lang="en-US" sz="1600" dirty="0"/>
              <a:t>​</a:t>
            </a:r>
          </a:p>
        </p:txBody>
      </p:sp>
      <p:sp>
        <p:nvSpPr>
          <p:cNvPr id="5" name="Slide Number Placeholder 4">
            <a:extLst>
              <a:ext uri="{FF2B5EF4-FFF2-40B4-BE49-F238E27FC236}">
                <a16:creationId xmlns:a16="http://schemas.microsoft.com/office/drawing/2014/main" id="{4AC58D58-5FB4-E8CF-35DE-4C9E61A8957D}"/>
              </a:ext>
            </a:extLst>
          </p:cNvPr>
          <p:cNvSpPr>
            <a:spLocks noGrp="1"/>
          </p:cNvSpPr>
          <p:nvPr>
            <p:ph type="sldNum" sz="quarter" idx="12"/>
          </p:nvPr>
        </p:nvSpPr>
        <p:spPr/>
        <p:txBody>
          <a:bodyPr/>
          <a:lstStyle/>
          <a:p>
            <a:fld id="{5DEF7F31-0B8A-474A-B86C-91F381754329}" type="slidenum">
              <a:rPr lang="en-US" smtClean="0"/>
              <a:t>68</a:t>
            </a:fld>
            <a:endParaRPr lang="en-US"/>
          </a:p>
        </p:txBody>
      </p:sp>
    </p:spTree>
    <p:extLst>
      <p:ext uri="{BB962C8B-B14F-4D97-AF65-F5344CB8AC3E}">
        <p14:creationId xmlns:p14="http://schemas.microsoft.com/office/powerpoint/2010/main" val="12395547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32794-9825-74EB-2C20-A2C11F6E922A}"/>
              </a:ext>
            </a:extLst>
          </p:cNvPr>
          <p:cNvSpPr>
            <a:spLocks noGrp="1"/>
          </p:cNvSpPr>
          <p:nvPr>
            <p:ph type="title"/>
          </p:nvPr>
        </p:nvSpPr>
        <p:spPr/>
        <p:txBody>
          <a:bodyPr/>
          <a:lstStyle/>
          <a:p>
            <a:r>
              <a:rPr lang="en-US" dirty="0"/>
              <a:t>CARES Peer Review</a:t>
            </a:r>
          </a:p>
        </p:txBody>
      </p:sp>
      <p:sp>
        <p:nvSpPr>
          <p:cNvPr id="3" name="Content Placeholder 2">
            <a:extLst>
              <a:ext uri="{FF2B5EF4-FFF2-40B4-BE49-F238E27FC236}">
                <a16:creationId xmlns:a16="http://schemas.microsoft.com/office/drawing/2014/main" id="{5A002BF2-FC73-7B56-FC0E-6604DFC4AC2C}"/>
              </a:ext>
            </a:extLst>
          </p:cNvPr>
          <p:cNvSpPr>
            <a:spLocks noGrp="1"/>
          </p:cNvSpPr>
          <p:nvPr>
            <p:ph idx="1"/>
          </p:nvPr>
        </p:nvSpPr>
        <p:spPr/>
        <p:txBody>
          <a:bodyPr/>
          <a:lstStyle/>
          <a:p>
            <a:r>
              <a:rPr lang="en-US" dirty="0"/>
              <a:t>C – Congratulate</a:t>
            </a:r>
          </a:p>
          <a:p>
            <a:r>
              <a:rPr lang="en-US" dirty="0"/>
              <a:t>A – Ask clarifying questions</a:t>
            </a:r>
          </a:p>
          <a:p>
            <a:r>
              <a:rPr lang="en-US" dirty="0"/>
              <a:t>R – Request more. </a:t>
            </a:r>
          </a:p>
          <a:p>
            <a:r>
              <a:rPr lang="en-US" dirty="0"/>
              <a:t>E – Evaluate its value</a:t>
            </a:r>
          </a:p>
          <a:p>
            <a:r>
              <a:rPr lang="en-US" dirty="0"/>
              <a:t>S – Summarize</a:t>
            </a:r>
          </a:p>
          <a:p>
            <a:endParaRPr lang="en-US" dirty="0"/>
          </a:p>
        </p:txBody>
      </p:sp>
      <p:sp>
        <p:nvSpPr>
          <p:cNvPr id="4" name="Footer Placeholder 3">
            <a:extLst>
              <a:ext uri="{FF2B5EF4-FFF2-40B4-BE49-F238E27FC236}">
                <a16:creationId xmlns:a16="http://schemas.microsoft.com/office/drawing/2014/main" id="{90464201-2D3D-3EAD-CEF7-41F44DD02CA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9A99587-EE30-8CD7-55F4-50C8C921761E}"/>
              </a:ext>
            </a:extLst>
          </p:cNvPr>
          <p:cNvSpPr>
            <a:spLocks noGrp="1"/>
          </p:cNvSpPr>
          <p:nvPr>
            <p:ph type="sldNum" sz="quarter" idx="12"/>
          </p:nvPr>
        </p:nvSpPr>
        <p:spPr/>
        <p:txBody>
          <a:bodyPr/>
          <a:lstStyle/>
          <a:p>
            <a:fld id="{5DEF7F31-0B8A-474A-B86C-91F381754329}" type="slidenum">
              <a:rPr lang="en-US" smtClean="0"/>
              <a:t>69</a:t>
            </a:fld>
            <a:endParaRPr lang="en-US"/>
          </a:p>
        </p:txBody>
      </p:sp>
    </p:spTree>
    <p:extLst>
      <p:ext uri="{BB962C8B-B14F-4D97-AF65-F5344CB8AC3E}">
        <p14:creationId xmlns:p14="http://schemas.microsoft.com/office/powerpoint/2010/main" val="2178424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000C7-F56B-8BF6-B8D6-FFA1CBE96F8F}"/>
              </a:ext>
            </a:extLst>
          </p:cNvPr>
          <p:cNvSpPr>
            <a:spLocks noGrp="1"/>
          </p:cNvSpPr>
          <p:nvPr>
            <p:ph type="title"/>
          </p:nvPr>
        </p:nvSpPr>
        <p:spPr/>
        <p:txBody>
          <a:bodyPr/>
          <a:lstStyle/>
          <a:p>
            <a:r>
              <a:rPr lang="en-US" dirty="0"/>
              <a:t>Writing Your Conclusion</a:t>
            </a:r>
          </a:p>
        </p:txBody>
      </p:sp>
      <p:sp>
        <p:nvSpPr>
          <p:cNvPr id="3" name="Content Placeholder 2">
            <a:extLst>
              <a:ext uri="{FF2B5EF4-FFF2-40B4-BE49-F238E27FC236}">
                <a16:creationId xmlns:a16="http://schemas.microsoft.com/office/drawing/2014/main" id="{27F4F157-3164-A0E0-74DD-C2F83D5E8278}"/>
              </a:ext>
            </a:extLst>
          </p:cNvPr>
          <p:cNvSpPr>
            <a:spLocks noGrp="1"/>
          </p:cNvSpPr>
          <p:nvPr>
            <p:ph idx="1"/>
          </p:nvPr>
        </p:nvSpPr>
        <p:spPr/>
        <p:txBody>
          <a:bodyPr/>
          <a:lstStyle/>
          <a:p>
            <a:r>
              <a:rPr lang="en-US" dirty="0"/>
              <a:t>Conclusion is recap of the main points discussed in your paper and restates the thesis statement in different words.</a:t>
            </a:r>
          </a:p>
          <a:p>
            <a:r>
              <a:rPr lang="en-US" dirty="0"/>
              <a:t>Using different words to state your thesis, this keeps the writing fresh and shows the new perspective gained by then end of the paper.</a:t>
            </a:r>
          </a:p>
          <a:p>
            <a:endParaRPr lang="en-US" dirty="0"/>
          </a:p>
        </p:txBody>
      </p:sp>
      <p:sp>
        <p:nvSpPr>
          <p:cNvPr id="4" name="Footer Placeholder 3">
            <a:extLst>
              <a:ext uri="{FF2B5EF4-FFF2-40B4-BE49-F238E27FC236}">
                <a16:creationId xmlns:a16="http://schemas.microsoft.com/office/drawing/2014/main" id="{7D6B6429-71A5-68A4-9804-4FABB8DD2A1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D1C1AA7-44CA-734D-4A71-CFD86F106704}"/>
              </a:ext>
            </a:extLst>
          </p:cNvPr>
          <p:cNvSpPr>
            <a:spLocks noGrp="1"/>
          </p:cNvSpPr>
          <p:nvPr>
            <p:ph type="sldNum" sz="quarter" idx="12"/>
          </p:nvPr>
        </p:nvSpPr>
        <p:spPr/>
        <p:txBody>
          <a:bodyPr/>
          <a:lstStyle/>
          <a:p>
            <a:fld id="{5DEF7F31-0B8A-474A-B86C-91F381754329}" type="slidenum">
              <a:rPr lang="en-US" smtClean="0"/>
              <a:t>7</a:t>
            </a:fld>
            <a:endParaRPr lang="en-US"/>
          </a:p>
        </p:txBody>
      </p:sp>
    </p:spTree>
    <p:extLst>
      <p:ext uri="{BB962C8B-B14F-4D97-AF65-F5344CB8AC3E}">
        <p14:creationId xmlns:p14="http://schemas.microsoft.com/office/powerpoint/2010/main" val="14857347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88626-9170-968E-B2D0-2FF3557EB24E}"/>
              </a:ext>
            </a:extLst>
          </p:cNvPr>
          <p:cNvSpPr>
            <a:spLocks noGrp="1"/>
          </p:cNvSpPr>
          <p:nvPr>
            <p:ph type="title"/>
          </p:nvPr>
        </p:nvSpPr>
        <p:spPr/>
        <p:txBody>
          <a:bodyPr/>
          <a:lstStyle/>
          <a:p>
            <a:r>
              <a:rPr lang="en-US" dirty="0"/>
              <a:t>7.5 - Student Sample Research Essay</a:t>
            </a:r>
          </a:p>
        </p:txBody>
      </p:sp>
      <p:sp>
        <p:nvSpPr>
          <p:cNvPr id="3" name="Text Placeholder 2">
            <a:extLst>
              <a:ext uri="{FF2B5EF4-FFF2-40B4-BE49-F238E27FC236}">
                <a16:creationId xmlns:a16="http://schemas.microsoft.com/office/drawing/2014/main" id="{913496A2-DE5D-2EE0-4AA1-7AAA4C088452}"/>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11381C1F-2648-60DE-BF72-CDBE369A25F3}"/>
              </a:ext>
            </a:extLst>
          </p:cNvPr>
          <p:cNvSpPr>
            <a:spLocks noGrp="1"/>
          </p:cNvSpPr>
          <p:nvPr>
            <p:ph idx="1"/>
          </p:nvPr>
        </p:nvSpPr>
        <p:spPr/>
        <p:txBody>
          <a:bodyPr/>
          <a:lstStyle/>
          <a:p>
            <a:r>
              <a:rPr lang="en-US" dirty="0"/>
              <a:t>The writing process.</a:t>
            </a:r>
          </a:p>
          <a:p>
            <a:r>
              <a:rPr lang="en-US" dirty="0"/>
              <a:t>Research.</a:t>
            </a:r>
          </a:p>
          <a:p>
            <a:r>
              <a:rPr lang="en-US" dirty="0"/>
              <a:t>Outline ideas.</a:t>
            </a:r>
          </a:p>
          <a:p>
            <a:r>
              <a:rPr lang="en-US" dirty="0"/>
              <a:t>Revising.</a:t>
            </a:r>
          </a:p>
          <a:p>
            <a:endParaRPr lang="en-US" dirty="0"/>
          </a:p>
        </p:txBody>
      </p:sp>
      <p:sp>
        <p:nvSpPr>
          <p:cNvPr id="5" name="Footer Placeholder 4">
            <a:extLst>
              <a:ext uri="{FF2B5EF4-FFF2-40B4-BE49-F238E27FC236}">
                <a16:creationId xmlns:a16="http://schemas.microsoft.com/office/drawing/2014/main" id="{BCDDE514-A7F7-4D10-7FFF-07AAFF215C1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264D4A2D-80CE-0272-F547-33E57A5D946B}"/>
              </a:ext>
            </a:extLst>
          </p:cNvPr>
          <p:cNvSpPr>
            <a:spLocks noGrp="1"/>
          </p:cNvSpPr>
          <p:nvPr>
            <p:ph type="sldNum" sz="quarter" idx="12"/>
          </p:nvPr>
        </p:nvSpPr>
        <p:spPr/>
        <p:txBody>
          <a:bodyPr/>
          <a:lstStyle/>
          <a:p>
            <a:fld id="{5DEF7F31-0B8A-474A-B86C-91F381754329}" type="slidenum">
              <a:rPr lang="en-US" smtClean="0"/>
              <a:t>70</a:t>
            </a:fld>
            <a:endParaRPr lang="en-US" dirty="0"/>
          </a:p>
        </p:txBody>
      </p:sp>
    </p:spTree>
    <p:extLst>
      <p:ext uri="{BB962C8B-B14F-4D97-AF65-F5344CB8AC3E}">
        <p14:creationId xmlns:p14="http://schemas.microsoft.com/office/powerpoint/2010/main" val="41931897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6D9C2-ED0C-E8DA-B354-6F62E4E73BD6}"/>
              </a:ext>
            </a:extLst>
          </p:cNvPr>
          <p:cNvSpPr>
            <a:spLocks noGrp="1"/>
          </p:cNvSpPr>
          <p:nvPr>
            <p:ph type="title"/>
          </p:nvPr>
        </p:nvSpPr>
        <p:spPr/>
        <p:txBody>
          <a:bodyPr/>
          <a:lstStyle/>
          <a:p>
            <a:r>
              <a:rPr lang="en-US" dirty="0"/>
              <a:t>The Writing Process</a:t>
            </a:r>
          </a:p>
        </p:txBody>
      </p:sp>
      <p:sp>
        <p:nvSpPr>
          <p:cNvPr id="3" name="Content Placeholder 2">
            <a:extLst>
              <a:ext uri="{FF2B5EF4-FFF2-40B4-BE49-F238E27FC236}">
                <a16:creationId xmlns:a16="http://schemas.microsoft.com/office/drawing/2014/main" id="{74BC0939-906C-5AC3-D662-8A57C79195F4}"/>
              </a:ext>
            </a:extLst>
          </p:cNvPr>
          <p:cNvSpPr>
            <a:spLocks noGrp="1"/>
          </p:cNvSpPr>
          <p:nvPr>
            <p:ph idx="1"/>
          </p:nvPr>
        </p:nvSpPr>
        <p:spPr/>
        <p:txBody>
          <a:bodyPr/>
          <a:lstStyle/>
          <a:p>
            <a:pPr>
              <a:lnSpc>
                <a:spcPct val="100000"/>
              </a:lnSpc>
            </a:pPr>
            <a:r>
              <a:rPr lang="en-US" dirty="0"/>
              <a:t>The writing process is a step by step process to write a essay.</a:t>
            </a:r>
          </a:p>
          <a:p>
            <a:pPr marL="514350" indent="-514350">
              <a:lnSpc>
                <a:spcPct val="100000"/>
              </a:lnSpc>
              <a:buFont typeface="+mj-lt"/>
              <a:buAutoNum type="arabicPeriod"/>
            </a:pPr>
            <a:r>
              <a:rPr lang="en-US" b="1" dirty="0"/>
              <a:t>Research:</a:t>
            </a:r>
            <a:r>
              <a:rPr lang="en-US" dirty="0"/>
              <a:t> First, do an internet search to learn about the topic through radio podcasts and news articles. Then search the college library databases for scholarly articles.</a:t>
            </a:r>
          </a:p>
          <a:p>
            <a:pPr marL="514350" indent="-514350">
              <a:lnSpc>
                <a:spcPct val="100000"/>
              </a:lnSpc>
              <a:buFont typeface="+mj-lt"/>
              <a:buAutoNum type="arabicPeriod"/>
            </a:pPr>
            <a:r>
              <a:rPr lang="en-US" b="1" dirty="0"/>
              <a:t>Outline ideas</a:t>
            </a:r>
            <a:r>
              <a:rPr lang="en-US" dirty="0"/>
              <a:t>: After researching the topic and learning what subject experts are saying create </a:t>
            </a:r>
            <a:r>
              <a:rPr lang="en-US" dirty="0">
                <a:hlinkClick r:id="rId2"/>
              </a:rPr>
              <a:t>a sentence outline for the paper</a:t>
            </a:r>
            <a:r>
              <a:rPr lang="en-US" dirty="0"/>
              <a:t>.</a:t>
            </a:r>
          </a:p>
          <a:p>
            <a:endParaRPr lang="en-US" dirty="0"/>
          </a:p>
        </p:txBody>
      </p:sp>
      <p:sp>
        <p:nvSpPr>
          <p:cNvPr id="4" name="Footer Placeholder 3">
            <a:extLst>
              <a:ext uri="{FF2B5EF4-FFF2-40B4-BE49-F238E27FC236}">
                <a16:creationId xmlns:a16="http://schemas.microsoft.com/office/drawing/2014/main" id="{62034026-F1B1-2936-7D5B-C38C1722EF9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28B1700C-4ED8-E0D6-6C66-50ACFC0C9E45}"/>
              </a:ext>
            </a:extLst>
          </p:cNvPr>
          <p:cNvSpPr>
            <a:spLocks noGrp="1"/>
          </p:cNvSpPr>
          <p:nvPr>
            <p:ph type="sldNum" sz="quarter" idx="12"/>
          </p:nvPr>
        </p:nvSpPr>
        <p:spPr/>
        <p:txBody>
          <a:bodyPr/>
          <a:lstStyle/>
          <a:p>
            <a:fld id="{5DEF7F31-0B8A-474A-B86C-91F381754329}" type="slidenum">
              <a:rPr lang="en-US" smtClean="0"/>
              <a:t>71</a:t>
            </a:fld>
            <a:endParaRPr lang="en-US"/>
          </a:p>
        </p:txBody>
      </p:sp>
    </p:spTree>
    <p:extLst>
      <p:ext uri="{BB962C8B-B14F-4D97-AF65-F5344CB8AC3E}">
        <p14:creationId xmlns:p14="http://schemas.microsoft.com/office/powerpoint/2010/main" val="34055037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86174-A73D-D1DE-32DC-54D4B1524C4D}"/>
              </a:ext>
            </a:extLst>
          </p:cNvPr>
          <p:cNvSpPr>
            <a:spLocks noGrp="1"/>
          </p:cNvSpPr>
          <p:nvPr>
            <p:ph type="title"/>
          </p:nvPr>
        </p:nvSpPr>
        <p:spPr/>
        <p:txBody>
          <a:bodyPr/>
          <a:lstStyle/>
          <a:p>
            <a:r>
              <a:rPr lang="en-US" dirty="0"/>
              <a:t>The Writing Process (Continue 2)</a:t>
            </a:r>
          </a:p>
        </p:txBody>
      </p:sp>
      <p:sp>
        <p:nvSpPr>
          <p:cNvPr id="3" name="Content Placeholder 2">
            <a:extLst>
              <a:ext uri="{FF2B5EF4-FFF2-40B4-BE49-F238E27FC236}">
                <a16:creationId xmlns:a16="http://schemas.microsoft.com/office/drawing/2014/main" id="{3736A6CC-9DF3-AE36-908D-C1086371AA79}"/>
              </a:ext>
            </a:extLst>
          </p:cNvPr>
          <p:cNvSpPr>
            <a:spLocks noGrp="1"/>
          </p:cNvSpPr>
          <p:nvPr>
            <p:ph idx="1"/>
          </p:nvPr>
        </p:nvSpPr>
        <p:spPr/>
        <p:txBody>
          <a:bodyPr/>
          <a:lstStyle/>
          <a:p>
            <a:pPr marL="514350" indent="-514350">
              <a:lnSpc>
                <a:spcPct val="100000"/>
              </a:lnSpc>
              <a:buFont typeface="+mj-lt"/>
              <a:buAutoNum type="arabicPeriod" startAt="3"/>
            </a:pPr>
            <a:r>
              <a:rPr lang="en-US" b="1" dirty="0"/>
              <a:t>Drafting Ideas and Integrating Sources</a:t>
            </a:r>
            <a:r>
              <a:rPr lang="en-US" dirty="0"/>
              <a:t>: Once outline is complete, next step is to </a:t>
            </a:r>
            <a:r>
              <a:rPr lang="en-US" dirty="0">
                <a:hlinkClick r:id="rId2"/>
              </a:rPr>
              <a:t>create a rough draft of the research paper</a:t>
            </a:r>
            <a:endParaRPr lang="en-US" dirty="0"/>
          </a:p>
          <a:p>
            <a:pPr marL="617220" lvl="1" indent="-342900">
              <a:lnSpc>
                <a:spcPct val="100000"/>
              </a:lnSpc>
              <a:buFont typeface="Arial" panose="020B0604020202020204" pitchFamily="34" charset="0"/>
              <a:buChar char="•"/>
            </a:pPr>
            <a:r>
              <a:rPr lang="en-US" b="0" dirty="0"/>
              <a:t>Integrate sources using </a:t>
            </a:r>
            <a:r>
              <a:rPr lang="en-US" b="0" dirty="0">
                <a:hlinkClick r:id="rId3"/>
              </a:rPr>
              <a:t>APA in-text citation</a:t>
            </a:r>
            <a:r>
              <a:rPr lang="en-US" b="0" dirty="0"/>
              <a:t>.</a:t>
            </a:r>
          </a:p>
          <a:p>
            <a:pPr marL="617220" lvl="1" indent="-342900">
              <a:lnSpc>
                <a:spcPct val="100000"/>
              </a:lnSpc>
              <a:buFont typeface="Arial" panose="020B0604020202020204" pitchFamily="34" charset="0"/>
              <a:buChar char="•"/>
            </a:pPr>
            <a:r>
              <a:rPr lang="en-US" b="0" dirty="0"/>
              <a:t>Create reference list  following </a:t>
            </a:r>
            <a:r>
              <a:rPr lang="en-US" b="0" dirty="0">
                <a:hlinkClick r:id="rId4"/>
              </a:rPr>
              <a:t>APA conventions for references</a:t>
            </a:r>
            <a:r>
              <a:rPr lang="en-US" b="0" dirty="0"/>
              <a:t>.</a:t>
            </a:r>
          </a:p>
          <a:p>
            <a:endParaRPr lang="en-US" dirty="0"/>
          </a:p>
        </p:txBody>
      </p:sp>
      <p:sp>
        <p:nvSpPr>
          <p:cNvPr id="4" name="Footer Placeholder 3">
            <a:extLst>
              <a:ext uri="{FF2B5EF4-FFF2-40B4-BE49-F238E27FC236}">
                <a16:creationId xmlns:a16="http://schemas.microsoft.com/office/drawing/2014/main" id="{A2E8B561-2EBC-6931-A04D-914811F9610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31D8EFDB-4448-C4DF-AB4E-D522C3235521}"/>
              </a:ext>
            </a:extLst>
          </p:cNvPr>
          <p:cNvSpPr>
            <a:spLocks noGrp="1"/>
          </p:cNvSpPr>
          <p:nvPr>
            <p:ph type="sldNum" sz="quarter" idx="12"/>
          </p:nvPr>
        </p:nvSpPr>
        <p:spPr/>
        <p:txBody>
          <a:bodyPr/>
          <a:lstStyle/>
          <a:p>
            <a:fld id="{5DEF7F31-0B8A-474A-B86C-91F381754329}" type="slidenum">
              <a:rPr lang="en-US" smtClean="0"/>
              <a:t>72</a:t>
            </a:fld>
            <a:endParaRPr lang="en-US"/>
          </a:p>
        </p:txBody>
      </p:sp>
    </p:spTree>
    <p:extLst>
      <p:ext uri="{BB962C8B-B14F-4D97-AF65-F5344CB8AC3E}">
        <p14:creationId xmlns:p14="http://schemas.microsoft.com/office/powerpoint/2010/main" val="29908282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03A6-D448-0EDA-C417-33C276ECE108}"/>
              </a:ext>
            </a:extLst>
          </p:cNvPr>
          <p:cNvSpPr>
            <a:spLocks noGrp="1"/>
          </p:cNvSpPr>
          <p:nvPr>
            <p:ph type="title"/>
          </p:nvPr>
        </p:nvSpPr>
        <p:spPr/>
        <p:txBody>
          <a:bodyPr/>
          <a:lstStyle/>
          <a:p>
            <a:r>
              <a:rPr lang="en-US" dirty="0"/>
              <a:t>The Writing Process (Continue 3)</a:t>
            </a:r>
          </a:p>
        </p:txBody>
      </p:sp>
      <p:sp>
        <p:nvSpPr>
          <p:cNvPr id="3" name="Content Placeholder 2">
            <a:extLst>
              <a:ext uri="{FF2B5EF4-FFF2-40B4-BE49-F238E27FC236}">
                <a16:creationId xmlns:a16="http://schemas.microsoft.com/office/drawing/2014/main" id="{6098C2E2-8258-4579-CD02-FAC901033D03}"/>
              </a:ext>
            </a:extLst>
          </p:cNvPr>
          <p:cNvSpPr>
            <a:spLocks noGrp="1"/>
          </p:cNvSpPr>
          <p:nvPr>
            <p:ph idx="1"/>
          </p:nvPr>
        </p:nvSpPr>
        <p:spPr/>
        <p:txBody>
          <a:bodyPr/>
          <a:lstStyle/>
          <a:p>
            <a:pPr marL="514350" indent="-514350">
              <a:lnSpc>
                <a:spcPct val="100000"/>
              </a:lnSpc>
              <a:buFont typeface="+mj-lt"/>
              <a:buAutoNum type="arabicPeriod" startAt="4"/>
            </a:pPr>
            <a:r>
              <a:rPr lang="en-US" b="1" dirty="0"/>
              <a:t>Revise</a:t>
            </a:r>
            <a:r>
              <a:rPr lang="en-US" dirty="0"/>
              <a:t>: </a:t>
            </a:r>
            <a:r>
              <a:rPr lang="en-US" dirty="0">
                <a:hlinkClick r:id="rId2"/>
              </a:rPr>
              <a:t>Develop a final draft</a:t>
            </a:r>
            <a:r>
              <a:rPr lang="en-US" dirty="0"/>
              <a:t>. Can book an appointment with the </a:t>
            </a:r>
            <a:r>
              <a:rPr lang="en-US" dirty="0">
                <a:hlinkClick r:id="rId3"/>
              </a:rPr>
              <a:t>Writing Centre</a:t>
            </a:r>
            <a:r>
              <a:rPr lang="en-US" dirty="0"/>
              <a:t> for help identifying problems.</a:t>
            </a:r>
          </a:p>
          <a:p>
            <a:pPr marL="617220" lvl="1" indent="-342900">
              <a:lnSpc>
                <a:spcPct val="100000"/>
              </a:lnSpc>
              <a:buFont typeface="Arial" panose="020B0604020202020204" pitchFamily="34" charset="0"/>
              <a:buChar char="•"/>
            </a:pPr>
            <a:r>
              <a:rPr lang="en-US" b="0" dirty="0"/>
              <a:t>Read the work aloud to help identify problems with sentence structure.</a:t>
            </a:r>
          </a:p>
          <a:p>
            <a:pPr marL="617220" lvl="1" indent="-342900">
              <a:lnSpc>
                <a:spcPct val="100000"/>
              </a:lnSpc>
              <a:buFont typeface="Arial" panose="020B0604020202020204" pitchFamily="34" charset="0"/>
              <a:buChar char="•"/>
            </a:pPr>
            <a:r>
              <a:rPr lang="en-US" b="0" dirty="0"/>
              <a:t>Add transition sentences to make the essay cohesive.</a:t>
            </a:r>
          </a:p>
          <a:p>
            <a:pPr marL="617220" lvl="1" indent="-342900">
              <a:lnSpc>
                <a:spcPct val="100000"/>
              </a:lnSpc>
              <a:buFont typeface="Arial" panose="020B0604020202020204" pitchFamily="34" charset="0"/>
              <a:buChar char="•"/>
            </a:pPr>
            <a:r>
              <a:rPr lang="en-US" b="0" dirty="0"/>
              <a:t>Review reference list for accurate formatting.</a:t>
            </a:r>
          </a:p>
          <a:p>
            <a:endParaRPr lang="en-US" dirty="0"/>
          </a:p>
        </p:txBody>
      </p:sp>
      <p:sp>
        <p:nvSpPr>
          <p:cNvPr id="4" name="Footer Placeholder 3">
            <a:extLst>
              <a:ext uri="{FF2B5EF4-FFF2-40B4-BE49-F238E27FC236}">
                <a16:creationId xmlns:a16="http://schemas.microsoft.com/office/drawing/2014/main" id="{F87C1A86-2993-E64B-55F7-A9677080263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ACB3E6C-08BF-E62C-5185-18C9032613C6}"/>
              </a:ext>
            </a:extLst>
          </p:cNvPr>
          <p:cNvSpPr>
            <a:spLocks noGrp="1"/>
          </p:cNvSpPr>
          <p:nvPr>
            <p:ph type="sldNum" sz="quarter" idx="12"/>
          </p:nvPr>
        </p:nvSpPr>
        <p:spPr/>
        <p:txBody>
          <a:bodyPr/>
          <a:lstStyle/>
          <a:p>
            <a:fld id="{5DEF7F31-0B8A-474A-B86C-91F381754329}" type="slidenum">
              <a:rPr lang="en-US" smtClean="0"/>
              <a:t>73</a:t>
            </a:fld>
            <a:endParaRPr lang="en-US"/>
          </a:p>
        </p:txBody>
      </p:sp>
    </p:spTree>
    <p:extLst>
      <p:ext uri="{BB962C8B-B14F-4D97-AF65-F5344CB8AC3E}">
        <p14:creationId xmlns:p14="http://schemas.microsoft.com/office/powerpoint/2010/main" val="9792987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871C0-3234-68D3-1D3B-ABAD12F8708A}"/>
              </a:ext>
            </a:extLst>
          </p:cNvPr>
          <p:cNvSpPr>
            <a:spLocks noGrp="1"/>
          </p:cNvSpPr>
          <p:nvPr>
            <p:ph type="title"/>
          </p:nvPr>
        </p:nvSpPr>
        <p:spPr/>
        <p:txBody>
          <a:bodyPr/>
          <a:lstStyle/>
          <a:p>
            <a:r>
              <a:rPr lang="en-US" dirty="0"/>
              <a:t>7.5 - Key Takeaways</a:t>
            </a:r>
          </a:p>
        </p:txBody>
      </p:sp>
      <p:sp>
        <p:nvSpPr>
          <p:cNvPr id="3" name="Content Placeholder 2">
            <a:extLst>
              <a:ext uri="{FF2B5EF4-FFF2-40B4-BE49-F238E27FC236}">
                <a16:creationId xmlns:a16="http://schemas.microsoft.com/office/drawing/2014/main" id="{68542DDA-96A7-AD0F-8B99-05146E206F57}"/>
              </a:ext>
            </a:extLst>
          </p:cNvPr>
          <p:cNvSpPr>
            <a:spLocks noGrp="1"/>
          </p:cNvSpPr>
          <p:nvPr>
            <p:ph idx="1"/>
          </p:nvPr>
        </p:nvSpPr>
        <p:spPr/>
        <p:txBody>
          <a:bodyPr/>
          <a:lstStyle/>
          <a:p>
            <a:r>
              <a:rPr lang="en-US" dirty="0"/>
              <a:t>Writing a good research essay will require you to spend time researching and learning about your topic.  Use the internet and your college library to make sure you have a good variety of sources.</a:t>
            </a:r>
          </a:p>
          <a:p>
            <a:r>
              <a:rPr lang="en-US" dirty="0"/>
              <a:t>Outlining your ideas will help you to structure your essay.</a:t>
            </a:r>
          </a:p>
          <a:p>
            <a:endParaRPr lang="en-US" dirty="0"/>
          </a:p>
        </p:txBody>
      </p:sp>
      <p:sp>
        <p:nvSpPr>
          <p:cNvPr id="4" name="Footer Placeholder 3">
            <a:extLst>
              <a:ext uri="{FF2B5EF4-FFF2-40B4-BE49-F238E27FC236}">
                <a16:creationId xmlns:a16="http://schemas.microsoft.com/office/drawing/2014/main" id="{DC152E3B-3E28-6FE1-EB50-00BCB501A70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2411786E-47F1-CB0F-B8FD-54DE9E431F29}"/>
              </a:ext>
            </a:extLst>
          </p:cNvPr>
          <p:cNvSpPr>
            <a:spLocks noGrp="1"/>
          </p:cNvSpPr>
          <p:nvPr>
            <p:ph type="sldNum" sz="quarter" idx="12"/>
          </p:nvPr>
        </p:nvSpPr>
        <p:spPr/>
        <p:txBody>
          <a:bodyPr/>
          <a:lstStyle/>
          <a:p>
            <a:fld id="{5DEF7F31-0B8A-474A-B86C-91F381754329}" type="slidenum">
              <a:rPr lang="en-US" smtClean="0"/>
              <a:t>74</a:t>
            </a:fld>
            <a:endParaRPr lang="en-US"/>
          </a:p>
        </p:txBody>
      </p:sp>
    </p:spTree>
    <p:extLst>
      <p:ext uri="{BB962C8B-B14F-4D97-AF65-F5344CB8AC3E}">
        <p14:creationId xmlns:p14="http://schemas.microsoft.com/office/powerpoint/2010/main" val="15313401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845B3-CBE3-EB6E-9159-9D35A8A50033}"/>
              </a:ext>
            </a:extLst>
          </p:cNvPr>
          <p:cNvSpPr>
            <a:spLocks noGrp="1"/>
          </p:cNvSpPr>
          <p:nvPr>
            <p:ph type="title"/>
          </p:nvPr>
        </p:nvSpPr>
        <p:spPr/>
        <p:txBody>
          <a:bodyPr/>
          <a:lstStyle/>
          <a:p>
            <a:r>
              <a:rPr lang="en-US" dirty="0"/>
              <a:t>7.5 - Key Takeaways (Continued)</a:t>
            </a:r>
          </a:p>
        </p:txBody>
      </p:sp>
      <p:sp>
        <p:nvSpPr>
          <p:cNvPr id="3" name="Content Placeholder 2">
            <a:extLst>
              <a:ext uri="{FF2B5EF4-FFF2-40B4-BE49-F238E27FC236}">
                <a16:creationId xmlns:a16="http://schemas.microsoft.com/office/drawing/2014/main" id="{73E17B39-947F-B235-9558-B86DF0EFEF4E}"/>
              </a:ext>
            </a:extLst>
          </p:cNvPr>
          <p:cNvSpPr>
            <a:spLocks noGrp="1"/>
          </p:cNvSpPr>
          <p:nvPr>
            <p:ph idx="1"/>
          </p:nvPr>
        </p:nvSpPr>
        <p:spPr/>
        <p:txBody>
          <a:bodyPr/>
          <a:lstStyle/>
          <a:p>
            <a:pPr>
              <a:buFont typeface="Arial" panose="020B0604020202020204" pitchFamily="34" charset="0"/>
              <a:buChar char="•"/>
            </a:pPr>
            <a:r>
              <a:rPr lang="en-US" dirty="0"/>
              <a:t>You build your draft by expanding the ideas from your outline, supporting your points with evidence from your research sources.</a:t>
            </a:r>
          </a:p>
          <a:p>
            <a:pPr>
              <a:buFont typeface="Arial" panose="020B0604020202020204" pitchFamily="34" charset="0"/>
              <a:buChar char="•"/>
            </a:pPr>
            <a:r>
              <a:rPr lang="en-US" dirty="0"/>
              <a:t>Taking the time to revise for cohesion, sentence structure, and proper citations is important.  Visiting your college Writing Centre can be very beneficial, as you'll get help identifying problems you may not notice on your own.</a:t>
            </a:r>
          </a:p>
          <a:p>
            <a:endParaRPr lang="en-US" dirty="0"/>
          </a:p>
        </p:txBody>
      </p:sp>
      <p:sp>
        <p:nvSpPr>
          <p:cNvPr id="4" name="Footer Placeholder 3">
            <a:extLst>
              <a:ext uri="{FF2B5EF4-FFF2-40B4-BE49-F238E27FC236}">
                <a16:creationId xmlns:a16="http://schemas.microsoft.com/office/drawing/2014/main" id="{B20D51A9-64E1-E6BB-DC74-B3F06C679A2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6D19787-CF6B-CB2B-A29B-ABB1FF87A2E7}"/>
              </a:ext>
            </a:extLst>
          </p:cNvPr>
          <p:cNvSpPr>
            <a:spLocks noGrp="1"/>
          </p:cNvSpPr>
          <p:nvPr>
            <p:ph type="sldNum" sz="quarter" idx="12"/>
          </p:nvPr>
        </p:nvSpPr>
        <p:spPr/>
        <p:txBody>
          <a:bodyPr/>
          <a:lstStyle/>
          <a:p>
            <a:fld id="{5DEF7F31-0B8A-474A-B86C-91F381754329}" type="slidenum">
              <a:rPr lang="en-US" smtClean="0"/>
              <a:t>75</a:t>
            </a:fld>
            <a:endParaRPr lang="en-US"/>
          </a:p>
        </p:txBody>
      </p:sp>
    </p:spTree>
    <p:extLst>
      <p:ext uri="{BB962C8B-B14F-4D97-AF65-F5344CB8AC3E}">
        <p14:creationId xmlns:p14="http://schemas.microsoft.com/office/powerpoint/2010/main" val="13298315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AE03-DE87-3401-8A78-18CCF362A1ED}"/>
              </a:ext>
            </a:extLst>
          </p:cNvPr>
          <p:cNvSpPr>
            <a:spLocks noGrp="1"/>
          </p:cNvSpPr>
          <p:nvPr>
            <p:ph type="title"/>
          </p:nvPr>
        </p:nvSpPr>
        <p:spPr/>
        <p:txBody>
          <a:bodyPr/>
          <a:lstStyle/>
          <a:p>
            <a:r>
              <a:rPr lang="en-US" b="1" dirty="0"/>
              <a:t>References &amp; Attributions</a:t>
            </a:r>
            <a:endParaRPr lang="en-US" dirty="0"/>
          </a:p>
        </p:txBody>
      </p:sp>
      <p:sp>
        <p:nvSpPr>
          <p:cNvPr id="3" name="Content Placeholder 2">
            <a:extLst>
              <a:ext uri="{FF2B5EF4-FFF2-40B4-BE49-F238E27FC236}">
                <a16:creationId xmlns:a16="http://schemas.microsoft.com/office/drawing/2014/main" id="{26AB8CF4-0D8E-4263-368B-72C2DD744904}"/>
              </a:ext>
            </a:extLst>
          </p:cNvPr>
          <p:cNvSpPr>
            <a:spLocks noGrp="1"/>
          </p:cNvSpPr>
          <p:nvPr>
            <p:ph idx="1"/>
          </p:nvPr>
        </p:nvSpPr>
        <p:spPr/>
        <p:txBody>
          <a:bodyPr/>
          <a:lstStyle/>
          <a:p>
            <a:pPr marL="340995" indent="-340995">
              <a:buNone/>
            </a:pPr>
            <a:r>
              <a:rPr lang="en-US" dirty="0"/>
              <a:t>Cramer, E., Quibell, A., &amp; Booth, J. (2022, February 28). </a:t>
            </a:r>
            <a:r>
              <a:rPr lang="en-US" i="1" dirty="0"/>
              <a:t>Communication Essentials for College</a:t>
            </a:r>
            <a:r>
              <a:rPr lang="en-US" dirty="0"/>
              <a:t>. </a:t>
            </a:r>
            <a:r>
              <a:rPr lang="en-US" dirty="0" err="1"/>
              <a:t>eCampus</a:t>
            </a:r>
            <a:r>
              <a:rPr lang="en-US" dirty="0"/>
              <a:t> Ontario Open Library. </a:t>
            </a:r>
            <a:r>
              <a:rPr lang="en-US" u="sng" dirty="0">
                <a:hlinkClick r:id="rId3"/>
              </a:rPr>
              <a:t>https://ecampusontario.pressbooks.pub/gccomm/ </a:t>
            </a:r>
            <a:r>
              <a:rPr lang="en-US" dirty="0"/>
              <a:t> </a:t>
            </a:r>
            <a:endParaRPr lang="en-US" dirty="0">
              <a:cs typeface="Calibri"/>
            </a:endParaRPr>
          </a:p>
          <a:p>
            <a:pPr marL="0" indent="0">
              <a:buNone/>
            </a:pPr>
            <a:endParaRPr lang="en-US" dirty="0"/>
          </a:p>
        </p:txBody>
      </p:sp>
      <p:sp>
        <p:nvSpPr>
          <p:cNvPr id="4" name="Footer Placeholder 3">
            <a:extLst>
              <a:ext uri="{FF2B5EF4-FFF2-40B4-BE49-F238E27FC236}">
                <a16:creationId xmlns:a16="http://schemas.microsoft.com/office/drawing/2014/main" id="{B40C3716-2F14-922F-8F75-9966EDA4A59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5FDFF10-B86B-983A-DF0B-952FA4F7E9FD}"/>
              </a:ext>
            </a:extLst>
          </p:cNvPr>
          <p:cNvSpPr>
            <a:spLocks noGrp="1"/>
          </p:cNvSpPr>
          <p:nvPr>
            <p:ph type="sldNum" sz="quarter" idx="12"/>
          </p:nvPr>
        </p:nvSpPr>
        <p:spPr/>
        <p:txBody>
          <a:bodyPr/>
          <a:lstStyle/>
          <a:p>
            <a:fld id="{5DEF7F31-0B8A-474A-B86C-91F381754329}" type="slidenum">
              <a:rPr lang="en-US" smtClean="0"/>
              <a:t>76</a:t>
            </a:fld>
            <a:endParaRPr lang="en-US"/>
          </a:p>
        </p:txBody>
      </p:sp>
    </p:spTree>
    <p:extLst>
      <p:ext uri="{BB962C8B-B14F-4D97-AF65-F5344CB8AC3E}">
        <p14:creationId xmlns:p14="http://schemas.microsoft.com/office/powerpoint/2010/main" val="19966657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10802-680F-1123-763B-219D74E1FC24}"/>
              </a:ext>
            </a:extLst>
          </p:cNvPr>
          <p:cNvSpPr>
            <a:spLocks noGrp="1"/>
          </p:cNvSpPr>
          <p:nvPr>
            <p:ph type="title"/>
          </p:nvPr>
        </p:nvSpPr>
        <p:spPr/>
        <p:txBody>
          <a:bodyPr/>
          <a:lstStyle/>
          <a:p>
            <a:r>
              <a:rPr lang="en-US" dirty="0"/>
              <a:t>7.2 Video Attribution &amp; References</a:t>
            </a:r>
          </a:p>
        </p:txBody>
      </p:sp>
      <p:sp>
        <p:nvSpPr>
          <p:cNvPr id="3" name="Content Placeholder 2">
            <a:extLst>
              <a:ext uri="{FF2B5EF4-FFF2-40B4-BE49-F238E27FC236}">
                <a16:creationId xmlns:a16="http://schemas.microsoft.com/office/drawing/2014/main" id="{3E9F543C-8793-803D-4C82-7ABC02CDEEB7}"/>
              </a:ext>
            </a:extLst>
          </p:cNvPr>
          <p:cNvSpPr>
            <a:spLocks noGrp="1"/>
          </p:cNvSpPr>
          <p:nvPr>
            <p:ph idx="1"/>
          </p:nvPr>
        </p:nvSpPr>
        <p:spPr/>
        <p:txBody>
          <a:bodyPr>
            <a:normAutofit lnSpcReduction="10000"/>
          </a:bodyPr>
          <a:lstStyle/>
          <a:p>
            <a:pPr marL="0" indent="0">
              <a:buNone/>
            </a:pPr>
            <a:r>
              <a:rPr lang="en-US" dirty="0" err="1"/>
              <a:t>nc</a:t>
            </a:r>
            <a:r>
              <a:rPr lang="en-US" dirty="0"/>
              <a:t> Libraries. (2018, December 18). </a:t>
            </a:r>
            <a:r>
              <a:rPr lang="en-US" i="1" dirty="0"/>
              <a:t>Don't Lose Cite of Avoiding Plagiarism </a:t>
            </a:r>
            <a:r>
              <a:rPr lang="en-US" dirty="0"/>
              <a:t>[Video]. YouTube. </a:t>
            </a:r>
            <a:r>
              <a:rPr lang="en-US" u="sng" dirty="0">
                <a:hlinkClick r:id="rId2"/>
              </a:rPr>
              <a:t>https://www.youtube.com/watch?v=kCg8SdnaPjU</a:t>
            </a:r>
            <a:r>
              <a:rPr lang="en-US" u="sng" dirty="0"/>
              <a:t> </a:t>
            </a:r>
            <a:r>
              <a:rPr lang="en-US" dirty="0"/>
              <a:t> . Licensed under </a:t>
            </a:r>
            <a:r>
              <a:rPr lang="en-US" u="sng" dirty="0">
                <a:hlinkClick r:id="rId3"/>
              </a:rPr>
              <a:t>Creative Commons Attribution license (reuse allowed)</a:t>
            </a:r>
            <a:r>
              <a:rPr lang="en-US" dirty="0"/>
              <a:t>.</a:t>
            </a:r>
          </a:p>
          <a:p>
            <a:pPr marL="0" indent="0">
              <a:buNone/>
            </a:pPr>
            <a:r>
              <a:rPr lang="en-US" dirty="0" err="1"/>
              <a:t>nc</a:t>
            </a:r>
            <a:r>
              <a:rPr lang="en-US" dirty="0"/>
              <a:t> Libraries. (2017, October 04). </a:t>
            </a:r>
            <a:r>
              <a:rPr lang="en-US" i="1" dirty="0"/>
              <a:t>The Why, Where, and When of Citing </a:t>
            </a:r>
            <a:r>
              <a:rPr lang="en-US" dirty="0"/>
              <a:t>[Video]. YouTube. </a:t>
            </a:r>
            <a:r>
              <a:rPr lang="en-US" u="sng" dirty="0">
                <a:hlinkClick r:id="rId4"/>
              </a:rPr>
              <a:t>https://www.youtube.com/watch?v=bSDpIvw_zqg</a:t>
            </a:r>
            <a:r>
              <a:rPr lang="en-US" u="sng" dirty="0"/>
              <a:t> </a:t>
            </a:r>
            <a:r>
              <a:rPr lang="en-US" dirty="0"/>
              <a:t>. Licensed under </a:t>
            </a:r>
            <a:r>
              <a:rPr lang="en-US" u="sng" dirty="0">
                <a:hlinkClick r:id="rId3"/>
              </a:rPr>
              <a:t>Creative Commons Attribution license (reuse allowed)</a:t>
            </a:r>
            <a:r>
              <a:rPr lang="en-US" dirty="0"/>
              <a:t>.</a:t>
            </a:r>
          </a:p>
          <a:p>
            <a:pPr marL="0" indent="0">
              <a:buNone/>
            </a:pPr>
            <a:r>
              <a:rPr lang="en-US" dirty="0" err="1"/>
              <a:t>nc</a:t>
            </a:r>
            <a:r>
              <a:rPr lang="en-US" dirty="0"/>
              <a:t> Libraries. (2020 September 16). </a:t>
            </a:r>
            <a:r>
              <a:rPr lang="en-US" i="1" dirty="0"/>
              <a:t>Types of Plagiarism </a:t>
            </a:r>
            <a:r>
              <a:rPr lang="en-US" dirty="0"/>
              <a:t>[Video]. YouTube. </a:t>
            </a:r>
            <a:r>
              <a:rPr lang="en-US" u="sng" dirty="0">
                <a:hlinkClick r:id="rId5"/>
              </a:rPr>
              <a:t>https://www.youtube.com/watch?v=hpYXJkjdip4</a:t>
            </a:r>
            <a:r>
              <a:rPr lang="en-US" u="sng" dirty="0"/>
              <a:t> </a:t>
            </a:r>
            <a:r>
              <a:rPr lang="en-US" dirty="0"/>
              <a:t>. Licensed under </a:t>
            </a:r>
            <a:r>
              <a:rPr lang="en-US" u="sng" dirty="0">
                <a:hlinkClick r:id="rId3"/>
              </a:rPr>
              <a:t>Creative Commons Attribution license (reuse allowed)</a:t>
            </a:r>
            <a:r>
              <a:rPr lang="en-US" dirty="0"/>
              <a:t>.</a:t>
            </a:r>
          </a:p>
          <a:p>
            <a:endParaRPr lang="en-US" dirty="0"/>
          </a:p>
        </p:txBody>
      </p:sp>
      <p:sp>
        <p:nvSpPr>
          <p:cNvPr id="4" name="Footer Placeholder 3">
            <a:extLst>
              <a:ext uri="{FF2B5EF4-FFF2-40B4-BE49-F238E27FC236}">
                <a16:creationId xmlns:a16="http://schemas.microsoft.com/office/drawing/2014/main" id="{C24B611C-4A08-0E5A-49EB-5B93DF2CDF6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1AFFB8F-A5EE-7BAD-BCE9-0E925A319B10}"/>
              </a:ext>
            </a:extLst>
          </p:cNvPr>
          <p:cNvSpPr>
            <a:spLocks noGrp="1"/>
          </p:cNvSpPr>
          <p:nvPr>
            <p:ph type="sldNum" sz="quarter" idx="12"/>
          </p:nvPr>
        </p:nvSpPr>
        <p:spPr/>
        <p:txBody>
          <a:bodyPr/>
          <a:lstStyle/>
          <a:p>
            <a:fld id="{5DEF7F31-0B8A-474A-B86C-91F381754329}" type="slidenum">
              <a:rPr lang="en-US" smtClean="0"/>
              <a:t>77</a:t>
            </a:fld>
            <a:endParaRPr lang="en-US"/>
          </a:p>
        </p:txBody>
      </p:sp>
    </p:spTree>
    <p:extLst>
      <p:ext uri="{BB962C8B-B14F-4D97-AF65-F5344CB8AC3E}">
        <p14:creationId xmlns:p14="http://schemas.microsoft.com/office/powerpoint/2010/main" val="1339202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630C-C08C-55E6-1059-3B468AF3EB72}"/>
              </a:ext>
            </a:extLst>
          </p:cNvPr>
          <p:cNvSpPr>
            <a:spLocks noGrp="1"/>
          </p:cNvSpPr>
          <p:nvPr>
            <p:ph type="title"/>
          </p:nvPr>
        </p:nvSpPr>
        <p:spPr/>
        <p:txBody>
          <a:bodyPr/>
          <a:lstStyle/>
          <a:p>
            <a:r>
              <a:rPr lang="en-US" dirty="0"/>
              <a:t>Using Source Material in Your Paper</a:t>
            </a:r>
          </a:p>
        </p:txBody>
      </p:sp>
      <p:sp>
        <p:nvSpPr>
          <p:cNvPr id="3" name="Content Placeholder 2">
            <a:extLst>
              <a:ext uri="{FF2B5EF4-FFF2-40B4-BE49-F238E27FC236}">
                <a16:creationId xmlns:a16="http://schemas.microsoft.com/office/drawing/2014/main" id="{CB80B7E2-AA99-5853-1CDB-E57FCF438425}"/>
              </a:ext>
            </a:extLst>
          </p:cNvPr>
          <p:cNvSpPr>
            <a:spLocks noGrp="1"/>
          </p:cNvSpPr>
          <p:nvPr>
            <p:ph idx="1"/>
          </p:nvPr>
        </p:nvSpPr>
        <p:spPr/>
        <p:txBody>
          <a:bodyPr/>
          <a:lstStyle/>
          <a:p>
            <a:r>
              <a:rPr lang="en-US" dirty="0"/>
              <a:t>Do research. Find evidence in the form of facts and figures, expert opinion, testimonies, quotations to support your idea.</a:t>
            </a:r>
          </a:p>
          <a:p>
            <a:r>
              <a:rPr lang="en-US" dirty="0"/>
              <a:t>Introduction and conclusion serve as a boundary that contains your topic and research.</a:t>
            </a:r>
          </a:p>
          <a:p>
            <a:r>
              <a:rPr lang="en-US" dirty="0"/>
              <a:t>Cite and integrate paraphrased and quoted material carefully in the body paragraphs to show it’s relevance to the main point.</a:t>
            </a:r>
          </a:p>
          <a:p>
            <a:endParaRPr lang="en-US" dirty="0"/>
          </a:p>
        </p:txBody>
      </p:sp>
      <p:sp>
        <p:nvSpPr>
          <p:cNvPr id="4" name="Footer Placeholder 3">
            <a:extLst>
              <a:ext uri="{FF2B5EF4-FFF2-40B4-BE49-F238E27FC236}">
                <a16:creationId xmlns:a16="http://schemas.microsoft.com/office/drawing/2014/main" id="{2FDDF541-91C0-4914-F10B-4A83D98C02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DD94564-1C4C-26F7-9C34-7DBE8CA6AF46}"/>
              </a:ext>
            </a:extLst>
          </p:cNvPr>
          <p:cNvSpPr>
            <a:spLocks noGrp="1"/>
          </p:cNvSpPr>
          <p:nvPr>
            <p:ph type="sldNum" sz="quarter" idx="12"/>
          </p:nvPr>
        </p:nvSpPr>
        <p:spPr/>
        <p:txBody>
          <a:bodyPr/>
          <a:lstStyle/>
          <a:p>
            <a:fld id="{5DEF7F31-0B8A-474A-B86C-91F381754329}" type="slidenum">
              <a:rPr lang="en-US" smtClean="0"/>
              <a:t>8</a:t>
            </a:fld>
            <a:endParaRPr lang="en-US"/>
          </a:p>
        </p:txBody>
      </p:sp>
    </p:spTree>
    <p:extLst>
      <p:ext uri="{BB962C8B-B14F-4D97-AF65-F5344CB8AC3E}">
        <p14:creationId xmlns:p14="http://schemas.microsoft.com/office/powerpoint/2010/main" val="1793677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4308B-12EB-4B21-16D9-C9CF7695F301}"/>
              </a:ext>
            </a:extLst>
          </p:cNvPr>
          <p:cNvSpPr>
            <a:spLocks noGrp="1"/>
          </p:cNvSpPr>
          <p:nvPr>
            <p:ph type="title"/>
          </p:nvPr>
        </p:nvSpPr>
        <p:spPr/>
        <p:txBody>
          <a:bodyPr/>
          <a:lstStyle/>
          <a:p>
            <a:r>
              <a:rPr lang="en-US" dirty="0"/>
              <a:t>Summarizing Sources</a:t>
            </a:r>
          </a:p>
        </p:txBody>
      </p:sp>
      <p:sp>
        <p:nvSpPr>
          <p:cNvPr id="3" name="Content Placeholder 2">
            <a:extLst>
              <a:ext uri="{FF2B5EF4-FFF2-40B4-BE49-F238E27FC236}">
                <a16:creationId xmlns:a16="http://schemas.microsoft.com/office/drawing/2014/main" id="{0F168FEB-0E07-A5B3-8F06-FE1E087B3136}"/>
              </a:ext>
            </a:extLst>
          </p:cNvPr>
          <p:cNvSpPr>
            <a:spLocks noGrp="1"/>
          </p:cNvSpPr>
          <p:nvPr>
            <p:ph idx="1"/>
          </p:nvPr>
        </p:nvSpPr>
        <p:spPr/>
        <p:txBody>
          <a:bodyPr/>
          <a:lstStyle/>
          <a:p>
            <a:r>
              <a:rPr lang="en-US" dirty="0"/>
              <a:t>Used when major ideas are relevant to your paper or when simplifying information into key points.</a:t>
            </a:r>
          </a:p>
          <a:p>
            <a:r>
              <a:rPr lang="en-US" dirty="0"/>
              <a:t>Summarize and paraphrase the content from source in your own words and be sure to review it for accuracy.</a:t>
            </a:r>
          </a:p>
          <a:p>
            <a:r>
              <a:rPr lang="en-US" dirty="0"/>
              <a:t>Be concise.</a:t>
            </a:r>
          </a:p>
          <a:p>
            <a:endParaRPr lang="en-US" dirty="0"/>
          </a:p>
        </p:txBody>
      </p:sp>
      <p:sp>
        <p:nvSpPr>
          <p:cNvPr id="4" name="Footer Placeholder 3">
            <a:extLst>
              <a:ext uri="{FF2B5EF4-FFF2-40B4-BE49-F238E27FC236}">
                <a16:creationId xmlns:a16="http://schemas.microsoft.com/office/drawing/2014/main" id="{C984A2C0-BEDA-146F-DAB7-1D3C8AE2E98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2E551EC-C100-67EE-0225-CE14C4F62B8C}"/>
              </a:ext>
            </a:extLst>
          </p:cNvPr>
          <p:cNvSpPr txBox="1"/>
          <p:nvPr/>
        </p:nvSpPr>
        <p:spPr>
          <a:xfrm>
            <a:off x="7109085" y="6352143"/>
            <a:ext cx="2612572"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ED117828-8765-668D-60B3-FAA186EE4375}"/>
              </a:ext>
            </a:extLst>
          </p:cNvPr>
          <p:cNvSpPr>
            <a:spLocks noGrp="1"/>
          </p:cNvSpPr>
          <p:nvPr>
            <p:ph type="sldNum" sz="quarter" idx="12"/>
          </p:nvPr>
        </p:nvSpPr>
        <p:spPr/>
        <p:txBody>
          <a:bodyPr/>
          <a:lstStyle/>
          <a:p>
            <a:fld id="{5DEF7F31-0B8A-474A-B86C-91F381754329}" type="slidenum">
              <a:rPr lang="en-US" smtClean="0"/>
              <a:t>9</a:t>
            </a:fld>
            <a:endParaRPr lang="en-US"/>
          </a:p>
        </p:txBody>
      </p:sp>
    </p:spTree>
    <p:extLst>
      <p:ext uri="{BB962C8B-B14F-4D97-AF65-F5344CB8AC3E}">
        <p14:creationId xmlns:p14="http://schemas.microsoft.com/office/powerpoint/2010/main" val="3171091792"/>
      </p:ext>
    </p:extLst>
  </p:cSld>
  <p:clrMapOvr>
    <a:masterClrMapping/>
  </p:clrMapOvr>
</p:sld>
</file>

<file path=ppt/theme/theme1.xml><?xml version="1.0" encoding="utf-8"?>
<a:theme xmlns:a="http://schemas.openxmlformats.org/drawingml/2006/main" name="BlocksVTI">
  <a:themeElements>
    <a:clrScheme name="Custom 4">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002060"/>
      </a:hlink>
      <a:folHlink>
        <a:srgbClr val="002060"/>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A05E4BDC9A747A979C8FFFF84C17F" ma:contentTypeVersion="15" ma:contentTypeDescription="Create a new document." ma:contentTypeScope="" ma:versionID="ac00aa41f2863b35d6ff25bd8b298fae">
  <xsd:schema xmlns:xsd="http://www.w3.org/2001/XMLSchema" xmlns:xs="http://www.w3.org/2001/XMLSchema" xmlns:p="http://schemas.microsoft.com/office/2006/metadata/properties" xmlns:ns2="2c46aebe-e55f-417f-84c0-33e2637dc132" xmlns:ns3="57ea68b1-4d50-472f-9c24-c5e3d9af93fd" targetNamespace="http://schemas.microsoft.com/office/2006/metadata/properties" ma:root="true" ma:fieldsID="17162eedc2d414b7ea6077bf881f4fe5" ns2:_="" ns3:_="">
    <xsd:import namespace="2c46aebe-e55f-417f-84c0-33e2637dc132"/>
    <xsd:import namespace="57ea68b1-4d50-472f-9c24-c5e3d9af93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6aebe-e55f-417f-84c0-33e2637dc1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9a59e6a-29c3-4921-9c03-4d7ff3dd46b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ea68b1-4d50-472f-9c24-c5e3d9af93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50ea3-d6ae-4b13-a323-8ca9f69553a4}" ma:internalName="TaxCatchAll" ma:showField="CatchAllData" ma:web="57ea68b1-4d50-472f-9c24-c5e3d9af93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a68b1-4d50-472f-9c24-c5e3d9af93fd" xsi:nil="true"/>
    <lcf76f155ced4ddcb4097134ff3c332f xmlns="2c46aebe-e55f-417f-84c0-33e2637dc1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0FCA3DD-EBF7-43A6-99DA-365BF3A1F400}"/>
</file>

<file path=customXml/itemProps2.xml><?xml version="1.0" encoding="utf-8"?>
<ds:datastoreItem xmlns:ds="http://schemas.openxmlformats.org/officeDocument/2006/customXml" ds:itemID="{41F7A71D-234A-40C3-98C2-DA268FAD321B}"/>
</file>

<file path=customXml/itemProps3.xml><?xml version="1.0" encoding="utf-8"?>
<ds:datastoreItem xmlns:ds="http://schemas.openxmlformats.org/officeDocument/2006/customXml" ds:itemID="{6D859128-F2FA-4589-9BB6-5A68F7E20177}"/>
</file>

<file path=docProps/app.xml><?xml version="1.0" encoding="utf-8"?>
<Properties xmlns="http://schemas.openxmlformats.org/officeDocument/2006/extended-properties" xmlns:vt="http://schemas.openxmlformats.org/officeDocument/2006/docPropsVTypes">
  <TotalTime>0</TotalTime>
  <Words>6590</Words>
  <Application>Microsoft Office PowerPoint</Application>
  <PresentationFormat>Widescreen</PresentationFormat>
  <Paragraphs>621</Paragraphs>
  <Slides>77</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Arial</vt:lpstr>
      <vt:lpstr>Avenir Next LT Pro</vt:lpstr>
      <vt:lpstr>Avenir Next LT Pro Light</vt:lpstr>
      <vt:lpstr>Avenir Next LT Pro Light (Body)</vt:lpstr>
      <vt:lpstr>Calibri</vt:lpstr>
      <vt:lpstr>Encode Sans</vt:lpstr>
      <vt:lpstr>BlocksVTI</vt:lpstr>
      <vt:lpstr>Communication Essentials for College Chapter 7: Writing a Research Paper</vt:lpstr>
      <vt:lpstr>Chapter 7: Writing A Research Paper</vt:lpstr>
      <vt:lpstr>7.1 – Creating A Rough Draft For A Research Paper</vt:lpstr>
      <vt:lpstr>The Structure of a Research Paper</vt:lpstr>
      <vt:lpstr>Writing Your Introduction</vt:lpstr>
      <vt:lpstr>Writing Your Introduction (Continued)</vt:lpstr>
      <vt:lpstr>Writing Your Conclusion</vt:lpstr>
      <vt:lpstr>Using Source Material in Your Paper</vt:lpstr>
      <vt:lpstr>Summarizing Sources</vt:lpstr>
      <vt:lpstr>Paraphrasing Sources</vt:lpstr>
      <vt:lpstr>Quoting Sources Directly</vt:lpstr>
      <vt:lpstr>Quoting Sources Directly (Continued 1)</vt:lpstr>
      <vt:lpstr>Quoting Sources Directly (Continued 2)</vt:lpstr>
      <vt:lpstr>Documenting Source Material</vt:lpstr>
      <vt:lpstr>Citing Sources in the Body of Your Paper</vt:lpstr>
      <vt:lpstr>Citing Sources in the Body of Your Paper (Continued 1)</vt:lpstr>
      <vt:lpstr>Citing Sources in the Body of Your Paper (Continued 2) </vt:lpstr>
      <vt:lpstr>Citing Sources in the Body of Your Paper (Continued 3)</vt:lpstr>
      <vt:lpstr>Creating a List of References</vt:lpstr>
      <vt:lpstr>Creating a List of References (Continued)</vt:lpstr>
      <vt:lpstr>Using Primary and Secondary Research</vt:lpstr>
      <vt:lpstr>Using Primary Sources Effectively</vt:lpstr>
      <vt:lpstr>Using Primary Sources Effectively (Continued)</vt:lpstr>
      <vt:lpstr>Using Secondary Sources Effectively</vt:lpstr>
      <vt:lpstr>Avoiding Plagiarism</vt:lpstr>
      <vt:lpstr>Intentional and Accidental Plagiarism</vt:lpstr>
      <vt:lpstr>Intentional and Accidental Plagiarism (Continued)</vt:lpstr>
      <vt:lpstr>When to Cite</vt:lpstr>
      <vt:lpstr>Fair Use/Fair Dealing</vt:lpstr>
      <vt:lpstr>Working with Sources Carefully</vt:lpstr>
      <vt:lpstr>Academic Integrity</vt:lpstr>
      <vt:lpstr>7.1 - Key Takeaways</vt:lpstr>
      <vt:lpstr>7.1 - Key Takeaways (Continued 1)</vt:lpstr>
      <vt:lpstr>7.1 - Key Takeaways (Continued 2)</vt:lpstr>
      <vt:lpstr>7.1 - Key Takeaways (Continued 3)</vt:lpstr>
      <vt:lpstr>7.2 – Avoiding Plagiarism</vt:lpstr>
      <vt:lpstr>Plagiarism</vt:lpstr>
      <vt:lpstr>Student Responsibilities</vt:lpstr>
      <vt:lpstr>7.3 - Developing A Final Draft Of A Research Paper</vt:lpstr>
      <vt:lpstr>Revising Your Paper: Organization and Cohesion</vt:lpstr>
      <vt:lpstr>Revise to Improve Organization</vt:lpstr>
      <vt:lpstr>Revising for Organization - Checklist</vt:lpstr>
      <vt:lpstr>Revising for Organization – Checklist (Continued 1)</vt:lpstr>
      <vt:lpstr>Revising for Organization – Checklist (Continued 2)</vt:lpstr>
      <vt:lpstr>Revise to Improve Cohesion</vt:lpstr>
      <vt:lpstr>Revise for Cohesion - Checklist</vt:lpstr>
      <vt:lpstr>Revise for Cohesion – Checklist (Continued)</vt:lpstr>
      <vt:lpstr>Using a Consistent Style and Tone</vt:lpstr>
      <vt:lpstr>Determining an Appropriate Style and Tone</vt:lpstr>
      <vt:lpstr>Word Choice</vt:lpstr>
      <vt:lpstr>Keeping Your Style Consistent</vt:lpstr>
      <vt:lpstr>Editing Your Paper</vt:lpstr>
      <vt:lpstr>Correcting Errors</vt:lpstr>
      <vt:lpstr>Checking Citations and Formatting</vt:lpstr>
      <vt:lpstr>Example</vt:lpstr>
      <vt:lpstr>7.3 - Key Takeaways</vt:lpstr>
      <vt:lpstr>7.3 - Key Takeaways (Continued 1)</vt:lpstr>
      <vt:lpstr>7.3 - Key Takeaways (Continued 2)</vt:lpstr>
      <vt:lpstr>7.4 - Peer Reviews</vt:lpstr>
      <vt:lpstr>Talk it Out</vt:lpstr>
      <vt:lpstr>The Need for Specific Feedback</vt:lpstr>
      <vt:lpstr>Being a Good Peer Reviewer</vt:lpstr>
      <vt:lpstr>Reviewing Criteria</vt:lpstr>
      <vt:lpstr>Organization</vt:lpstr>
      <vt:lpstr>Focus</vt:lpstr>
      <vt:lpstr>Style</vt:lpstr>
      <vt:lpstr>Development</vt:lpstr>
      <vt:lpstr>Conventions</vt:lpstr>
      <vt:lpstr>CARES Peer Review</vt:lpstr>
      <vt:lpstr>7.5 - Student Sample Research Essay</vt:lpstr>
      <vt:lpstr>The Writing Process</vt:lpstr>
      <vt:lpstr>The Writing Process (Continue 2)</vt:lpstr>
      <vt:lpstr>The Writing Process (Continue 3)</vt:lpstr>
      <vt:lpstr>7.5 - Key Takeaways</vt:lpstr>
      <vt:lpstr>7.5 - Key Takeaways (Continued)</vt:lpstr>
      <vt:lpstr>References &amp; Attributions</vt:lpstr>
      <vt:lpstr>7.2 Video Attribution &amp;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2024-08-02T20:57:09Z</dcterms:created>
  <dcterms:modified xsi:type="dcterms:W3CDTF">2024-08-02T20:57:12Z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0x010100B89A05E4BDC9A747A979C8FFFF84C17F</vt:lpwstr>
  </property>
</Properties>
</file>