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72" r:id="rId1"/>
  </p:sldMasterIdLst>
  <p:notesMasterIdLst>
    <p:notesMasterId r:id="rId61"/>
  </p:notesMasterIdLst>
  <p:sldIdLst>
    <p:sldId id="256" r:id="rId2"/>
    <p:sldId id="515" r:id="rId3"/>
    <p:sldId id="516" r:id="rId4"/>
    <p:sldId id="517" r:id="rId5"/>
    <p:sldId id="518" r:id="rId6"/>
    <p:sldId id="519" r:id="rId7"/>
    <p:sldId id="520" r:id="rId8"/>
    <p:sldId id="521" r:id="rId9"/>
    <p:sldId id="522" r:id="rId10"/>
    <p:sldId id="523" r:id="rId11"/>
    <p:sldId id="524" r:id="rId12"/>
    <p:sldId id="527" r:id="rId13"/>
    <p:sldId id="525" r:id="rId14"/>
    <p:sldId id="526" r:id="rId15"/>
    <p:sldId id="528" r:id="rId16"/>
    <p:sldId id="529" r:id="rId17"/>
    <p:sldId id="535" r:id="rId18"/>
    <p:sldId id="530" r:id="rId19"/>
    <p:sldId id="532" r:id="rId20"/>
    <p:sldId id="533" r:id="rId21"/>
    <p:sldId id="536" r:id="rId22"/>
    <p:sldId id="537" r:id="rId23"/>
    <p:sldId id="540" r:id="rId24"/>
    <p:sldId id="538" r:id="rId25"/>
    <p:sldId id="539" r:id="rId26"/>
    <p:sldId id="534" r:id="rId27"/>
    <p:sldId id="541" r:id="rId28"/>
    <p:sldId id="547" r:id="rId29"/>
    <p:sldId id="542" r:id="rId30"/>
    <p:sldId id="548" r:id="rId31"/>
    <p:sldId id="543" r:id="rId32"/>
    <p:sldId id="544" r:id="rId33"/>
    <p:sldId id="545" r:id="rId34"/>
    <p:sldId id="546" r:id="rId35"/>
    <p:sldId id="549" r:id="rId36"/>
    <p:sldId id="550" r:id="rId37"/>
    <p:sldId id="556" r:id="rId38"/>
    <p:sldId id="551" r:id="rId39"/>
    <p:sldId id="552" r:id="rId40"/>
    <p:sldId id="557" r:id="rId41"/>
    <p:sldId id="553" r:id="rId42"/>
    <p:sldId id="554" r:id="rId43"/>
    <p:sldId id="558" r:id="rId44"/>
    <p:sldId id="555" r:id="rId45"/>
    <p:sldId id="559" r:id="rId46"/>
    <p:sldId id="560" r:id="rId47"/>
    <p:sldId id="562" r:id="rId48"/>
    <p:sldId id="563" r:id="rId49"/>
    <p:sldId id="564" r:id="rId50"/>
    <p:sldId id="565" r:id="rId51"/>
    <p:sldId id="566" r:id="rId52"/>
    <p:sldId id="567" r:id="rId53"/>
    <p:sldId id="568" r:id="rId54"/>
    <p:sldId id="569" r:id="rId55"/>
    <p:sldId id="570" r:id="rId56"/>
    <p:sldId id="571" r:id="rId57"/>
    <p:sldId id="572" r:id="rId58"/>
    <p:sldId id="574" r:id="rId59"/>
    <p:sldId id="573" r:id="rId6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6B1EB8-BAA8-4A59-ABB7-9CA025899A9E}" v="14" dt="2024-08-02T20:56:56.5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274" autoAdjust="0"/>
    <p:restoredTop sz="81356" autoAdjust="0"/>
  </p:normalViewPr>
  <p:slideViewPr>
    <p:cSldViewPr snapToGrid="0">
      <p:cViewPr varScale="1">
        <p:scale>
          <a:sx n="90" d="100"/>
          <a:sy n="90" d="100"/>
        </p:scale>
        <p:origin x="858" y="84"/>
      </p:cViewPr>
      <p:guideLst/>
    </p:cSldViewPr>
  </p:slideViewPr>
  <p:outlineViewPr>
    <p:cViewPr>
      <p:scale>
        <a:sx n="33" d="100"/>
        <a:sy n="33" d="100"/>
      </p:scale>
      <p:origin x="0" y="-849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viewProps" Target="viewProps.xml"/><Relationship Id="rId68" Type="http://schemas.openxmlformats.org/officeDocument/2006/relationships/customXml" Target="../customXml/item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microsoft.com/office/2015/10/relationships/revisionInfo" Target="revisionInfo.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69" Type="http://schemas.openxmlformats.org/officeDocument/2006/relationships/customXml" Target="../customXml/item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customXml" Target="../customXml/item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20F246-C5B2-4AB3-984E-7581F956D48C}" type="datetimeFigureOut">
              <a:rPr lang="en-US" smtClean="0"/>
              <a:t>8/2/2024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896979-2B17-4C1F-A3E8-FBF627698B9D}" type="slidenum">
              <a:rPr lang="en-US" smtClean="0"/>
              <a:t>‹#›</a:t>
            </a:fld>
            <a:endParaRPr lang="en-US"/>
          </a:p>
        </p:txBody>
      </p:sp>
    </p:spTree>
    <p:extLst>
      <p:ext uri="{BB962C8B-B14F-4D97-AF65-F5344CB8AC3E}">
        <p14:creationId xmlns:p14="http://schemas.microsoft.com/office/powerpoint/2010/main" val="4980295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ecampusontario.pressbooks.pub/gccomm/part/chapter-6-introduction-to-research-writing/" TargetMode="External"/><Relationship Id="rId2" Type="http://schemas.openxmlformats.org/officeDocument/2006/relationships/slide" Target="../slides/slide2.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ecampusontario.pressbooks.pub/gccomm/chapter/researchwriting/" TargetMode="External"/><Relationship Id="rId2" Type="http://schemas.openxmlformats.org/officeDocument/2006/relationships/slide" Target="../slides/slide16.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ecampusontario.pressbooks.pub/gccomm/chapter/developtopic/" TargetMode="External"/><Relationship Id="rId2" Type="http://schemas.openxmlformats.org/officeDocument/2006/relationships/slide" Target="../slides/slide17.xml"/><Relationship Id="rId1" Type="http://schemas.openxmlformats.org/officeDocument/2006/relationships/notesMaster" Target="../notesMasters/notesMaster1.xml"/><Relationship Id="rId6" Type="http://schemas.openxmlformats.org/officeDocument/2006/relationships/hyperlink" Target="https://creativecommons.org/licenses/by-nc/4.0/" TargetMode="External"/><Relationship Id="rId5" Type="http://schemas.openxmlformats.org/officeDocument/2006/relationships/hyperlink" Target="https://ecampusontario.pressbooks.pub/gccomm/" TargetMode="External"/><Relationship Id="rId4" Type="http://schemas.openxmlformats.org/officeDocument/2006/relationships/hyperlink" Target="https://ecampusontario.pressbooks.pub/gccomm/chapter/connect/" TargetMode="Externa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youtube.com/watch?v=IOBSTtobR7E" TargetMode="External"/><Relationship Id="rId2" Type="http://schemas.openxmlformats.org/officeDocument/2006/relationships/slide" Target="../slides/slide18.xml"/><Relationship Id="rId1" Type="http://schemas.openxmlformats.org/officeDocument/2006/relationships/notesMaster" Target="../notesMasters/notesMaster1.xml"/><Relationship Id="rId4" Type="http://schemas.openxmlformats.org/officeDocument/2006/relationships/hyperlink" Target="https://www.youtube.com/t/creative_commons" TargetMode="Externa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youtube.com/watch?v=SPnJQmOxwbQ" TargetMode="External"/><Relationship Id="rId2" Type="http://schemas.openxmlformats.org/officeDocument/2006/relationships/slide" Target="../slides/slide19.xml"/><Relationship Id="rId1" Type="http://schemas.openxmlformats.org/officeDocument/2006/relationships/notesMaster" Target="../notesMasters/notesMaster1.xml"/><Relationship Id="rId4" Type="http://schemas.openxmlformats.org/officeDocument/2006/relationships/hyperlink" Target="https://www.youtube.com/t/creative_commons" TargetMode="Externa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www.youtube.com/watch?v=Za8D_Mdb2FI" TargetMode="External"/><Relationship Id="rId2" Type="http://schemas.openxmlformats.org/officeDocument/2006/relationships/slide" Target="../slides/slide20.xml"/><Relationship Id="rId1" Type="http://schemas.openxmlformats.org/officeDocument/2006/relationships/notesMaster" Target="../notesMasters/notesMaster1.xml"/><Relationship Id="rId5" Type="http://schemas.openxmlformats.org/officeDocument/2006/relationships/hyperlink" Target="https://www.youtube.com/t/creative_commons" TargetMode="External"/><Relationship Id="rId4" Type="http://schemas.openxmlformats.org/officeDocument/2006/relationships/hyperlink" Target="https://www.youtube.com/watch?v=jbqDjFLFX9A" TargetMode="Externa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www.youtube.com/watch?v=1NkeCtk1nrY" TargetMode="External"/><Relationship Id="rId2" Type="http://schemas.openxmlformats.org/officeDocument/2006/relationships/slide" Target="../slides/slide21.xml"/><Relationship Id="rId1" Type="http://schemas.openxmlformats.org/officeDocument/2006/relationships/notesMaster" Target="../notesMasters/notesMaster1.xml"/><Relationship Id="rId4" Type="http://schemas.openxmlformats.org/officeDocument/2006/relationships/hyperlink" Target="https://www.youtube.com/t/creative_commons" TargetMode="Externa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www.youtube.com/watch?v=tMLNbb71z04" TargetMode="External"/><Relationship Id="rId2" Type="http://schemas.openxmlformats.org/officeDocument/2006/relationships/slide" Target="../slides/slide22.xml"/><Relationship Id="rId1" Type="http://schemas.openxmlformats.org/officeDocument/2006/relationships/notesMaster" Target="../notesMasters/notesMaster1.xml"/><Relationship Id="rId4" Type="http://schemas.openxmlformats.org/officeDocument/2006/relationships/hyperlink" Target="https://www.youtube.com/t/creative_commons" TargetMode="Externa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ecampusontario.pressbooks.pub/gccomm/chapter/craap/" TargetMode="External"/><Relationship Id="rId2" Type="http://schemas.openxmlformats.org/officeDocument/2006/relationships/slide" Target="../slides/slide23.xml"/><Relationship Id="rId1" Type="http://schemas.openxmlformats.org/officeDocument/2006/relationships/notesMaster" Target="../notesMasters/notesMaster1.xml"/><Relationship Id="rId6" Type="http://schemas.openxmlformats.org/officeDocument/2006/relationships/hyperlink" Target="https://creativecommons.org/licenses/by-nc/4.0/" TargetMode="External"/><Relationship Id="rId5" Type="http://schemas.openxmlformats.org/officeDocument/2006/relationships/hyperlink" Target="https://ecampusontario.pressbooks.pub/gccomm/" TargetMode="External"/><Relationship Id="rId4" Type="http://schemas.openxmlformats.org/officeDocument/2006/relationships/hyperlink" Target="https://ecampusontario.pressbooks.pub/gccomm/chapter/connect/" TargetMode="Externa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www.youtube.com/t/creative_commons" TargetMode="External"/><Relationship Id="rId2" Type="http://schemas.openxmlformats.org/officeDocument/2006/relationships/slide" Target="../slides/slide24.xml"/><Relationship Id="rId1" Type="http://schemas.openxmlformats.org/officeDocument/2006/relationships/notesMaster" Target="../notesMasters/notesMaster1.xml"/><Relationship Id="rId4" Type="http://schemas.openxmlformats.org/officeDocument/2006/relationships/hyperlink" Target="https://www.youtube.com/watch?v=7jZVj-ijx1Y&amp;list=PLUL8crWahKNu7L8YU7f3q0fX7w0GveGLl" TargetMode="External"/></Relationships>
</file>

<file path=ppt/notesSlides/_rels/notesSlide19.xml.rels><?xml version="1.0" encoding="UTF-8" standalone="yes"?>
<Relationships xmlns="http://schemas.openxmlformats.org/package/2006/relationships"><Relationship Id="rId8" Type="http://schemas.openxmlformats.org/officeDocument/2006/relationships/hyperlink" Target="https://www.youtube.com/watch?v=hd5zhcZrQ3A" TargetMode="External"/><Relationship Id="rId3" Type="http://schemas.openxmlformats.org/officeDocument/2006/relationships/hyperlink" Target="https://www.youtube.com/watch?v=hrC0MRAseSM&amp;list=PLUL8crWahKNu7L8YU7f3q0fX7w0GveGLl" TargetMode="External"/><Relationship Id="rId7" Type="http://schemas.openxmlformats.org/officeDocument/2006/relationships/hyperlink" Target="https://www.youtube.com/watch?v=pvAMuqI_h40&amp;list=PLUL8crWahKNu7L8YU7f3q0fX7w0GveGLl" TargetMode="External"/><Relationship Id="rId2" Type="http://schemas.openxmlformats.org/officeDocument/2006/relationships/slide" Target="../slides/slide25.xml"/><Relationship Id="rId1" Type="http://schemas.openxmlformats.org/officeDocument/2006/relationships/notesMaster" Target="../notesMasters/notesMaster1.xml"/><Relationship Id="rId6" Type="http://schemas.openxmlformats.org/officeDocument/2006/relationships/hyperlink" Target="https://www.youtube.com/watch?v=KYeCP9nTK1c&amp;list=PLUL8crWahKNu7L8YU7f3q0fX7w0GveGLl" TargetMode="External"/><Relationship Id="rId5" Type="http://schemas.openxmlformats.org/officeDocument/2006/relationships/hyperlink" Target="https://www.youtube.com/watch?v=HBkFMKjoMP0&amp;list=PLUL8crWahKNu7L8YU7f3q0fX7w0GveGLl" TargetMode="External"/><Relationship Id="rId4" Type="http://schemas.openxmlformats.org/officeDocument/2006/relationships/hyperlink" Target="https://www.youtube.com/t/creative_commons" TargetMode="Externa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ecampusontario.pressbooks.pub/gccomm/part/chapter-6-introduction-to-research-writing/" TargetMode="External"/><Relationship Id="rId2" Type="http://schemas.openxmlformats.org/officeDocument/2006/relationships/slide" Target="../slides/slide3.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www.youtube.com/watch?v=92DdYk5nRBM&amp;list=PLUL8crWahKNu7L8YU7f3q0fX7w0GveGLl" TargetMode="External"/><Relationship Id="rId2" Type="http://schemas.openxmlformats.org/officeDocument/2006/relationships/slide" Target="../slides/slide26.xml"/><Relationship Id="rId1" Type="http://schemas.openxmlformats.org/officeDocument/2006/relationships/notesMaster" Target="../notesMasters/notesMaster1.xml"/><Relationship Id="rId4" Type="http://schemas.openxmlformats.org/officeDocument/2006/relationships/hyperlink" Target="https://www.youtube.com/t/creative_commons" TargetMode="Externa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s://www.youtube.com/watch?v=NcyaTEmJqhE&amp;list=PLUL8crWahKNu7L8YU7f3q0fX7w0GveGLl" TargetMode="External"/><Relationship Id="rId2" Type="http://schemas.openxmlformats.org/officeDocument/2006/relationships/slide" Target="../slides/slide27.xml"/><Relationship Id="rId1" Type="http://schemas.openxmlformats.org/officeDocument/2006/relationships/notesMaster" Target="../notesMasters/notesMaster1.xml"/><Relationship Id="rId4" Type="http://schemas.openxmlformats.org/officeDocument/2006/relationships/hyperlink" Target="https://www.youtube.com/t/creative_commons" TargetMode="Externa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ecampusontario.pressbooks.pub/gccomm/chapter/popularvsscholarly/" TargetMode="External"/><Relationship Id="rId2" Type="http://schemas.openxmlformats.org/officeDocument/2006/relationships/slide" Target="../slides/slide28.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s://www.youtube.com/watch?v=g4T5OXIvsKc" TargetMode="External"/><Relationship Id="rId2" Type="http://schemas.openxmlformats.org/officeDocument/2006/relationships/slide" Target="../slides/slide29.xml"/><Relationship Id="rId1" Type="http://schemas.openxmlformats.org/officeDocument/2006/relationships/notesMaster" Target="../notesMasters/notesMaster1.xml"/><Relationship Id="rId5" Type="http://schemas.openxmlformats.org/officeDocument/2006/relationships/hyperlink" Target="https://www.youtube.com/watch?v=eijYwcIx64o" TargetMode="External"/><Relationship Id="rId4" Type="http://schemas.openxmlformats.org/officeDocument/2006/relationships/hyperlink" Target="https://www.youtube.com/t/creative_commons" TargetMode="External"/></Relationships>
</file>

<file path=ppt/notesSlides/_rels/notesSlide24.xml.rels><?xml version="1.0" encoding="UTF-8" standalone="yes"?>
<Relationships xmlns="http://schemas.openxmlformats.org/package/2006/relationships"><Relationship Id="rId3" Type="http://schemas.openxmlformats.org/officeDocument/2006/relationships/hyperlink" Target="https://ecampusontario.pressbooks.pub/gccomm/chapter/primarysecondary/" TargetMode="External"/><Relationship Id="rId2" Type="http://schemas.openxmlformats.org/officeDocument/2006/relationships/slide" Target="../slides/slide30.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s://www.youtube.com/watch?v=Ba8oqb4nCrQ" TargetMode="External"/><Relationship Id="rId2" Type="http://schemas.openxmlformats.org/officeDocument/2006/relationships/slide" Target="../slides/slide31.xml"/><Relationship Id="rId1" Type="http://schemas.openxmlformats.org/officeDocument/2006/relationships/notesMaster" Target="../notesMasters/notesMaster1.xml"/><Relationship Id="rId4" Type="http://schemas.openxmlformats.org/officeDocument/2006/relationships/hyperlink" Target="https://www.youtube.com/t/creative_commons" TargetMode="Externa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s://www.youtube.com/watch?v=bMlR5wMro6o" TargetMode="External"/><Relationship Id="rId2" Type="http://schemas.openxmlformats.org/officeDocument/2006/relationships/slide" Target="../slides/slide32.xml"/><Relationship Id="rId1" Type="http://schemas.openxmlformats.org/officeDocument/2006/relationships/notesMaster" Target="../notesMasters/notesMaster1.xml"/><Relationship Id="rId6" Type="http://schemas.openxmlformats.org/officeDocument/2006/relationships/hyperlink" Target="https://www.youtube.com/watch?v=pAy7G4Wn3vY" TargetMode="External"/><Relationship Id="rId5" Type="http://schemas.openxmlformats.org/officeDocument/2006/relationships/hyperlink" Target="https://www.youtube.com/watch?v=3dXRSn3LMZI" TargetMode="External"/><Relationship Id="rId4" Type="http://schemas.openxmlformats.org/officeDocument/2006/relationships/hyperlink" Target="https://www.youtube.com/t/creative_commons" TargetMode="External"/></Relationships>
</file>

<file path=ppt/notesSlides/_rels/notesSlide27.xml.rels><?xml version="1.0" encoding="UTF-8" standalone="yes"?>
<Relationships xmlns="http://schemas.openxmlformats.org/package/2006/relationships"><Relationship Id="rId3" Type="http://schemas.openxmlformats.org/officeDocument/2006/relationships/hyperlink" Target="https://www.youtube.com/watch?v=JZH9zAbbqgA" TargetMode="External"/><Relationship Id="rId2" Type="http://schemas.openxmlformats.org/officeDocument/2006/relationships/slide" Target="../slides/slide33.xml"/><Relationship Id="rId1" Type="http://schemas.openxmlformats.org/officeDocument/2006/relationships/notesMaster" Target="../notesMasters/notesMaster1.xml"/><Relationship Id="rId6" Type="http://schemas.openxmlformats.org/officeDocument/2006/relationships/hyperlink" Target="https://www.youtube.com/watch?v=7r0c9EigaJk" TargetMode="External"/><Relationship Id="rId5" Type="http://schemas.openxmlformats.org/officeDocument/2006/relationships/hyperlink" Target="https://www.youtube.com/watch?v=oxpIuaxIFzM" TargetMode="External"/><Relationship Id="rId4" Type="http://schemas.openxmlformats.org/officeDocument/2006/relationships/hyperlink" Target="https://www.youtube.com/t/creative_commons" TargetMode="External"/></Relationships>
</file>

<file path=ppt/notesSlides/_rels/notesSlide28.xml.rels><?xml version="1.0" encoding="UTF-8" standalone="yes"?>
<Relationships xmlns="http://schemas.openxmlformats.org/package/2006/relationships"><Relationship Id="rId3" Type="http://schemas.openxmlformats.org/officeDocument/2006/relationships/hyperlink" Target="https://www.youtube.com/watch?v=4FbxjQ0rp_w" TargetMode="External"/><Relationship Id="rId2" Type="http://schemas.openxmlformats.org/officeDocument/2006/relationships/slide" Target="../slides/slide34.xml"/><Relationship Id="rId1" Type="http://schemas.openxmlformats.org/officeDocument/2006/relationships/notesMaster" Target="../notesMasters/notesMaster1.xml"/><Relationship Id="rId6" Type="http://schemas.openxmlformats.org/officeDocument/2006/relationships/hyperlink" Target="https://www.youtube.com/watch?v=qCZRMXMs4QE" TargetMode="External"/><Relationship Id="rId5" Type="http://schemas.openxmlformats.org/officeDocument/2006/relationships/hyperlink" Target="https://www.youtube.com/watch?v=lkFFaJTXjus" TargetMode="External"/><Relationship Id="rId4" Type="http://schemas.openxmlformats.org/officeDocument/2006/relationships/hyperlink" Target="https://www.youtube.com/t/creative_commons" TargetMode="External"/></Relationships>
</file>

<file path=ppt/notesSlides/_rels/notesSlide29.xml.rels><?xml version="1.0" encoding="UTF-8" standalone="yes"?>
<Relationships xmlns="http://schemas.openxmlformats.org/package/2006/relationships"><Relationship Id="rId3" Type="http://schemas.openxmlformats.org/officeDocument/2006/relationships/hyperlink" Target="https://ecampusontario.pressbooks.pub/gccomm/chapter/generatingsearchterms/" TargetMode="External"/><Relationship Id="rId2" Type="http://schemas.openxmlformats.org/officeDocument/2006/relationships/slide" Target="../slides/slide35.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ecampusontario.pressbooks.pub/gccomm/chapter/researchwriting/" TargetMode="External"/><Relationship Id="rId2" Type="http://schemas.openxmlformats.org/officeDocument/2006/relationships/slide" Target="../slides/slide4.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30.xml.rels><?xml version="1.0" encoding="UTF-8" standalone="yes"?>
<Relationships xmlns="http://schemas.openxmlformats.org/package/2006/relationships"><Relationship Id="rId8" Type="http://schemas.openxmlformats.org/officeDocument/2006/relationships/hyperlink" Target="https://www.youtube.com/watch?v=ngiLRd-d4fo" TargetMode="External"/><Relationship Id="rId3" Type="http://schemas.openxmlformats.org/officeDocument/2006/relationships/hyperlink" Target="https://www.youtube.com/watch?v=PNDB95UVvwg" TargetMode="External"/><Relationship Id="rId7" Type="http://schemas.openxmlformats.org/officeDocument/2006/relationships/hyperlink" Target="https://www.youtube.com/watch?v=SdUlGkZtIRk" TargetMode="External"/><Relationship Id="rId2" Type="http://schemas.openxmlformats.org/officeDocument/2006/relationships/slide" Target="../slides/slide36.xml"/><Relationship Id="rId1" Type="http://schemas.openxmlformats.org/officeDocument/2006/relationships/notesMaster" Target="../notesMasters/notesMaster1.xml"/><Relationship Id="rId6" Type="http://schemas.openxmlformats.org/officeDocument/2006/relationships/hyperlink" Target="https://www.youtube.com/watch?v=8f7sUYXYmnk" TargetMode="External"/><Relationship Id="rId5" Type="http://schemas.openxmlformats.org/officeDocument/2006/relationships/hyperlink" Target="https://www.youtube.com/watch?v=eJoC0-HWBBk" TargetMode="External"/><Relationship Id="rId4" Type="http://schemas.openxmlformats.org/officeDocument/2006/relationships/hyperlink" Target="https://www.youtube.com/t/creative_commons" TargetMode="External"/></Relationships>
</file>

<file path=ppt/notesSlides/_rels/notesSlide31.xml.rels><?xml version="1.0" encoding="UTF-8" standalone="yes"?>
<Relationships xmlns="http://schemas.openxmlformats.org/package/2006/relationships"><Relationship Id="rId3" Type="http://schemas.openxmlformats.org/officeDocument/2006/relationships/hyperlink" Target="https://ecampusontario.pressbooks.pub/gccomm/chapter/whycomm/" TargetMode="External"/><Relationship Id="rId2" Type="http://schemas.openxmlformats.org/officeDocument/2006/relationships/slide" Target="../slides/slide37.xml"/><Relationship Id="rId1" Type="http://schemas.openxmlformats.org/officeDocument/2006/relationships/notesMaster" Target="../notesMasters/notesMaster1.xml"/><Relationship Id="rId4" Type="http://schemas.openxmlformats.org/officeDocument/2006/relationships/hyperlink" Target="https://creativecommons.org/licenses/by-nc/4.0/" TargetMode="External"/></Relationships>
</file>

<file path=ppt/notesSlides/_rels/notesSlide32.xml.rels><?xml version="1.0" encoding="UTF-8" standalone="yes"?>
<Relationships xmlns="http://schemas.openxmlformats.org/package/2006/relationships"><Relationship Id="rId8" Type="http://schemas.openxmlformats.org/officeDocument/2006/relationships/hyperlink" Target="https://www.youtube.com/watch?v=JNHmGcF9SAM" TargetMode="External"/><Relationship Id="rId3" Type="http://schemas.openxmlformats.org/officeDocument/2006/relationships/hyperlink" Target="https://www.youtube.com/watch?v=fApyg_ODNVg" TargetMode="External"/><Relationship Id="rId7" Type="http://schemas.openxmlformats.org/officeDocument/2006/relationships/hyperlink" Target="https://www.youtube.com/watch?v=vmuM7phwDhk" TargetMode="External"/><Relationship Id="rId2" Type="http://schemas.openxmlformats.org/officeDocument/2006/relationships/slide" Target="../slides/slide38.xml"/><Relationship Id="rId1" Type="http://schemas.openxmlformats.org/officeDocument/2006/relationships/notesMaster" Target="../notesMasters/notesMaster1.xml"/><Relationship Id="rId6" Type="http://schemas.openxmlformats.org/officeDocument/2006/relationships/hyperlink" Target="https://www.youtube.com/watch?v=pcWAFD82Y9U" TargetMode="External"/><Relationship Id="rId5" Type="http://schemas.openxmlformats.org/officeDocument/2006/relationships/hyperlink" Target="https://www.youtube.com/watch?v=HqrrqX7Rdg4" TargetMode="External"/><Relationship Id="rId4" Type="http://schemas.openxmlformats.org/officeDocument/2006/relationships/hyperlink" Target="https://www.youtube.com/t/creative_commons" TargetMode="External"/><Relationship Id="rId9" Type="http://schemas.openxmlformats.org/officeDocument/2006/relationships/hyperlink" Target="https://www.youtube.com/watch?v=485aC0ozWE0" TargetMode="External"/></Relationships>
</file>

<file path=ppt/notesSlides/_rels/notesSlide33.xml.rels><?xml version="1.0" encoding="UTF-8" standalone="yes"?>
<Relationships xmlns="http://schemas.openxmlformats.org/package/2006/relationships"><Relationship Id="rId3" Type="http://schemas.openxmlformats.org/officeDocument/2006/relationships/hyperlink" Target="https://ecampusontario.pressbooks.pub/gccomm/chapter/whycomm/" TargetMode="External"/><Relationship Id="rId2" Type="http://schemas.openxmlformats.org/officeDocument/2006/relationships/slide" Target="../slides/slide39.xml"/><Relationship Id="rId1" Type="http://schemas.openxmlformats.org/officeDocument/2006/relationships/notesMaster" Target="../notesMasters/notesMaster1.xml"/><Relationship Id="rId4" Type="http://schemas.openxmlformats.org/officeDocument/2006/relationships/hyperlink" Target="https://creativecommons.org/licenses/by-nc/4.0/" TargetMode="External"/></Relationships>
</file>

<file path=ppt/notesSlides/_rels/notesSlide34.xml.rels><?xml version="1.0" encoding="UTF-8" standalone="yes"?>
<Relationships xmlns="http://schemas.openxmlformats.org/package/2006/relationships"><Relationship Id="rId3" Type="http://schemas.openxmlformats.org/officeDocument/2006/relationships/hyperlink" Target="https://ecampusontario.pressbooks.pub/gccomm/chapter/boolean-operators/" TargetMode="External"/><Relationship Id="rId2" Type="http://schemas.openxmlformats.org/officeDocument/2006/relationships/slide" Target="../slides/slide40.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35.xml.rels><?xml version="1.0" encoding="UTF-8" standalone="yes"?>
<Relationships xmlns="http://schemas.openxmlformats.org/package/2006/relationships"><Relationship Id="rId3" Type="http://schemas.openxmlformats.org/officeDocument/2006/relationships/hyperlink" Target="https://www.youtube.com/watch?v=lro7vTLiwn4" TargetMode="External"/><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ecampusontario.pressbooks.pub/gccomm/chapter/researchwriting/" TargetMode="External"/><Relationship Id="rId2" Type="http://schemas.openxmlformats.org/officeDocument/2006/relationships/slide" Target="../slides/slide5.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ecampusontario.pressbooks.pub/gccomm/chapter/researchwriting/" TargetMode="External"/><Relationship Id="rId2" Type="http://schemas.openxmlformats.org/officeDocument/2006/relationships/slide" Target="../slides/slide8.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ecampusontario.pressbooks.pub/gccomm/chapter/researchwriting/" TargetMode="External"/><Relationship Id="rId2" Type="http://schemas.openxmlformats.org/officeDocument/2006/relationships/slide" Target="../slides/slide9.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ecampusontario.pressbooks.pub/gccomm/chapter/researchwriting/" TargetMode="External"/><Relationship Id="rId2" Type="http://schemas.openxmlformats.org/officeDocument/2006/relationships/slide" Target="../slides/slide11.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ecampusontario.pressbooks.pub/gccomm/chapter/researchwriting/" TargetMode="External"/><Relationship Id="rId2" Type="http://schemas.openxmlformats.org/officeDocument/2006/relationships/slide" Target="../slides/slide14.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ecampusontario.pressbooks.pub/gccomm/chapter/researchwriting/" TargetMode="External"/><Relationship Id="rId2" Type="http://schemas.openxmlformats.org/officeDocument/2006/relationships/slide" Target="../slides/slide15.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Chapter 6: Introduction To Research Writing was taken directly from </a:t>
            </a:r>
            <a:r>
              <a:rPr lang="en-US" sz="1200" u="sng" kern="1200" dirty="0">
                <a:solidFill>
                  <a:schemeClr val="tx1"/>
                </a:solidFill>
                <a:effectLst/>
                <a:latin typeface="+mn-lt"/>
                <a:ea typeface="+mn-ea"/>
                <a:cs typeface="+mn-cs"/>
                <a:hlinkClick r:id="rId3"/>
              </a:rPr>
              <a:t>Chapter 6</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a:t>
            </a:r>
            <a:r>
              <a:rPr lang="en-US" sz="1200" kern="1200" dirty="0">
                <a:solidFill>
                  <a:schemeClr val="tx1"/>
                </a:solidFill>
                <a:effectLst/>
                <a:latin typeface="+mn-lt"/>
                <a:ea typeface="+mn-ea"/>
                <a:cs typeface="+mn-cs"/>
              </a:rPr>
              <a:t> 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a:t>
            </a:fld>
            <a:endParaRPr lang="en-US"/>
          </a:p>
        </p:txBody>
      </p:sp>
    </p:spTree>
    <p:extLst>
      <p:ext uri="{BB962C8B-B14F-4D97-AF65-F5344CB8AC3E}">
        <p14:creationId xmlns:p14="http://schemas.microsoft.com/office/powerpoint/2010/main" val="15809117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Key Takeaways were taken directly from </a:t>
            </a:r>
            <a:r>
              <a:rPr lang="en-US" sz="1200" u="sng" kern="1200" dirty="0">
                <a:solidFill>
                  <a:schemeClr val="tx1"/>
                </a:solidFill>
                <a:effectLst/>
                <a:latin typeface="+mn-lt"/>
                <a:ea typeface="+mn-ea"/>
                <a:cs typeface="+mn-cs"/>
                <a:hlinkClick r:id="rId3"/>
              </a:rPr>
              <a:t>Chapter 6.1</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 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16</a:t>
            </a:fld>
            <a:endParaRPr lang="en-US"/>
          </a:p>
        </p:txBody>
      </p:sp>
    </p:spTree>
    <p:extLst>
      <p:ext uri="{BB962C8B-B14F-4D97-AF65-F5344CB8AC3E}">
        <p14:creationId xmlns:p14="http://schemas.microsoft.com/office/powerpoint/2010/main" val="34569709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Learning Objectives was taken directly from </a:t>
            </a:r>
            <a:r>
              <a:rPr lang="en-US" sz="1200" u="sng" kern="1200" dirty="0">
                <a:solidFill>
                  <a:schemeClr val="tx1"/>
                </a:solidFill>
                <a:effectLst/>
                <a:latin typeface="+mn-lt"/>
                <a:ea typeface="+mn-ea"/>
                <a:cs typeface="+mn-cs"/>
                <a:hlinkClick r:id="rId3"/>
              </a:rPr>
              <a:t>Chapter 6.2</a:t>
            </a:r>
            <a:r>
              <a:rPr lang="en-US" sz="1200" u="sng" kern="1200" dirty="0">
                <a:solidFill>
                  <a:schemeClr val="tx1"/>
                </a:solidFill>
                <a:effectLst/>
                <a:latin typeface="+mn-lt"/>
                <a:ea typeface="+mn-ea"/>
                <a:cs typeface="+mn-cs"/>
                <a:hlinkClick r:id="rId4"/>
              </a:rPr>
              <a:t> </a:t>
            </a:r>
            <a:r>
              <a:rPr lang="en-US" sz="1200" kern="1200" dirty="0">
                <a:solidFill>
                  <a:schemeClr val="tx1"/>
                </a:solidFill>
                <a:effectLst/>
                <a:latin typeface="+mn-lt"/>
                <a:ea typeface="+mn-ea"/>
                <a:cs typeface="+mn-cs"/>
              </a:rPr>
              <a:t>of </a:t>
            </a:r>
            <a:r>
              <a:rPr lang="en-US" sz="1200" u="sng" kern="1200" dirty="0">
                <a:solidFill>
                  <a:schemeClr val="tx1"/>
                </a:solidFill>
                <a:effectLst/>
                <a:latin typeface="+mn-lt"/>
                <a:ea typeface="+mn-ea"/>
                <a:cs typeface="+mn-cs"/>
                <a:hlinkClick r:id="rId5"/>
              </a:rPr>
              <a:t>Communication Essentials for College</a:t>
            </a:r>
            <a:r>
              <a:rPr lang="en-US" sz="1200" kern="1200" dirty="0">
                <a:solidFill>
                  <a:schemeClr val="tx1"/>
                </a:solidFill>
                <a:effectLst/>
                <a:latin typeface="+mn-lt"/>
                <a:ea typeface="+mn-ea"/>
                <a:cs typeface="+mn-cs"/>
              </a:rPr>
              <a:t>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6"/>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17</a:t>
            </a:fld>
            <a:endParaRPr lang="en-US"/>
          </a:p>
        </p:txBody>
      </p:sp>
    </p:spTree>
    <p:extLst>
      <p:ext uri="{BB962C8B-B14F-4D97-AF65-F5344CB8AC3E}">
        <p14:creationId xmlns:p14="http://schemas.microsoft.com/office/powerpoint/2010/main" val="42696203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Video Source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nc</a:t>
            </a:r>
            <a:r>
              <a:rPr lang="en-US" sz="1200" kern="1200" dirty="0">
                <a:solidFill>
                  <a:schemeClr val="tx1"/>
                </a:solidFill>
                <a:effectLst/>
                <a:latin typeface="+mn-lt"/>
                <a:ea typeface="+mn-ea"/>
                <a:cs typeface="+mn-cs"/>
              </a:rPr>
              <a:t> Libraries. (2018, February 13). </a:t>
            </a:r>
            <a:r>
              <a:rPr lang="en-US" sz="1200" i="1" kern="1200" dirty="0">
                <a:solidFill>
                  <a:schemeClr val="tx1"/>
                </a:solidFill>
                <a:effectLst/>
                <a:latin typeface="+mn-lt"/>
                <a:ea typeface="+mn-ea"/>
                <a:cs typeface="+mn-cs"/>
              </a:rPr>
              <a:t>Developing a Research Topic - Research Process Overview</a:t>
            </a:r>
            <a:r>
              <a:rPr lang="en-US" sz="1200" kern="1200" dirty="0">
                <a:solidFill>
                  <a:schemeClr val="tx1"/>
                </a:solidFill>
                <a:effectLst/>
                <a:latin typeface="+mn-lt"/>
                <a:ea typeface="+mn-ea"/>
                <a:cs typeface="+mn-cs"/>
              </a:rPr>
              <a:t> [Video]. YouTube. </a:t>
            </a:r>
            <a:r>
              <a:rPr lang="en-US" dirty="0">
                <a:hlinkClick r:id="rId3"/>
              </a:rPr>
              <a:t>https://www.youtube.com/watch?v=IOBSTtobR7E</a:t>
            </a:r>
            <a:r>
              <a:rPr lang="en-US" dirty="0"/>
              <a:t> . </a:t>
            </a:r>
            <a:r>
              <a:rPr lang="en-US" sz="1200" kern="1200" dirty="0">
                <a:solidFill>
                  <a:schemeClr val="tx1"/>
                </a:solidFill>
                <a:effectLst/>
                <a:latin typeface="+mn-lt"/>
                <a:ea typeface="+mn-ea"/>
                <a:cs typeface="+mn-cs"/>
              </a:rPr>
              <a:t>Licensed under </a:t>
            </a:r>
            <a:r>
              <a:rPr lang="en-US" sz="1200" u="sng" kern="1200" dirty="0">
                <a:solidFill>
                  <a:schemeClr val="tx1"/>
                </a:solidFill>
                <a:effectLst/>
                <a:latin typeface="+mn-lt"/>
                <a:ea typeface="+mn-ea"/>
                <a:cs typeface="+mn-cs"/>
                <a:hlinkClick r:id="rId4"/>
              </a:rPr>
              <a:t>Creative Commons Attribution license (reuse allowed)</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18</a:t>
            </a:fld>
            <a:endParaRPr lang="en-US"/>
          </a:p>
        </p:txBody>
      </p:sp>
    </p:spTree>
    <p:extLst>
      <p:ext uri="{BB962C8B-B14F-4D97-AF65-F5344CB8AC3E}">
        <p14:creationId xmlns:p14="http://schemas.microsoft.com/office/powerpoint/2010/main" val="16381482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Video Source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nc</a:t>
            </a:r>
            <a:r>
              <a:rPr lang="en-US" sz="1200" kern="1200" dirty="0">
                <a:solidFill>
                  <a:schemeClr val="tx1"/>
                </a:solidFill>
                <a:effectLst/>
                <a:latin typeface="+mn-lt"/>
                <a:ea typeface="+mn-ea"/>
                <a:cs typeface="+mn-cs"/>
              </a:rPr>
              <a:t> Libraries. (2018, February 13). </a:t>
            </a:r>
            <a:r>
              <a:rPr lang="en-US" sz="1200" i="1" kern="1200" dirty="0">
                <a:solidFill>
                  <a:schemeClr val="tx1"/>
                </a:solidFill>
                <a:effectLst/>
                <a:latin typeface="+mn-lt"/>
                <a:ea typeface="+mn-ea"/>
                <a:cs typeface="+mn-cs"/>
              </a:rPr>
              <a:t>Developing a Research Topic – Goals </a:t>
            </a:r>
            <a:r>
              <a:rPr lang="en-US" sz="1200" kern="1200" dirty="0">
                <a:solidFill>
                  <a:schemeClr val="tx1"/>
                </a:solidFill>
                <a:effectLst/>
                <a:latin typeface="+mn-lt"/>
                <a:ea typeface="+mn-ea"/>
                <a:cs typeface="+mn-cs"/>
              </a:rPr>
              <a:t>[Video]. YouTube. </a:t>
            </a:r>
            <a:r>
              <a:rPr lang="en-US" dirty="0">
                <a:hlinkClick r:id="rId3"/>
              </a:rPr>
              <a:t>https://www.youtube.com/watch?v=SPnJQmOxwbQ</a:t>
            </a:r>
            <a:r>
              <a:rPr lang="en-US" dirty="0"/>
              <a:t> .</a:t>
            </a:r>
            <a:r>
              <a:rPr lang="en-US" sz="1200" kern="1200" dirty="0">
                <a:solidFill>
                  <a:schemeClr val="tx1"/>
                </a:solidFill>
                <a:effectLst/>
                <a:latin typeface="+mn-lt"/>
                <a:ea typeface="+mn-ea"/>
                <a:cs typeface="+mn-cs"/>
              </a:rPr>
              <a:t> Licensed under </a:t>
            </a:r>
            <a:r>
              <a:rPr lang="en-US" sz="1200" u="sng" kern="1200" dirty="0">
                <a:solidFill>
                  <a:schemeClr val="tx1"/>
                </a:solidFill>
                <a:effectLst/>
                <a:latin typeface="+mn-lt"/>
                <a:ea typeface="+mn-ea"/>
                <a:cs typeface="+mn-cs"/>
                <a:hlinkClick r:id="rId4"/>
              </a:rPr>
              <a:t>Creative Commons Attribution license (reuse allowed)</a:t>
            </a:r>
            <a:r>
              <a:rPr lang="en-US" sz="1200" u="sng" kern="1200" dirty="0">
                <a:solidFill>
                  <a:schemeClr val="tx1"/>
                </a:solidFill>
                <a:effectLst/>
                <a:latin typeface="+mn-lt"/>
                <a:ea typeface="+mn-ea"/>
                <a:cs typeface="+mn-cs"/>
              </a:rPr>
              <a:t>.</a:t>
            </a:r>
            <a:r>
              <a:rPr lang="en-US" dirty="0"/>
              <a:t>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19</a:t>
            </a:fld>
            <a:endParaRPr lang="en-US"/>
          </a:p>
        </p:txBody>
      </p:sp>
    </p:spTree>
    <p:extLst>
      <p:ext uri="{BB962C8B-B14F-4D97-AF65-F5344CB8AC3E}">
        <p14:creationId xmlns:p14="http://schemas.microsoft.com/office/powerpoint/2010/main" val="32336652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Video Source</a:t>
            </a:r>
            <a:r>
              <a:rPr lang="en-US" sz="1200" kern="1200" dirty="0">
                <a:solidFill>
                  <a:schemeClr val="tx1"/>
                </a:solidFill>
                <a:effectLst/>
                <a:latin typeface="+mn-lt"/>
                <a:ea typeface="+mn-ea"/>
                <a:cs typeface="+mn-cs"/>
              </a:rPr>
              <a:t> : </a:t>
            </a:r>
            <a:r>
              <a:rPr lang="en-US" sz="1200" kern="1200" dirty="0" err="1">
                <a:solidFill>
                  <a:schemeClr val="tx1"/>
                </a:solidFill>
                <a:effectLst/>
                <a:latin typeface="+mn-lt"/>
                <a:ea typeface="+mn-ea"/>
                <a:cs typeface="+mn-cs"/>
              </a:rPr>
              <a:t>nc</a:t>
            </a:r>
            <a:r>
              <a:rPr lang="en-US" sz="1200" kern="1200" dirty="0">
                <a:solidFill>
                  <a:schemeClr val="tx1"/>
                </a:solidFill>
                <a:effectLst/>
                <a:latin typeface="+mn-lt"/>
                <a:ea typeface="+mn-ea"/>
                <a:cs typeface="+mn-cs"/>
              </a:rPr>
              <a:t> Libraries. (2018, February 14). </a:t>
            </a:r>
            <a:r>
              <a:rPr lang="en-US" sz="1200" i="1" kern="1200" dirty="0">
                <a:solidFill>
                  <a:schemeClr val="tx1"/>
                </a:solidFill>
                <a:effectLst/>
                <a:latin typeface="+mn-lt"/>
                <a:ea typeface="+mn-ea"/>
                <a:cs typeface="+mn-cs"/>
              </a:rPr>
              <a:t>Developing a Research Topic - Brainstorming Approaches </a:t>
            </a:r>
            <a:r>
              <a:rPr lang="en-US" sz="1200" kern="1200" dirty="0">
                <a:solidFill>
                  <a:schemeClr val="tx1"/>
                </a:solidFill>
                <a:effectLst/>
                <a:latin typeface="+mn-lt"/>
                <a:ea typeface="+mn-ea"/>
                <a:cs typeface="+mn-cs"/>
              </a:rPr>
              <a:t>[Video]. YouTube. </a:t>
            </a:r>
            <a:r>
              <a:rPr lang="en-US" sz="1200" u="sng" kern="1200" dirty="0">
                <a:solidFill>
                  <a:schemeClr val="tx1"/>
                </a:solidFill>
                <a:effectLst/>
                <a:latin typeface="+mn-lt"/>
                <a:ea typeface="+mn-ea"/>
                <a:cs typeface="+mn-cs"/>
                <a:hlinkClick r:id="rId3"/>
              </a:rPr>
              <a:t>https://www.youtube.com/watch?v=Za8D_Mdb2FI</a:t>
            </a:r>
            <a:r>
              <a:rPr lang="en-US" sz="1200" kern="1200" dirty="0">
                <a:solidFill>
                  <a:schemeClr val="tx1"/>
                </a:solidFill>
                <a:effectLst/>
                <a:latin typeface="+mn-lt"/>
                <a:ea typeface="+mn-ea"/>
                <a:cs typeface="+mn-cs"/>
              </a:rPr>
              <a:t> . Licensed under YouTube standard license.  </a:t>
            </a:r>
          </a:p>
          <a:p>
            <a:r>
              <a:rPr lang="en-US" sz="1200" b="1" kern="1200" dirty="0">
                <a:solidFill>
                  <a:schemeClr val="tx1"/>
                </a:solidFill>
                <a:effectLst/>
                <a:latin typeface="+mn-lt"/>
                <a:ea typeface="+mn-ea"/>
                <a:cs typeface="+mn-cs"/>
              </a:rPr>
              <a:t>Video Source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nc</a:t>
            </a:r>
            <a:r>
              <a:rPr lang="en-US" sz="1200" kern="1200" dirty="0">
                <a:solidFill>
                  <a:schemeClr val="tx1"/>
                </a:solidFill>
                <a:effectLst/>
                <a:latin typeface="+mn-lt"/>
                <a:ea typeface="+mn-ea"/>
                <a:cs typeface="+mn-cs"/>
              </a:rPr>
              <a:t> Libraries. (2018, February 13). </a:t>
            </a:r>
            <a:r>
              <a:rPr lang="en-US" sz="1200" i="1" kern="1200" dirty="0">
                <a:solidFill>
                  <a:schemeClr val="tx1"/>
                </a:solidFill>
                <a:effectLst/>
                <a:latin typeface="+mn-lt"/>
                <a:ea typeface="+mn-ea"/>
                <a:cs typeface="+mn-cs"/>
              </a:rPr>
              <a:t>Developing a Research Topic - Brainstorming for Ideas </a:t>
            </a:r>
            <a:r>
              <a:rPr lang="en-US" sz="1200" kern="1200" dirty="0">
                <a:solidFill>
                  <a:schemeClr val="tx1"/>
                </a:solidFill>
                <a:effectLst/>
                <a:latin typeface="+mn-lt"/>
                <a:ea typeface="+mn-ea"/>
                <a:cs typeface="+mn-cs"/>
              </a:rPr>
              <a:t>[Video]. YouTube. </a:t>
            </a:r>
            <a:r>
              <a:rPr lang="en-US" sz="1200" u="sng" kern="1200" dirty="0">
                <a:solidFill>
                  <a:schemeClr val="tx1"/>
                </a:solidFill>
                <a:effectLst/>
                <a:latin typeface="+mn-lt"/>
                <a:ea typeface="+mn-ea"/>
                <a:cs typeface="+mn-cs"/>
                <a:hlinkClick r:id="rId4"/>
              </a:rPr>
              <a:t>https://www.youtube.com/watch?v=jbqDjFLFX9A</a:t>
            </a:r>
            <a:r>
              <a:rPr lang="en-US" sz="1200" kern="1200" dirty="0">
                <a:solidFill>
                  <a:schemeClr val="tx1"/>
                </a:solidFill>
                <a:effectLst/>
                <a:latin typeface="+mn-lt"/>
                <a:ea typeface="+mn-ea"/>
                <a:cs typeface="+mn-cs"/>
              </a:rPr>
              <a:t> . Licensed under </a:t>
            </a:r>
            <a:r>
              <a:rPr lang="en-US" sz="1200" u="sng" kern="1200" dirty="0">
                <a:solidFill>
                  <a:schemeClr val="tx1"/>
                </a:solidFill>
                <a:effectLst/>
                <a:latin typeface="+mn-lt"/>
                <a:ea typeface="+mn-ea"/>
                <a:cs typeface="+mn-cs"/>
                <a:hlinkClick r:id="rId5"/>
              </a:rPr>
              <a:t>Creative Commons Attribution license (reuse allowed)</a:t>
            </a:r>
            <a:r>
              <a:rPr lang="en-US" sz="1200" u="sng"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20</a:t>
            </a:fld>
            <a:endParaRPr lang="en-US"/>
          </a:p>
        </p:txBody>
      </p:sp>
    </p:spTree>
    <p:extLst>
      <p:ext uri="{BB962C8B-B14F-4D97-AF65-F5344CB8AC3E}">
        <p14:creationId xmlns:p14="http://schemas.microsoft.com/office/powerpoint/2010/main" val="37094895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Video Source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nc</a:t>
            </a:r>
            <a:r>
              <a:rPr lang="en-US" sz="1200" kern="1200" dirty="0">
                <a:solidFill>
                  <a:schemeClr val="tx1"/>
                </a:solidFill>
                <a:effectLst/>
                <a:latin typeface="+mn-lt"/>
                <a:ea typeface="+mn-ea"/>
                <a:cs typeface="+mn-cs"/>
              </a:rPr>
              <a:t> Libraries. (2018, February 13). </a:t>
            </a:r>
            <a:r>
              <a:rPr lang="en-US" sz="1200" i="1" kern="1200" dirty="0">
                <a:solidFill>
                  <a:schemeClr val="tx1"/>
                </a:solidFill>
                <a:effectLst/>
                <a:latin typeface="+mn-lt"/>
                <a:ea typeface="+mn-ea"/>
                <a:cs typeface="+mn-cs"/>
              </a:rPr>
              <a:t>Developing a Research Topic - Broadening/Narrowing </a:t>
            </a:r>
            <a:r>
              <a:rPr lang="en-US" sz="1200" kern="1200" dirty="0">
                <a:solidFill>
                  <a:schemeClr val="tx1"/>
                </a:solidFill>
                <a:effectLst/>
                <a:latin typeface="+mn-lt"/>
                <a:ea typeface="+mn-ea"/>
                <a:cs typeface="+mn-cs"/>
              </a:rPr>
              <a:t>[Video]. YouTube. </a:t>
            </a:r>
            <a:r>
              <a:rPr lang="en-US" sz="1200" u="sng" kern="1200" dirty="0">
                <a:solidFill>
                  <a:schemeClr val="tx1"/>
                </a:solidFill>
                <a:effectLst/>
                <a:latin typeface="+mn-lt"/>
                <a:ea typeface="+mn-ea"/>
                <a:cs typeface="+mn-cs"/>
                <a:hlinkClick r:id="rId3"/>
              </a:rPr>
              <a:t>https://www.youtube.com/watch?v=1NkeCtk1nrY</a:t>
            </a:r>
            <a:r>
              <a:rPr lang="en-US" sz="1200" kern="1200" dirty="0">
                <a:solidFill>
                  <a:schemeClr val="tx1"/>
                </a:solidFill>
                <a:effectLst/>
                <a:latin typeface="+mn-lt"/>
                <a:ea typeface="+mn-ea"/>
                <a:cs typeface="+mn-cs"/>
              </a:rPr>
              <a:t> . Licensed under </a:t>
            </a:r>
            <a:r>
              <a:rPr lang="en-US" sz="1200" u="sng" kern="1200" dirty="0">
                <a:solidFill>
                  <a:schemeClr val="tx1"/>
                </a:solidFill>
                <a:effectLst/>
                <a:latin typeface="+mn-lt"/>
                <a:ea typeface="+mn-ea"/>
                <a:cs typeface="+mn-cs"/>
                <a:hlinkClick r:id="rId4"/>
              </a:rPr>
              <a:t>Creative Commons Attribution license (reuse allowed)</a:t>
            </a:r>
            <a:r>
              <a:rPr lang="en-US" sz="1200" u="sng"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21</a:t>
            </a:fld>
            <a:endParaRPr lang="en-US"/>
          </a:p>
        </p:txBody>
      </p:sp>
    </p:spTree>
    <p:extLst>
      <p:ext uri="{BB962C8B-B14F-4D97-AF65-F5344CB8AC3E}">
        <p14:creationId xmlns:p14="http://schemas.microsoft.com/office/powerpoint/2010/main" val="6310276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Video Source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nc</a:t>
            </a:r>
            <a:r>
              <a:rPr lang="en-US" sz="1200" kern="1200" dirty="0">
                <a:solidFill>
                  <a:schemeClr val="tx1"/>
                </a:solidFill>
                <a:effectLst/>
                <a:latin typeface="+mn-lt"/>
                <a:ea typeface="+mn-ea"/>
                <a:cs typeface="+mn-cs"/>
              </a:rPr>
              <a:t> Libraries. (2018, February 13). </a:t>
            </a:r>
            <a:r>
              <a:rPr lang="en-US" sz="1200" i="1" kern="1200" dirty="0">
                <a:solidFill>
                  <a:schemeClr val="tx1"/>
                </a:solidFill>
                <a:effectLst/>
                <a:latin typeface="+mn-lt"/>
                <a:ea typeface="+mn-ea"/>
                <a:cs typeface="+mn-cs"/>
              </a:rPr>
              <a:t>Developing a Research Topic - Resources </a:t>
            </a:r>
            <a:r>
              <a:rPr lang="en-US" sz="1200" kern="1200" dirty="0">
                <a:solidFill>
                  <a:schemeClr val="tx1"/>
                </a:solidFill>
                <a:effectLst/>
                <a:latin typeface="+mn-lt"/>
                <a:ea typeface="+mn-ea"/>
                <a:cs typeface="+mn-cs"/>
              </a:rPr>
              <a:t>[Video]. YouTube. </a:t>
            </a:r>
            <a:r>
              <a:rPr lang="en-US" sz="1200" u="sng" kern="1200" dirty="0">
                <a:solidFill>
                  <a:schemeClr val="tx1"/>
                </a:solidFill>
                <a:effectLst/>
                <a:latin typeface="+mn-lt"/>
                <a:ea typeface="+mn-ea"/>
                <a:cs typeface="+mn-cs"/>
                <a:hlinkClick r:id="rId3"/>
              </a:rPr>
              <a:t>https://www.youtube.com/watch?v=tMLNbb71z04</a:t>
            </a:r>
            <a:r>
              <a:rPr lang="en-US" sz="1200" kern="1200" dirty="0">
                <a:solidFill>
                  <a:schemeClr val="tx1"/>
                </a:solidFill>
                <a:effectLst/>
                <a:latin typeface="+mn-lt"/>
                <a:ea typeface="+mn-ea"/>
                <a:cs typeface="+mn-cs"/>
              </a:rPr>
              <a:t> . Licensed under </a:t>
            </a:r>
            <a:r>
              <a:rPr lang="en-US" sz="1200" u="sng" kern="1200" dirty="0">
                <a:solidFill>
                  <a:schemeClr val="tx1"/>
                </a:solidFill>
                <a:effectLst/>
                <a:latin typeface="+mn-lt"/>
                <a:ea typeface="+mn-ea"/>
                <a:cs typeface="+mn-cs"/>
                <a:hlinkClick r:id="rId4"/>
              </a:rPr>
              <a:t>Creative Commons Attribution license (reuse allowed)</a:t>
            </a:r>
            <a:r>
              <a:rPr lang="en-US" sz="1200" u="sng"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22</a:t>
            </a:fld>
            <a:endParaRPr lang="en-US"/>
          </a:p>
        </p:txBody>
      </p:sp>
    </p:spTree>
    <p:extLst>
      <p:ext uri="{BB962C8B-B14F-4D97-AF65-F5344CB8AC3E}">
        <p14:creationId xmlns:p14="http://schemas.microsoft.com/office/powerpoint/2010/main" val="3650894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Learning Objectives was taken directly from </a:t>
            </a:r>
            <a:r>
              <a:rPr lang="en-US" sz="1200" u="sng" kern="1200" dirty="0">
                <a:solidFill>
                  <a:schemeClr val="tx1"/>
                </a:solidFill>
                <a:effectLst/>
                <a:latin typeface="+mn-lt"/>
                <a:ea typeface="+mn-ea"/>
                <a:cs typeface="+mn-cs"/>
                <a:hlinkClick r:id="rId3"/>
              </a:rPr>
              <a:t>Chapter 6.3</a:t>
            </a:r>
            <a:r>
              <a:rPr lang="en-US" sz="1200" u="sng" kern="1200" dirty="0">
                <a:solidFill>
                  <a:schemeClr val="tx1"/>
                </a:solidFill>
                <a:effectLst/>
                <a:latin typeface="+mn-lt"/>
                <a:ea typeface="+mn-ea"/>
                <a:cs typeface="+mn-cs"/>
                <a:hlinkClick r:id="rId4"/>
              </a:rPr>
              <a:t> </a:t>
            </a:r>
            <a:r>
              <a:rPr lang="en-US" sz="1200" kern="1200" dirty="0">
                <a:solidFill>
                  <a:schemeClr val="tx1"/>
                </a:solidFill>
                <a:effectLst/>
                <a:latin typeface="+mn-lt"/>
                <a:ea typeface="+mn-ea"/>
                <a:cs typeface="+mn-cs"/>
              </a:rPr>
              <a:t>of </a:t>
            </a:r>
            <a:r>
              <a:rPr lang="en-US" sz="1200" u="sng" kern="1200" dirty="0">
                <a:solidFill>
                  <a:schemeClr val="tx1"/>
                </a:solidFill>
                <a:effectLst/>
                <a:latin typeface="+mn-lt"/>
                <a:ea typeface="+mn-ea"/>
                <a:cs typeface="+mn-cs"/>
                <a:hlinkClick r:id="rId5"/>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6"/>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23</a:t>
            </a:fld>
            <a:endParaRPr lang="en-US"/>
          </a:p>
        </p:txBody>
      </p:sp>
    </p:spTree>
    <p:extLst>
      <p:ext uri="{BB962C8B-B14F-4D97-AF65-F5344CB8AC3E}">
        <p14:creationId xmlns:p14="http://schemas.microsoft.com/office/powerpoint/2010/main" val="41635335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Video Source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nc</a:t>
            </a:r>
            <a:r>
              <a:rPr lang="en-US" sz="1200" kern="1200" dirty="0">
                <a:solidFill>
                  <a:schemeClr val="tx1"/>
                </a:solidFill>
                <a:effectLst/>
                <a:latin typeface="+mn-lt"/>
                <a:ea typeface="+mn-ea"/>
                <a:cs typeface="+mn-cs"/>
              </a:rPr>
              <a:t> Libraries. (2017, July 18). </a:t>
            </a:r>
            <a:r>
              <a:rPr lang="en-US" sz="1200" i="1" kern="1200" dirty="0">
                <a:solidFill>
                  <a:schemeClr val="tx1"/>
                </a:solidFill>
                <a:effectLst/>
                <a:latin typeface="+mn-lt"/>
                <a:ea typeface="+mn-ea"/>
                <a:cs typeface="+mn-cs"/>
              </a:rPr>
              <a:t>Evaluating Internet Sources and Fake News with </a:t>
            </a:r>
            <a:r>
              <a:rPr lang="en-US" sz="1200" i="1" kern="1200" dirty="0" err="1">
                <a:solidFill>
                  <a:schemeClr val="tx1"/>
                </a:solidFill>
                <a:effectLst/>
                <a:latin typeface="+mn-lt"/>
                <a:ea typeface="+mn-ea"/>
                <a:cs typeface="+mn-cs"/>
              </a:rPr>
              <a:t>ncLibraries</a:t>
            </a:r>
            <a:r>
              <a:rPr lang="en-US" sz="1200" i="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[Video]. YouTube. https://www.youtube.com/watch?v=fh9vDmIzzn . Licensed under </a:t>
            </a:r>
            <a:r>
              <a:rPr lang="en-US" sz="1200" u="sng" kern="1200" dirty="0">
                <a:solidFill>
                  <a:schemeClr val="tx1"/>
                </a:solidFill>
                <a:effectLst/>
                <a:latin typeface="+mn-lt"/>
                <a:ea typeface="+mn-ea"/>
                <a:cs typeface="+mn-cs"/>
                <a:hlinkClick r:id="rId3"/>
              </a:rPr>
              <a:t>Creative Commons Attribution license (reuse allowed)</a:t>
            </a:r>
            <a:r>
              <a:rPr lang="en-US" sz="1200" u="sng"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Video Source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nc</a:t>
            </a:r>
            <a:r>
              <a:rPr lang="en-US" sz="1200" kern="1200" dirty="0">
                <a:solidFill>
                  <a:schemeClr val="tx1"/>
                </a:solidFill>
                <a:effectLst/>
                <a:latin typeface="+mn-lt"/>
                <a:ea typeface="+mn-ea"/>
                <a:cs typeface="+mn-cs"/>
              </a:rPr>
              <a:t> Libraries. (2018, January 30). </a:t>
            </a:r>
            <a:r>
              <a:rPr lang="en-US" sz="1200" i="1" kern="1200" dirty="0">
                <a:solidFill>
                  <a:schemeClr val="tx1"/>
                </a:solidFill>
                <a:effectLst/>
                <a:latin typeface="+mn-lt"/>
                <a:ea typeface="+mn-ea"/>
                <a:cs typeface="+mn-cs"/>
              </a:rPr>
              <a:t>Why is this important? </a:t>
            </a:r>
            <a:r>
              <a:rPr lang="en-US" sz="1200" kern="1200" dirty="0">
                <a:solidFill>
                  <a:schemeClr val="tx1"/>
                </a:solidFill>
                <a:effectLst/>
                <a:latin typeface="+mn-lt"/>
                <a:ea typeface="+mn-ea"/>
                <a:cs typeface="+mn-cs"/>
              </a:rPr>
              <a:t>[Video]. YouTube. </a:t>
            </a:r>
            <a:r>
              <a:rPr lang="en-US" sz="1200" u="sng" kern="1200" dirty="0">
                <a:solidFill>
                  <a:schemeClr val="tx1"/>
                </a:solidFill>
                <a:effectLst/>
                <a:latin typeface="+mn-lt"/>
                <a:ea typeface="+mn-ea"/>
                <a:cs typeface="+mn-cs"/>
                <a:hlinkClick r:id="rId4"/>
              </a:rPr>
              <a:t>https://www.youtube.com/watch?v=7jZVj-ijx1Y&amp;list=PLUL8crWahKNu7L8YU7f3q0fX7w0GveGLl</a:t>
            </a:r>
            <a:r>
              <a:rPr lang="en-US" sz="1200" kern="1200" dirty="0">
                <a:solidFill>
                  <a:schemeClr val="tx1"/>
                </a:solidFill>
                <a:effectLst/>
                <a:latin typeface="+mn-lt"/>
                <a:ea typeface="+mn-ea"/>
                <a:cs typeface="+mn-cs"/>
              </a:rPr>
              <a:t> . Licensed under </a:t>
            </a:r>
            <a:r>
              <a:rPr lang="en-US" sz="1200" u="sng" kern="1200" dirty="0">
                <a:solidFill>
                  <a:schemeClr val="tx1"/>
                </a:solidFill>
                <a:effectLst/>
                <a:latin typeface="+mn-lt"/>
                <a:ea typeface="+mn-ea"/>
                <a:cs typeface="+mn-cs"/>
                <a:hlinkClick r:id="rId3"/>
              </a:rPr>
              <a:t>Creative Commons Attribution license (reuse allowed)</a:t>
            </a:r>
            <a:r>
              <a:rPr lang="en-US" sz="1200" u="sng"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24</a:t>
            </a:fld>
            <a:endParaRPr lang="en-US"/>
          </a:p>
        </p:txBody>
      </p:sp>
    </p:spTree>
    <p:extLst>
      <p:ext uri="{BB962C8B-B14F-4D97-AF65-F5344CB8AC3E}">
        <p14:creationId xmlns:p14="http://schemas.microsoft.com/office/powerpoint/2010/main" val="12608024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Video Source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nc</a:t>
            </a:r>
            <a:r>
              <a:rPr lang="en-US" sz="1200" kern="1200" dirty="0">
                <a:solidFill>
                  <a:schemeClr val="tx1"/>
                </a:solidFill>
                <a:effectLst/>
                <a:latin typeface="+mn-lt"/>
                <a:ea typeface="+mn-ea"/>
                <a:cs typeface="+mn-cs"/>
              </a:rPr>
              <a:t> Libraries. (2018, January 30). </a:t>
            </a:r>
            <a:r>
              <a:rPr lang="en-US" sz="1200" i="1" kern="1200" dirty="0">
                <a:solidFill>
                  <a:schemeClr val="tx1"/>
                </a:solidFill>
                <a:effectLst/>
                <a:latin typeface="+mn-lt"/>
                <a:ea typeface="+mn-ea"/>
                <a:cs typeface="+mn-cs"/>
              </a:rPr>
              <a:t>Consider the source </a:t>
            </a:r>
            <a:r>
              <a:rPr lang="en-US" sz="1200" kern="1200" dirty="0">
                <a:solidFill>
                  <a:schemeClr val="tx1"/>
                </a:solidFill>
                <a:effectLst/>
                <a:latin typeface="+mn-lt"/>
                <a:ea typeface="+mn-ea"/>
                <a:cs typeface="+mn-cs"/>
              </a:rPr>
              <a:t>[Video]. </a:t>
            </a:r>
            <a:r>
              <a:rPr lang="en-US" sz="1200" kern="1200" dirty="0" err="1">
                <a:solidFill>
                  <a:schemeClr val="tx1"/>
                </a:solidFill>
                <a:effectLst/>
                <a:latin typeface="+mn-lt"/>
                <a:ea typeface="+mn-ea"/>
                <a:cs typeface="+mn-cs"/>
              </a:rPr>
              <a:t>YouTube.</a:t>
            </a:r>
            <a:r>
              <a:rPr lang="en-US" sz="1200" u="sng" kern="1200" dirty="0" err="1">
                <a:solidFill>
                  <a:schemeClr val="tx1"/>
                </a:solidFill>
                <a:effectLst/>
                <a:latin typeface="+mn-lt"/>
                <a:ea typeface="+mn-ea"/>
                <a:cs typeface="+mn-cs"/>
                <a:hlinkClick r:id="rId3"/>
              </a:rPr>
              <a:t>https</a:t>
            </a:r>
            <a:r>
              <a:rPr lang="en-US" sz="1200" u="sng" kern="1200" dirty="0">
                <a:solidFill>
                  <a:schemeClr val="tx1"/>
                </a:solidFill>
                <a:effectLst/>
                <a:latin typeface="+mn-lt"/>
                <a:ea typeface="+mn-ea"/>
                <a:cs typeface="+mn-cs"/>
                <a:hlinkClick r:id="rId3"/>
              </a:rPr>
              <a:t>://www.youtube.com/watch?v=hrC0MRAseSM&amp;list=PLUL8crWahKNu7L8YU7f3q0fX7w0GveGLl</a:t>
            </a:r>
            <a:r>
              <a:rPr lang="en-US" sz="1200" kern="1200" dirty="0">
                <a:solidFill>
                  <a:schemeClr val="tx1"/>
                </a:solidFill>
                <a:effectLst/>
                <a:latin typeface="+mn-lt"/>
                <a:ea typeface="+mn-ea"/>
                <a:cs typeface="+mn-cs"/>
              </a:rPr>
              <a:t> . Licensed under </a:t>
            </a:r>
            <a:r>
              <a:rPr lang="en-US" sz="1200" u="sng" kern="1200" dirty="0">
                <a:solidFill>
                  <a:schemeClr val="tx1"/>
                </a:solidFill>
                <a:effectLst/>
                <a:latin typeface="+mn-lt"/>
                <a:ea typeface="+mn-ea"/>
                <a:cs typeface="+mn-cs"/>
                <a:hlinkClick r:id="rId4"/>
              </a:rPr>
              <a:t>Creative Commons Attribution license (reuse allowed)</a:t>
            </a:r>
            <a:r>
              <a:rPr lang="en-US" sz="1200" u="sng"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Video Source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nc</a:t>
            </a:r>
            <a:r>
              <a:rPr lang="en-US" sz="1200" kern="1200" dirty="0">
                <a:solidFill>
                  <a:schemeClr val="tx1"/>
                </a:solidFill>
                <a:effectLst/>
                <a:latin typeface="+mn-lt"/>
                <a:ea typeface="+mn-ea"/>
                <a:cs typeface="+mn-cs"/>
              </a:rPr>
              <a:t> Libraries. (2018, January 30). </a:t>
            </a:r>
            <a:r>
              <a:rPr lang="en-US" sz="1200" i="1" kern="1200" dirty="0">
                <a:solidFill>
                  <a:schemeClr val="tx1"/>
                </a:solidFill>
                <a:effectLst/>
                <a:latin typeface="+mn-lt"/>
                <a:ea typeface="+mn-ea"/>
                <a:cs typeface="+mn-cs"/>
              </a:rPr>
              <a:t>Motivation/Bias </a:t>
            </a:r>
            <a:r>
              <a:rPr lang="en-US" sz="1200" kern="1200" dirty="0">
                <a:solidFill>
                  <a:schemeClr val="tx1"/>
                </a:solidFill>
                <a:effectLst/>
                <a:latin typeface="+mn-lt"/>
                <a:ea typeface="+mn-ea"/>
                <a:cs typeface="+mn-cs"/>
              </a:rPr>
              <a:t>[Video]. </a:t>
            </a:r>
            <a:r>
              <a:rPr lang="en-US" sz="1200" kern="1200" dirty="0" err="1">
                <a:solidFill>
                  <a:schemeClr val="tx1"/>
                </a:solidFill>
                <a:effectLst/>
                <a:latin typeface="+mn-lt"/>
                <a:ea typeface="+mn-ea"/>
                <a:cs typeface="+mn-cs"/>
              </a:rPr>
              <a:t>YouTube.</a:t>
            </a:r>
            <a:r>
              <a:rPr lang="en-US" sz="1200" u="sng" kern="1200" dirty="0" err="1">
                <a:solidFill>
                  <a:schemeClr val="tx1"/>
                </a:solidFill>
                <a:effectLst/>
                <a:latin typeface="+mn-lt"/>
                <a:ea typeface="+mn-ea"/>
                <a:cs typeface="+mn-cs"/>
                <a:hlinkClick r:id="rId5"/>
              </a:rPr>
              <a:t>https</a:t>
            </a:r>
            <a:r>
              <a:rPr lang="en-US" sz="1200" u="sng" kern="1200" dirty="0">
                <a:solidFill>
                  <a:schemeClr val="tx1"/>
                </a:solidFill>
                <a:effectLst/>
                <a:latin typeface="+mn-lt"/>
                <a:ea typeface="+mn-ea"/>
                <a:cs typeface="+mn-cs"/>
                <a:hlinkClick r:id="rId5"/>
              </a:rPr>
              <a:t>://www.youtube.com/watch?v=HBkFMKjoMP0&amp;list=PLUL8crWahKNu7L8YU7f3q0fX7w0GveGLl</a:t>
            </a:r>
            <a:r>
              <a:rPr lang="en-US" sz="1200" kern="1200" dirty="0">
                <a:solidFill>
                  <a:schemeClr val="tx1"/>
                </a:solidFill>
                <a:effectLst/>
                <a:latin typeface="+mn-lt"/>
                <a:ea typeface="+mn-ea"/>
                <a:cs typeface="+mn-cs"/>
              </a:rPr>
              <a:t> . Licensed under </a:t>
            </a:r>
            <a:r>
              <a:rPr lang="en-US" sz="1200" u="sng" kern="1200" dirty="0">
                <a:solidFill>
                  <a:schemeClr val="tx1"/>
                </a:solidFill>
                <a:effectLst/>
                <a:latin typeface="+mn-lt"/>
                <a:ea typeface="+mn-ea"/>
                <a:cs typeface="+mn-cs"/>
                <a:hlinkClick r:id="rId4"/>
              </a:rPr>
              <a:t>Creative Commons Attribution license (reuse allowed)</a:t>
            </a:r>
            <a:r>
              <a:rPr lang="en-US" sz="1200" u="sng"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Video Source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nc</a:t>
            </a:r>
            <a:r>
              <a:rPr lang="en-US" sz="1200" kern="1200" dirty="0">
                <a:solidFill>
                  <a:schemeClr val="tx1"/>
                </a:solidFill>
                <a:effectLst/>
                <a:latin typeface="+mn-lt"/>
                <a:ea typeface="+mn-ea"/>
                <a:cs typeface="+mn-cs"/>
              </a:rPr>
              <a:t> Libraries. (2018, January 30). </a:t>
            </a:r>
            <a:r>
              <a:rPr lang="en-US" sz="1200" i="1" kern="1200" dirty="0">
                <a:solidFill>
                  <a:schemeClr val="tx1"/>
                </a:solidFill>
                <a:effectLst/>
                <a:latin typeface="+mn-lt"/>
                <a:ea typeface="+mn-ea"/>
                <a:cs typeface="+mn-cs"/>
              </a:rPr>
              <a:t>Evidence </a:t>
            </a:r>
            <a:r>
              <a:rPr lang="en-US" sz="1200" kern="1200" dirty="0">
                <a:solidFill>
                  <a:schemeClr val="tx1"/>
                </a:solidFill>
                <a:effectLst/>
                <a:latin typeface="+mn-lt"/>
                <a:ea typeface="+mn-ea"/>
                <a:cs typeface="+mn-cs"/>
              </a:rPr>
              <a:t>[Video]. YouTube. </a:t>
            </a:r>
            <a:r>
              <a:rPr lang="en-US" sz="1200" u="sng" kern="1200" dirty="0">
                <a:solidFill>
                  <a:schemeClr val="tx1"/>
                </a:solidFill>
                <a:effectLst/>
                <a:latin typeface="+mn-lt"/>
                <a:ea typeface="+mn-ea"/>
                <a:cs typeface="+mn-cs"/>
                <a:hlinkClick r:id="rId6"/>
              </a:rPr>
              <a:t>https://www.youtube.com/watch?v=KYeCP9nTK1c&amp;list=PLUL8crWahKNu7L8YU7f3q0fX7w0GveGLl</a:t>
            </a:r>
            <a:r>
              <a:rPr lang="en-US" sz="1200" kern="1200" dirty="0">
                <a:solidFill>
                  <a:schemeClr val="tx1"/>
                </a:solidFill>
                <a:effectLst/>
                <a:latin typeface="+mn-lt"/>
                <a:ea typeface="+mn-ea"/>
                <a:cs typeface="+mn-cs"/>
              </a:rPr>
              <a:t> . Licensed under </a:t>
            </a:r>
            <a:r>
              <a:rPr lang="en-US" sz="1200" u="sng" kern="1200" dirty="0">
                <a:solidFill>
                  <a:schemeClr val="tx1"/>
                </a:solidFill>
                <a:effectLst/>
                <a:latin typeface="+mn-lt"/>
                <a:ea typeface="+mn-ea"/>
                <a:cs typeface="+mn-cs"/>
                <a:hlinkClick r:id="rId4"/>
              </a:rPr>
              <a:t>Creative Commons Attribution license (reuse allowed)</a:t>
            </a:r>
            <a:r>
              <a:rPr lang="en-US" sz="1200" u="sng"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Video Source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nc</a:t>
            </a:r>
            <a:r>
              <a:rPr lang="en-US" sz="1200" kern="1200" dirty="0">
                <a:solidFill>
                  <a:schemeClr val="tx1"/>
                </a:solidFill>
                <a:effectLst/>
                <a:latin typeface="+mn-lt"/>
                <a:ea typeface="+mn-ea"/>
                <a:cs typeface="+mn-cs"/>
              </a:rPr>
              <a:t> Libraries. (2018, January 30). </a:t>
            </a:r>
            <a:r>
              <a:rPr lang="en-US" sz="1200" i="1" kern="1200" dirty="0">
                <a:solidFill>
                  <a:schemeClr val="tx1"/>
                </a:solidFill>
                <a:effectLst/>
                <a:latin typeface="+mn-lt"/>
                <a:ea typeface="+mn-ea"/>
                <a:cs typeface="+mn-cs"/>
              </a:rPr>
              <a:t>Timeliness </a:t>
            </a:r>
            <a:r>
              <a:rPr lang="en-US" sz="1200" kern="1200" dirty="0">
                <a:solidFill>
                  <a:schemeClr val="tx1"/>
                </a:solidFill>
                <a:effectLst/>
                <a:latin typeface="+mn-lt"/>
                <a:ea typeface="+mn-ea"/>
                <a:cs typeface="+mn-cs"/>
              </a:rPr>
              <a:t>[Video]. YouTube. </a:t>
            </a:r>
            <a:r>
              <a:rPr lang="en-US" sz="1200" u="sng" kern="1200" dirty="0">
                <a:solidFill>
                  <a:schemeClr val="tx1"/>
                </a:solidFill>
                <a:effectLst/>
                <a:latin typeface="+mn-lt"/>
                <a:ea typeface="+mn-ea"/>
                <a:cs typeface="+mn-cs"/>
                <a:hlinkClick r:id="rId7"/>
              </a:rPr>
              <a:t>https://www.youtube.com/watch?v=pvAMuqI_h40&amp;list=PLUL8crWahKNu7L8YU7f3q0fX7w0GveGLl</a:t>
            </a:r>
            <a:r>
              <a:rPr lang="en-US" sz="1200" kern="1200" dirty="0">
                <a:solidFill>
                  <a:schemeClr val="tx1"/>
                </a:solidFill>
                <a:effectLst/>
                <a:latin typeface="+mn-lt"/>
                <a:ea typeface="+mn-ea"/>
                <a:cs typeface="+mn-cs"/>
              </a:rPr>
              <a:t> . Licensed under </a:t>
            </a:r>
            <a:r>
              <a:rPr lang="en-US" sz="1200" u="sng" kern="1200" dirty="0">
                <a:solidFill>
                  <a:schemeClr val="tx1"/>
                </a:solidFill>
                <a:effectLst/>
                <a:latin typeface="+mn-lt"/>
                <a:ea typeface="+mn-ea"/>
                <a:cs typeface="+mn-cs"/>
                <a:hlinkClick r:id="rId4"/>
              </a:rPr>
              <a:t>Creative Commons Attribution license (reuse allowed)</a:t>
            </a:r>
            <a:r>
              <a:rPr lang="en-US" sz="1200" u="sng"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Video Source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nc</a:t>
            </a:r>
            <a:r>
              <a:rPr lang="en-US" sz="1200" kern="1200" dirty="0">
                <a:solidFill>
                  <a:schemeClr val="tx1"/>
                </a:solidFill>
                <a:effectLst/>
                <a:latin typeface="+mn-lt"/>
                <a:ea typeface="+mn-ea"/>
                <a:cs typeface="+mn-cs"/>
              </a:rPr>
              <a:t> Libraries. (2022, February 18). </a:t>
            </a:r>
            <a:r>
              <a:rPr lang="en-US" sz="1200" i="1" kern="1200" dirty="0">
                <a:solidFill>
                  <a:schemeClr val="tx1"/>
                </a:solidFill>
                <a:effectLst/>
                <a:latin typeface="+mn-lt"/>
                <a:ea typeface="+mn-ea"/>
                <a:cs typeface="+mn-cs"/>
              </a:rPr>
              <a:t>Evaluating Sources: CRAAP/RADAR </a:t>
            </a:r>
            <a:r>
              <a:rPr lang="en-US" sz="1200" kern="1200" dirty="0">
                <a:solidFill>
                  <a:schemeClr val="tx1"/>
                </a:solidFill>
                <a:effectLst/>
                <a:latin typeface="+mn-lt"/>
                <a:ea typeface="+mn-ea"/>
                <a:cs typeface="+mn-cs"/>
              </a:rPr>
              <a:t>[Video]. YouTube. </a:t>
            </a:r>
            <a:r>
              <a:rPr lang="en-US" sz="1200" u="sng" kern="1200" dirty="0">
                <a:solidFill>
                  <a:schemeClr val="tx1"/>
                </a:solidFill>
                <a:effectLst/>
                <a:latin typeface="+mn-lt"/>
                <a:ea typeface="+mn-ea"/>
                <a:cs typeface="+mn-cs"/>
                <a:hlinkClick r:id="rId8"/>
              </a:rPr>
              <a:t>https://www.youtube.com/watch?v=hd5zhcZrQ3A</a:t>
            </a:r>
            <a:r>
              <a:rPr lang="en-US" sz="1200" kern="1200" dirty="0">
                <a:solidFill>
                  <a:schemeClr val="tx1"/>
                </a:solidFill>
                <a:effectLst/>
                <a:latin typeface="+mn-lt"/>
                <a:ea typeface="+mn-ea"/>
                <a:cs typeface="+mn-cs"/>
              </a:rPr>
              <a:t> . Licensed under </a:t>
            </a:r>
            <a:r>
              <a:rPr lang="en-US" sz="1200" u="sng" kern="1200" dirty="0">
                <a:solidFill>
                  <a:schemeClr val="tx1"/>
                </a:solidFill>
                <a:effectLst/>
                <a:latin typeface="+mn-lt"/>
                <a:ea typeface="+mn-ea"/>
                <a:cs typeface="+mn-cs"/>
                <a:hlinkClick r:id="rId4"/>
              </a:rPr>
              <a:t>Creative Commons Attribution license (reuse allowed)</a:t>
            </a:r>
            <a:r>
              <a:rPr lang="en-US" sz="1200" u="sng"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25</a:t>
            </a:fld>
            <a:endParaRPr lang="en-US"/>
          </a:p>
        </p:txBody>
      </p:sp>
    </p:spTree>
    <p:extLst>
      <p:ext uri="{BB962C8B-B14F-4D97-AF65-F5344CB8AC3E}">
        <p14:creationId xmlns:p14="http://schemas.microsoft.com/office/powerpoint/2010/main" val="5967644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Chapter 6: Introduction To Research Writing was taken directly from </a:t>
            </a:r>
            <a:r>
              <a:rPr lang="en-US" sz="1200" u="sng" kern="1200" dirty="0">
                <a:solidFill>
                  <a:schemeClr val="tx1"/>
                </a:solidFill>
                <a:effectLst/>
                <a:latin typeface="+mn-lt"/>
                <a:ea typeface="+mn-ea"/>
                <a:cs typeface="+mn-cs"/>
                <a:hlinkClick r:id="rId3"/>
              </a:rPr>
              <a:t>Chapter 6</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a:t>
            </a:r>
            <a:r>
              <a:rPr lang="en-US" sz="1200" kern="1200" dirty="0">
                <a:solidFill>
                  <a:schemeClr val="tx1"/>
                </a:solidFill>
                <a:effectLst/>
                <a:latin typeface="+mn-lt"/>
                <a:ea typeface="+mn-ea"/>
                <a:cs typeface="+mn-cs"/>
              </a:rPr>
              <a:t> 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a:t>
            </a:fld>
            <a:endParaRPr lang="en-US"/>
          </a:p>
        </p:txBody>
      </p:sp>
    </p:spTree>
    <p:extLst>
      <p:ext uri="{BB962C8B-B14F-4D97-AF65-F5344CB8AC3E}">
        <p14:creationId xmlns:p14="http://schemas.microsoft.com/office/powerpoint/2010/main" val="222027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Video Source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nc</a:t>
            </a:r>
            <a:r>
              <a:rPr lang="en-US" sz="1200" kern="1200" dirty="0">
                <a:solidFill>
                  <a:schemeClr val="tx1"/>
                </a:solidFill>
                <a:effectLst/>
                <a:latin typeface="+mn-lt"/>
                <a:ea typeface="+mn-ea"/>
                <a:cs typeface="+mn-cs"/>
              </a:rPr>
              <a:t> Libraries. (2018, January 30). </a:t>
            </a:r>
            <a:r>
              <a:rPr lang="en-US" sz="1200" i="1" kern="1200" dirty="0">
                <a:solidFill>
                  <a:schemeClr val="tx1"/>
                </a:solidFill>
                <a:effectLst/>
                <a:latin typeface="+mn-lt"/>
                <a:ea typeface="+mn-ea"/>
                <a:cs typeface="+mn-cs"/>
              </a:rPr>
              <a:t>Fake News </a:t>
            </a:r>
            <a:r>
              <a:rPr lang="en-US" sz="1200" kern="1200" dirty="0">
                <a:solidFill>
                  <a:schemeClr val="tx1"/>
                </a:solidFill>
                <a:effectLst/>
                <a:latin typeface="+mn-lt"/>
                <a:ea typeface="+mn-ea"/>
                <a:cs typeface="+mn-cs"/>
              </a:rPr>
              <a:t>[Video]. YouTube. </a:t>
            </a:r>
            <a:r>
              <a:rPr lang="en-US" sz="1200" u="sng" kern="1200" dirty="0">
                <a:solidFill>
                  <a:schemeClr val="tx1"/>
                </a:solidFill>
                <a:effectLst/>
                <a:latin typeface="+mn-lt"/>
                <a:ea typeface="+mn-ea"/>
                <a:cs typeface="+mn-cs"/>
                <a:hlinkClick r:id="rId3"/>
              </a:rPr>
              <a:t>https://www.youtube.com/watch?v=92DdYk5nRBM&amp;list=PLUL8crWahKNu7L8YU7f3q0fX7w0GveGLl</a:t>
            </a:r>
            <a:r>
              <a:rPr lang="en-US" sz="1200" kern="1200" dirty="0">
                <a:solidFill>
                  <a:schemeClr val="tx1"/>
                </a:solidFill>
                <a:effectLst/>
                <a:latin typeface="+mn-lt"/>
                <a:ea typeface="+mn-ea"/>
                <a:cs typeface="+mn-cs"/>
              </a:rPr>
              <a:t> . Licensed under </a:t>
            </a:r>
            <a:r>
              <a:rPr lang="en-US" sz="1200" u="sng" kern="1200" dirty="0">
                <a:solidFill>
                  <a:schemeClr val="tx1"/>
                </a:solidFill>
                <a:effectLst/>
                <a:latin typeface="+mn-lt"/>
                <a:ea typeface="+mn-ea"/>
                <a:cs typeface="+mn-cs"/>
                <a:hlinkClick r:id="rId4"/>
              </a:rPr>
              <a:t>Creative Commons Attribution license (reuse allowed)</a:t>
            </a:r>
            <a:r>
              <a:rPr lang="en-US" sz="1200" u="sng"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26</a:t>
            </a:fld>
            <a:endParaRPr lang="en-US"/>
          </a:p>
        </p:txBody>
      </p:sp>
    </p:spTree>
    <p:extLst>
      <p:ext uri="{BB962C8B-B14F-4D97-AF65-F5344CB8AC3E}">
        <p14:creationId xmlns:p14="http://schemas.microsoft.com/office/powerpoint/2010/main" val="11015492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Video Source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nc</a:t>
            </a:r>
            <a:r>
              <a:rPr lang="en-US" sz="1200" kern="1200" dirty="0">
                <a:solidFill>
                  <a:schemeClr val="tx1"/>
                </a:solidFill>
                <a:effectLst/>
                <a:latin typeface="+mn-lt"/>
                <a:ea typeface="+mn-ea"/>
                <a:cs typeface="+mn-cs"/>
              </a:rPr>
              <a:t> Libraries. (2018, January 30). </a:t>
            </a:r>
            <a:r>
              <a:rPr lang="en-US" sz="1200" i="1" kern="1200" dirty="0">
                <a:solidFill>
                  <a:schemeClr val="tx1"/>
                </a:solidFill>
                <a:effectLst/>
                <a:latin typeface="+mn-lt"/>
                <a:ea typeface="+mn-ea"/>
                <a:cs typeface="+mn-cs"/>
              </a:rPr>
              <a:t>Summary </a:t>
            </a:r>
            <a:r>
              <a:rPr lang="en-US" sz="1200" kern="1200" dirty="0">
                <a:solidFill>
                  <a:schemeClr val="tx1"/>
                </a:solidFill>
                <a:effectLst/>
                <a:latin typeface="+mn-lt"/>
                <a:ea typeface="+mn-ea"/>
                <a:cs typeface="+mn-cs"/>
              </a:rPr>
              <a:t>[Video]. YouTube. </a:t>
            </a:r>
            <a:r>
              <a:rPr lang="en-US" sz="1200" u="sng" kern="1200" dirty="0">
                <a:solidFill>
                  <a:schemeClr val="tx1"/>
                </a:solidFill>
                <a:effectLst/>
                <a:latin typeface="+mn-lt"/>
                <a:ea typeface="+mn-ea"/>
                <a:cs typeface="+mn-cs"/>
                <a:hlinkClick r:id="rId3"/>
              </a:rPr>
              <a:t>https://www.youtube.com/watch?v=NcyaTEmJqhE&amp;list=PLUL8crWahKNu7L8YU7f3q0fX7w0GveGLl</a:t>
            </a:r>
            <a:r>
              <a:rPr lang="en-US" sz="1200" kern="1200" dirty="0">
                <a:solidFill>
                  <a:schemeClr val="tx1"/>
                </a:solidFill>
                <a:effectLst/>
                <a:latin typeface="+mn-lt"/>
                <a:ea typeface="+mn-ea"/>
                <a:cs typeface="+mn-cs"/>
              </a:rPr>
              <a:t> . Licensed under </a:t>
            </a:r>
            <a:r>
              <a:rPr lang="en-US" sz="1200" u="sng" kern="1200" dirty="0">
                <a:solidFill>
                  <a:schemeClr val="tx1"/>
                </a:solidFill>
                <a:effectLst/>
                <a:latin typeface="+mn-lt"/>
                <a:ea typeface="+mn-ea"/>
                <a:cs typeface="+mn-cs"/>
                <a:hlinkClick r:id="rId4"/>
              </a:rPr>
              <a:t>Creative Commons Attribution license (reuse allowed)</a:t>
            </a:r>
            <a:r>
              <a:rPr lang="en-US" sz="1200" u="sng"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27</a:t>
            </a:fld>
            <a:endParaRPr lang="en-US"/>
          </a:p>
        </p:txBody>
      </p:sp>
    </p:spTree>
    <p:extLst>
      <p:ext uri="{BB962C8B-B14F-4D97-AF65-F5344CB8AC3E}">
        <p14:creationId xmlns:p14="http://schemas.microsoft.com/office/powerpoint/2010/main" val="3697016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Learning Objectives were taken directly from </a:t>
            </a:r>
            <a:r>
              <a:rPr lang="en-US" sz="1200" u="sng" kern="1200" dirty="0">
                <a:solidFill>
                  <a:schemeClr val="tx1"/>
                </a:solidFill>
                <a:effectLst/>
                <a:latin typeface="+mn-lt"/>
                <a:ea typeface="+mn-ea"/>
                <a:cs typeface="+mn-cs"/>
                <a:hlinkClick r:id="rId3"/>
              </a:rPr>
              <a:t>Chapter 6.</a:t>
            </a:r>
            <a:r>
              <a:rPr lang="en-US" sz="1200" u="sng" kern="1200" dirty="0">
                <a:solidFill>
                  <a:schemeClr val="tx1"/>
                </a:solidFill>
                <a:effectLst/>
                <a:latin typeface="+mn-lt"/>
                <a:ea typeface="+mn-ea"/>
                <a:cs typeface="+mn-cs"/>
              </a:rPr>
              <a:t>4</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28</a:t>
            </a:fld>
            <a:endParaRPr lang="en-US"/>
          </a:p>
        </p:txBody>
      </p:sp>
    </p:spTree>
    <p:extLst>
      <p:ext uri="{BB962C8B-B14F-4D97-AF65-F5344CB8AC3E}">
        <p14:creationId xmlns:p14="http://schemas.microsoft.com/office/powerpoint/2010/main" val="4379176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Video Source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nc</a:t>
            </a:r>
            <a:r>
              <a:rPr lang="en-US" sz="1200" kern="1200" dirty="0">
                <a:solidFill>
                  <a:schemeClr val="tx1"/>
                </a:solidFill>
                <a:effectLst/>
                <a:latin typeface="+mn-lt"/>
                <a:ea typeface="+mn-ea"/>
                <a:cs typeface="+mn-cs"/>
              </a:rPr>
              <a:t> Libraries. (2018, January 29). </a:t>
            </a:r>
            <a:r>
              <a:rPr lang="en-US" sz="1200" i="1" kern="1200" dirty="0">
                <a:solidFill>
                  <a:schemeClr val="tx1"/>
                </a:solidFill>
                <a:effectLst/>
                <a:latin typeface="+mn-lt"/>
                <a:ea typeface="+mn-ea"/>
                <a:cs typeface="+mn-cs"/>
              </a:rPr>
              <a:t>Part One: What is a periodical? </a:t>
            </a:r>
            <a:r>
              <a:rPr lang="en-US" sz="1200" kern="1200" dirty="0">
                <a:solidFill>
                  <a:schemeClr val="tx1"/>
                </a:solidFill>
                <a:effectLst/>
                <a:latin typeface="+mn-lt"/>
                <a:ea typeface="+mn-ea"/>
                <a:cs typeface="+mn-cs"/>
              </a:rPr>
              <a:t>[Video]. YouTube. </a:t>
            </a:r>
            <a:r>
              <a:rPr lang="en-US" sz="1200" u="sng" kern="1200" dirty="0">
                <a:solidFill>
                  <a:schemeClr val="tx1"/>
                </a:solidFill>
                <a:effectLst/>
                <a:latin typeface="+mn-lt"/>
                <a:ea typeface="+mn-ea"/>
                <a:cs typeface="+mn-cs"/>
                <a:hlinkClick r:id="rId3"/>
              </a:rPr>
              <a:t>https://www.youtube.com/watch?v=g4T5OXIvsKc</a:t>
            </a:r>
            <a:r>
              <a:rPr lang="en-US" sz="1200" kern="1200" dirty="0">
                <a:solidFill>
                  <a:schemeClr val="tx1"/>
                </a:solidFill>
                <a:effectLst/>
                <a:latin typeface="+mn-lt"/>
                <a:ea typeface="+mn-ea"/>
                <a:cs typeface="+mn-cs"/>
              </a:rPr>
              <a:t> . Licensed under standard YouTube license.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Video Source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nc</a:t>
            </a:r>
            <a:r>
              <a:rPr lang="en-US" sz="1200" kern="1200" dirty="0">
                <a:solidFill>
                  <a:schemeClr val="tx1"/>
                </a:solidFill>
                <a:effectLst/>
                <a:latin typeface="+mn-lt"/>
                <a:ea typeface="+mn-ea"/>
                <a:cs typeface="+mn-cs"/>
              </a:rPr>
              <a:t> Libraries. (2018, January 29). </a:t>
            </a:r>
            <a:r>
              <a:rPr lang="en-US" sz="1200" i="1" kern="1200" dirty="0">
                <a:solidFill>
                  <a:schemeClr val="tx1"/>
                </a:solidFill>
                <a:effectLst/>
                <a:latin typeface="+mn-lt"/>
                <a:ea typeface="+mn-ea"/>
                <a:cs typeface="+mn-cs"/>
              </a:rPr>
              <a:t>Part Two: Popular VS. Scholarly Periodicals </a:t>
            </a:r>
            <a:r>
              <a:rPr lang="en-US" sz="1200" kern="1200" dirty="0">
                <a:solidFill>
                  <a:schemeClr val="tx1"/>
                </a:solidFill>
                <a:effectLst/>
                <a:latin typeface="+mn-lt"/>
                <a:ea typeface="+mn-ea"/>
                <a:cs typeface="+mn-cs"/>
              </a:rPr>
              <a:t>[Video]. YouTube. </a:t>
            </a:r>
            <a:r>
              <a:rPr lang="en-US" sz="1200" u="sng" kern="1200" dirty="0">
                <a:solidFill>
                  <a:schemeClr val="tx1"/>
                </a:solidFill>
                <a:effectLst/>
                <a:latin typeface="+mn-lt"/>
                <a:ea typeface="+mn-ea"/>
                <a:cs typeface="+mn-cs"/>
                <a:hlinkClick r:id="rId3"/>
              </a:rPr>
              <a:t>https://www.youtube.com/watch?v=g4T5OXIvsKc</a:t>
            </a:r>
            <a:r>
              <a:rPr lang="en-US" sz="1200" kern="1200" dirty="0">
                <a:solidFill>
                  <a:schemeClr val="tx1"/>
                </a:solidFill>
                <a:effectLst/>
                <a:latin typeface="+mn-lt"/>
                <a:ea typeface="+mn-ea"/>
                <a:cs typeface="+mn-cs"/>
              </a:rPr>
              <a:t> . Licensed under </a:t>
            </a:r>
            <a:r>
              <a:rPr lang="en-US" sz="1200" u="sng" kern="1200" dirty="0">
                <a:solidFill>
                  <a:schemeClr val="tx1"/>
                </a:solidFill>
                <a:effectLst/>
                <a:latin typeface="+mn-lt"/>
                <a:ea typeface="+mn-ea"/>
                <a:cs typeface="+mn-cs"/>
                <a:hlinkClick r:id="rId4"/>
              </a:rPr>
              <a:t>Creative Commons Attribution license (reuse allowed)</a:t>
            </a:r>
            <a:r>
              <a:rPr lang="en-US" sz="1200" kern="1200" dirty="0">
                <a:solidFill>
                  <a:schemeClr val="tx1"/>
                </a:solidFill>
                <a:effectLst/>
                <a:latin typeface="+mn-lt"/>
                <a:ea typeface="+mn-ea"/>
                <a:cs typeface="+mn-cs"/>
              </a:rPr>
              <a:t>.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Video Source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nc</a:t>
            </a:r>
            <a:r>
              <a:rPr lang="en-US" sz="1200" kern="1200" dirty="0">
                <a:solidFill>
                  <a:schemeClr val="tx1"/>
                </a:solidFill>
                <a:effectLst/>
                <a:latin typeface="+mn-lt"/>
                <a:ea typeface="+mn-ea"/>
                <a:cs typeface="+mn-cs"/>
              </a:rPr>
              <a:t> Libraries. (2018, January 29). </a:t>
            </a:r>
            <a:r>
              <a:rPr lang="en-US" sz="1200" i="1" kern="1200" dirty="0">
                <a:solidFill>
                  <a:schemeClr val="tx1"/>
                </a:solidFill>
                <a:effectLst/>
                <a:latin typeface="+mn-lt"/>
                <a:ea typeface="+mn-ea"/>
                <a:cs typeface="+mn-cs"/>
              </a:rPr>
              <a:t>Part Three: Finding Scholarly Articles? </a:t>
            </a:r>
            <a:r>
              <a:rPr lang="en-US" sz="1200" kern="1200" dirty="0">
                <a:solidFill>
                  <a:schemeClr val="tx1"/>
                </a:solidFill>
                <a:effectLst/>
                <a:latin typeface="+mn-lt"/>
                <a:ea typeface="+mn-ea"/>
                <a:cs typeface="+mn-cs"/>
              </a:rPr>
              <a:t>[Video]. YouTube. </a:t>
            </a:r>
            <a:r>
              <a:rPr lang="en-US" sz="1200" u="sng" kern="1200" dirty="0">
                <a:solidFill>
                  <a:schemeClr val="tx1"/>
                </a:solidFill>
                <a:effectLst/>
                <a:latin typeface="+mn-lt"/>
                <a:ea typeface="+mn-ea"/>
                <a:cs typeface="+mn-cs"/>
                <a:hlinkClick r:id="rId5"/>
              </a:rPr>
              <a:t>https://www.youtube.com/watch?v=eijYwcIx64o</a:t>
            </a:r>
            <a:r>
              <a:rPr lang="en-US" sz="1200" kern="1200" dirty="0">
                <a:solidFill>
                  <a:schemeClr val="tx1"/>
                </a:solidFill>
                <a:effectLst/>
                <a:latin typeface="+mn-lt"/>
                <a:ea typeface="+mn-ea"/>
                <a:cs typeface="+mn-cs"/>
              </a:rPr>
              <a:t> . Licensed under </a:t>
            </a:r>
            <a:r>
              <a:rPr lang="en-US" sz="1200" u="sng" kern="1200" dirty="0">
                <a:solidFill>
                  <a:schemeClr val="tx1"/>
                </a:solidFill>
                <a:effectLst/>
                <a:latin typeface="+mn-lt"/>
                <a:ea typeface="+mn-ea"/>
                <a:cs typeface="+mn-cs"/>
                <a:hlinkClick r:id="rId4"/>
              </a:rPr>
              <a:t>Creative Commons Attribution license (reuse allowed)</a:t>
            </a:r>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29</a:t>
            </a:fld>
            <a:endParaRPr lang="en-US"/>
          </a:p>
        </p:txBody>
      </p:sp>
    </p:spTree>
    <p:extLst>
      <p:ext uri="{BB962C8B-B14F-4D97-AF65-F5344CB8AC3E}">
        <p14:creationId xmlns:p14="http://schemas.microsoft.com/office/powerpoint/2010/main" val="36512237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Learning Objectives were taken directly from </a:t>
            </a:r>
            <a:r>
              <a:rPr lang="en-US" sz="1200" u="sng" kern="1200" dirty="0">
                <a:solidFill>
                  <a:schemeClr val="tx1"/>
                </a:solidFill>
                <a:effectLst/>
                <a:latin typeface="+mn-lt"/>
                <a:ea typeface="+mn-ea"/>
                <a:cs typeface="+mn-cs"/>
                <a:hlinkClick r:id="rId3"/>
              </a:rPr>
              <a:t>Chapter 6.</a:t>
            </a:r>
            <a:r>
              <a:rPr lang="en-US" sz="1200" u="sng" kern="1200" dirty="0">
                <a:solidFill>
                  <a:schemeClr val="tx1"/>
                </a:solidFill>
                <a:effectLst/>
                <a:latin typeface="+mn-lt"/>
                <a:ea typeface="+mn-ea"/>
                <a:cs typeface="+mn-cs"/>
              </a:rPr>
              <a:t>5</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30</a:t>
            </a:fld>
            <a:endParaRPr lang="en-US"/>
          </a:p>
        </p:txBody>
      </p:sp>
    </p:spTree>
    <p:extLst>
      <p:ext uri="{BB962C8B-B14F-4D97-AF65-F5344CB8AC3E}">
        <p14:creationId xmlns:p14="http://schemas.microsoft.com/office/powerpoint/2010/main" val="25515063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Video Source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nc</a:t>
            </a:r>
            <a:r>
              <a:rPr lang="en-US" sz="1200" kern="1200" dirty="0">
                <a:solidFill>
                  <a:schemeClr val="tx1"/>
                </a:solidFill>
                <a:effectLst/>
                <a:latin typeface="+mn-lt"/>
                <a:ea typeface="+mn-ea"/>
                <a:cs typeface="+mn-cs"/>
              </a:rPr>
              <a:t> Libraries. (2017, July 06). </a:t>
            </a:r>
            <a:r>
              <a:rPr lang="en-US" sz="1200" i="1" kern="1200" dirty="0">
                <a:solidFill>
                  <a:schemeClr val="tx1"/>
                </a:solidFill>
                <a:effectLst/>
                <a:latin typeface="+mn-lt"/>
                <a:ea typeface="+mn-ea"/>
                <a:cs typeface="+mn-cs"/>
              </a:rPr>
              <a:t>Primary and Secondary Sources with </a:t>
            </a:r>
            <a:r>
              <a:rPr lang="en-US" sz="1200" i="1" kern="1200" dirty="0" err="1">
                <a:solidFill>
                  <a:schemeClr val="tx1"/>
                </a:solidFill>
                <a:effectLst/>
                <a:latin typeface="+mn-lt"/>
                <a:ea typeface="+mn-ea"/>
                <a:cs typeface="+mn-cs"/>
              </a:rPr>
              <a:t>ncLibraries</a:t>
            </a:r>
            <a:r>
              <a:rPr lang="en-US" sz="1200" i="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[Video]. YouTube. </a:t>
            </a:r>
            <a:r>
              <a:rPr lang="en-US" sz="1200" u="sng" kern="1200" dirty="0">
                <a:solidFill>
                  <a:schemeClr val="tx1"/>
                </a:solidFill>
                <a:effectLst/>
                <a:latin typeface="+mn-lt"/>
                <a:ea typeface="+mn-ea"/>
                <a:cs typeface="+mn-cs"/>
                <a:hlinkClick r:id="rId3"/>
              </a:rPr>
              <a:t>https://www.youtube.com/watch?v=Ba8oqb4nCrQ</a:t>
            </a:r>
            <a:r>
              <a:rPr lang="en-US" sz="1200" kern="1200" dirty="0">
                <a:solidFill>
                  <a:schemeClr val="tx1"/>
                </a:solidFill>
                <a:effectLst/>
                <a:latin typeface="+mn-lt"/>
                <a:ea typeface="+mn-ea"/>
                <a:cs typeface="+mn-cs"/>
              </a:rPr>
              <a:t> . Licensed under </a:t>
            </a:r>
            <a:r>
              <a:rPr lang="en-US" sz="1200" u="sng" kern="1200" dirty="0">
                <a:solidFill>
                  <a:schemeClr val="tx1"/>
                </a:solidFill>
                <a:effectLst/>
                <a:latin typeface="+mn-lt"/>
                <a:ea typeface="+mn-ea"/>
                <a:cs typeface="+mn-cs"/>
                <a:hlinkClick r:id="rId4"/>
              </a:rPr>
              <a:t>Creative Commons Attribution license (reuse allowed)</a:t>
            </a:r>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31</a:t>
            </a:fld>
            <a:endParaRPr lang="en-US"/>
          </a:p>
        </p:txBody>
      </p:sp>
    </p:spTree>
    <p:extLst>
      <p:ext uri="{BB962C8B-B14F-4D97-AF65-F5344CB8AC3E}">
        <p14:creationId xmlns:p14="http://schemas.microsoft.com/office/powerpoint/2010/main" val="139933867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Video Source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nc</a:t>
            </a:r>
            <a:r>
              <a:rPr lang="en-US" sz="1200" kern="1200" dirty="0">
                <a:solidFill>
                  <a:schemeClr val="tx1"/>
                </a:solidFill>
                <a:effectLst/>
                <a:latin typeface="+mn-lt"/>
                <a:ea typeface="+mn-ea"/>
                <a:cs typeface="+mn-cs"/>
              </a:rPr>
              <a:t> Libraries. (2022, February 18). </a:t>
            </a:r>
            <a:r>
              <a:rPr lang="en-US" sz="1200" i="1" kern="1200" dirty="0">
                <a:solidFill>
                  <a:schemeClr val="tx1"/>
                </a:solidFill>
                <a:effectLst/>
                <a:latin typeface="+mn-lt"/>
                <a:ea typeface="+mn-ea"/>
                <a:cs typeface="+mn-cs"/>
              </a:rPr>
              <a:t>Primary vs. Secondary Sources: Primary Sources Defined </a:t>
            </a:r>
            <a:r>
              <a:rPr lang="en-US" sz="1200" kern="1200" dirty="0">
                <a:solidFill>
                  <a:schemeClr val="tx1"/>
                </a:solidFill>
                <a:effectLst/>
                <a:latin typeface="+mn-lt"/>
                <a:ea typeface="+mn-ea"/>
                <a:cs typeface="+mn-cs"/>
              </a:rPr>
              <a:t>[Video]. YouTube. </a:t>
            </a:r>
            <a:r>
              <a:rPr lang="en-US" sz="1200" u="sng" kern="1200" dirty="0">
                <a:solidFill>
                  <a:schemeClr val="tx1"/>
                </a:solidFill>
                <a:effectLst/>
                <a:latin typeface="+mn-lt"/>
                <a:ea typeface="+mn-ea"/>
                <a:cs typeface="+mn-cs"/>
                <a:hlinkClick r:id="rId3"/>
              </a:rPr>
              <a:t>https://www.youtube.com/watch?v=bMlR5wMro6o</a:t>
            </a:r>
            <a:r>
              <a:rPr lang="en-US" sz="1200" kern="1200" dirty="0">
                <a:solidFill>
                  <a:schemeClr val="tx1"/>
                </a:solidFill>
                <a:effectLst/>
                <a:latin typeface="+mn-lt"/>
                <a:ea typeface="+mn-ea"/>
                <a:cs typeface="+mn-cs"/>
              </a:rPr>
              <a:t> . Licensed under </a:t>
            </a:r>
            <a:r>
              <a:rPr lang="en-US" sz="1200" u="sng" kern="1200" dirty="0">
                <a:solidFill>
                  <a:schemeClr val="tx1"/>
                </a:solidFill>
                <a:effectLst/>
                <a:latin typeface="+mn-lt"/>
                <a:ea typeface="+mn-ea"/>
                <a:cs typeface="+mn-cs"/>
                <a:hlinkClick r:id="rId4"/>
              </a:rPr>
              <a:t>Creative Commons Attribution license (reuse allowed)</a:t>
            </a:r>
            <a:r>
              <a:rPr lang="en-US"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Video Source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nc</a:t>
            </a:r>
            <a:r>
              <a:rPr lang="en-US" sz="1200" kern="1200" dirty="0">
                <a:solidFill>
                  <a:schemeClr val="tx1"/>
                </a:solidFill>
                <a:effectLst/>
                <a:latin typeface="+mn-lt"/>
                <a:ea typeface="+mn-ea"/>
                <a:cs typeface="+mn-cs"/>
              </a:rPr>
              <a:t> Libraries. (2022, February 18). </a:t>
            </a:r>
            <a:r>
              <a:rPr lang="en-US" sz="1200" i="1" kern="1200" dirty="0">
                <a:solidFill>
                  <a:schemeClr val="tx1"/>
                </a:solidFill>
                <a:effectLst/>
                <a:latin typeface="+mn-lt"/>
                <a:ea typeface="+mn-ea"/>
                <a:cs typeface="+mn-cs"/>
              </a:rPr>
              <a:t>Primary vs. Secondary Sources: Primary Source Examples </a:t>
            </a:r>
            <a:r>
              <a:rPr lang="en-US" sz="1200" kern="1200" dirty="0">
                <a:solidFill>
                  <a:schemeClr val="tx1"/>
                </a:solidFill>
                <a:effectLst/>
                <a:latin typeface="+mn-lt"/>
                <a:ea typeface="+mn-ea"/>
                <a:cs typeface="+mn-cs"/>
              </a:rPr>
              <a:t>[Video]. YouTube. </a:t>
            </a:r>
            <a:r>
              <a:rPr lang="en-US" sz="1200" u="sng" kern="1200" dirty="0">
                <a:solidFill>
                  <a:schemeClr val="tx1"/>
                </a:solidFill>
                <a:effectLst/>
                <a:latin typeface="+mn-lt"/>
                <a:ea typeface="+mn-ea"/>
                <a:cs typeface="+mn-cs"/>
                <a:hlinkClick r:id="rId5"/>
              </a:rPr>
              <a:t>https://www.youtube.com/watch?v=3dXRSn3LMZI</a:t>
            </a:r>
            <a:r>
              <a:rPr lang="en-US" sz="1200" kern="1200" dirty="0">
                <a:solidFill>
                  <a:schemeClr val="tx1"/>
                </a:solidFill>
                <a:effectLst/>
                <a:latin typeface="+mn-lt"/>
                <a:ea typeface="+mn-ea"/>
                <a:cs typeface="+mn-cs"/>
              </a:rPr>
              <a:t> . Licensed under </a:t>
            </a:r>
            <a:r>
              <a:rPr lang="en-US" sz="1200" u="sng" kern="1200" dirty="0">
                <a:solidFill>
                  <a:schemeClr val="tx1"/>
                </a:solidFill>
                <a:effectLst/>
                <a:latin typeface="+mn-lt"/>
                <a:ea typeface="+mn-ea"/>
                <a:cs typeface="+mn-cs"/>
                <a:hlinkClick r:id="rId4"/>
              </a:rPr>
              <a:t>Creative Commons Attribution license (reuse allowed)</a:t>
            </a:r>
            <a:r>
              <a:rPr lang="en-US"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Video Source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nc</a:t>
            </a:r>
            <a:r>
              <a:rPr lang="en-US" sz="1200" kern="1200" dirty="0">
                <a:solidFill>
                  <a:schemeClr val="tx1"/>
                </a:solidFill>
                <a:effectLst/>
                <a:latin typeface="+mn-lt"/>
                <a:ea typeface="+mn-ea"/>
                <a:cs typeface="+mn-cs"/>
              </a:rPr>
              <a:t> Libraries. (2022, February 18). </a:t>
            </a:r>
            <a:r>
              <a:rPr lang="en-US" sz="1200" i="1" kern="1200" dirty="0">
                <a:solidFill>
                  <a:schemeClr val="tx1"/>
                </a:solidFill>
                <a:effectLst/>
                <a:latin typeface="+mn-lt"/>
                <a:ea typeface="+mn-ea"/>
                <a:cs typeface="+mn-cs"/>
              </a:rPr>
              <a:t>Primary vs. Secondary Sources: When to use Primary Sources </a:t>
            </a:r>
            <a:r>
              <a:rPr lang="en-US" sz="1200" kern="1200" dirty="0">
                <a:solidFill>
                  <a:schemeClr val="tx1"/>
                </a:solidFill>
                <a:effectLst/>
                <a:latin typeface="+mn-lt"/>
                <a:ea typeface="+mn-ea"/>
                <a:cs typeface="+mn-cs"/>
              </a:rPr>
              <a:t>[Video]. YouTube. </a:t>
            </a:r>
            <a:r>
              <a:rPr lang="en-US" sz="1200" u="sng" kern="1200" dirty="0">
                <a:solidFill>
                  <a:schemeClr val="tx1"/>
                </a:solidFill>
                <a:effectLst/>
                <a:latin typeface="+mn-lt"/>
                <a:ea typeface="+mn-ea"/>
                <a:cs typeface="+mn-cs"/>
                <a:hlinkClick r:id="rId6"/>
              </a:rPr>
              <a:t>https://www.youtube.com/watch?v=pAy7G4Wn3vY</a:t>
            </a:r>
            <a:r>
              <a:rPr lang="en-US" sz="1200" kern="1200" dirty="0">
                <a:solidFill>
                  <a:schemeClr val="tx1"/>
                </a:solidFill>
                <a:effectLst/>
                <a:latin typeface="+mn-lt"/>
                <a:ea typeface="+mn-ea"/>
                <a:cs typeface="+mn-cs"/>
              </a:rPr>
              <a:t> . Licensed under </a:t>
            </a:r>
            <a:r>
              <a:rPr lang="en-US" sz="1200" u="sng" kern="1200" dirty="0">
                <a:solidFill>
                  <a:schemeClr val="tx1"/>
                </a:solidFill>
                <a:effectLst/>
                <a:latin typeface="+mn-lt"/>
                <a:ea typeface="+mn-ea"/>
                <a:cs typeface="+mn-cs"/>
                <a:hlinkClick r:id="rId4"/>
              </a:rPr>
              <a:t>Creative Commons Attribution license (reuse allowed)</a:t>
            </a:r>
            <a:r>
              <a:rPr lang="en-US"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32</a:t>
            </a:fld>
            <a:endParaRPr lang="en-US"/>
          </a:p>
        </p:txBody>
      </p:sp>
    </p:spTree>
    <p:extLst>
      <p:ext uri="{BB962C8B-B14F-4D97-AF65-F5344CB8AC3E}">
        <p14:creationId xmlns:p14="http://schemas.microsoft.com/office/powerpoint/2010/main" val="121901965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Video Source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nc</a:t>
            </a:r>
            <a:r>
              <a:rPr lang="en-US" sz="1200" kern="1200" dirty="0">
                <a:solidFill>
                  <a:schemeClr val="tx1"/>
                </a:solidFill>
                <a:effectLst/>
                <a:latin typeface="+mn-lt"/>
                <a:ea typeface="+mn-ea"/>
                <a:cs typeface="+mn-cs"/>
              </a:rPr>
              <a:t> Libraries. (2022, February 18). </a:t>
            </a:r>
            <a:r>
              <a:rPr lang="en-US" sz="1200" i="1" kern="1200" dirty="0">
                <a:solidFill>
                  <a:schemeClr val="tx1"/>
                </a:solidFill>
                <a:effectLst/>
                <a:latin typeface="+mn-lt"/>
                <a:ea typeface="+mn-ea"/>
                <a:cs typeface="+mn-cs"/>
              </a:rPr>
              <a:t>Primary vs. Secondary Sources: Secondary Sources Defined </a:t>
            </a:r>
            <a:r>
              <a:rPr lang="en-US" sz="1200" kern="1200" dirty="0">
                <a:solidFill>
                  <a:schemeClr val="tx1"/>
                </a:solidFill>
                <a:effectLst/>
                <a:latin typeface="+mn-lt"/>
                <a:ea typeface="+mn-ea"/>
                <a:cs typeface="+mn-cs"/>
              </a:rPr>
              <a:t>[Video]. YouTube. </a:t>
            </a:r>
            <a:r>
              <a:rPr lang="en-US" sz="1200" u="sng" kern="1200" dirty="0">
                <a:solidFill>
                  <a:schemeClr val="tx1"/>
                </a:solidFill>
                <a:effectLst/>
                <a:latin typeface="+mn-lt"/>
                <a:ea typeface="+mn-ea"/>
                <a:cs typeface="+mn-cs"/>
                <a:hlinkClick r:id="rId3"/>
              </a:rPr>
              <a:t>https://www.youtube.com/watch?v=JZH9zAbbqgA</a:t>
            </a:r>
            <a:r>
              <a:rPr lang="en-US" sz="1200" kern="1200" dirty="0">
                <a:solidFill>
                  <a:schemeClr val="tx1"/>
                </a:solidFill>
                <a:effectLst/>
                <a:latin typeface="+mn-lt"/>
                <a:ea typeface="+mn-ea"/>
                <a:cs typeface="+mn-cs"/>
              </a:rPr>
              <a:t> . Licensed under </a:t>
            </a:r>
            <a:r>
              <a:rPr lang="en-US" sz="1200" u="sng" kern="1200" dirty="0">
                <a:solidFill>
                  <a:schemeClr val="tx1"/>
                </a:solidFill>
                <a:effectLst/>
                <a:latin typeface="+mn-lt"/>
                <a:ea typeface="+mn-ea"/>
                <a:cs typeface="+mn-cs"/>
                <a:hlinkClick r:id="rId4"/>
              </a:rPr>
              <a:t>Creative Commons Attribution license (reuse allowed)</a:t>
            </a:r>
            <a:r>
              <a:rPr lang="en-US"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Video Source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nc</a:t>
            </a:r>
            <a:r>
              <a:rPr lang="en-US" sz="1200" kern="1200" dirty="0">
                <a:solidFill>
                  <a:schemeClr val="tx1"/>
                </a:solidFill>
                <a:effectLst/>
                <a:latin typeface="+mn-lt"/>
                <a:ea typeface="+mn-ea"/>
                <a:cs typeface="+mn-cs"/>
              </a:rPr>
              <a:t> Libraries. (2022, February 18). </a:t>
            </a:r>
            <a:r>
              <a:rPr lang="en-US" sz="1200" i="1" kern="1200" dirty="0">
                <a:solidFill>
                  <a:schemeClr val="tx1"/>
                </a:solidFill>
                <a:effectLst/>
                <a:latin typeface="+mn-lt"/>
                <a:ea typeface="+mn-ea"/>
                <a:cs typeface="+mn-cs"/>
              </a:rPr>
              <a:t>Primary vs. Secondary Sources: Examples </a:t>
            </a:r>
            <a:r>
              <a:rPr lang="en-US" sz="1200" kern="1200" dirty="0">
                <a:solidFill>
                  <a:schemeClr val="tx1"/>
                </a:solidFill>
                <a:effectLst/>
                <a:latin typeface="+mn-lt"/>
                <a:ea typeface="+mn-ea"/>
                <a:cs typeface="+mn-cs"/>
              </a:rPr>
              <a:t>[Video]. YouTube. </a:t>
            </a:r>
            <a:r>
              <a:rPr lang="en-US" sz="1200" u="sng" kern="1200" dirty="0">
                <a:solidFill>
                  <a:schemeClr val="tx1"/>
                </a:solidFill>
                <a:effectLst/>
                <a:latin typeface="+mn-lt"/>
                <a:ea typeface="+mn-ea"/>
                <a:cs typeface="+mn-cs"/>
                <a:hlinkClick r:id="rId5"/>
              </a:rPr>
              <a:t>https://www.youtube.com/watch?v=oxpIuaxIFzM</a:t>
            </a:r>
            <a:r>
              <a:rPr lang="en-US" sz="1200" kern="1200" dirty="0">
                <a:solidFill>
                  <a:schemeClr val="tx1"/>
                </a:solidFill>
                <a:effectLst/>
                <a:latin typeface="+mn-lt"/>
                <a:ea typeface="+mn-ea"/>
                <a:cs typeface="+mn-cs"/>
              </a:rPr>
              <a:t> . Licensed under </a:t>
            </a:r>
            <a:r>
              <a:rPr lang="en-US" sz="1200" u="sng" kern="1200" dirty="0">
                <a:solidFill>
                  <a:schemeClr val="tx1"/>
                </a:solidFill>
                <a:effectLst/>
                <a:latin typeface="+mn-lt"/>
                <a:ea typeface="+mn-ea"/>
                <a:cs typeface="+mn-cs"/>
                <a:hlinkClick r:id="rId4"/>
              </a:rPr>
              <a:t>Creative Commons Attribution license (reuse allowed)</a:t>
            </a:r>
            <a:r>
              <a:rPr lang="en-US"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Video Source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nc</a:t>
            </a:r>
            <a:r>
              <a:rPr lang="en-US" sz="1200" kern="1200" dirty="0">
                <a:solidFill>
                  <a:schemeClr val="tx1"/>
                </a:solidFill>
                <a:effectLst/>
                <a:latin typeface="+mn-lt"/>
                <a:ea typeface="+mn-ea"/>
                <a:cs typeface="+mn-cs"/>
              </a:rPr>
              <a:t> Libraries. (2022, February 18). </a:t>
            </a:r>
            <a:r>
              <a:rPr lang="en-US" sz="1200" i="1" kern="1200" dirty="0">
                <a:solidFill>
                  <a:schemeClr val="tx1"/>
                </a:solidFill>
                <a:effectLst/>
                <a:latin typeface="+mn-lt"/>
                <a:ea typeface="+mn-ea"/>
                <a:cs typeface="+mn-cs"/>
              </a:rPr>
              <a:t>Primary vs. Secondary Sources: When Should you use Secondary Sources? </a:t>
            </a:r>
            <a:r>
              <a:rPr lang="en-US" sz="1200" kern="1200" dirty="0">
                <a:solidFill>
                  <a:schemeClr val="tx1"/>
                </a:solidFill>
                <a:effectLst/>
                <a:latin typeface="+mn-lt"/>
                <a:ea typeface="+mn-ea"/>
                <a:cs typeface="+mn-cs"/>
              </a:rPr>
              <a:t>[Video]. YouTube. </a:t>
            </a:r>
            <a:r>
              <a:rPr lang="en-US" sz="1200" u="sng" kern="1200" dirty="0">
                <a:solidFill>
                  <a:schemeClr val="tx1"/>
                </a:solidFill>
                <a:effectLst/>
                <a:latin typeface="+mn-lt"/>
                <a:ea typeface="+mn-ea"/>
                <a:cs typeface="+mn-cs"/>
                <a:hlinkClick r:id="rId6"/>
              </a:rPr>
              <a:t>https://www.youtube.com/watch?v=7r0c9EigaJk</a:t>
            </a:r>
            <a:r>
              <a:rPr lang="en-US" sz="1200" kern="1200" dirty="0">
                <a:solidFill>
                  <a:schemeClr val="tx1"/>
                </a:solidFill>
                <a:effectLst/>
                <a:latin typeface="+mn-lt"/>
                <a:ea typeface="+mn-ea"/>
                <a:cs typeface="+mn-cs"/>
              </a:rPr>
              <a:t> . Licensed under </a:t>
            </a:r>
            <a:r>
              <a:rPr lang="en-US" sz="1200" u="sng" kern="1200" dirty="0">
                <a:solidFill>
                  <a:schemeClr val="tx1"/>
                </a:solidFill>
                <a:effectLst/>
                <a:latin typeface="+mn-lt"/>
                <a:ea typeface="+mn-ea"/>
                <a:cs typeface="+mn-cs"/>
                <a:hlinkClick r:id="rId4"/>
              </a:rPr>
              <a:t>Creative Commons Attribution license (reuse allowed)</a:t>
            </a:r>
            <a:r>
              <a:rPr lang="en-US"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33</a:t>
            </a:fld>
            <a:endParaRPr lang="en-US"/>
          </a:p>
        </p:txBody>
      </p:sp>
    </p:spTree>
    <p:extLst>
      <p:ext uri="{BB962C8B-B14F-4D97-AF65-F5344CB8AC3E}">
        <p14:creationId xmlns:p14="http://schemas.microsoft.com/office/powerpoint/2010/main" val="179279135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Video Source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nc</a:t>
            </a:r>
            <a:r>
              <a:rPr lang="en-US" sz="1200" kern="1200" dirty="0">
                <a:solidFill>
                  <a:schemeClr val="tx1"/>
                </a:solidFill>
                <a:effectLst/>
                <a:latin typeface="+mn-lt"/>
                <a:ea typeface="+mn-ea"/>
                <a:cs typeface="+mn-cs"/>
              </a:rPr>
              <a:t> Libraries. (2022, February 18). </a:t>
            </a:r>
            <a:r>
              <a:rPr lang="en-US" sz="1200" i="1" kern="1200" dirty="0">
                <a:solidFill>
                  <a:schemeClr val="tx1"/>
                </a:solidFill>
                <a:effectLst/>
                <a:latin typeface="+mn-lt"/>
                <a:ea typeface="+mn-ea"/>
                <a:cs typeface="+mn-cs"/>
              </a:rPr>
              <a:t>Primary and Secondary Sources Compared </a:t>
            </a:r>
            <a:r>
              <a:rPr lang="en-US" sz="1200" kern="1200" dirty="0">
                <a:solidFill>
                  <a:schemeClr val="tx1"/>
                </a:solidFill>
                <a:effectLst/>
                <a:latin typeface="+mn-lt"/>
                <a:ea typeface="+mn-ea"/>
                <a:cs typeface="+mn-cs"/>
              </a:rPr>
              <a:t>[Video]. YouTube. </a:t>
            </a:r>
            <a:r>
              <a:rPr lang="en-US" sz="1200" u="sng" kern="1200" dirty="0">
                <a:solidFill>
                  <a:schemeClr val="tx1"/>
                </a:solidFill>
                <a:effectLst/>
                <a:latin typeface="+mn-lt"/>
                <a:ea typeface="+mn-ea"/>
                <a:cs typeface="+mn-cs"/>
                <a:hlinkClick r:id="rId3"/>
              </a:rPr>
              <a:t>https://www.youtube.com/watch?v=4FbxjQ0rp_w</a:t>
            </a:r>
            <a:r>
              <a:rPr lang="en-US" sz="1200" kern="1200" dirty="0">
                <a:solidFill>
                  <a:schemeClr val="tx1"/>
                </a:solidFill>
                <a:effectLst/>
                <a:latin typeface="+mn-lt"/>
                <a:ea typeface="+mn-ea"/>
                <a:cs typeface="+mn-cs"/>
              </a:rPr>
              <a:t> . Licensed under </a:t>
            </a:r>
            <a:r>
              <a:rPr lang="en-US" sz="1200" u="sng" kern="1200" dirty="0">
                <a:solidFill>
                  <a:schemeClr val="tx1"/>
                </a:solidFill>
                <a:effectLst/>
                <a:latin typeface="+mn-lt"/>
                <a:ea typeface="+mn-ea"/>
                <a:cs typeface="+mn-cs"/>
                <a:hlinkClick r:id="rId4"/>
              </a:rPr>
              <a:t>Creative Commons Attribution license (reuse allowed)</a:t>
            </a:r>
            <a:r>
              <a:rPr lang="en-US"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Video Source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nc</a:t>
            </a:r>
            <a:r>
              <a:rPr lang="en-US" sz="1200" kern="1200" dirty="0">
                <a:solidFill>
                  <a:schemeClr val="tx1"/>
                </a:solidFill>
                <a:effectLst/>
                <a:latin typeface="+mn-lt"/>
                <a:ea typeface="+mn-ea"/>
                <a:cs typeface="+mn-cs"/>
              </a:rPr>
              <a:t> Libraries. (2022, February 18). </a:t>
            </a:r>
            <a:r>
              <a:rPr lang="en-US" sz="1200" i="1" kern="1200" dirty="0">
                <a:solidFill>
                  <a:schemeClr val="tx1"/>
                </a:solidFill>
                <a:effectLst/>
                <a:latin typeface="+mn-lt"/>
                <a:ea typeface="+mn-ea"/>
                <a:cs typeface="+mn-cs"/>
              </a:rPr>
              <a:t>Primary vs. Secondary Sources: Context </a:t>
            </a:r>
            <a:r>
              <a:rPr lang="en-US" sz="1200" kern="1200" dirty="0">
                <a:solidFill>
                  <a:schemeClr val="tx1"/>
                </a:solidFill>
                <a:effectLst/>
                <a:latin typeface="+mn-lt"/>
                <a:ea typeface="+mn-ea"/>
                <a:cs typeface="+mn-cs"/>
              </a:rPr>
              <a:t>[Video]. YouTube. </a:t>
            </a:r>
            <a:r>
              <a:rPr lang="en-US" sz="1200" u="sng" kern="1200" dirty="0">
                <a:solidFill>
                  <a:schemeClr val="tx1"/>
                </a:solidFill>
                <a:effectLst/>
                <a:latin typeface="+mn-lt"/>
                <a:ea typeface="+mn-ea"/>
                <a:cs typeface="+mn-cs"/>
                <a:hlinkClick r:id="rId5"/>
              </a:rPr>
              <a:t>https://www.youtube.com/watch?v=lkFFaJTXjus</a:t>
            </a:r>
            <a:r>
              <a:rPr lang="en-US" sz="1200" kern="1200" dirty="0">
                <a:solidFill>
                  <a:schemeClr val="tx1"/>
                </a:solidFill>
                <a:effectLst/>
                <a:latin typeface="+mn-lt"/>
                <a:ea typeface="+mn-ea"/>
                <a:cs typeface="+mn-cs"/>
              </a:rPr>
              <a:t> . Licensed under </a:t>
            </a:r>
            <a:r>
              <a:rPr lang="en-US" sz="1200" u="sng" kern="1200" dirty="0">
                <a:solidFill>
                  <a:schemeClr val="tx1"/>
                </a:solidFill>
                <a:effectLst/>
                <a:latin typeface="+mn-lt"/>
                <a:ea typeface="+mn-ea"/>
                <a:cs typeface="+mn-cs"/>
                <a:hlinkClick r:id="rId4"/>
              </a:rPr>
              <a:t>Creative Commons Attribution license (reuse allowed)</a:t>
            </a:r>
            <a:r>
              <a:rPr lang="en-US"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Video Source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nc</a:t>
            </a:r>
            <a:r>
              <a:rPr lang="en-US" sz="1200" kern="1200" dirty="0">
                <a:solidFill>
                  <a:schemeClr val="tx1"/>
                </a:solidFill>
                <a:effectLst/>
                <a:latin typeface="+mn-lt"/>
                <a:ea typeface="+mn-ea"/>
                <a:cs typeface="+mn-cs"/>
              </a:rPr>
              <a:t> Libraries. (2022, February 18). </a:t>
            </a:r>
            <a:r>
              <a:rPr lang="en-US" sz="1200" i="1" kern="1200" dirty="0">
                <a:solidFill>
                  <a:schemeClr val="tx1"/>
                </a:solidFill>
                <a:effectLst/>
                <a:latin typeface="+mn-lt"/>
                <a:ea typeface="+mn-ea"/>
                <a:cs typeface="+mn-cs"/>
              </a:rPr>
              <a:t>Primary vs. Secondary Sources: Review </a:t>
            </a:r>
            <a:r>
              <a:rPr lang="en-US" sz="1200" kern="1200" dirty="0">
                <a:solidFill>
                  <a:schemeClr val="tx1"/>
                </a:solidFill>
                <a:effectLst/>
                <a:latin typeface="+mn-lt"/>
                <a:ea typeface="+mn-ea"/>
                <a:cs typeface="+mn-cs"/>
              </a:rPr>
              <a:t>[Video]. YouTube. </a:t>
            </a:r>
            <a:r>
              <a:rPr lang="en-US" sz="1200" u="sng" kern="1200" dirty="0">
                <a:solidFill>
                  <a:schemeClr val="tx1"/>
                </a:solidFill>
                <a:effectLst/>
                <a:latin typeface="+mn-lt"/>
                <a:ea typeface="+mn-ea"/>
                <a:cs typeface="+mn-cs"/>
                <a:hlinkClick r:id="rId6"/>
              </a:rPr>
              <a:t>https://www.youtube.com/watch?v=qCZRMXMs4QE</a:t>
            </a:r>
            <a:r>
              <a:rPr lang="en-US" sz="1200" kern="1200" dirty="0">
                <a:solidFill>
                  <a:schemeClr val="tx1"/>
                </a:solidFill>
                <a:effectLst/>
                <a:latin typeface="+mn-lt"/>
                <a:ea typeface="+mn-ea"/>
                <a:cs typeface="+mn-cs"/>
              </a:rPr>
              <a:t> . Licensed under </a:t>
            </a:r>
            <a:r>
              <a:rPr lang="en-US" sz="1200" u="sng" kern="1200" dirty="0">
                <a:solidFill>
                  <a:schemeClr val="tx1"/>
                </a:solidFill>
                <a:effectLst/>
                <a:latin typeface="+mn-lt"/>
                <a:ea typeface="+mn-ea"/>
                <a:cs typeface="+mn-cs"/>
                <a:hlinkClick r:id="rId4"/>
              </a:rPr>
              <a:t>Creative Commons Attribution license (reuse allowed)</a:t>
            </a:r>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34</a:t>
            </a:fld>
            <a:endParaRPr lang="en-US"/>
          </a:p>
        </p:txBody>
      </p:sp>
    </p:spTree>
    <p:extLst>
      <p:ext uri="{BB962C8B-B14F-4D97-AF65-F5344CB8AC3E}">
        <p14:creationId xmlns:p14="http://schemas.microsoft.com/office/powerpoint/2010/main" val="8095959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Learning Objectives were taken directly from </a:t>
            </a:r>
            <a:r>
              <a:rPr lang="en-US" sz="1200" u="sng" kern="1200" dirty="0">
                <a:solidFill>
                  <a:schemeClr val="tx1"/>
                </a:solidFill>
                <a:effectLst/>
                <a:latin typeface="+mn-lt"/>
                <a:ea typeface="+mn-ea"/>
                <a:cs typeface="+mn-cs"/>
                <a:hlinkClick r:id="rId3"/>
              </a:rPr>
              <a:t>Chapter 6.</a:t>
            </a:r>
            <a:r>
              <a:rPr lang="en-US" sz="1200" u="sng" kern="1200" dirty="0">
                <a:solidFill>
                  <a:schemeClr val="tx1"/>
                </a:solidFill>
                <a:effectLst/>
                <a:latin typeface="+mn-lt"/>
                <a:ea typeface="+mn-ea"/>
                <a:cs typeface="+mn-cs"/>
              </a:rPr>
              <a:t>6</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35</a:t>
            </a:fld>
            <a:endParaRPr lang="en-US"/>
          </a:p>
        </p:txBody>
      </p:sp>
    </p:spTree>
    <p:extLst>
      <p:ext uri="{BB962C8B-B14F-4D97-AF65-F5344CB8AC3E}">
        <p14:creationId xmlns:p14="http://schemas.microsoft.com/office/powerpoint/2010/main" val="50978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Learning Objectives were taken directly from </a:t>
            </a:r>
            <a:r>
              <a:rPr lang="en-US" sz="1200" u="sng" kern="1200" dirty="0">
                <a:solidFill>
                  <a:schemeClr val="tx1"/>
                </a:solidFill>
                <a:effectLst/>
                <a:latin typeface="+mn-lt"/>
                <a:ea typeface="+mn-ea"/>
                <a:cs typeface="+mn-cs"/>
                <a:hlinkClick r:id="rId3"/>
              </a:rPr>
              <a:t>Chapter 6.1</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4</a:t>
            </a:fld>
            <a:endParaRPr lang="en-US"/>
          </a:p>
        </p:txBody>
      </p:sp>
    </p:spTree>
    <p:extLst>
      <p:ext uri="{BB962C8B-B14F-4D97-AF65-F5344CB8AC3E}">
        <p14:creationId xmlns:p14="http://schemas.microsoft.com/office/powerpoint/2010/main" val="302946575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Video Source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nc</a:t>
            </a:r>
            <a:r>
              <a:rPr lang="en-US" sz="1200" kern="1200" dirty="0">
                <a:solidFill>
                  <a:schemeClr val="tx1"/>
                </a:solidFill>
                <a:effectLst/>
                <a:latin typeface="+mn-lt"/>
                <a:ea typeface="+mn-ea"/>
                <a:cs typeface="+mn-cs"/>
              </a:rPr>
              <a:t> Libraries. (2018, March 21). </a:t>
            </a:r>
            <a:r>
              <a:rPr lang="en-US" sz="1200" i="1" kern="1200" dirty="0">
                <a:solidFill>
                  <a:schemeClr val="tx1"/>
                </a:solidFill>
                <a:effectLst/>
                <a:latin typeface="+mn-lt"/>
                <a:ea typeface="+mn-ea"/>
                <a:cs typeface="+mn-cs"/>
              </a:rPr>
              <a:t>Generating Search Terms - Introduction </a:t>
            </a:r>
            <a:r>
              <a:rPr lang="en-US" sz="1200" kern="1200" dirty="0">
                <a:solidFill>
                  <a:schemeClr val="tx1"/>
                </a:solidFill>
                <a:effectLst/>
                <a:latin typeface="+mn-lt"/>
                <a:ea typeface="+mn-ea"/>
                <a:cs typeface="+mn-cs"/>
              </a:rPr>
              <a:t>[Video]. YouTube. </a:t>
            </a:r>
            <a:r>
              <a:rPr lang="en-US" sz="1200" u="sng" kern="1200" dirty="0">
                <a:solidFill>
                  <a:schemeClr val="tx1"/>
                </a:solidFill>
                <a:effectLst/>
                <a:latin typeface="+mn-lt"/>
                <a:ea typeface="+mn-ea"/>
                <a:cs typeface="+mn-cs"/>
                <a:hlinkClick r:id="rId3"/>
              </a:rPr>
              <a:t>https://www.youtube.com/watch?v=PNDB95UVvwg</a:t>
            </a:r>
            <a:r>
              <a:rPr lang="en-US" sz="1200" kern="1200" dirty="0">
                <a:solidFill>
                  <a:schemeClr val="tx1"/>
                </a:solidFill>
                <a:effectLst/>
                <a:latin typeface="+mn-lt"/>
                <a:ea typeface="+mn-ea"/>
                <a:cs typeface="+mn-cs"/>
              </a:rPr>
              <a:t> . Licensed under </a:t>
            </a:r>
            <a:r>
              <a:rPr lang="en-US" sz="1200" u="sng" kern="1200" dirty="0">
                <a:solidFill>
                  <a:schemeClr val="tx1"/>
                </a:solidFill>
                <a:effectLst/>
                <a:latin typeface="+mn-lt"/>
                <a:ea typeface="+mn-ea"/>
                <a:cs typeface="+mn-cs"/>
                <a:hlinkClick r:id="rId4"/>
              </a:rPr>
              <a:t>Creative Commons Attribution license (reuse allowed)</a:t>
            </a:r>
            <a:r>
              <a:rPr lang="en-US" sz="1200" kern="1200" dirty="0">
                <a:solidFill>
                  <a:schemeClr val="tx1"/>
                </a:solidFill>
                <a:effectLst/>
                <a:latin typeface="+mn-lt"/>
                <a:ea typeface="+mn-ea"/>
                <a:cs typeface="+mn-cs"/>
              </a:rPr>
              <a:t>. </a:t>
            </a:r>
          </a:p>
          <a:p>
            <a:endParaRPr lang="en-US" dirty="0"/>
          </a:p>
          <a:p>
            <a:r>
              <a:rPr lang="en-US" sz="1200" b="1" kern="1200" dirty="0">
                <a:solidFill>
                  <a:schemeClr val="tx1"/>
                </a:solidFill>
                <a:effectLst/>
                <a:latin typeface="+mn-lt"/>
                <a:ea typeface="+mn-ea"/>
                <a:cs typeface="+mn-cs"/>
              </a:rPr>
              <a:t>Video Source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nc</a:t>
            </a:r>
            <a:r>
              <a:rPr lang="en-US" sz="1200" kern="1200" dirty="0">
                <a:solidFill>
                  <a:schemeClr val="tx1"/>
                </a:solidFill>
                <a:effectLst/>
                <a:latin typeface="+mn-lt"/>
                <a:ea typeface="+mn-ea"/>
                <a:cs typeface="+mn-cs"/>
              </a:rPr>
              <a:t> Libraries. (2018, March 21). </a:t>
            </a:r>
            <a:r>
              <a:rPr lang="en-US" sz="1200" i="1" kern="1200" dirty="0">
                <a:solidFill>
                  <a:schemeClr val="tx1"/>
                </a:solidFill>
                <a:effectLst/>
                <a:latin typeface="+mn-lt"/>
                <a:ea typeface="+mn-ea"/>
                <a:cs typeface="+mn-cs"/>
              </a:rPr>
              <a:t>Generating Search Terms – How can this help me? </a:t>
            </a:r>
            <a:r>
              <a:rPr lang="en-US" sz="1200" kern="1200" dirty="0">
                <a:solidFill>
                  <a:schemeClr val="tx1"/>
                </a:solidFill>
                <a:effectLst/>
                <a:latin typeface="+mn-lt"/>
                <a:ea typeface="+mn-ea"/>
                <a:cs typeface="+mn-cs"/>
              </a:rPr>
              <a:t>[Video]. YouTube. </a:t>
            </a:r>
            <a:r>
              <a:rPr lang="en-US" sz="1200" u="sng" kern="1200" dirty="0">
                <a:solidFill>
                  <a:schemeClr val="tx1"/>
                </a:solidFill>
                <a:effectLst/>
                <a:latin typeface="+mn-lt"/>
                <a:ea typeface="+mn-ea"/>
                <a:cs typeface="+mn-cs"/>
                <a:hlinkClick r:id="rId5"/>
              </a:rPr>
              <a:t>https://www.youtube.com/watch?v=eJoC0-HWBBk</a:t>
            </a:r>
            <a:r>
              <a:rPr lang="en-US" sz="1200" kern="1200" dirty="0">
                <a:solidFill>
                  <a:schemeClr val="tx1"/>
                </a:solidFill>
                <a:effectLst/>
                <a:latin typeface="+mn-lt"/>
                <a:ea typeface="+mn-ea"/>
                <a:cs typeface="+mn-cs"/>
              </a:rPr>
              <a:t> . Licensed under Licensed under standard YouTube License.</a:t>
            </a:r>
          </a:p>
          <a:p>
            <a:r>
              <a:rPr lang="en-US" sz="1200" b="1" kern="1200" dirty="0">
                <a:solidFill>
                  <a:schemeClr val="tx1"/>
                </a:solidFill>
                <a:effectLst/>
                <a:latin typeface="+mn-lt"/>
                <a:ea typeface="+mn-ea"/>
                <a:cs typeface="+mn-cs"/>
              </a:rPr>
              <a:t>Video Source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nc</a:t>
            </a:r>
            <a:r>
              <a:rPr lang="en-US" sz="1200" kern="1200" dirty="0">
                <a:solidFill>
                  <a:schemeClr val="tx1"/>
                </a:solidFill>
                <a:effectLst/>
                <a:latin typeface="+mn-lt"/>
                <a:ea typeface="+mn-ea"/>
                <a:cs typeface="+mn-cs"/>
              </a:rPr>
              <a:t> Libraries. (2018, March 1). </a:t>
            </a:r>
            <a:r>
              <a:rPr lang="en-US" sz="1200" i="1" kern="1200" dirty="0">
                <a:solidFill>
                  <a:schemeClr val="tx1"/>
                </a:solidFill>
                <a:effectLst/>
                <a:latin typeface="+mn-lt"/>
                <a:ea typeface="+mn-ea"/>
                <a:cs typeface="+mn-cs"/>
              </a:rPr>
              <a:t>Generating Search Terms - the Searching Process </a:t>
            </a:r>
            <a:r>
              <a:rPr lang="en-US" sz="1200" kern="1200" dirty="0">
                <a:solidFill>
                  <a:schemeClr val="tx1"/>
                </a:solidFill>
                <a:effectLst/>
                <a:latin typeface="+mn-lt"/>
                <a:ea typeface="+mn-ea"/>
                <a:cs typeface="+mn-cs"/>
              </a:rPr>
              <a:t>[Video]. YouTube. </a:t>
            </a:r>
            <a:r>
              <a:rPr lang="en-US" sz="1200" u="sng" kern="1200" dirty="0">
                <a:solidFill>
                  <a:schemeClr val="tx1"/>
                </a:solidFill>
                <a:effectLst/>
                <a:latin typeface="+mn-lt"/>
                <a:ea typeface="+mn-ea"/>
                <a:cs typeface="+mn-cs"/>
                <a:hlinkClick r:id="rId6"/>
              </a:rPr>
              <a:t>https://www.youtube.com/watch?v=8f7sUYXYmnk</a:t>
            </a:r>
            <a:r>
              <a:rPr lang="en-US" sz="1200" kern="1200" dirty="0">
                <a:solidFill>
                  <a:schemeClr val="tx1"/>
                </a:solidFill>
                <a:effectLst/>
                <a:latin typeface="+mn-lt"/>
                <a:ea typeface="+mn-ea"/>
                <a:cs typeface="+mn-cs"/>
              </a:rPr>
              <a:t>  . Licensed under standard YouTube License.</a:t>
            </a:r>
          </a:p>
          <a:p>
            <a:r>
              <a:rPr lang="en-US" sz="1200" b="1" kern="1200" dirty="0">
                <a:solidFill>
                  <a:schemeClr val="tx1"/>
                </a:solidFill>
                <a:effectLst/>
                <a:latin typeface="+mn-lt"/>
                <a:ea typeface="+mn-ea"/>
                <a:cs typeface="+mn-cs"/>
              </a:rPr>
              <a:t>Video Source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nc</a:t>
            </a:r>
            <a:r>
              <a:rPr lang="en-US" sz="1200" kern="1200" dirty="0">
                <a:solidFill>
                  <a:schemeClr val="tx1"/>
                </a:solidFill>
                <a:effectLst/>
                <a:latin typeface="+mn-lt"/>
                <a:ea typeface="+mn-ea"/>
                <a:cs typeface="+mn-cs"/>
              </a:rPr>
              <a:t> Libraries. (2018, March 1). </a:t>
            </a:r>
            <a:r>
              <a:rPr lang="en-US" sz="1200" i="1" kern="1200" dirty="0">
                <a:solidFill>
                  <a:schemeClr val="tx1"/>
                </a:solidFill>
                <a:effectLst/>
                <a:latin typeface="+mn-lt"/>
                <a:ea typeface="+mn-ea"/>
                <a:cs typeface="+mn-cs"/>
              </a:rPr>
              <a:t>Generating Search Terms – Identifying Main Ideas </a:t>
            </a:r>
            <a:r>
              <a:rPr lang="en-US" sz="1200" kern="1200" dirty="0">
                <a:solidFill>
                  <a:schemeClr val="tx1"/>
                </a:solidFill>
                <a:effectLst/>
                <a:latin typeface="+mn-lt"/>
                <a:ea typeface="+mn-ea"/>
                <a:cs typeface="+mn-cs"/>
              </a:rPr>
              <a:t>[Video]. YouTube. </a:t>
            </a:r>
            <a:r>
              <a:rPr lang="en-US" sz="1200" u="sng" kern="1200" dirty="0">
                <a:solidFill>
                  <a:schemeClr val="tx1"/>
                </a:solidFill>
                <a:effectLst/>
                <a:latin typeface="+mn-lt"/>
                <a:ea typeface="+mn-ea"/>
                <a:cs typeface="+mn-cs"/>
                <a:hlinkClick r:id="rId6"/>
              </a:rPr>
              <a:t>https://www.youtube.com/watch?v=8f7sUYXYmnk</a:t>
            </a:r>
            <a:r>
              <a:rPr lang="en-US" sz="1200" kern="1200" dirty="0">
                <a:solidFill>
                  <a:schemeClr val="tx1"/>
                </a:solidFill>
                <a:effectLst/>
                <a:latin typeface="+mn-lt"/>
                <a:ea typeface="+mn-ea"/>
                <a:cs typeface="+mn-cs"/>
              </a:rPr>
              <a:t>  . Licensed under standard YouTube License.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Video Source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nc</a:t>
            </a:r>
            <a:r>
              <a:rPr lang="en-US" sz="1200" kern="1200" dirty="0">
                <a:solidFill>
                  <a:schemeClr val="tx1"/>
                </a:solidFill>
                <a:effectLst/>
                <a:latin typeface="+mn-lt"/>
                <a:ea typeface="+mn-ea"/>
                <a:cs typeface="+mn-cs"/>
              </a:rPr>
              <a:t> Libraries. (2018, March 1). </a:t>
            </a:r>
            <a:r>
              <a:rPr lang="en-US" sz="1200" i="1" kern="1200" dirty="0">
                <a:solidFill>
                  <a:schemeClr val="tx1"/>
                </a:solidFill>
                <a:effectLst/>
                <a:latin typeface="+mn-lt"/>
                <a:ea typeface="+mn-ea"/>
                <a:cs typeface="+mn-cs"/>
              </a:rPr>
              <a:t>Generating Search Terms - Brainstorming </a:t>
            </a:r>
            <a:r>
              <a:rPr lang="en-US" sz="1200" kern="1200" dirty="0">
                <a:solidFill>
                  <a:schemeClr val="tx1"/>
                </a:solidFill>
                <a:effectLst/>
                <a:latin typeface="+mn-lt"/>
                <a:ea typeface="+mn-ea"/>
                <a:cs typeface="+mn-cs"/>
              </a:rPr>
              <a:t>[Video]. YouTube. </a:t>
            </a:r>
            <a:r>
              <a:rPr lang="en-US" sz="1200" u="sng" kern="1200" dirty="0">
                <a:solidFill>
                  <a:schemeClr val="tx1"/>
                </a:solidFill>
                <a:effectLst/>
                <a:latin typeface="+mn-lt"/>
                <a:ea typeface="+mn-ea"/>
                <a:cs typeface="+mn-cs"/>
                <a:hlinkClick r:id="rId7"/>
              </a:rPr>
              <a:t>https://www.youtube.com/watch?v=SdUlGkZtIRk</a:t>
            </a:r>
            <a:r>
              <a:rPr lang="en-US" sz="1200" kern="1200" dirty="0">
                <a:solidFill>
                  <a:schemeClr val="tx1"/>
                </a:solidFill>
                <a:effectLst/>
                <a:latin typeface="+mn-lt"/>
                <a:ea typeface="+mn-ea"/>
                <a:cs typeface="+mn-cs"/>
              </a:rPr>
              <a:t> . Licensed under standard YouTube License.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Video Source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nc</a:t>
            </a:r>
            <a:r>
              <a:rPr lang="en-US" sz="1200" kern="1200" dirty="0">
                <a:solidFill>
                  <a:schemeClr val="tx1"/>
                </a:solidFill>
                <a:effectLst/>
                <a:latin typeface="+mn-lt"/>
                <a:ea typeface="+mn-ea"/>
                <a:cs typeface="+mn-cs"/>
              </a:rPr>
              <a:t> Libraries. (2018, March 1). </a:t>
            </a:r>
            <a:r>
              <a:rPr lang="en-US" sz="1200" i="1" kern="1200" dirty="0">
                <a:solidFill>
                  <a:schemeClr val="tx1"/>
                </a:solidFill>
                <a:effectLst/>
                <a:latin typeface="+mn-lt"/>
                <a:ea typeface="+mn-ea"/>
                <a:cs typeface="+mn-cs"/>
              </a:rPr>
              <a:t>Generating Search Terms - Summary of Related Ideas </a:t>
            </a:r>
            <a:r>
              <a:rPr lang="en-US" sz="1200" kern="1200" dirty="0">
                <a:solidFill>
                  <a:schemeClr val="tx1"/>
                </a:solidFill>
                <a:effectLst/>
                <a:latin typeface="+mn-lt"/>
                <a:ea typeface="+mn-ea"/>
                <a:cs typeface="+mn-cs"/>
              </a:rPr>
              <a:t>[Video]. YouTube. </a:t>
            </a:r>
            <a:r>
              <a:rPr lang="en-US" sz="1200" u="sng" kern="1200" dirty="0">
                <a:solidFill>
                  <a:schemeClr val="tx1"/>
                </a:solidFill>
                <a:effectLst/>
                <a:latin typeface="+mn-lt"/>
                <a:ea typeface="+mn-ea"/>
                <a:cs typeface="+mn-cs"/>
                <a:hlinkClick r:id="rId8"/>
              </a:rPr>
              <a:t>https://www.youtube.com/watch?v=ngiLRd-d4fo</a:t>
            </a:r>
            <a:r>
              <a:rPr lang="en-US" sz="1200" kern="1200" dirty="0">
                <a:solidFill>
                  <a:schemeClr val="tx1"/>
                </a:solidFill>
                <a:effectLst/>
                <a:latin typeface="+mn-lt"/>
                <a:ea typeface="+mn-ea"/>
                <a:cs typeface="+mn-cs"/>
              </a:rPr>
              <a:t> . Licensed under standard YouTube License.</a:t>
            </a:r>
          </a:p>
          <a:p>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36</a:t>
            </a:fld>
            <a:endParaRPr lang="en-US"/>
          </a:p>
        </p:txBody>
      </p:sp>
    </p:spTree>
    <p:extLst>
      <p:ext uri="{BB962C8B-B14F-4D97-AF65-F5344CB8AC3E}">
        <p14:creationId xmlns:p14="http://schemas.microsoft.com/office/powerpoint/2010/main" val="49428864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Learning Objectives were taken directly from </a:t>
            </a:r>
            <a:r>
              <a:rPr lang="en-US" sz="1200" u="sng" kern="1200" dirty="0">
                <a:solidFill>
                  <a:schemeClr val="tx1"/>
                </a:solidFill>
                <a:effectLst/>
                <a:latin typeface="+mn-lt"/>
                <a:ea typeface="+mn-ea"/>
                <a:cs typeface="+mn-cs"/>
                <a:hlinkClick r:id="rId3"/>
              </a:rPr>
              <a:t>Chapter 6.</a:t>
            </a:r>
            <a:r>
              <a:rPr lang="en-US" sz="1200" u="sng" kern="1200" dirty="0">
                <a:solidFill>
                  <a:schemeClr val="tx1"/>
                </a:solidFill>
                <a:effectLst/>
                <a:latin typeface="+mn-lt"/>
                <a:ea typeface="+mn-ea"/>
                <a:cs typeface="+mn-cs"/>
              </a:rPr>
              <a:t>7</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3"/>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4"/>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37</a:t>
            </a:fld>
            <a:endParaRPr lang="en-US"/>
          </a:p>
        </p:txBody>
      </p:sp>
    </p:spTree>
    <p:extLst>
      <p:ext uri="{BB962C8B-B14F-4D97-AF65-F5344CB8AC3E}">
        <p14:creationId xmlns:p14="http://schemas.microsoft.com/office/powerpoint/2010/main" val="269008378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Video Source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nc</a:t>
            </a:r>
            <a:r>
              <a:rPr lang="en-US" sz="1200" kern="1200" dirty="0">
                <a:solidFill>
                  <a:schemeClr val="tx1"/>
                </a:solidFill>
                <a:effectLst/>
                <a:latin typeface="+mn-lt"/>
                <a:ea typeface="+mn-ea"/>
                <a:cs typeface="+mn-cs"/>
              </a:rPr>
              <a:t> Libraries. (2022, February 18). </a:t>
            </a:r>
            <a:r>
              <a:rPr lang="en-US" sz="1200" i="1" kern="1200" dirty="0">
                <a:solidFill>
                  <a:schemeClr val="tx1"/>
                </a:solidFill>
                <a:effectLst/>
                <a:latin typeface="+mn-lt"/>
                <a:ea typeface="+mn-ea"/>
                <a:cs typeface="+mn-cs"/>
              </a:rPr>
              <a:t>Internet Search Tips: Google Basics </a:t>
            </a:r>
            <a:r>
              <a:rPr lang="en-US" sz="1200" kern="1200" dirty="0">
                <a:solidFill>
                  <a:schemeClr val="tx1"/>
                </a:solidFill>
                <a:effectLst/>
                <a:latin typeface="+mn-lt"/>
                <a:ea typeface="+mn-ea"/>
                <a:cs typeface="+mn-cs"/>
              </a:rPr>
              <a:t>[Video]. YouTube. </a:t>
            </a:r>
            <a:r>
              <a:rPr lang="en-US" sz="1200" u="sng" kern="1200" dirty="0">
                <a:solidFill>
                  <a:schemeClr val="tx1"/>
                </a:solidFill>
                <a:effectLst/>
                <a:latin typeface="+mn-lt"/>
                <a:ea typeface="+mn-ea"/>
                <a:cs typeface="+mn-cs"/>
                <a:hlinkClick r:id="rId3"/>
              </a:rPr>
              <a:t>https://www.youtube.com/watch?v=fApyg_ODNVg</a:t>
            </a:r>
            <a:r>
              <a:rPr lang="en-US" sz="1200" kern="1200" dirty="0">
                <a:solidFill>
                  <a:schemeClr val="tx1"/>
                </a:solidFill>
                <a:effectLst/>
                <a:latin typeface="+mn-lt"/>
                <a:ea typeface="+mn-ea"/>
                <a:cs typeface="+mn-cs"/>
              </a:rPr>
              <a:t> . Licensed under </a:t>
            </a:r>
            <a:r>
              <a:rPr lang="en-US" sz="1200" u="sng" kern="1200" dirty="0">
                <a:solidFill>
                  <a:schemeClr val="tx1"/>
                </a:solidFill>
                <a:effectLst/>
                <a:latin typeface="+mn-lt"/>
                <a:ea typeface="+mn-ea"/>
                <a:cs typeface="+mn-cs"/>
                <a:hlinkClick r:id="rId4"/>
              </a:rPr>
              <a:t>Creative Commons Attribution license (reuse allowed)</a:t>
            </a:r>
            <a:r>
              <a:rPr lang="en-US" sz="1200" kern="1200" dirty="0">
                <a:solidFill>
                  <a:schemeClr val="tx1"/>
                </a:solidFill>
                <a:effectLst/>
                <a:latin typeface="+mn-lt"/>
                <a:ea typeface="+mn-ea"/>
                <a:cs typeface="+mn-cs"/>
              </a:rPr>
              <a:t>.</a:t>
            </a:r>
          </a:p>
          <a:p>
            <a:r>
              <a:rPr lang="en-US" sz="1200" b="1" kern="1200" dirty="0">
                <a:solidFill>
                  <a:schemeClr val="tx1"/>
                </a:solidFill>
                <a:effectLst/>
                <a:latin typeface="+mn-lt"/>
                <a:ea typeface="+mn-ea"/>
                <a:cs typeface="+mn-cs"/>
              </a:rPr>
              <a:t>Video Source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nc</a:t>
            </a:r>
            <a:r>
              <a:rPr lang="en-US" sz="1200" kern="1200" dirty="0">
                <a:solidFill>
                  <a:schemeClr val="tx1"/>
                </a:solidFill>
                <a:effectLst/>
                <a:latin typeface="+mn-lt"/>
                <a:ea typeface="+mn-ea"/>
                <a:cs typeface="+mn-cs"/>
              </a:rPr>
              <a:t> Libraries. (2022, February 18). </a:t>
            </a:r>
            <a:r>
              <a:rPr lang="en-US" sz="1200" i="1" kern="1200" dirty="0">
                <a:solidFill>
                  <a:schemeClr val="tx1"/>
                </a:solidFill>
                <a:effectLst/>
                <a:latin typeface="+mn-lt"/>
                <a:ea typeface="+mn-ea"/>
                <a:cs typeface="+mn-cs"/>
              </a:rPr>
              <a:t>Internet Search Tips: Strategies </a:t>
            </a:r>
            <a:r>
              <a:rPr lang="en-US" sz="1200" kern="1200" dirty="0">
                <a:solidFill>
                  <a:schemeClr val="tx1"/>
                </a:solidFill>
                <a:effectLst/>
                <a:latin typeface="+mn-lt"/>
                <a:ea typeface="+mn-ea"/>
                <a:cs typeface="+mn-cs"/>
              </a:rPr>
              <a:t>[Video]. YouTube. </a:t>
            </a:r>
            <a:r>
              <a:rPr lang="en-US" sz="1200" u="sng" kern="1200" dirty="0">
                <a:solidFill>
                  <a:schemeClr val="tx1"/>
                </a:solidFill>
                <a:effectLst/>
                <a:latin typeface="+mn-lt"/>
                <a:ea typeface="+mn-ea"/>
                <a:cs typeface="+mn-cs"/>
                <a:hlinkClick r:id="rId5"/>
              </a:rPr>
              <a:t>https://www.youtube.com/watch?v=HqrrqX7Rdg4</a:t>
            </a:r>
            <a:r>
              <a:rPr lang="en-US" sz="1200" kern="1200" dirty="0">
                <a:solidFill>
                  <a:schemeClr val="tx1"/>
                </a:solidFill>
                <a:effectLst/>
                <a:latin typeface="+mn-lt"/>
                <a:ea typeface="+mn-ea"/>
                <a:cs typeface="+mn-cs"/>
              </a:rPr>
              <a:t> . Licensed under </a:t>
            </a:r>
            <a:r>
              <a:rPr lang="en-US" sz="1200" u="sng" kern="1200" dirty="0">
                <a:solidFill>
                  <a:schemeClr val="tx1"/>
                </a:solidFill>
                <a:effectLst/>
                <a:latin typeface="+mn-lt"/>
                <a:ea typeface="+mn-ea"/>
                <a:cs typeface="+mn-cs"/>
                <a:hlinkClick r:id="rId4"/>
              </a:rPr>
              <a:t>Creative Commons Attribution license (reuse allowed)</a:t>
            </a:r>
            <a:r>
              <a:rPr lang="en-US" sz="1200" kern="1200" dirty="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Video Source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nc</a:t>
            </a:r>
            <a:r>
              <a:rPr lang="en-US" sz="1200" kern="1200" dirty="0">
                <a:solidFill>
                  <a:schemeClr val="tx1"/>
                </a:solidFill>
                <a:effectLst/>
                <a:latin typeface="+mn-lt"/>
                <a:ea typeface="+mn-ea"/>
                <a:cs typeface="+mn-cs"/>
              </a:rPr>
              <a:t> Libraries. (2022, February 18). </a:t>
            </a:r>
            <a:r>
              <a:rPr lang="en-US" sz="1200" i="1" kern="1200" dirty="0">
                <a:solidFill>
                  <a:schemeClr val="tx1"/>
                </a:solidFill>
                <a:effectLst/>
                <a:latin typeface="+mn-lt"/>
                <a:ea typeface="+mn-ea"/>
                <a:cs typeface="+mn-cs"/>
              </a:rPr>
              <a:t>Internet Search Tips: More Strategies </a:t>
            </a:r>
            <a:r>
              <a:rPr lang="en-US" sz="1200" kern="1200" dirty="0">
                <a:solidFill>
                  <a:schemeClr val="tx1"/>
                </a:solidFill>
                <a:effectLst/>
                <a:latin typeface="+mn-lt"/>
                <a:ea typeface="+mn-ea"/>
                <a:cs typeface="+mn-cs"/>
              </a:rPr>
              <a:t>[Video]. YouTube. </a:t>
            </a:r>
            <a:r>
              <a:rPr lang="en-US" sz="1200" u="sng" kern="1200" dirty="0">
                <a:solidFill>
                  <a:schemeClr val="tx1"/>
                </a:solidFill>
                <a:effectLst/>
                <a:latin typeface="+mn-lt"/>
                <a:ea typeface="+mn-ea"/>
                <a:cs typeface="+mn-cs"/>
                <a:hlinkClick r:id="rId6"/>
              </a:rPr>
              <a:t>https://www.youtube.com/watch?v=pcWAFD82Y9U</a:t>
            </a:r>
            <a:r>
              <a:rPr lang="en-US" sz="1200" kern="1200" dirty="0">
                <a:solidFill>
                  <a:schemeClr val="tx1"/>
                </a:solidFill>
                <a:effectLst/>
                <a:latin typeface="+mn-lt"/>
                <a:ea typeface="+mn-ea"/>
                <a:cs typeface="+mn-cs"/>
              </a:rPr>
              <a:t> . Licensed under </a:t>
            </a:r>
            <a:r>
              <a:rPr lang="en-US" sz="1200" u="sng" kern="1200" dirty="0">
                <a:solidFill>
                  <a:schemeClr val="tx1"/>
                </a:solidFill>
                <a:effectLst/>
                <a:latin typeface="+mn-lt"/>
                <a:ea typeface="+mn-ea"/>
                <a:cs typeface="+mn-cs"/>
                <a:hlinkClick r:id="rId4"/>
              </a:rPr>
              <a:t>Creative Commons Attribution license (reuse allowed)</a:t>
            </a:r>
            <a:r>
              <a:rPr lang="en-US" sz="1200" kern="1200" dirty="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Video Source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nc</a:t>
            </a:r>
            <a:r>
              <a:rPr lang="en-US" sz="1200" kern="1200" dirty="0">
                <a:solidFill>
                  <a:schemeClr val="tx1"/>
                </a:solidFill>
                <a:effectLst/>
                <a:latin typeface="+mn-lt"/>
                <a:ea typeface="+mn-ea"/>
                <a:cs typeface="+mn-cs"/>
              </a:rPr>
              <a:t> Libraries. (2022, February 18). </a:t>
            </a:r>
            <a:r>
              <a:rPr lang="en-US" sz="1200" i="1" kern="1200" dirty="0">
                <a:solidFill>
                  <a:schemeClr val="tx1"/>
                </a:solidFill>
                <a:effectLst/>
                <a:latin typeface="+mn-lt"/>
                <a:ea typeface="+mn-ea"/>
                <a:cs typeface="+mn-cs"/>
              </a:rPr>
              <a:t>Internet Search Tips: Even More Strategies </a:t>
            </a:r>
            <a:r>
              <a:rPr lang="en-US" sz="1200" kern="1200" dirty="0">
                <a:solidFill>
                  <a:schemeClr val="tx1"/>
                </a:solidFill>
                <a:effectLst/>
                <a:latin typeface="+mn-lt"/>
                <a:ea typeface="+mn-ea"/>
                <a:cs typeface="+mn-cs"/>
              </a:rPr>
              <a:t>[Video]. YouTube. </a:t>
            </a:r>
            <a:r>
              <a:rPr lang="en-US" sz="1200" u="sng" kern="1200" dirty="0">
                <a:solidFill>
                  <a:schemeClr val="tx1"/>
                </a:solidFill>
                <a:effectLst/>
                <a:latin typeface="+mn-lt"/>
                <a:ea typeface="+mn-ea"/>
                <a:cs typeface="+mn-cs"/>
                <a:hlinkClick r:id="rId7"/>
              </a:rPr>
              <a:t>https://www.youtube.com/watch?v=vmuM7phwDhk</a:t>
            </a:r>
            <a:r>
              <a:rPr lang="en-US" sz="1200" kern="1200" dirty="0">
                <a:solidFill>
                  <a:schemeClr val="tx1"/>
                </a:solidFill>
                <a:effectLst/>
                <a:latin typeface="+mn-lt"/>
                <a:ea typeface="+mn-ea"/>
                <a:cs typeface="+mn-cs"/>
              </a:rPr>
              <a:t> . Licensed under </a:t>
            </a:r>
            <a:r>
              <a:rPr lang="en-US" sz="1200" u="sng" kern="1200" dirty="0">
                <a:solidFill>
                  <a:schemeClr val="tx1"/>
                </a:solidFill>
                <a:effectLst/>
                <a:latin typeface="+mn-lt"/>
                <a:ea typeface="+mn-ea"/>
                <a:cs typeface="+mn-cs"/>
                <a:hlinkClick r:id="rId4"/>
              </a:rPr>
              <a:t>Creative Commons Attribution license (reuse allowed)</a:t>
            </a:r>
            <a:r>
              <a:rPr lang="en-US" sz="1200" kern="1200" dirty="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Video Source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nc</a:t>
            </a:r>
            <a:r>
              <a:rPr lang="en-US" sz="1200" kern="1200" dirty="0">
                <a:solidFill>
                  <a:schemeClr val="tx1"/>
                </a:solidFill>
                <a:effectLst/>
                <a:latin typeface="+mn-lt"/>
                <a:ea typeface="+mn-ea"/>
                <a:cs typeface="+mn-cs"/>
              </a:rPr>
              <a:t> Libraries. (2022, February 18). </a:t>
            </a:r>
            <a:r>
              <a:rPr lang="en-US" sz="1200" i="1" kern="1200" dirty="0">
                <a:solidFill>
                  <a:schemeClr val="tx1"/>
                </a:solidFill>
                <a:effectLst/>
                <a:latin typeface="+mn-lt"/>
                <a:ea typeface="+mn-ea"/>
                <a:cs typeface="+mn-cs"/>
              </a:rPr>
              <a:t>Internet Search Tips: Google Advanced </a:t>
            </a:r>
            <a:r>
              <a:rPr lang="en-US" sz="1200" kern="1200" dirty="0">
                <a:solidFill>
                  <a:schemeClr val="tx1"/>
                </a:solidFill>
                <a:effectLst/>
                <a:latin typeface="+mn-lt"/>
                <a:ea typeface="+mn-ea"/>
                <a:cs typeface="+mn-cs"/>
              </a:rPr>
              <a:t>[Video]. YouTube. </a:t>
            </a:r>
            <a:r>
              <a:rPr lang="en-US" sz="1200" u="sng" kern="1200" dirty="0">
                <a:solidFill>
                  <a:schemeClr val="tx1"/>
                </a:solidFill>
                <a:effectLst/>
                <a:latin typeface="+mn-lt"/>
                <a:ea typeface="+mn-ea"/>
                <a:cs typeface="+mn-cs"/>
                <a:hlinkClick r:id="rId8"/>
              </a:rPr>
              <a:t>https://www.youtube.com/watch?v=JNHmGcF9SAM</a:t>
            </a:r>
            <a:r>
              <a:rPr lang="en-US" sz="1200" kern="1200" dirty="0">
                <a:solidFill>
                  <a:schemeClr val="tx1"/>
                </a:solidFill>
                <a:effectLst/>
                <a:latin typeface="+mn-lt"/>
                <a:ea typeface="+mn-ea"/>
                <a:cs typeface="+mn-cs"/>
              </a:rPr>
              <a:t> . Licensed under </a:t>
            </a:r>
            <a:r>
              <a:rPr lang="en-US" sz="1200" u="sng" kern="1200" dirty="0">
                <a:solidFill>
                  <a:schemeClr val="tx1"/>
                </a:solidFill>
                <a:effectLst/>
                <a:latin typeface="+mn-lt"/>
                <a:ea typeface="+mn-ea"/>
                <a:cs typeface="+mn-cs"/>
                <a:hlinkClick r:id="rId4"/>
              </a:rPr>
              <a:t>Creative Commons Attribution license (reuse allowed)</a:t>
            </a:r>
            <a:r>
              <a:rPr lang="en-US" sz="1200" kern="1200" dirty="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Video Source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nc</a:t>
            </a:r>
            <a:r>
              <a:rPr lang="en-US" sz="1200" kern="1200" dirty="0">
                <a:solidFill>
                  <a:schemeClr val="tx1"/>
                </a:solidFill>
                <a:effectLst/>
                <a:latin typeface="+mn-lt"/>
                <a:ea typeface="+mn-ea"/>
                <a:cs typeface="+mn-cs"/>
              </a:rPr>
              <a:t> Libraries. (2022, February 18). </a:t>
            </a:r>
            <a:r>
              <a:rPr lang="en-US" sz="1200" i="1" kern="1200" dirty="0">
                <a:solidFill>
                  <a:schemeClr val="tx1"/>
                </a:solidFill>
                <a:effectLst/>
                <a:latin typeface="+mn-lt"/>
                <a:ea typeface="+mn-ea"/>
                <a:cs typeface="+mn-cs"/>
              </a:rPr>
              <a:t>Internet Search Tips: Other Search Engines </a:t>
            </a:r>
            <a:r>
              <a:rPr lang="en-US" sz="1200" kern="1200" dirty="0">
                <a:solidFill>
                  <a:schemeClr val="tx1"/>
                </a:solidFill>
                <a:effectLst/>
                <a:latin typeface="+mn-lt"/>
                <a:ea typeface="+mn-ea"/>
                <a:cs typeface="+mn-cs"/>
              </a:rPr>
              <a:t>[Video]. YouTube. </a:t>
            </a:r>
            <a:r>
              <a:rPr lang="en-US" sz="1200" u="sng" kern="1200" dirty="0">
                <a:solidFill>
                  <a:schemeClr val="tx1"/>
                </a:solidFill>
                <a:effectLst/>
                <a:latin typeface="+mn-lt"/>
                <a:ea typeface="+mn-ea"/>
                <a:cs typeface="+mn-cs"/>
                <a:hlinkClick r:id="rId9"/>
              </a:rPr>
              <a:t>https://www.youtube.com/watch?v=485aC0ozWE0</a:t>
            </a:r>
            <a:r>
              <a:rPr lang="en-US" sz="1200" kern="1200" dirty="0">
                <a:solidFill>
                  <a:schemeClr val="tx1"/>
                </a:solidFill>
                <a:effectLst/>
                <a:latin typeface="+mn-lt"/>
                <a:ea typeface="+mn-ea"/>
                <a:cs typeface="+mn-cs"/>
              </a:rPr>
              <a:t> . Licensed under </a:t>
            </a:r>
            <a:r>
              <a:rPr lang="en-US" sz="1200" u="sng" kern="1200" dirty="0">
                <a:solidFill>
                  <a:schemeClr val="tx1"/>
                </a:solidFill>
                <a:effectLst/>
                <a:latin typeface="+mn-lt"/>
                <a:ea typeface="+mn-ea"/>
                <a:cs typeface="+mn-cs"/>
                <a:hlinkClick r:id="rId4"/>
              </a:rPr>
              <a:t>Creative Commons Attribution license (reuse allowed)</a:t>
            </a:r>
            <a:r>
              <a:rPr lang="en-US" sz="1200" kern="1200" dirty="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38</a:t>
            </a:fld>
            <a:endParaRPr lang="en-US"/>
          </a:p>
        </p:txBody>
      </p:sp>
    </p:spTree>
    <p:extLst>
      <p:ext uri="{BB962C8B-B14F-4D97-AF65-F5344CB8AC3E}">
        <p14:creationId xmlns:p14="http://schemas.microsoft.com/office/powerpoint/2010/main" val="185314458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Review was taken directly from </a:t>
            </a:r>
            <a:r>
              <a:rPr lang="en-US" sz="1200" u="sng" kern="1200" dirty="0">
                <a:solidFill>
                  <a:schemeClr val="tx1"/>
                </a:solidFill>
                <a:effectLst/>
                <a:latin typeface="+mn-lt"/>
                <a:ea typeface="+mn-ea"/>
                <a:cs typeface="+mn-cs"/>
                <a:hlinkClick r:id="rId3"/>
              </a:rPr>
              <a:t>Chapter 6.</a:t>
            </a:r>
            <a:r>
              <a:rPr lang="en-US" sz="1200" u="sng" kern="1200" dirty="0">
                <a:solidFill>
                  <a:schemeClr val="tx1"/>
                </a:solidFill>
                <a:effectLst/>
                <a:latin typeface="+mn-lt"/>
                <a:ea typeface="+mn-ea"/>
                <a:cs typeface="+mn-cs"/>
              </a:rPr>
              <a:t>7</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3"/>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4"/>
              </a:rPr>
              <a:t>CC BY-NC 4.0</a:t>
            </a:r>
            <a:r>
              <a:rPr lang="en-US" sz="1200" kern="1200" dirty="0">
                <a:solidFill>
                  <a:schemeClr val="tx1"/>
                </a:solidFill>
                <a:effectLst/>
                <a:latin typeface="+mn-lt"/>
                <a:ea typeface="+mn-ea"/>
                <a:cs typeface="+mn-cs"/>
              </a:rPr>
              <a:t> License. Some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39</a:t>
            </a:fld>
            <a:endParaRPr lang="en-US"/>
          </a:p>
        </p:txBody>
      </p:sp>
    </p:spTree>
    <p:extLst>
      <p:ext uri="{BB962C8B-B14F-4D97-AF65-F5344CB8AC3E}">
        <p14:creationId xmlns:p14="http://schemas.microsoft.com/office/powerpoint/2010/main" val="144987085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Learning Objectives were taken directly from </a:t>
            </a:r>
            <a:r>
              <a:rPr lang="en-US" sz="1200" u="sng" kern="1200" dirty="0">
                <a:solidFill>
                  <a:schemeClr val="tx1"/>
                </a:solidFill>
                <a:effectLst/>
                <a:latin typeface="+mn-lt"/>
                <a:ea typeface="+mn-ea"/>
                <a:cs typeface="+mn-cs"/>
                <a:hlinkClick r:id="rId3"/>
              </a:rPr>
              <a:t>Chapter 6.</a:t>
            </a:r>
            <a:r>
              <a:rPr lang="en-US" sz="1200" u="sng" kern="1200" dirty="0">
                <a:solidFill>
                  <a:schemeClr val="tx1"/>
                </a:solidFill>
                <a:effectLst/>
                <a:latin typeface="+mn-lt"/>
                <a:ea typeface="+mn-ea"/>
                <a:cs typeface="+mn-cs"/>
              </a:rPr>
              <a:t>8</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Amanda Quibell &amp; Emily Cramer 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40</a:t>
            </a:fld>
            <a:endParaRPr lang="en-US"/>
          </a:p>
        </p:txBody>
      </p:sp>
    </p:spTree>
    <p:extLst>
      <p:ext uri="{BB962C8B-B14F-4D97-AF65-F5344CB8AC3E}">
        <p14:creationId xmlns:p14="http://schemas.microsoft.com/office/powerpoint/2010/main" val="339421823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mn-lt"/>
                <a:ea typeface="+mn-ea"/>
                <a:cs typeface="+mn-cs"/>
              </a:rPr>
              <a:t>Video source:</a:t>
            </a:r>
            <a:r>
              <a:rPr lang="en-US" sz="1200" b="0" i="0" kern="1200" dirty="0">
                <a:solidFill>
                  <a:schemeClr val="tx1"/>
                </a:solidFill>
                <a:effectLst/>
                <a:latin typeface="+mn-lt"/>
                <a:ea typeface="+mn-ea"/>
                <a:cs typeface="+mn-cs"/>
              </a:rPr>
              <a:t> Ryerson University DMP. (2018, July 10). </a:t>
            </a:r>
            <a:r>
              <a:rPr lang="en-US" sz="1200" b="0" i="1" kern="1200" dirty="0">
                <a:solidFill>
                  <a:schemeClr val="tx1"/>
                </a:solidFill>
                <a:effectLst/>
                <a:latin typeface="+mn-lt"/>
                <a:ea typeface="+mn-ea"/>
                <a:cs typeface="+mn-cs"/>
              </a:rPr>
              <a:t>Chapter 8 video 3 </a:t>
            </a:r>
            <a:r>
              <a:rPr lang="en-US" sz="1200" b="0" i="0" kern="1200" dirty="0">
                <a:solidFill>
                  <a:schemeClr val="tx1"/>
                </a:solidFill>
                <a:effectLst/>
                <a:latin typeface="+mn-lt"/>
                <a:ea typeface="+mn-ea"/>
                <a:cs typeface="+mn-cs"/>
              </a:rPr>
              <a:t>[Video]. YouTube. </a:t>
            </a:r>
            <a:r>
              <a:rPr lang="en-US" dirty="0">
                <a:hlinkClick r:id="rId3"/>
              </a:rPr>
              <a:t>https://www.youtube.com/watch?v=lro7vTLiwn4</a:t>
            </a:r>
            <a:r>
              <a:rPr lang="en-US" dirty="0"/>
              <a:t> . Licensed under standard YouTube license.</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41</a:t>
            </a:fld>
            <a:endParaRPr lang="en-US"/>
          </a:p>
        </p:txBody>
      </p:sp>
    </p:spTree>
    <p:extLst>
      <p:ext uri="{BB962C8B-B14F-4D97-AF65-F5344CB8AC3E}">
        <p14:creationId xmlns:p14="http://schemas.microsoft.com/office/powerpoint/2010/main" val="42631400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Definition of a research paper was </a:t>
            </a:r>
            <a:r>
              <a:rPr lang="en-US" sz="1200" kern="1200" dirty="0">
                <a:solidFill>
                  <a:schemeClr val="tx1"/>
                </a:solidFill>
                <a:effectLst/>
                <a:latin typeface="+mn-lt"/>
                <a:ea typeface="+mn-ea"/>
                <a:cs typeface="+mn-cs"/>
              </a:rPr>
              <a:t>taken directly from </a:t>
            </a:r>
            <a:r>
              <a:rPr lang="en-US" sz="1200" u="sng" kern="1200" dirty="0">
                <a:solidFill>
                  <a:schemeClr val="tx1"/>
                </a:solidFill>
                <a:effectLst/>
                <a:latin typeface="+mn-lt"/>
                <a:ea typeface="+mn-ea"/>
                <a:cs typeface="+mn-cs"/>
                <a:hlinkClick r:id="rId3"/>
              </a:rPr>
              <a:t>Chapter 6.1</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Some changes were made. </a:t>
            </a:r>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5</a:t>
            </a:fld>
            <a:endParaRPr lang="en-US"/>
          </a:p>
        </p:txBody>
      </p:sp>
    </p:spTree>
    <p:extLst>
      <p:ext uri="{BB962C8B-B14F-4D97-AF65-F5344CB8AC3E}">
        <p14:creationId xmlns:p14="http://schemas.microsoft.com/office/powerpoint/2010/main" val="20773793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Steps of the Research Writing Process were </a:t>
            </a:r>
            <a:r>
              <a:rPr lang="en-US" sz="1200" kern="1200" dirty="0">
                <a:solidFill>
                  <a:schemeClr val="tx1"/>
                </a:solidFill>
                <a:effectLst/>
                <a:latin typeface="+mn-lt"/>
                <a:ea typeface="+mn-ea"/>
                <a:cs typeface="+mn-cs"/>
              </a:rPr>
              <a:t>taken directly from </a:t>
            </a:r>
            <a:r>
              <a:rPr lang="en-US" sz="1200" u="sng" kern="1200" dirty="0">
                <a:solidFill>
                  <a:schemeClr val="tx1"/>
                </a:solidFill>
                <a:effectLst/>
                <a:latin typeface="+mn-lt"/>
                <a:ea typeface="+mn-ea"/>
                <a:cs typeface="+mn-cs"/>
                <a:hlinkClick r:id="rId3"/>
              </a:rPr>
              <a:t>Chapter 6.1</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8</a:t>
            </a:fld>
            <a:endParaRPr lang="en-US"/>
          </a:p>
        </p:txBody>
      </p:sp>
    </p:spTree>
    <p:extLst>
      <p:ext uri="{BB962C8B-B14F-4D97-AF65-F5344CB8AC3E}">
        <p14:creationId xmlns:p14="http://schemas.microsoft.com/office/powerpoint/2010/main" val="2057586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Step 1: Choosing a Topic was  </a:t>
            </a:r>
            <a:r>
              <a:rPr lang="en-US" sz="1200" kern="1200" dirty="0">
                <a:solidFill>
                  <a:schemeClr val="tx1"/>
                </a:solidFill>
                <a:effectLst/>
                <a:latin typeface="+mn-lt"/>
                <a:ea typeface="+mn-ea"/>
                <a:cs typeface="+mn-cs"/>
              </a:rPr>
              <a:t>taken directly from </a:t>
            </a:r>
            <a:r>
              <a:rPr lang="en-US" sz="1200" u="sng" kern="1200" dirty="0">
                <a:solidFill>
                  <a:schemeClr val="tx1"/>
                </a:solidFill>
                <a:effectLst/>
                <a:latin typeface="+mn-lt"/>
                <a:ea typeface="+mn-ea"/>
                <a:cs typeface="+mn-cs"/>
                <a:hlinkClick r:id="rId3"/>
              </a:rPr>
              <a:t>Chapter 6.1</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Some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9</a:t>
            </a:fld>
            <a:endParaRPr lang="en-US"/>
          </a:p>
        </p:txBody>
      </p:sp>
    </p:spTree>
    <p:extLst>
      <p:ext uri="{BB962C8B-B14F-4D97-AF65-F5344CB8AC3E}">
        <p14:creationId xmlns:p14="http://schemas.microsoft.com/office/powerpoint/2010/main" val="36020675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Step 3: Conducting Research was </a:t>
            </a:r>
            <a:r>
              <a:rPr lang="en-US" sz="1200" kern="1200" dirty="0">
                <a:solidFill>
                  <a:schemeClr val="tx1"/>
                </a:solidFill>
                <a:effectLst/>
                <a:latin typeface="+mn-lt"/>
                <a:ea typeface="+mn-ea"/>
                <a:cs typeface="+mn-cs"/>
              </a:rPr>
              <a:t>taken directly from </a:t>
            </a:r>
            <a:r>
              <a:rPr lang="en-US" sz="1200" u="sng" kern="1200" dirty="0">
                <a:solidFill>
                  <a:schemeClr val="tx1"/>
                </a:solidFill>
                <a:effectLst/>
                <a:latin typeface="+mn-lt"/>
                <a:ea typeface="+mn-ea"/>
                <a:cs typeface="+mn-cs"/>
                <a:hlinkClick r:id="rId3"/>
              </a:rPr>
              <a:t>Chapter 6.1</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Some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11</a:t>
            </a:fld>
            <a:endParaRPr lang="en-US"/>
          </a:p>
        </p:txBody>
      </p:sp>
    </p:spTree>
    <p:extLst>
      <p:ext uri="{BB962C8B-B14F-4D97-AF65-F5344CB8AC3E}">
        <p14:creationId xmlns:p14="http://schemas.microsoft.com/office/powerpoint/2010/main" val="27912117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Step 6: Revising and Editing Your Paper was </a:t>
            </a:r>
            <a:r>
              <a:rPr lang="en-US" sz="1200" kern="1200" dirty="0">
                <a:solidFill>
                  <a:schemeClr val="tx1"/>
                </a:solidFill>
                <a:effectLst/>
                <a:latin typeface="+mn-lt"/>
                <a:ea typeface="+mn-ea"/>
                <a:cs typeface="+mn-cs"/>
              </a:rPr>
              <a:t>taken directly from </a:t>
            </a:r>
            <a:r>
              <a:rPr lang="en-US" sz="1200" u="sng" kern="1200" dirty="0">
                <a:solidFill>
                  <a:schemeClr val="tx1"/>
                </a:solidFill>
                <a:effectLst/>
                <a:latin typeface="+mn-lt"/>
                <a:ea typeface="+mn-ea"/>
                <a:cs typeface="+mn-cs"/>
                <a:hlinkClick r:id="rId3"/>
              </a:rPr>
              <a:t>Chapter 6.1</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Some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14</a:t>
            </a:fld>
            <a:endParaRPr lang="en-US"/>
          </a:p>
        </p:txBody>
      </p:sp>
    </p:spTree>
    <p:extLst>
      <p:ext uri="{BB962C8B-B14F-4D97-AF65-F5344CB8AC3E}">
        <p14:creationId xmlns:p14="http://schemas.microsoft.com/office/powerpoint/2010/main" val="37238061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Key Takeaways were taken directly from </a:t>
            </a:r>
            <a:r>
              <a:rPr lang="en-US" sz="1200" u="sng" kern="1200" dirty="0">
                <a:solidFill>
                  <a:schemeClr val="tx1"/>
                </a:solidFill>
                <a:effectLst/>
                <a:latin typeface="+mn-lt"/>
                <a:ea typeface="+mn-ea"/>
                <a:cs typeface="+mn-cs"/>
                <a:hlinkClick r:id="rId3"/>
              </a:rPr>
              <a:t>Chapter 6.1</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15</a:t>
            </a:fld>
            <a:endParaRPr lang="en-US"/>
          </a:p>
        </p:txBody>
      </p:sp>
    </p:spTree>
    <p:extLst>
      <p:ext uri="{BB962C8B-B14F-4D97-AF65-F5344CB8AC3E}">
        <p14:creationId xmlns:p14="http://schemas.microsoft.com/office/powerpoint/2010/main" val="33045369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756FB-E05E-443F-88A1-CFC90638997C}"/>
              </a:ext>
            </a:extLst>
          </p:cNvPr>
          <p:cNvSpPr>
            <a:spLocks noGrp="1"/>
          </p:cNvSpPr>
          <p:nvPr>
            <p:ph type="ctrTitle"/>
          </p:nvPr>
        </p:nvSpPr>
        <p:spPr>
          <a:xfrm>
            <a:off x="1084727" y="1597961"/>
            <a:ext cx="9144000" cy="3162300"/>
          </a:xfrm>
        </p:spPr>
        <p:txBody>
          <a:bodyPr anchor="b">
            <a:normAutofit/>
          </a:bodyPr>
          <a:lstStyle>
            <a:lvl1pPr algn="l">
              <a:defRPr sz="3200"/>
            </a:lvl1pPr>
          </a:lstStyle>
          <a:p>
            <a:r>
              <a:rPr lang="en-US" dirty="0"/>
              <a:t>Click to edit Master title style</a:t>
            </a:r>
          </a:p>
        </p:txBody>
      </p:sp>
      <p:sp>
        <p:nvSpPr>
          <p:cNvPr id="3" name="Subtitle 2">
            <a:extLst>
              <a:ext uri="{FF2B5EF4-FFF2-40B4-BE49-F238E27FC236}">
                <a16:creationId xmlns:a16="http://schemas.microsoft.com/office/drawing/2014/main" id="{3C5DA97A-281B-4A77-9D2C-C5E6A860E645}"/>
              </a:ext>
            </a:extLst>
          </p:cNvPr>
          <p:cNvSpPr>
            <a:spLocks noGrp="1"/>
          </p:cNvSpPr>
          <p:nvPr>
            <p:ph type="subTitle" idx="1"/>
          </p:nvPr>
        </p:nvSpPr>
        <p:spPr>
          <a:xfrm>
            <a:off x="1084727" y="4902488"/>
            <a:ext cx="9144000" cy="985075"/>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5FD7BAE-E194-4223-BB4E-5E487863F5BE}"/>
              </a:ext>
              <a:ext uri="{C183D7F6-B498-43B3-948B-1728B52AA6E4}">
                <adec:decorative xmlns:adec="http://schemas.microsoft.com/office/drawing/2017/decorative" val="1"/>
              </a:ext>
            </a:extLst>
          </p:cNvPr>
          <p:cNvSpPr>
            <a:spLocks noGrp="1"/>
          </p:cNvSpPr>
          <p:nvPr>
            <p:ph type="dt" sz="half" idx="10"/>
          </p:nvPr>
        </p:nvSpPr>
        <p:spPr/>
        <p:txBody>
          <a:bodyPr/>
          <a:lstStyle/>
          <a:p>
            <a:fld id="{17CD9C44-4ADE-462D-87C8-B461F6F9312B}" type="datetime1">
              <a:rPr lang="en-US" smtClean="0"/>
              <a:t>8/2/2024</a:t>
            </a:fld>
            <a:endParaRPr lang="en-US" dirty="0"/>
          </a:p>
        </p:txBody>
      </p:sp>
      <p:sp>
        <p:nvSpPr>
          <p:cNvPr id="5" name="Footer Placeholder 4">
            <a:extLst>
              <a:ext uri="{FF2B5EF4-FFF2-40B4-BE49-F238E27FC236}">
                <a16:creationId xmlns:a16="http://schemas.microsoft.com/office/drawing/2014/main" id="{9721F6C9-7279-4DF8-9462-3EFEFA03FB58}"/>
              </a:ext>
              <a:ext uri="{C183D7F6-B498-43B3-948B-1728B52AA6E4}">
                <adec:decorative xmlns:adec="http://schemas.microsoft.com/office/drawing/2017/decorative" val="1"/>
              </a:ext>
            </a:extLst>
          </p:cNvPr>
          <p:cNvSpPr>
            <a:spLocks noGrp="1"/>
          </p:cNvSpPr>
          <p:nvPr>
            <p:ph type="ftr" sz="quarter" idx="11"/>
          </p:nvPr>
        </p:nvSpPr>
        <p:spPr>
          <a:xfrm rot="5400000">
            <a:off x="-1403346" y="1917949"/>
            <a:ext cx="3830351" cy="365125"/>
          </a:xfrm>
          <a:prstGeom prst="rect">
            <a:avLst/>
          </a:prstGeom>
        </p:spPr>
        <p:txBody>
          <a:bodyPr/>
          <a:lstStyle/>
          <a:p>
            <a:r>
              <a:rPr lang="en-US"/>
              <a:t>Communication Essentials for College</a:t>
            </a:r>
          </a:p>
        </p:txBody>
      </p:sp>
      <p:sp>
        <p:nvSpPr>
          <p:cNvPr id="6" name="Slide Number Placeholder 5">
            <a:extLst>
              <a:ext uri="{FF2B5EF4-FFF2-40B4-BE49-F238E27FC236}">
                <a16:creationId xmlns:a16="http://schemas.microsoft.com/office/drawing/2014/main" id="{BC457072-0A38-49AD-8D0D-0E42DD488E4F}"/>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2064735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C59D5-B8A1-4C9C-A61F-E082A44330BB}"/>
              </a:ext>
            </a:extLst>
          </p:cNvPr>
          <p:cNvSpPr>
            <a:spLocks noGrp="1"/>
          </p:cNvSpPr>
          <p:nvPr>
            <p:ph type="title"/>
          </p:nvPr>
        </p:nvSpPr>
        <p:spPr>
          <a:xfrm>
            <a:off x="1084727" y="720433"/>
            <a:ext cx="3687298" cy="1587337"/>
          </a:xfrm>
        </p:spPr>
        <p:txBody>
          <a:bodyPr anchor="b"/>
          <a:lstStyle>
            <a:lvl1pPr>
              <a:defRPr sz="3200"/>
            </a:lvl1pPr>
          </a:lstStyle>
          <a:p>
            <a:r>
              <a:rPr lang="en-US" dirty="0"/>
              <a:t>Click to edit Master title style</a:t>
            </a:r>
          </a:p>
        </p:txBody>
      </p:sp>
      <p:sp>
        <p:nvSpPr>
          <p:cNvPr id="4" name="Text Placeholder 3">
            <a:extLst>
              <a:ext uri="{FF2B5EF4-FFF2-40B4-BE49-F238E27FC236}">
                <a16:creationId xmlns:a16="http://schemas.microsoft.com/office/drawing/2014/main" id="{36633AB7-4F8E-4A9F-AC15-89E6A6E00347}"/>
              </a:ext>
            </a:extLst>
          </p:cNvPr>
          <p:cNvSpPr>
            <a:spLocks noGrp="1"/>
          </p:cNvSpPr>
          <p:nvPr>
            <p:ph type="body" sz="half" idx="2"/>
          </p:nvPr>
        </p:nvSpPr>
        <p:spPr>
          <a:xfrm>
            <a:off x="1084727" y="2449286"/>
            <a:ext cx="3687298" cy="3419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3" name="Picture Placeholder 2">
            <a:extLst>
              <a:ext uri="{FF2B5EF4-FFF2-40B4-BE49-F238E27FC236}">
                <a16:creationId xmlns:a16="http://schemas.microsoft.com/office/drawing/2014/main" id="{64CB4F5F-E6E7-45C3-B35C-80F81FB1A5E8}"/>
              </a:ext>
            </a:extLst>
          </p:cNvPr>
          <p:cNvSpPr>
            <a:spLocks noGrp="1"/>
          </p:cNvSpPr>
          <p:nvPr>
            <p:ph type="pic" idx="1"/>
          </p:nvPr>
        </p:nvSpPr>
        <p:spPr>
          <a:xfrm>
            <a:off x="5183188" y="987425"/>
            <a:ext cx="58277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5" name="Date Placeholder 4">
            <a:extLst>
              <a:ext uri="{FF2B5EF4-FFF2-40B4-BE49-F238E27FC236}">
                <a16:creationId xmlns:a16="http://schemas.microsoft.com/office/drawing/2014/main" id="{C074B526-866D-4E11-A7F9-081BD4EDF484}"/>
              </a:ext>
              <a:ext uri="{C183D7F6-B498-43B3-948B-1728B52AA6E4}">
                <adec:decorative xmlns:adec="http://schemas.microsoft.com/office/drawing/2017/decorative" val="1"/>
              </a:ext>
            </a:extLst>
          </p:cNvPr>
          <p:cNvSpPr>
            <a:spLocks noGrp="1"/>
          </p:cNvSpPr>
          <p:nvPr>
            <p:ph type="dt" sz="half" idx="10"/>
          </p:nvPr>
        </p:nvSpPr>
        <p:spPr/>
        <p:txBody>
          <a:bodyPr/>
          <a:lstStyle/>
          <a:p>
            <a:fld id="{7D9CD0FB-FDC9-41BF-BE47-7B7C3F779CF2}" type="datetime1">
              <a:rPr lang="en-US" smtClean="0"/>
              <a:t>8/2/2024</a:t>
            </a:fld>
            <a:endParaRPr lang="en-US"/>
          </a:p>
        </p:txBody>
      </p:sp>
      <p:sp>
        <p:nvSpPr>
          <p:cNvPr id="6" name="Footer Placeholder 5">
            <a:extLst>
              <a:ext uri="{FF2B5EF4-FFF2-40B4-BE49-F238E27FC236}">
                <a16:creationId xmlns:a16="http://schemas.microsoft.com/office/drawing/2014/main" id="{CD758BF8-E962-4367-8495-62438FDD483D}"/>
              </a:ext>
              <a:ext uri="{C183D7F6-B498-43B3-948B-1728B52AA6E4}">
                <adec:decorative xmlns:adec="http://schemas.microsoft.com/office/drawing/2017/decorative" val="1"/>
              </a:ext>
            </a:extLst>
          </p:cNvPr>
          <p:cNvSpPr>
            <a:spLocks noGrp="1"/>
          </p:cNvSpPr>
          <p:nvPr>
            <p:ph type="ftr" sz="quarter" idx="11"/>
          </p:nvPr>
        </p:nvSpPr>
        <p:spPr>
          <a:xfrm rot="5400000">
            <a:off x="-1610380" y="1926575"/>
            <a:ext cx="3830351" cy="365125"/>
          </a:xfrm>
          <a:prstGeom prst="rect">
            <a:avLst/>
          </a:prstGeom>
        </p:spPr>
        <p:txBody>
          <a:bodyPr/>
          <a:lstStyle/>
          <a:p>
            <a:r>
              <a:rPr lang="en-US"/>
              <a:t>Communication Essentials for College</a:t>
            </a:r>
          </a:p>
        </p:txBody>
      </p:sp>
      <p:sp>
        <p:nvSpPr>
          <p:cNvPr id="7" name="Slide Number Placeholder 6">
            <a:extLst>
              <a:ext uri="{FF2B5EF4-FFF2-40B4-BE49-F238E27FC236}">
                <a16:creationId xmlns:a16="http://schemas.microsoft.com/office/drawing/2014/main" id="{8FC20AE1-C97D-4E6C-9DB2-B2904C2CF247}"/>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959506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89E81-5CFF-4A28-B9C8-5D54E51DF202}"/>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158A4CC8-DCB0-4E94-98A7-236E3D1866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D1F802-21C2-44B2-A419-55469D826571}"/>
              </a:ext>
              <a:ext uri="{C183D7F6-B498-43B3-948B-1728B52AA6E4}">
                <adec:decorative xmlns:adec="http://schemas.microsoft.com/office/drawing/2017/decorative" val="1"/>
              </a:ext>
            </a:extLst>
          </p:cNvPr>
          <p:cNvSpPr>
            <a:spLocks noGrp="1"/>
          </p:cNvSpPr>
          <p:nvPr>
            <p:ph type="dt" sz="half" idx="10"/>
          </p:nvPr>
        </p:nvSpPr>
        <p:spPr/>
        <p:txBody>
          <a:bodyPr/>
          <a:lstStyle/>
          <a:p>
            <a:fld id="{7135E32F-F4FC-4286-A00F-4884D6C79D9B}" type="datetime1">
              <a:rPr lang="en-US" smtClean="0"/>
              <a:t>8/2/2024</a:t>
            </a:fld>
            <a:endParaRPr lang="en-US"/>
          </a:p>
        </p:txBody>
      </p:sp>
      <p:sp>
        <p:nvSpPr>
          <p:cNvPr id="5" name="Footer Placeholder 4">
            <a:extLst>
              <a:ext uri="{FF2B5EF4-FFF2-40B4-BE49-F238E27FC236}">
                <a16:creationId xmlns:a16="http://schemas.microsoft.com/office/drawing/2014/main" id="{84BDB709-08FF-4C4A-8670-4CCA9146F944}"/>
              </a:ext>
              <a:ext uri="{C183D7F6-B498-43B3-948B-1728B52AA6E4}">
                <adec:decorative xmlns:adec="http://schemas.microsoft.com/office/drawing/2017/decorative" val="1"/>
              </a:ext>
            </a:extLst>
          </p:cNvPr>
          <p:cNvSpPr>
            <a:spLocks noGrp="1"/>
          </p:cNvSpPr>
          <p:nvPr>
            <p:ph type="ftr" sz="quarter" idx="11"/>
          </p:nvPr>
        </p:nvSpPr>
        <p:spPr>
          <a:xfrm rot="5400000">
            <a:off x="-1610380" y="1926575"/>
            <a:ext cx="3830351" cy="365125"/>
          </a:xfrm>
          <a:prstGeom prst="rect">
            <a:avLst/>
          </a:prstGeom>
        </p:spPr>
        <p:txBody>
          <a:bodyPr/>
          <a:lstStyle/>
          <a:p>
            <a:r>
              <a:rPr lang="en-US"/>
              <a:t>Communication Essentials for College</a:t>
            </a:r>
          </a:p>
        </p:txBody>
      </p:sp>
      <p:sp>
        <p:nvSpPr>
          <p:cNvPr id="6" name="Slide Number Placeholder 5">
            <a:extLst>
              <a:ext uri="{FF2B5EF4-FFF2-40B4-BE49-F238E27FC236}">
                <a16:creationId xmlns:a16="http://schemas.microsoft.com/office/drawing/2014/main" id="{75395375-1CC8-4950-8439-877451C4266D}"/>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0399284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8BDF0-A155-454D-B3E2-AD15D0905A62}"/>
              </a:ext>
            </a:extLst>
          </p:cNvPr>
          <p:cNvSpPr>
            <a:spLocks noGrp="1"/>
          </p:cNvSpPr>
          <p:nvPr>
            <p:ph type="title" orient="vert"/>
          </p:nvPr>
        </p:nvSpPr>
        <p:spPr>
          <a:xfrm>
            <a:off x="9073242" y="827313"/>
            <a:ext cx="2280557" cy="5061857"/>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07244E0D-96EC-4B35-BA5C-5DAFCC7281AE}"/>
              </a:ext>
            </a:extLst>
          </p:cNvPr>
          <p:cNvSpPr>
            <a:spLocks noGrp="1"/>
          </p:cNvSpPr>
          <p:nvPr>
            <p:ph type="body" orient="vert" idx="1"/>
          </p:nvPr>
        </p:nvSpPr>
        <p:spPr>
          <a:xfrm>
            <a:off x="838200" y="827313"/>
            <a:ext cx="8115300" cy="5061857"/>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3ADC4E-9FB1-439F-B0FB-47F47B3421A7}"/>
              </a:ext>
            </a:extLst>
          </p:cNvPr>
          <p:cNvSpPr>
            <a:spLocks noGrp="1"/>
          </p:cNvSpPr>
          <p:nvPr>
            <p:ph type="dt" sz="half" idx="10"/>
          </p:nvPr>
        </p:nvSpPr>
        <p:spPr/>
        <p:txBody>
          <a:bodyPr/>
          <a:lstStyle/>
          <a:p>
            <a:fld id="{4BA49ADE-6759-41BE-9456-985495FBE51B}" type="datetime1">
              <a:rPr lang="en-US" smtClean="0"/>
              <a:t>8/2/2024</a:t>
            </a:fld>
            <a:endParaRPr lang="en-US"/>
          </a:p>
        </p:txBody>
      </p:sp>
      <p:sp>
        <p:nvSpPr>
          <p:cNvPr id="5" name="Footer Placeholder 4">
            <a:extLst>
              <a:ext uri="{FF2B5EF4-FFF2-40B4-BE49-F238E27FC236}">
                <a16:creationId xmlns:a16="http://schemas.microsoft.com/office/drawing/2014/main" id="{637EE406-061A-4440-BA75-3B684FC84826}"/>
              </a:ext>
            </a:extLst>
          </p:cNvPr>
          <p:cNvSpPr>
            <a:spLocks noGrp="1"/>
          </p:cNvSpPr>
          <p:nvPr>
            <p:ph type="ftr" sz="quarter" idx="11"/>
          </p:nvPr>
        </p:nvSpPr>
        <p:spPr>
          <a:xfrm rot="5400000">
            <a:off x="-1610380" y="1926575"/>
            <a:ext cx="3830351" cy="365125"/>
          </a:xfrm>
          <a:prstGeom prst="rect">
            <a:avLst/>
          </a:prstGeom>
        </p:spPr>
        <p:txBody>
          <a:bodyPr/>
          <a:lstStyle/>
          <a:p>
            <a:r>
              <a:rPr lang="en-US"/>
              <a:t>Communication Essentials for College</a:t>
            </a:r>
          </a:p>
        </p:txBody>
      </p:sp>
      <p:sp>
        <p:nvSpPr>
          <p:cNvPr id="6" name="Slide Number Placeholder 5">
            <a:extLst>
              <a:ext uri="{FF2B5EF4-FFF2-40B4-BE49-F238E27FC236}">
                <a16:creationId xmlns:a16="http://schemas.microsoft.com/office/drawing/2014/main" id="{8A6D93CF-F5F3-4897-A51E-47D577FDD344}"/>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6365971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Key Takeaways">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02FA81F-F492-4428-8845-A70FF162FB21}"/>
              </a:ext>
              <a:ext uri="{C183D7F6-B498-43B3-948B-1728B52AA6E4}">
                <adec:decorative xmlns:adec="http://schemas.microsoft.com/office/drawing/2017/decorative" val="1"/>
              </a:ext>
            </a:extLst>
          </p:cNvPr>
          <p:cNvSpPr/>
          <p:nvPr userDrawn="1"/>
        </p:nvSpPr>
        <p:spPr>
          <a:xfrm>
            <a:off x="0" y="-39329"/>
            <a:ext cx="12192000" cy="208201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14EF588-5035-4D7A-B6DD-2A0CD883D001}"/>
              </a:ext>
            </a:extLst>
          </p:cNvPr>
          <p:cNvSpPr>
            <a:spLocks noGrp="1"/>
          </p:cNvSpPr>
          <p:nvPr>
            <p:ph type="title"/>
          </p:nvPr>
        </p:nvSpPr>
        <p:spPr>
          <a:xfrm>
            <a:off x="1045028" y="644236"/>
            <a:ext cx="10308771" cy="1046452"/>
          </a:xfrm>
        </p:spPr>
        <p:txBody>
          <a:bodyPr anchor="t"/>
          <a:lstStyle>
            <a:lvl1pPr>
              <a:defRPr b="1">
                <a:solidFill>
                  <a:schemeClr val="tx2"/>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B41290DF-6242-4D82-9077-9081909090DE}"/>
              </a:ext>
            </a:extLst>
          </p:cNvPr>
          <p:cNvSpPr>
            <a:spLocks noGrp="1"/>
          </p:cNvSpPr>
          <p:nvPr>
            <p:ph idx="1"/>
          </p:nvPr>
        </p:nvSpPr>
        <p:spPr>
          <a:xfrm>
            <a:off x="1045028" y="2334924"/>
            <a:ext cx="10308771" cy="3842038"/>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6E3E0D27-7263-4217-9779-D1E0A667CDAE}"/>
              </a:ext>
            </a:extLst>
          </p:cNvPr>
          <p:cNvSpPr>
            <a:spLocks noGrp="1"/>
          </p:cNvSpPr>
          <p:nvPr>
            <p:ph type="sldNum" sz="quarter" idx="12"/>
          </p:nvPr>
        </p:nvSpPr>
        <p:spPr/>
        <p:txBody>
          <a:bodyPr/>
          <a:lstStyle>
            <a:lvl1pPr>
              <a:defRPr>
                <a:solidFill>
                  <a:schemeClr val="bg1">
                    <a:lumMod val="95000"/>
                  </a:schemeClr>
                </a:solidFill>
              </a:defRPr>
            </a:lvl1pPr>
          </a:lstStyle>
          <a:p>
            <a:fld id="{0E830361-1618-43BA-8AB7-493978DD9A9F}" type="slidenum">
              <a:rPr lang="en-US" smtClean="0"/>
              <a:pPr/>
              <a:t>‹#›</a:t>
            </a:fld>
            <a:endParaRPr lang="en-US"/>
          </a:p>
        </p:txBody>
      </p:sp>
    </p:spTree>
    <p:extLst>
      <p:ext uri="{BB962C8B-B14F-4D97-AF65-F5344CB8AC3E}">
        <p14:creationId xmlns:p14="http://schemas.microsoft.com/office/powerpoint/2010/main" val="3697905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98199-C6CF-4DFF-A750-435F06CC74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F2D5EB-F993-411F-9DBA-971321FC0068}"/>
              </a:ext>
            </a:extLst>
          </p:cNvPr>
          <p:cNvSpPr>
            <a:spLocks noGrp="1"/>
          </p:cNvSpPr>
          <p:nvPr>
            <p:ph idx="1"/>
          </p:nvPr>
        </p:nvSpPr>
        <p:spPr/>
        <p:txBody>
          <a:bodyPr>
            <a:normAutofit/>
          </a:bodyPr>
          <a:lstStyle>
            <a:lvl1pPr>
              <a:defRPr sz="2000"/>
            </a:lvl1pPr>
            <a:lvl2pPr>
              <a:defRPr sz="2000"/>
            </a:lvl2pPr>
            <a:lvl3pPr>
              <a:defRPr sz="2000"/>
            </a:lvl3pPr>
            <a:lvl4pPr>
              <a:defRPr sz="2000"/>
            </a:lvl4pPr>
            <a:lvl5pPr>
              <a:defRPr sz="2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EA5D216-27F9-4078-8349-ABC9F614A5E7}"/>
              </a:ext>
              <a:ext uri="{C183D7F6-B498-43B3-948B-1728B52AA6E4}">
                <adec:decorative xmlns:adec="http://schemas.microsoft.com/office/drawing/2017/decorative" val="1"/>
              </a:ext>
            </a:extLst>
          </p:cNvPr>
          <p:cNvSpPr>
            <a:spLocks noGrp="1"/>
          </p:cNvSpPr>
          <p:nvPr>
            <p:ph type="dt" sz="half" idx="10"/>
          </p:nvPr>
        </p:nvSpPr>
        <p:spPr/>
        <p:txBody>
          <a:bodyPr/>
          <a:lstStyle/>
          <a:p>
            <a:fld id="{AFD1E3D2-BBC9-4832-B7D1-EBC95B6618E2}" type="datetime1">
              <a:rPr lang="en-US" smtClean="0"/>
              <a:t>8/2/2024</a:t>
            </a:fld>
            <a:endParaRPr lang="en-US"/>
          </a:p>
        </p:txBody>
      </p:sp>
      <p:sp>
        <p:nvSpPr>
          <p:cNvPr id="5" name="Footer Placeholder 4">
            <a:extLst>
              <a:ext uri="{FF2B5EF4-FFF2-40B4-BE49-F238E27FC236}">
                <a16:creationId xmlns:a16="http://schemas.microsoft.com/office/drawing/2014/main" id="{4384F8A8-FBA7-4F25-ADEA-AF346495DEA1}"/>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ph type="ftr" sz="quarter" idx="11"/>
          </p:nvPr>
        </p:nvSpPr>
        <p:spPr>
          <a:xfrm rot="5400000">
            <a:off x="-1610380" y="1926575"/>
            <a:ext cx="3830351" cy="365125"/>
          </a:xfrm>
          <a:prstGeom prst="rect">
            <a:avLst/>
          </a:prstGeom>
        </p:spPr>
        <p:txBody>
          <a:bodyPr/>
          <a:lstStyle/>
          <a:p>
            <a:r>
              <a:rPr lang="en-US" dirty="0"/>
              <a:t>Communication Essentials for College</a:t>
            </a:r>
          </a:p>
        </p:txBody>
      </p:sp>
      <p:sp>
        <p:nvSpPr>
          <p:cNvPr id="6" name="Slide Number Placeholder 5">
            <a:extLst>
              <a:ext uri="{FF2B5EF4-FFF2-40B4-BE49-F238E27FC236}">
                <a16:creationId xmlns:a16="http://schemas.microsoft.com/office/drawing/2014/main" id="{2F4609F8-5897-4724-8FA6-3EFDE8F2DD7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778964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98199-C6CF-4DFF-A750-435F06CC748B}"/>
              </a:ext>
            </a:extLst>
          </p:cNvPr>
          <p:cNvSpPr>
            <a:spLocks noGrp="1"/>
          </p:cNvSpPr>
          <p:nvPr>
            <p:ph type="title"/>
          </p:nvPr>
        </p:nvSpPr>
        <p:spPr>
          <a:xfrm>
            <a:off x="1077362" y="720434"/>
            <a:ext cx="9950103" cy="858200"/>
          </a:xfrm>
        </p:spPr>
        <p:txBody>
          <a:bodyPr/>
          <a:lstStyle/>
          <a:p>
            <a:r>
              <a:rPr lang="en-US" dirty="0"/>
              <a:t>Click to edit Master title style</a:t>
            </a:r>
          </a:p>
        </p:txBody>
      </p:sp>
      <p:sp>
        <p:nvSpPr>
          <p:cNvPr id="10" name="Text Placeholder 9">
            <a:extLst>
              <a:ext uri="{FF2B5EF4-FFF2-40B4-BE49-F238E27FC236}">
                <a16:creationId xmlns:a16="http://schemas.microsoft.com/office/drawing/2014/main" id="{C4FCCD67-40D2-883C-2B3F-D1DCE273A25B}"/>
              </a:ext>
            </a:extLst>
          </p:cNvPr>
          <p:cNvSpPr>
            <a:spLocks noGrp="1"/>
          </p:cNvSpPr>
          <p:nvPr>
            <p:ph type="body" sz="quarter" idx="13" hasCustomPrompt="1"/>
          </p:nvPr>
        </p:nvSpPr>
        <p:spPr>
          <a:xfrm>
            <a:off x="1068736" y="1810648"/>
            <a:ext cx="9861550" cy="466725"/>
          </a:xfrm>
        </p:spPr>
        <p:txBody>
          <a:bodyPr/>
          <a:lstStyle>
            <a:lvl1pPr marL="0" indent="0">
              <a:buNone/>
              <a:defRPr b="1"/>
            </a:lvl1pPr>
          </a:lstStyle>
          <a:p>
            <a:pPr lvl="0"/>
            <a:r>
              <a:rPr lang="en-US" dirty="0"/>
              <a:t>Subheading</a:t>
            </a:r>
          </a:p>
        </p:txBody>
      </p:sp>
      <p:sp>
        <p:nvSpPr>
          <p:cNvPr id="3" name="Content Placeholder 2">
            <a:extLst>
              <a:ext uri="{FF2B5EF4-FFF2-40B4-BE49-F238E27FC236}">
                <a16:creationId xmlns:a16="http://schemas.microsoft.com/office/drawing/2014/main" id="{C2F2D5EB-F993-411F-9DBA-971321FC0068}"/>
              </a:ext>
            </a:extLst>
          </p:cNvPr>
          <p:cNvSpPr>
            <a:spLocks noGrp="1"/>
          </p:cNvSpPr>
          <p:nvPr>
            <p:ph idx="1"/>
          </p:nvPr>
        </p:nvSpPr>
        <p:spPr>
          <a:xfrm>
            <a:off x="1077362" y="2510287"/>
            <a:ext cx="9950103" cy="343054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EA5D216-27F9-4078-8349-ABC9F614A5E7}"/>
              </a:ext>
              <a:ext uri="{C183D7F6-B498-43B3-948B-1728B52AA6E4}">
                <adec:decorative xmlns:adec="http://schemas.microsoft.com/office/drawing/2017/decorative" val="1"/>
              </a:ext>
            </a:extLst>
          </p:cNvPr>
          <p:cNvSpPr>
            <a:spLocks noGrp="1"/>
          </p:cNvSpPr>
          <p:nvPr>
            <p:ph type="dt" sz="half" idx="10"/>
          </p:nvPr>
        </p:nvSpPr>
        <p:spPr/>
        <p:txBody>
          <a:bodyPr/>
          <a:lstStyle/>
          <a:p>
            <a:fld id="{2364B960-41B4-4CF8-8516-C3D70ABA4E4E}" type="datetime1">
              <a:rPr lang="en-US" smtClean="0"/>
              <a:t>8/2/2024</a:t>
            </a:fld>
            <a:endParaRPr lang="en-US"/>
          </a:p>
        </p:txBody>
      </p:sp>
      <p:sp>
        <p:nvSpPr>
          <p:cNvPr id="6" name="Slide Number Placeholder 5">
            <a:extLst>
              <a:ext uri="{FF2B5EF4-FFF2-40B4-BE49-F238E27FC236}">
                <a16:creationId xmlns:a16="http://schemas.microsoft.com/office/drawing/2014/main" id="{2F4609F8-5897-4724-8FA6-3EFDE8F2DD79}"/>
              </a:ext>
            </a:extLst>
          </p:cNvPr>
          <p:cNvSpPr>
            <a:spLocks noGrp="1"/>
          </p:cNvSpPr>
          <p:nvPr>
            <p:ph type="sldNum" sz="quarter" idx="12"/>
          </p:nvPr>
        </p:nvSpPr>
        <p:spPr/>
        <p:txBody>
          <a:bodyPr/>
          <a:lstStyle/>
          <a:p>
            <a:fld id="{5DEF7F31-0B8A-474A-B86C-91F381754329}" type="slidenum">
              <a:rPr lang="en-US" smtClean="0"/>
              <a:t>‹#›</a:t>
            </a:fld>
            <a:endParaRPr lang="en-US"/>
          </a:p>
        </p:txBody>
      </p:sp>
      <p:sp>
        <p:nvSpPr>
          <p:cNvPr id="7" name="Footer Placeholder 4">
            <a:extLst>
              <a:ext uri="{FF2B5EF4-FFF2-40B4-BE49-F238E27FC236}">
                <a16:creationId xmlns:a16="http://schemas.microsoft.com/office/drawing/2014/main" id="{5017079C-6097-989C-E369-8770C64306A3}"/>
              </a:ext>
              <a:ext uri="{C183D7F6-B498-43B3-948B-1728B52AA6E4}">
                <adec:decorative xmlns:adec="http://schemas.microsoft.com/office/drawing/2017/decorative" val="1"/>
              </a:ext>
            </a:extLst>
          </p:cNvPr>
          <p:cNvSpPr>
            <a:spLocks noGrp="1"/>
          </p:cNvSpPr>
          <p:nvPr>
            <p:ph type="ftr" sz="quarter" idx="11"/>
          </p:nvPr>
        </p:nvSpPr>
        <p:spPr>
          <a:xfrm rot="5400000">
            <a:off x="-1610380" y="1926575"/>
            <a:ext cx="3830351" cy="365125"/>
          </a:xfrm>
          <a:prstGeom prst="rect">
            <a:avLst/>
          </a:prstGeom>
        </p:spPr>
        <p:txBody>
          <a:bodyPr/>
          <a:lstStyle/>
          <a:p>
            <a:r>
              <a:rPr lang="en-US"/>
              <a:t>Communication Essentials for College</a:t>
            </a:r>
          </a:p>
        </p:txBody>
      </p:sp>
    </p:spTree>
    <p:extLst>
      <p:ext uri="{BB962C8B-B14F-4D97-AF65-F5344CB8AC3E}">
        <p14:creationId xmlns:p14="http://schemas.microsoft.com/office/powerpoint/2010/main" val="26599996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C0F0C-7BA8-490D-B4C9-CCE145DCD19A}"/>
              </a:ext>
            </a:extLst>
          </p:cNvPr>
          <p:cNvSpPr>
            <a:spLocks noGrp="1"/>
          </p:cNvSpPr>
          <p:nvPr>
            <p:ph type="title"/>
          </p:nvPr>
        </p:nvSpPr>
        <p:spPr>
          <a:xfrm>
            <a:off x="1084726" y="1709738"/>
            <a:ext cx="9143999" cy="3050523"/>
          </a:xfrm>
        </p:spPr>
        <p:txBody>
          <a:bodyPr anchor="b">
            <a:normAutofit/>
          </a:bodyPr>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84290E61-B837-4BE4-9BC7-6AF706BCCA42}"/>
              </a:ext>
            </a:extLst>
          </p:cNvPr>
          <p:cNvSpPr>
            <a:spLocks noGrp="1"/>
          </p:cNvSpPr>
          <p:nvPr>
            <p:ph type="body" idx="1"/>
          </p:nvPr>
        </p:nvSpPr>
        <p:spPr>
          <a:xfrm>
            <a:off x="1084726" y="4902488"/>
            <a:ext cx="9143999" cy="9850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52E15F-E46D-44C6-9FB9-07B0BC545AEF}"/>
              </a:ext>
              <a:ext uri="{C183D7F6-B498-43B3-948B-1728B52AA6E4}">
                <adec:decorative xmlns:adec="http://schemas.microsoft.com/office/drawing/2017/decorative" val="1"/>
              </a:ext>
            </a:extLst>
          </p:cNvPr>
          <p:cNvSpPr>
            <a:spLocks noGrp="1"/>
          </p:cNvSpPr>
          <p:nvPr>
            <p:ph type="dt" sz="half" idx="10"/>
          </p:nvPr>
        </p:nvSpPr>
        <p:spPr/>
        <p:txBody>
          <a:bodyPr/>
          <a:lstStyle/>
          <a:p>
            <a:fld id="{02249ADB-5E4D-4BD1-823E-D5DF4122EF19}" type="datetime1">
              <a:rPr lang="en-US" smtClean="0"/>
              <a:t>8/2/2024</a:t>
            </a:fld>
            <a:endParaRPr lang="en-US"/>
          </a:p>
        </p:txBody>
      </p:sp>
      <p:sp>
        <p:nvSpPr>
          <p:cNvPr id="5" name="Footer Placeholder 4">
            <a:extLst>
              <a:ext uri="{FF2B5EF4-FFF2-40B4-BE49-F238E27FC236}">
                <a16:creationId xmlns:a16="http://schemas.microsoft.com/office/drawing/2014/main" id="{2EBF6955-3667-4857-B35A-9E12F7988608}"/>
              </a:ext>
              <a:ext uri="{C183D7F6-B498-43B3-948B-1728B52AA6E4}">
                <adec:decorative xmlns:adec="http://schemas.microsoft.com/office/drawing/2017/decorative" val="1"/>
              </a:ext>
            </a:extLst>
          </p:cNvPr>
          <p:cNvSpPr>
            <a:spLocks noGrp="1"/>
          </p:cNvSpPr>
          <p:nvPr>
            <p:ph type="ftr" sz="quarter" idx="11"/>
          </p:nvPr>
        </p:nvSpPr>
        <p:spPr>
          <a:xfrm rot="5400000">
            <a:off x="-1610380" y="1926575"/>
            <a:ext cx="3830351" cy="365125"/>
          </a:xfrm>
          <a:prstGeom prst="rect">
            <a:avLst/>
          </a:prstGeom>
        </p:spPr>
        <p:txBody>
          <a:bodyPr/>
          <a:lstStyle/>
          <a:p>
            <a:r>
              <a:rPr lang="en-US"/>
              <a:t>Communication Essentials for College</a:t>
            </a:r>
          </a:p>
        </p:txBody>
      </p:sp>
      <p:sp>
        <p:nvSpPr>
          <p:cNvPr id="6" name="Slide Number Placeholder 5">
            <a:extLst>
              <a:ext uri="{FF2B5EF4-FFF2-40B4-BE49-F238E27FC236}">
                <a16:creationId xmlns:a16="http://schemas.microsoft.com/office/drawing/2014/main" id="{3114B309-D15E-4FA1-9B8D-8C1F3B56C37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631780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219AB-91F9-4F80-9B5D-2E6FE925F0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19F334-D0CF-4DFD-BAA9-3ECD639B1F1E}"/>
              </a:ext>
            </a:extLst>
          </p:cNvPr>
          <p:cNvSpPr>
            <a:spLocks noGrp="1"/>
          </p:cNvSpPr>
          <p:nvPr>
            <p:ph sz="half" idx="1"/>
          </p:nvPr>
        </p:nvSpPr>
        <p:spPr>
          <a:xfrm>
            <a:off x="1077362" y="2227809"/>
            <a:ext cx="4942438" cy="394915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5E0B5D-4613-4DA7-BA20-58B19BE8A496}"/>
              </a:ext>
            </a:extLst>
          </p:cNvPr>
          <p:cNvSpPr>
            <a:spLocks noGrp="1"/>
          </p:cNvSpPr>
          <p:nvPr>
            <p:ph sz="half" idx="2"/>
          </p:nvPr>
        </p:nvSpPr>
        <p:spPr>
          <a:xfrm>
            <a:off x="6172200" y="2227809"/>
            <a:ext cx="4855265" cy="39491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F311AB-0603-424D-BC42-0CEAB3562BA4}"/>
              </a:ext>
              <a:ext uri="{C183D7F6-B498-43B3-948B-1728B52AA6E4}">
                <adec:decorative xmlns:adec="http://schemas.microsoft.com/office/drawing/2017/decorative" val="1"/>
              </a:ext>
            </a:extLst>
          </p:cNvPr>
          <p:cNvSpPr>
            <a:spLocks noGrp="1"/>
          </p:cNvSpPr>
          <p:nvPr>
            <p:ph type="dt" sz="half" idx="10"/>
          </p:nvPr>
        </p:nvSpPr>
        <p:spPr/>
        <p:txBody>
          <a:bodyPr/>
          <a:lstStyle/>
          <a:p>
            <a:fld id="{C70EBDCB-D995-4061-BE4C-41C4F4AD9179}" type="datetime1">
              <a:rPr lang="en-US" smtClean="0"/>
              <a:t>8/2/2024</a:t>
            </a:fld>
            <a:endParaRPr lang="en-US"/>
          </a:p>
        </p:txBody>
      </p:sp>
      <p:sp>
        <p:nvSpPr>
          <p:cNvPr id="6" name="Footer Placeholder 5">
            <a:extLst>
              <a:ext uri="{FF2B5EF4-FFF2-40B4-BE49-F238E27FC236}">
                <a16:creationId xmlns:a16="http://schemas.microsoft.com/office/drawing/2014/main" id="{7A3AA2AC-0C5F-4835-BE47-D780C29890E2}"/>
              </a:ext>
              <a:ext uri="{C183D7F6-B498-43B3-948B-1728B52AA6E4}">
                <adec:decorative xmlns:adec="http://schemas.microsoft.com/office/drawing/2017/decorative" val="1"/>
              </a:ext>
            </a:extLst>
          </p:cNvPr>
          <p:cNvSpPr>
            <a:spLocks noGrp="1"/>
          </p:cNvSpPr>
          <p:nvPr>
            <p:ph type="ftr" sz="quarter" idx="11"/>
          </p:nvPr>
        </p:nvSpPr>
        <p:spPr>
          <a:xfrm rot="5400000">
            <a:off x="-1610380" y="1926575"/>
            <a:ext cx="3830351" cy="365125"/>
          </a:xfrm>
          <a:prstGeom prst="rect">
            <a:avLst/>
          </a:prstGeom>
        </p:spPr>
        <p:txBody>
          <a:bodyPr/>
          <a:lstStyle/>
          <a:p>
            <a:r>
              <a:rPr lang="en-US"/>
              <a:t>Communication Essentials for College</a:t>
            </a:r>
          </a:p>
        </p:txBody>
      </p:sp>
      <p:sp>
        <p:nvSpPr>
          <p:cNvPr id="7" name="Slide Number Placeholder 6">
            <a:extLst>
              <a:ext uri="{FF2B5EF4-FFF2-40B4-BE49-F238E27FC236}">
                <a16:creationId xmlns:a16="http://schemas.microsoft.com/office/drawing/2014/main" id="{906C54C0-DFDA-4778-9EE8-5E5C30E05412}"/>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703443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F3603-5B09-4916-8324-A6BDAB4E060E}"/>
              </a:ext>
            </a:extLst>
          </p:cNvPr>
          <p:cNvSpPr>
            <a:spLocks noGrp="1"/>
          </p:cNvSpPr>
          <p:nvPr>
            <p:ph type="title"/>
          </p:nvPr>
        </p:nvSpPr>
        <p:spPr>
          <a:xfrm>
            <a:off x="1084726" y="365125"/>
            <a:ext cx="9942739"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74073C-C15B-4218-9B84-6758955176E7}"/>
              </a:ext>
            </a:extLst>
          </p:cNvPr>
          <p:cNvSpPr>
            <a:spLocks noGrp="1"/>
          </p:cNvSpPr>
          <p:nvPr>
            <p:ph type="body" idx="1"/>
          </p:nvPr>
        </p:nvSpPr>
        <p:spPr>
          <a:xfrm>
            <a:off x="1084725" y="1681163"/>
            <a:ext cx="491285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116D27-36F6-440B-A9BE-8B9499047CEF}"/>
              </a:ext>
            </a:extLst>
          </p:cNvPr>
          <p:cNvSpPr>
            <a:spLocks noGrp="1"/>
          </p:cNvSpPr>
          <p:nvPr>
            <p:ph sz="half" idx="2"/>
          </p:nvPr>
        </p:nvSpPr>
        <p:spPr>
          <a:xfrm>
            <a:off x="1084726" y="2505075"/>
            <a:ext cx="4912849"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C12010D-7AC4-4A70-A211-6A29274119DB}"/>
              </a:ext>
            </a:extLst>
          </p:cNvPr>
          <p:cNvSpPr>
            <a:spLocks noGrp="1"/>
          </p:cNvSpPr>
          <p:nvPr>
            <p:ph type="body" sz="quarter" idx="3"/>
          </p:nvPr>
        </p:nvSpPr>
        <p:spPr>
          <a:xfrm>
            <a:off x="6172200" y="1681163"/>
            <a:ext cx="485526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AE85B5-3350-49A4-86A1-E5DAED491624}"/>
              </a:ext>
            </a:extLst>
          </p:cNvPr>
          <p:cNvSpPr>
            <a:spLocks noGrp="1"/>
          </p:cNvSpPr>
          <p:nvPr>
            <p:ph sz="quarter" idx="4"/>
          </p:nvPr>
        </p:nvSpPr>
        <p:spPr>
          <a:xfrm>
            <a:off x="6172200" y="2505075"/>
            <a:ext cx="485526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73E874-D08B-4D81-B82D-5DF242E4A1AA}"/>
              </a:ext>
              <a:ext uri="{C183D7F6-B498-43B3-948B-1728B52AA6E4}">
                <adec:decorative xmlns:adec="http://schemas.microsoft.com/office/drawing/2017/decorative" val="1"/>
              </a:ext>
            </a:extLst>
          </p:cNvPr>
          <p:cNvSpPr>
            <a:spLocks noGrp="1"/>
          </p:cNvSpPr>
          <p:nvPr>
            <p:ph type="dt" sz="half" idx="10"/>
          </p:nvPr>
        </p:nvSpPr>
        <p:spPr/>
        <p:txBody>
          <a:bodyPr/>
          <a:lstStyle/>
          <a:p>
            <a:fld id="{53CD5D9C-05A7-48BD-BBE7-86B1FB38BB89}" type="datetime1">
              <a:rPr lang="en-US" smtClean="0"/>
              <a:t>8/2/2024</a:t>
            </a:fld>
            <a:endParaRPr lang="en-US"/>
          </a:p>
        </p:txBody>
      </p:sp>
      <p:sp>
        <p:nvSpPr>
          <p:cNvPr id="8" name="Footer Placeholder 7">
            <a:extLst>
              <a:ext uri="{FF2B5EF4-FFF2-40B4-BE49-F238E27FC236}">
                <a16:creationId xmlns:a16="http://schemas.microsoft.com/office/drawing/2014/main" id="{AE174067-0FFA-41C3-A3A6-E8907CC32DE1}"/>
              </a:ext>
              <a:ext uri="{C183D7F6-B498-43B3-948B-1728B52AA6E4}">
                <adec:decorative xmlns:adec="http://schemas.microsoft.com/office/drawing/2017/decorative" val="1"/>
              </a:ext>
            </a:extLst>
          </p:cNvPr>
          <p:cNvSpPr>
            <a:spLocks noGrp="1"/>
          </p:cNvSpPr>
          <p:nvPr>
            <p:ph type="ftr" sz="quarter" idx="11"/>
          </p:nvPr>
        </p:nvSpPr>
        <p:spPr>
          <a:xfrm rot="5400000">
            <a:off x="-1610380" y="1926575"/>
            <a:ext cx="3830351" cy="365125"/>
          </a:xfrm>
          <a:prstGeom prst="rect">
            <a:avLst/>
          </a:prstGeom>
        </p:spPr>
        <p:txBody>
          <a:bodyPr/>
          <a:lstStyle/>
          <a:p>
            <a:r>
              <a:rPr lang="en-US"/>
              <a:t>Communication Essentials for College</a:t>
            </a:r>
          </a:p>
        </p:txBody>
      </p:sp>
      <p:sp>
        <p:nvSpPr>
          <p:cNvPr id="9" name="Slide Number Placeholder 8">
            <a:extLst>
              <a:ext uri="{FF2B5EF4-FFF2-40B4-BE49-F238E27FC236}">
                <a16:creationId xmlns:a16="http://schemas.microsoft.com/office/drawing/2014/main" id="{B7947985-FBC0-4118-8877-2E327F637DF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770234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E0282-3DE7-4AB9-83AC-AFEDD22AF3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A7436C-706A-443F-86CD-4444C82818B2}"/>
              </a:ext>
              <a:ext uri="{C183D7F6-B498-43B3-948B-1728B52AA6E4}">
                <adec:decorative xmlns:adec="http://schemas.microsoft.com/office/drawing/2017/decorative" val="1"/>
              </a:ext>
            </a:extLst>
          </p:cNvPr>
          <p:cNvSpPr>
            <a:spLocks noGrp="1"/>
          </p:cNvSpPr>
          <p:nvPr>
            <p:ph type="dt" sz="half" idx="10"/>
          </p:nvPr>
        </p:nvSpPr>
        <p:spPr/>
        <p:txBody>
          <a:bodyPr/>
          <a:lstStyle/>
          <a:p>
            <a:fld id="{7FF19403-DBE3-461D-B978-E50E835AE2D9}" type="datetime1">
              <a:rPr lang="en-US" smtClean="0"/>
              <a:t>8/2/2024</a:t>
            </a:fld>
            <a:endParaRPr lang="en-US"/>
          </a:p>
        </p:txBody>
      </p:sp>
      <p:sp>
        <p:nvSpPr>
          <p:cNvPr id="4" name="Footer Placeholder 3">
            <a:extLst>
              <a:ext uri="{FF2B5EF4-FFF2-40B4-BE49-F238E27FC236}">
                <a16:creationId xmlns:a16="http://schemas.microsoft.com/office/drawing/2014/main" id="{09B53292-7EA5-45D0-957F-636A44FC06DE}"/>
              </a:ext>
              <a:ext uri="{C183D7F6-B498-43B3-948B-1728B52AA6E4}">
                <adec:decorative xmlns:adec="http://schemas.microsoft.com/office/drawing/2017/decorative" val="1"/>
              </a:ext>
            </a:extLst>
          </p:cNvPr>
          <p:cNvSpPr>
            <a:spLocks noGrp="1"/>
          </p:cNvSpPr>
          <p:nvPr>
            <p:ph type="ftr" sz="quarter" idx="11"/>
          </p:nvPr>
        </p:nvSpPr>
        <p:spPr>
          <a:xfrm rot="5400000">
            <a:off x="-1610380" y="1926575"/>
            <a:ext cx="3830351" cy="365125"/>
          </a:xfrm>
          <a:prstGeom prst="rect">
            <a:avLst/>
          </a:prstGeom>
        </p:spPr>
        <p:txBody>
          <a:bodyPr/>
          <a:lstStyle/>
          <a:p>
            <a:r>
              <a:rPr lang="en-US"/>
              <a:t>Communication Essentials for College</a:t>
            </a:r>
          </a:p>
        </p:txBody>
      </p:sp>
      <p:sp>
        <p:nvSpPr>
          <p:cNvPr id="5" name="Slide Number Placeholder 4">
            <a:extLst>
              <a:ext uri="{FF2B5EF4-FFF2-40B4-BE49-F238E27FC236}">
                <a16:creationId xmlns:a16="http://schemas.microsoft.com/office/drawing/2014/main" id="{0476F59D-34BB-462C-B506-040B9E982FCB}"/>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461790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E55245-AB52-41B4-9B28-55E6527DA2F8}"/>
              </a:ext>
            </a:extLst>
          </p:cNvPr>
          <p:cNvSpPr>
            <a:spLocks noGrp="1"/>
          </p:cNvSpPr>
          <p:nvPr>
            <p:ph type="dt" sz="half" idx="10"/>
          </p:nvPr>
        </p:nvSpPr>
        <p:spPr/>
        <p:txBody>
          <a:bodyPr/>
          <a:lstStyle/>
          <a:p>
            <a:fld id="{4829DC3C-E197-4019-9FFA-75F908574FA4}" type="datetime1">
              <a:rPr lang="en-US" smtClean="0"/>
              <a:t>8/2/2024</a:t>
            </a:fld>
            <a:endParaRPr lang="en-US"/>
          </a:p>
        </p:txBody>
      </p:sp>
      <p:sp>
        <p:nvSpPr>
          <p:cNvPr id="3" name="Footer Placeholder 2">
            <a:extLst>
              <a:ext uri="{FF2B5EF4-FFF2-40B4-BE49-F238E27FC236}">
                <a16:creationId xmlns:a16="http://schemas.microsoft.com/office/drawing/2014/main" id="{CA73B8AE-58B0-4FDF-8430-9D8D3DD53725}"/>
              </a:ext>
              <a:ext uri="{C183D7F6-B498-43B3-948B-1728B52AA6E4}">
                <adec:decorative xmlns:adec="http://schemas.microsoft.com/office/drawing/2017/decorative" val="1"/>
              </a:ext>
            </a:extLst>
          </p:cNvPr>
          <p:cNvSpPr>
            <a:spLocks noGrp="1"/>
          </p:cNvSpPr>
          <p:nvPr>
            <p:ph type="ftr" sz="quarter" idx="11"/>
          </p:nvPr>
        </p:nvSpPr>
        <p:spPr>
          <a:xfrm rot="5400000">
            <a:off x="-1610380" y="1926575"/>
            <a:ext cx="3830351" cy="365125"/>
          </a:xfrm>
          <a:prstGeom prst="rect">
            <a:avLst/>
          </a:prstGeom>
        </p:spPr>
        <p:txBody>
          <a:bodyPr/>
          <a:lstStyle/>
          <a:p>
            <a:r>
              <a:rPr lang="en-US"/>
              <a:t>Communication Essentials for College</a:t>
            </a:r>
          </a:p>
        </p:txBody>
      </p:sp>
      <p:sp>
        <p:nvSpPr>
          <p:cNvPr id="4" name="Slide Number Placeholder 3">
            <a:extLst>
              <a:ext uri="{FF2B5EF4-FFF2-40B4-BE49-F238E27FC236}">
                <a16:creationId xmlns:a16="http://schemas.microsoft.com/office/drawing/2014/main" id="{479E4D91-8619-43C1-841B-B5F47DE0173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252045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DA660-DF93-4947-B93F-BF118D3B5F80}"/>
              </a:ext>
            </a:extLst>
          </p:cNvPr>
          <p:cNvSpPr>
            <a:spLocks noGrp="1"/>
          </p:cNvSpPr>
          <p:nvPr>
            <p:ph type="title"/>
          </p:nvPr>
        </p:nvSpPr>
        <p:spPr>
          <a:xfrm>
            <a:off x="1084727" y="457200"/>
            <a:ext cx="3687298" cy="1600200"/>
          </a:xfrm>
        </p:spPr>
        <p:txBody>
          <a:bodyPr anchor="b"/>
          <a:lstStyle>
            <a:lvl1pPr>
              <a:defRPr sz="3200"/>
            </a:lvl1pPr>
          </a:lstStyle>
          <a:p>
            <a:r>
              <a:rPr lang="en-US" dirty="0"/>
              <a:t>Click to edit Master title style</a:t>
            </a:r>
          </a:p>
        </p:txBody>
      </p:sp>
      <p:sp>
        <p:nvSpPr>
          <p:cNvPr id="4" name="Text Placeholder 3">
            <a:extLst>
              <a:ext uri="{FF2B5EF4-FFF2-40B4-BE49-F238E27FC236}">
                <a16:creationId xmlns:a16="http://schemas.microsoft.com/office/drawing/2014/main" id="{EEFB0ECC-817B-4A71-AFB5-FC60A2BC3ABC}"/>
              </a:ext>
            </a:extLst>
          </p:cNvPr>
          <p:cNvSpPr>
            <a:spLocks noGrp="1"/>
          </p:cNvSpPr>
          <p:nvPr>
            <p:ph type="body" sz="half" idx="2"/>
          </p:nvPr>
        </p:nvSpPr>
        <p:spPr>
          <a:xfrm>
            <a:off x="1084727" y="2253343"/>
            <a:ext cx="3687298" cy="36156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3" name="Content Placeholder 2">
            <a:extLst>
              <a:ext uri="{FF2B5EF4-FFF2-40B4-BE49-F238E27FC236}">
                <a16:creationId xmlns:a16="http://schemas.microsoft.com/office/drawing/2014/main" id="{02F0292E-B3E1-4FD6-A7FA-C165BAC21C28}"/>
              </a:ext>
            </a:extLst>
          </p:cNvPr>
          <p:cNvSpPr>
            <a:spLocks noGrp="1"/>
          </p:cNvSpPr>
          <p:nvPr>
            <p:ph idx="1"/>
          </p:nvPr>
        </p:nvSpPr>
        <p:spPr>
          <a:xfrm>
            <a:off x="5183188" y="987425"/>
            <a:ext cx="5844277"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17788E0B-6135-4F59-A35A-2CA1A8BA4ED2}"/>
              </a:ext>
              <a:ext uri="{C183D7F6-B498-43B3-948B-1728B52AA6E4}">
                <adec:decorative xmlns:adec="http://schemas.microsoft.com/office/drawing/2017/decorative" val="1"/>
              </a:ext>
            </a:extLst>
          </p:cNvPr>
          <p:cNvSpPr>
            <a:spLocks noGrp="1"/>
          </p:cNvSpPr>
          <p:nvPr>
            <p:ph type="dt" sz="half" idx="10"/>
          </p:nvPr>
        </p:nvSpPr>
        <p:spPr/>
        <p:txBody>
          <a:bodyPr/>
          <a:lstStyle/>
          <a:p>
            <a:fld id="{DCCA65A9-DBE0-4328-806F-5F3D2F37EAB2}" type="datetime1">
              <a:rPr lang="en-US" smtClean="0"/>
              <a:t>8/2/2024</a:t>
            </a:fld>
            <a:endParaRPr lang="en-US"/>
          </a:p>
        </p:txBody>
      </p:sp>
      <p:sp>
        <p:nvSpPr>
          <p:cNvPr id="6" name="Footer Placeholder 5">
            <a:extLst>
              <a:ext uri="{FF2B5EF4-FFF2-40B4-BE49-F238E27FC236}">
                <a16:creationId xmlns:a16="http://schemas.microsoft.com/office/drawing/2014/main" id="{FD0DEF36-4037-4E6D-988F-CC8E3F11C630}"/>
              </a:ext>
              <a:ext uri="{C183D7F6-B498-43B3-948B-1728B52AA6E4}">
                <adec:decorative xmlns:adec="http://schemas.microsoft.com/office/drawing/2017/decorative" val="1"/>
              </a:ext>
            </a:extLst>
          </p:cNvPr>
          <p:cNvSpPr>
            <a:spLocks noGrp="1"/>
          </p:cNvSpPr>
          <p:nvPr>
            <p:ph type="ftr" sz="quarter" idx="11"/>
          </p:nvPr>
        </p:nvSpPr>
        <p:spPr>
          <a:xfrm rot="5400000">
            <a:off x="-1610380" y="1926575"/>
            <a:ext cx="3830351" cy="365125"/>
          </a:xfrm>
          <a:prstGeom prst="rect">
            <a:avLst/>
          </a:prstGeom>
        </p:spPr>
        <p:txBody>
          <a:bodyPr/>
          <a:lstStyle/>
          <a:p>
            <a:r>
              <a:rPr lang="en-US"/>
              <a:t>Communication Essentials for College</a:t>
            </a:r>
          </a:p>
        </p:txBody>
      </p:sp>
      <p:sp>
        <p:nvSpPr>
          <p:cNvPr id="7" name="Slide Number Placeholder 6">
            <a:extLst>
              <a:ext uri="{FF2B5EF4-FFF2-40B4-BE49-F238E27FC236}">
                <a16:creationId xmlns:a16="http://schemas.microsoft.com/office/drawing/2014/main" id="{055C0D2D-D878-4723-A002-5A601EFB48A0}"/>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956694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AE192E3E-68A9-4F36-936C-1C8D0B9EF132}"/>
              </a:ext>
              <a:ext uri="{C183D7F6-B498-43B3-948B-1728B52AA6E4}">
                <adec:decorative xmlns:adec="http://schemas.microsoft.com/office/drawing/2017/decorative" val="1"/>
              </a:ext>
            </a:extLst>
          </p:cNvPr>
          <p:cNvSpPr/>
          <p:nvPr/>
        </p:nvSpPr>
        <p:spPr>
          <a:xfrm>
            <a:off x="8803792"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3F214EB0-7E6D-4536-9350-5CB688B56F26}"/>
              </a:ext>
            </a:extLst>
          </p:cNvPr>
          <p:cNvSpPr>
            <a:spLocks noGrp="1"/>
          </p:cNvSpPr>
          <p:nvPr>
            <p:ph type="title"/>
          </p:nvPr>
        </p:nvSpPr>
        <p:spPr>
          <a:xfrm>
            <a:off x="1077362" y="720434"/>
            <a:ext cx="9950103" cy="1507376"/>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ABF5455E-4725-4924-BF7D-2E1FC9E391F8}"/>
              </a:ext>
            </a:extLst>
          </p:cNvPr>
          <p:cNvSpPr>
            <a:spLocks noGrp="1"/>
          </p:cNvSpPr>
          <p:nvPr>
            <p:ph type="body" idx="1"/>
          </p:nvPr>
        </p:nvSpPr>
        <p:spPr>
          <a:xfrm>
            <a:off x="1077362" y="2427316"/>
            <a:ext cx="9950103" cy="351351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2CAD9D9-1A1D-4438-9F3D-E5E58FD72F1F}"/>
              </a:ext>
              <a:ext uri="{C183D7F6-B498-43B3-948B-1728B52AA6E4}">
                <adec:decorative xmlns:adec="http://schemas.microsoft.com/office/drawing/2017/decorative" val="1"/>
              </a:ext>
            </a:extLst>
          </p:cNvPr>
          <p:cNvSpPr>
            <a:spLocks noGrp="1"/>
          </p:cNvSpPr>
          <p:nvPr>
            <p:ph type="dt" sz="half" idx="2"/>
          </p:nvPr>
        </p:nvSpPr>
        <p:spPr>
          <a:xfrm>
            <a:off x="9243751" y="6356350"/>
            <a:ext cx="2296603" cy="365125"/>
          </a:xfrm>
          <a:prstGeom prst="rect">
            <a:avLst/>
          </a:prstGeom>
        </p:spPr>
        <p:txBody>
          <a:bodyPr vert="horz" lIns="91440" tIns="45720" rIns="91440" bIns="45720" rtlCol="0" anchor="ctr"/>
          <a:lstStyle>
            <a:lvl1pPr algn="r">
              <a:defRPr sz="900">
                <a:solidFill>
                  <a:schemeClr val="bg1"/>
                </a:solidFill>
              </a:defRPr>
            </a:lvl1pPr>
          </a:lstStyle>
          <a:p>
            <a:fld id="{007DF07C-3086-4F26-9587-5FA8B8E2B5A4}" type="datetime1">
              <a:rPr lang="en-US" smtClean="0"/>
              <a:t>8/2/2024</a:t>
            </a:fld>
            <a:endParaRPr lang="en-US" dirty="0"/>
          </a:p>
        </p:txBody>
      </p:sp>
      <p:sp>
        <p:nvSpPr>
          <p:cNvPr id="6" name="Slide Number Placeholder 5">
            <a:extLst>
              <a:ext uri="{FF2B5EF4-FFF2-40B4-BE49-F238E27FC236}">
                <a16:creationId xmlns:a16="http://schemas.microsoft.com/office/drawing/2014/main" id="{06717188-1DE1-4DA5-8161-21179E4ADEAE}"/>
              </a:ext>
            </a:extLst>
          </p:cNvPr>
          <p:cNvSpPr>
            <a:spLocks noGrp="1"/>
          </p:cNvSpPr>
          <p:nvPr>
            <p:ph type="sldNum" sz="quarter" idx="4"/>
          </p:nvPr>
        </p:nvSpPr>
        <p:spPr>
          <a:xfrm>
            <a:off x="11540355" y="6356350"/>
            <a:ext cx="410973" cy="365125"/>
          </a:xfrm>
          <a:prstGeom prst="rect">
            <a:avLst/>
          </a:prstGeom>
        </p:spPr>
        <p:txBody>
          <a:bodyPr vert="horz" lIns="91440" tIns="45720" rIns="91440" bIns="45720" rtlCol="0" anchor="ctr"/>
          <a:lstStyle>
            <a:lvl1pPr algn="r">
              <a:defRPr sz="900">
                <a:solidFill>
                  <a:schemeClr val="bg1"/>
                </a:solidFill>
              </a:defRPr>
            </a:lvl1pPr>
          </a:lstStyle>
          <a:p>
            <a:fld id="{5DEF7F31-0B8A-474A-B86C-91F381754329}" type="slidenum">
              <a:rPr lang="en-US" smtClean="0"/>
              <a:pPr/>
              <a:t>‹#›</a:t>
            </a:fld>
            <a:endParaRPr lang="en-US" dirty="0"/>
          </a:p>
        </p:txBody>
      </p:sp>
      <p:sp>
        <p:nvSpPr>
          <p:cNvPr id="9" name="Footer Placeholder 4">
            <a:extLst>
              <a:ext uri="{FF2B5EF4-FFF2-40B4-BE49-F238E27FC236}">
                <a16:creationId xmlns:a16="http://schemas.microsoft.com/office/drawing/2014/main" id="{B493454C-9E6B-7179-F5A8-B2D0F1348E8D}"/>
              </a:ext>
              <a:ext uri="{C183D7F6-B498-43B3-948B-1728B52AA6E4}">
                <adec:decorative xmlns:adec="http://schemas.microsoft.com/office/drawing/2017/decorative" val="1"/>
              </a:ext>
            </a:extLst>
          </p:cNvPr>
          <p:cNvSpPr>
            <a:spLocks noGrp="1"/>
          </p:cNvSpPr>
          <p:nvPr>
            <p:ph type="ftr" sz="quarter" idx="3"/>
          </p:nvPr>
        </p:nvSpPr>
        <p:spPr>
          <a:xfrm rot="5400000">
            <a:off x="-969824" y="1363656"/>
            <a:ext cx="2583743" cy="365125"/>
          </a:xfrm>
          <a:prstGeom prst="rect">
            <a:avLst/>
          </a:prstGeom>
        </p:spPr>
        <p:txBody>
          <a:bodyPr/>
          <a:lstStyle>
            <a:lvl1pPr>
              <a:defRPr sz="1050"/>
            </a:lvl1pPr>
          </a:lstStyle>
          <a:p>
            <a:r>
              <a:rPr lang="en-US"/>
              <a:t>Communication Essentials for College</a:t>
            </a:r>
          </a:p>
        </p:txBody>
      </p:sp>
    </p:spTree>
    <p:extLst>
      <p:ext uri="{BB962C8B-B14F-4D97-AF65-F5344CB8AC3E}">
        <p14:creationId xmlns:p14="http://schemas.microsoft.com/office/powerpoint/2010/main" val="1150810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8"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9" r:id="rId13"/>
  </p:sldLayoutIdLst>
  <p:hf hdr="0" ftr="0" dt="0"/>
  <p:txStyles>
    <p:titleStyle>
      <a:lvl1pPr algn="l" defTabSz="914400" rtl="0" eaLnBrk="1" latinLnBrk="0" hangingPunct="1">
        <a:lnSpc>
          <a:spcPct val="110000"/>
        </a:lnSpc>
        <a:spcBef>
          <a:spcPct val="0"/>
        </a:spcBef>
        <a:buNone/>
        <a:defRPr sz="3200" b="1" kern="120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20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20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nc/4.0/" TargetMode="External"/><Relationship Id="rId2" Type="http://schemas.openxmlformats.org/officeDocument/2006/relationships/hyperlink" Target="https://ecampusontario.pressbooks.pub/gccomm"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youtube.com/watch?v=IOBSTtobR7E"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youtube.com/watch?v=SPnJQmOxwbQ"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youtube.com/watch?v=jbqDjFLFX9A"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www.youtube.com/watch?v=Za8D_Mdb2FI"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www.youtube.com/watch?v=1NkeCtk1nrY"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youtube.com/watch?v=tMLNbb71z04"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hyperlink" Target="https://www.youtube.com/watch?v=fh9vDmIzznI"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www.youtube.com/watch?v=7jZVj-ijx1Y&amp;list=PLUL8crWahKNu7L8YU7f3q0fX7w0GveGLl"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www.youtube.com/watch?v=hrC0MRAseSM&amp;list=PLUL8crWahKNu7L8YU7f3q0fX7w0GveGLl" TargetMode="External"/><Relationship Id="rId7" Type="http://schemas.openxmlformats.org/officeDocument/2006/relationships/hyperlink" Target="https://www.youtube.com/watch?v=hd5zhcZrQ3A"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www.youtube.com/watch?v=pvAMuqI_h40&amp;list=PLUL8crWahKNu7L8YU7f3q0fX7w0GveGLl" TargetMode="External"/><Relationship Id="rId5" Type="http://schemas.openxmlformats.org/officeDocument/2006/relationships/hyperlink" Target="https://www.youtube.com/watch?list=PLUL8crWahKNu7L8YU7f3q0fX7w0GveGLl&amp;v=KYeCP9nTK1c" TargetMode="External"/><Relationship Id="rId4" Type="http://schemas.openxmlformats.org/officeDocument/2006/relationships/hyperlink" Target="https://www.youtube.com/watch?v=HBkFMKjoMP0&amp;list=PLUL8crWahKNu7L8YU7f3q0fX7w0GveGLl"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www.youtube.com/watch?v=92DdYk5nRBM&amp;list=PLUL8crWahKNu7L8YU7f3q0fX7w0GveGLl"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youtube.com/watch?v=NcyaTEmJqhE&amp;list=PLUL8crWahKNu7L8YU7f3q0fX7w0GveGLl"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s://www.youtube.com/watch?v=g4T5OXIvsKc"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hyperlink" Target="https://www.youtube.com/watch?v=eijYwcIx64o" TargetMode="External"/><Relationship Id="rId4" Type="http://schemas.openxmlformats.org/officeDocument/2006/relationships/hyperlink" Target="https://www.youtube.com/watch?v=fqyllHyUf2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hyperlink" Target="https://www.youtube.com/watch?v=Ba8oqb4nCrQ"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www.youtube.com/watch?v=bMlR5wMro6o"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5" Type="http://schemas.openxmlformats.org/officeDocument/2006/relationships/hyperlink" Target="https://www.youtube.com/watch?v=pAy7G4Wn3vY" TargetMode="External"/><Relationship Id="rId4" Type="http://schemas.openxmlformats.org/officeDocument/2006/relationships/hyperlink" Target="https://www.youtube.com/watch?v=3dXRSn3LMZI"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www.youtube.com/watch?v=JZH9zAbbqgA"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hyperlink" Target="https://www.youtube.com/watch?v=7r0c9EigaJk" TargetMode="External"/><Relationship Id="rId4" Type="http://schemas.openxmlformats.org/officeDocument/2006/relationships/hyperlink" Target="https://www.youtube.com/watch?v=oxpIuaxIFzM"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www.youtube.com/watch?v=4FbxjQ0rp_w"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5" Type="http://schemas.openxmlformats.org/officeDocument/2006/relationships/hyperlink" Target="https://www.youtube.com/watch?v=qCZRMXMs4QE" TargetMode="External"/><Relationship Id="rId4" Type="http://schemas.openxmlformats.org/officeDocument/2006/relationships/hyperlink" Target="https://www.youtube.com/watch?v=lkFFaJTXjus" TargetMode="Externa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8" Type="http://schemas.openxmlformats.org/officeDocument/2006/relationships/hyperlink" Target="https://www.youtube.com/watch?v=ngiLRd-d4fo" TargetMode="External"/><Relationship Id="rId3" Type="http://schemas.openxmlformats.org/officeDocument/2006/relationships/hyperlink" Target="https://www.youtube.com/watch?v=PNDB95UVvwg" TargetMode="External"/><Relationship Id="rId7" Type="http://schemas.openxmlformats.org/officeDocument/2006/relationships/hyperlink" Target="https://www.youtube.com/watch?v=SdUlGkZtIRk"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https://www.youtube.com/watch?v=pR0t_puJWVA" TargetMode="External"/><Relationship Id="rId5" Type="http://schemas.openxmlformats.org/officeDocument/2006/relationships/hyperlink" Target="https://www.youtube.com/watch?v=8f7sUYXYmnk" TargetMode="External"/><Relationship Id="rId4" Type="http://schemas.openxmlformats.org/officeDocument/2006/relationships/hyperlink" Target="https://www.youtube.com/watch?v=eJoC0-HWBBk" TargetMode="Externa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8" Type="http://schemas.openxmlformats.org/officeDocument/2006/relationships/hyperlink" Target="https://www.youtube.com/watch?v=485aC0ozWE0" TargetMode="External"/><Relationship Id="rId3" Type="http://schemas.openxmlformats.org/officeDocument/2006/relationships/hyperlink" Target="https://www.youtube.com/watch?v=fApyg_ODNVg" TargetMode="External"/><Relationship Id="rId7" Type="http://schemas.openxmlformats.org/officeDocument/2006/relationships/hyperlink" Target="https://www.youtube.com/watch?v=JNHmGcF9SAM"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hyperlink" Target="https://www.youtube.com/watch?v=vmuM7phwDhk" TargetMode="External"/><Relationship Id="rId5" Type="http://schemas.openxmlformats.org/officeDocument/2006/relationships/hyperlink" Target="https://www.youtube.com/watch?v=pcWAFD82Y9U" TargetMode="External"/><Relationship Id="rId4" Type="http://schemas.openxmlformats.org/officeDocument/2006/relationships/hyperlink" Target="https://www.youtube.com/watch?v=HqrrqX7Rdg4"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3" Type="http://schemas.openxmlformats.org/officeDocument/2006/relationships/hyperlink" Target="https://www.youtube.com/watch?v=lro7vTLiwn4"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2" Type="http://schemas.openxmlformats.org/officeDocument/2006/relationships/hyperlink" Target="https://pressbooks.library.ryerson.ca/writehere/chapter/and-operator/" TargetMode="External"/><Relationship Id="rId1" Type="http://schemas.openxmlformats.org/officeDocument/2006/relationships/slideLayout" Target="../slideLayouts/slideLayout9.xml"/><Relationship Id="rId4" Type="http://schemas.openxmlformats.org/officeDocument/2006/relationships/image" Target="../media/image2.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2" Type="http://schemas.openxmlformats.org/officeDocument/2006/relationships/hyperlink" Target="https://pressbooks.library.ryerson.ca/writehere/chapter/and-operator/" TargetMode="External"/><Relationship Id="rId1" Type="http://schemas.openxmlformats.org/officeDocument/2006/relationships/slideLayout" Target="../slideLayouts/slideLayout9.xml"/><Relationship Id="rId4" Type="http://schemas.openxmlformats.org/officeDocument/2006/relationships/image" Target="../media/image3.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2" Type="http://schemas.openxmlformats.org/officeDocument/2006/relationships/hyperlink" Target="https://pressbooks.library.ryerson.ca/writehere/chapter/or-operator/" TargetMode="External"/><Relationship Id="rId1" Type="http://schemas.openxmlformats.org/officeDocument/2006/relationships/slideLayout" Target="../slideLayouts/slideLayout9.xml"/><Relationship Id="rId4" Type="http://schemas.openxmlformats.org/officeDocument/2006/relationships/image" Target="../media/image4.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2" Type="http://schemas.openxmlformats.org/officeDocument/2006/relationships/hyperlink" Target="https://pressbooks.library.ryerson.ca/writehere/chapter/not-operator/" TargetMode="External"/><Relationship Id="rId1" Type="http://schemas.openxmlformats.org/officeDocument/2006/relationships/slideLayout" Target="../slideLayouts/slideLayout9.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2" Type="http://schemas.openxmlformats.org/officeDocument/2006/relationships/hyperlink" Target="https://pressbooks.library.ryerson.ca/writehere/chapter/or-operator/" TargetMode="External"/><Relationship Id="rId1" Type="http://schemas.openxmlformats.org/officeDocument/2006/relationships/slideLayout" Target="../slideLayouts/slideLayout2.xml"/><Relationship Id="rId6" Type="http://schemas.openxmlformats.org/officeDocument/2006/relationships/hyperlink" Target="https://pressbooks.library.ryerson.ca/writehere/chapter/not-operator/" TargetMode="External"/><Relationship Id="rId5" Type="http://schemas.openxmlformats.org/officeDocument/2006/relationships/hyperlink" Target="https://pressbooks.library.ryerson.ca/writehere/chapter/and-operator/" TargetMode="External"/><Relationship Id="rId4" Type="http://schemas.openxmlformats.org/officeDocument/2006/relationships/hyperlink" Target="https://ecampusontario.pressbooks.pub/gccomm/&#160;"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www.youtube.com/watch?v=jbqDjFLFX9A" TargetMode="External"/><Relationship Id="rId7" Type="http://schemas.openxmlformats.org/officeDocument/2006/relationships/hyperlink" Target="https://www.youtube.com/watch?v=tMLNbb71z04" TargetMode="External"/><Relationship Id="rId2" Type="http://schemas.openxmlformats.org/officeDocument/2006/relationships/hyperlink" Target="https://www.youtube.com/watch?v=Za8D_Mdb2FI" TargetMode="External"/><Relationship Id="rId1" Type="http://schemas.openxmlformats.org/officeDocument/2006/relationships/slideLayout" Target="../slideLayouts/slideLayout2.xml"/><Relationship Id="rId6" Type="http://schemas.openxmlformats.org/officeDocument/2006/relationships/hyperlink" Target="https://www.youtube.com/watch?v=IOBSTtobR7E" TargetMode="External"/><Relationship Id="rId5" Type="http://schemas.openxmlformats.org/officeDocument/2006/relationships/hyperlink" Target="https://www.youtube.com/watch?v=1NkeCtk1nrY" TargetMode="External"/><Relationship Id="rId4" Type="http://schemas.openxmlformats.org/officeDocument/2006/relationships/hyperlink" Target="https://www.youtube.com/t/creative_commons"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www.youtube.com/t/creative_commons" TargetMode="External"/><Relationship Id="rId2" Type="http://schemas.openxmlformats.org/officeDocument/2006/relationships/hyperlink" Target="https://www.youtube.com/watch?v=hrC0MRAseSM&amp;list=PLUL8crWahKNu7L8YU7f3q0fX7w0GveGLl" TargetMode="External"/><Relationship Id="rId1" Type="http://schemas.openxmlformats.org/officeDocument/2006/relationships/slideLayout" Target="../slideLayouts/slideLayout2.xml"/><Relationship Id="rId6" Type="http://schemas.openxmlformats.org/officeDocument/2006/relationships/hyperlink" Target="https://www.youtube.com/watch?v=92DdYk5nRBM&amp;list=PLUL8crWahKNu7L8YU7f3q0fX7w0GveGLl" TargetMode="External"/><Relationship Id="rId5" Type="http://schemas.openxmlformats.org/officeDocument/2006/relationships/hyperlink" Target="https://www.youtube.com/watch?v=KYeCP9nTK1c&amp;list=PLUL8crWahKNu7L8YU7f3q0fX7w0GveGLl" TargetMode="External"/><Relationship Id="rId4" Type="http://schemas.openxmlformats.org/officeDocument/2006/relationships/hyperlink" Target="https://www.youtube.com/watch?v=hd5zhcZrQ3A"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https://www.youtube.com/t/creative_commons" TargetMode="External"/><Relationship Id="rId2" Type="http://schemas.openxmlformats.org/officeDocument/2006/relationships/hyperlink" Target="https://www.youtube.com/watch?v=HBkFMKjoMP0&amp;list=PLUL8crWahKNu7L8YU7f3q0fX7w0GveGLl" TargetMode="External"/><Relationship Id="rId1" Type="http://schemas.openxmlformats.org/officeDocument/2006/relationships/slideLayout" Target="../slideLayouts/slideLayout2.xml"/><Relationship Id="rId6" Type="http://schemas.openxmlformats.org/officeDocument/2006/relationships/hyperlink" Target="https://www.youtube.com/watch?v=7jZVj-ijx1Y&amp;list=PLUL8crWahKNu7L8YU7f3q0fX7w0GveGLl" TargetMode="External"/><Relationship Id="rId5" Type="http://schemas.openxmlformats.org/officeDocument/2006/relationships/hyperlink" Target="https://www.youtube.com/watch?v=pvAMuqI_h40&amp;list=PLUL8crWahKNu7L8YU7f3q0fX7w0GveGLl" TargetMode="External"/><Relationship Id="rId4" Type="http://schemas.openxmlformats.org/officeDocument/2006/relationships/hyperlink" Target="https://www.youtube.com/watch?v=NcyaTEmJqhE&amp;list=PLUL8crWahKNu7L8YU7f3q0fX7w0GveGLl"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www.youtube.com/watch?v=eijYwcIx64o" TargetMode="External"/><Relationship Id="rId2" Type="http://schemas.openxmlformats.org/officeDocument/2006/relationships/hyperlink" Target="https://www.youtube.com/watch?v=g4T5OXIvsKc" TargetMode="External"/><Relationship Id="rId1" Type="http://schemas.openxmlformats.org/officeDocument/2006/relationships/slideLayout" Target="../slideLayouts/slideLayout2.xml"/><Relationship Id="rId4" Type="http://schemas.openxmlformats.org/officeDocument/2006/relationships/hyperlink" Target="https://www.youtube.com/t/creative_commons" TargetMode="External"/></Relationships>
</file>

<file path=ppt/slides/_rels/slide55.xml.rels><?xml version="1.0" encoding="UTF-8" standalone="yes"?>
<Relationships xmlns="http://schemas.openxmlformats.org/package/2006/relationships"><Relationship Id="rId3" Type="http://schemas.openxmlformats.org/officeDocument/2006/relationships/hyperlink" Target="https://www.youtube.com/t/creative_commons" TargetMode="External"/><Relationship Id="rId2" Type="http://schemas.openxmlformats.org/officeDocument/2006/relationships/hyperlink" Target="https://www.youtube.com/watch?v=Ba8oqb4nCrQ" TargetMode="External"/><Relationship Id="rId1" Type="http://schemas.openxmlformats.org/officeDocument/2006/relationships/slideLayout" Target="../slideLayouts/slideLayout2.xml"/><Relationship Id="rId6" Type="http://schemas.openxmlformats.org/officeDocument/2006/relationships/hyperlink" Target="https://www.youtube.com/watch?v=oxpIuaxIFzM" TargetMode="External"/><Relationship Id="rId5" Type="http://schemas.openxmlformats.org/officeDocument/2006/relationships/hyperlink" Target="https://www.youtube.com/watch?v=lkFFaJTXjus" TargetMode="External"/><Relationship Id="rId4" Type="http://schemas.openxmlformats.org/officeDocument/2006/relationships/hyperlink" Target="https://www.youtube.com/watch?v=4FbxjQ0rp_w" TargetMode="External"/></Relationships>
</file>

<file path=ppt/slides/_rels/slide56.xml.rels><?xml version="1.0" encoding="UTF-8" standalone="yes"?>
<Relationships xmlns="http://schemas.openxmlformats.org/package/2006/relationships"><Relationship Id="rId3" Type="http://schemas.openxmlformats.org/officeDocument/2006/relationships/hyperlink" Target="https://www.youtube.com/t/creative_commons" TargetMode="External"/><Relationship Id="rId2" Type="http://schemas.openxmlformats.org/officeDocument/2006/relationships/hyperlink" Target="https://www.youtube.com/watch?v=3dXRSn3LMZI" TargetMode="External"/><Relationship Id="rId1" Type="http://schemas.openxmlformats.org/officeDocument/2006/relationships/slideLayout" Target="../slideLayouts/slideLayout2.xml"/><Relationship Id="rId5" Type="http://schemas.openxmlformats.org/officeDocument/2006/relationships/hyperlink" Target="https://www.youtube.com/watch?v=qCZRMXMs4QE" TargetMode="External"/><Relationship Id="rId4" Type="http://schemas.openxmlformats.org/officeDocument/2006/relationships/hyperlink" Target="https://www.youtube.com/watch?v=bMlR5wMro6o" TargetMode="External"/></Relationships>
</file>

<file path=ppt/slides/_rels/slide57.xml.rels><?xml version="1.0" encoding="UTF-8" standalone="yes"?>
<Relationships xmlns="http://schemas.openxmlformats.org/package/2006/relationships"><Relationship Id="rId3" Type="http://schemas.openxmlformats.org/officeDocument/2006/relationships/hyperlink" Target="https://www.youtube.com/t/creative_commons" TargetMode="External"/><Relationship Id="rId2" Type="http://schemas.openxmlformats.org/officeDocument/2006/relationships/hyperlink" Target="https://www.youtube.com/watch?v=JZH9zAbbqgA" TargetMode="External"/><Relationship Id="rId1" Type="http://schemas.openxmlformats.org/officeDocument/2006/relationships/slideLayout" Target="../slideLayouts/slideLayout2.xml"/><Relationship Id="rId5" Type="http://schemas.openxmlformats.org/officeDocument/2006/relationships/hyperlink" Target="https://www.youtube.com/watch?v=pAy7G4Wn3vY" TargetMode="External"/><Relationship Id="rId4" Type="http://schemas.openxmlformats.org/officeDocument/2006/relationships/hyperlink" Target="https://www.youtube.com/watch?v=7r0c9EigaJk"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www.youtube.com/watch?v=eJoC0-HWBBk" TargetMode="External"/><Relationship Id="rId7" Type="http://schemas.openxmlformats.org/officeDocument/2006/relationships/hyperlink" Target="https://www.youtube.com/watch?v=ngiLRd-d4fo" TargetMode="External"/><Relationship Id="rId2" Type="http://schemas.openxmlformats.org/officeDocument/2006/relationships/hyperlink" Target="https://www.youtube.com/watch?v=SdUlGkZtIRk" TargetMode="External"/><Relationship Id="rId1" Type="http://schemas.openxmlformats.org/officeDocument/2006/relationships/slideLayout" Target="../slideLayouts/slideLayout2.xml"/><Relationship Id="rId6" Type="http://schemas.openxmlformats.org/officeDocument/2006/relationships/hyperlink" Target="https://www.youtube.com/t/creative_commons" TargetMode="External"/><Relationship Id="rId5" Type="http://schemas.openxmlformats.org/officeDocument/2006/relationships/hyperlink" Target="https://www.youtube.com/watch?v=PNDB95UVvwg" TargetMode="External"/><Relationship Id="rId4" Type="http://schemas.openxmlformats.org/officeDocument/2006/relationships/hyperlink" Target="https://www.youtube.com/watch?v=8f7sUYXYmnk" TargetMode="External"/></Relationships>
</file>

<file path=ppt/slides/_rels/slide59.xml.rels><?xml version="1.0" encoding="UTF-8" standalone="yes"?>
<Relationships xmlns="http://schemas.openxmlformats.org/package/2006/relationships"><Relationship Id="rId8" Type="http://schemas.openxmlformats.org/officeDocument/2006/relationships/hyperlink" Target="https://www.youtube.com/watch?v=HqrrqX7Rdg4" TargetMode="External"/><Relationship Id="rId3" Type="http://schemas.openxmlformats.org/officeDocument/2006/relationships/hyperlink" Target="https://www.youtube.com/t/creative_commons" TargetMode="External"/><Relationship Id="rId7" Type="http://schemas.openxmlformats.org/officeDocument/2006/relationships/hyperlink" Target="https://www.youtube.com/watch?v=485aC0ozWE0" TargetMode="External"/><Relationship Id="rId2" Type="http://schemas.openxmlformats.org/officeDocument/2006/relationships/hyperlink" Target="https://www.youtube.com/watch?v=vmuM7phwDhk" TargetMode="External"/><Relationship Id="rId1" Type="http://schemas.openxmlformats.org/officeDocument/2006/relationships/slideLayout" Target="../slideLayouts/slideLayout2.xml"/><Relationship Id="rId6" Type="http://schemas.openxmlformats.org/officeDocument/2006/relationships/hyperlink" Target="https://www.youtube.com/watch?v=pcWAFD82Y9U" TargetMode="External"/><Relationship Id="rId5" Type="http://schemas.openxmlformats.org/officeDocument/2006/relationships/hyperlink" Target="https://www.youtube.com/watch?v=JNHmGcF9SAM" TargetMode="External"/><Relationship Id="rId4" Type="http://schemas.openxmlformats.org/officeDocument/2006/relationships/hyperlink" Target="https://www.youtube.com/watch?v=fApyg_ODNV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20">
            <a:extLst>
              <a:ext uri="{FF2B5EF4-FFF2-40B4-BE49-F238E27FC236}">
                <a16:creationId xmlns:a16="http://schemas.microsoft.com/office/drawing/2014/main" id="{845648E2-B946-43A1-80DE-C50CBBDF92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B26F5EE-D65E-DE1E-CA31-1839F821CAAB}"/>
              </a:ext>
            </a:extLst>
          </p:cNvPr>
          <p:cNvSpPr>
            <a:spLocks noGrp="1"/>
          </p:cNvSpPr>
          <p:nvPr>
            <p:ph type="ctrTitle"/>
          </p:nvPr>
        </p:nvSpPr>
        <p:spPr>
          <a:xfrm>
            <a:off x="1084728" y="1597961"/>
            <a:ext cx="3795812" cy="3162300"/>
          </a:xfrm>
        </p:spPr>
        <p:txBody>
          <a:bodyPr anchor="b">
            <a:normAutofit fontScale="90000"/>
          </a:bodyPr>
          <a:lstStyle/>
          <a:p>
            <a:r>
              <a:rPr lang="en-US" dirty="0"/>
              <a:t>Communication Essentials for College</a:t>
            </a:r>
            <a:br>
              <a:rPr lang="en-US" dirty="0"/>
            </a:br>
            <a:r>
              <a:rPr lang="en-US" dirty="0"/>
              <a:t>Chapter 6: Introduction To Research Writing</a:t>
            </a:r>
          </a:p>
        </p:txBody>
      </p:sp>
      <p:sp>
        <p:nvSpPr>
          <p:cNvPr id="3" name="Subtitle 2">
            <a:extLst>
              <a:ext uri="{FF2B5EF4-FFF2-40B4-BE49-F238E27FC236}">
                <a16:creationId xmlns:a16="http://schemas.microsoft.com/office/drawing/2014/main" id="{B5902BE6-A31A-EF23-BD5A-C5F9C1484F42}"/>
              </a:ext>
            </a:extLst>
          </p:cNvPr>
          <p:cNvSpPr>
            <a:spLocks noGrp="1"/>
          </p:cNvSpPr>
          <p:nvPr>
            <p:ph type="subTitle" idx="1"/>
          </p:nvPr>
        </p:nvSpPr>
        <p:spPr>
          <a:xfrm>
            <a:off x="1084727" y="4902489"/>
            <a:ext cx="5614023" cy="985075"/>
          </a:xfrm>
        </p:spPr>
        <p:txBody>
          <a:bodyPr anchor="t">
            <a:normAutofit fontScale="77500" lnSpcReduction="20000"/>
          </a:bodyPr>
          <a:lstStyle/>
          <a:p>
            <a:pPr lvl="0">
              <a:lnSpc>
                <a:spcPct val="100000"/>
              </a:lnSpc>
              <a:defRPr/>
            </a:pPr>
            <a:r>
              <a:rPr lang="en-US" sz="1800" dirty="0">
                <a:solidFill>
                  <a:srgbClr val="39393A"/>
                </a:solidFill>
              </a:rPr>
              <a:t>Slides created to accompany </a:t>
            </a:r>
            <a:r>
              <a:rPr lang="en-US" sz="1800" i="1" dirty="0">
                <a:solidFill>
                  <a:srgbClr val="14438F"/>
                </a:solidFill>
                <a:hlinkClick r:id="rId2">
                  <a:extLst>
                    <a:ext uri="{A12FA001-AC4F-418D-AE19-62706E023703}">
                      <ahyp:hlinkClr xmlns:ahyp="http://schemas.microsoft.com/office/drawing/2018/hyperlinkcolor" val="tx"/>
                    </a:ext>
                  </a:extLst>
                </a:hlinkClick>
              </a:rPr>
              <a:t>Communication Essentials for College</a:t>
            </a:r>
            <a:r>
              <a:rPr lang="en-US" sz="1800" dirty="0">
                <a:solidFill>
                  <a:srgbClr val="39393A"/>
                </a:solidFill>
                <a:hlinkClick r:id="rId2">
                  <a:extLst>
                    <a:ext uri="{A12FA001-AC4F-418D-AE19-62706E023703}">
                      <ahyp:hlinkClr xmlns:ahyp="http://schemas.microsoft.com/office/drawing/2018/hyperlinkcolor" val="tx"/>
                    </a:ext>
                  </a:extLst>
                </a:hlinkClick>
              </a:rPr>
              <a:t> </a:t>
            </a:r>
            <a:r>
              <a:rPr lang="en-US" sz="1800" dirty="0">
                <a:solidFill>
                  <a:srgbClr val="39393A"/>
                </a:solidFill>
              </a:rPr>
              <a:t>by Jen Booth, Emily Cramer &amp; Amanda Quibell, Georgian College.</a:t>
            </a:r>
          </a:p>
          <a:p>
            <a:pPr lvl="0">
              <a:lnSpc>
                <a:spcPct val="100000"/>
              </a:lnSpc>
              <a:defRPr/>
            </a:pPr>
            <a:r>
              <a:rPr lang="en-US" sz="1800" dirty="0">
                <a:solidFill>
                  <a:srgbClr val="39393A"/>
                </a:solidFill>
              </a:rPr>
              <a:t>Except where otherwise noted, all material is licensed under </a:t>
            </a:r>
            <a:r>
              <a:rPr lang="en-US" sz="1800" dirty="0">
                <a:solidFill>
                  <a:srgbClr val="14438F"/>
                </a:solidFill>
                <a:hlinkClick r:id="rId3">
                  <a:extLst>
                    <a:ext uri="{A12FA001-AC4F-418D-AE19-62706E023703}">
                      <ahyp:hlinkClr xmlns:ahyp="http://schemas.microsoft.com/office/drawing/2018/hyperlinkcolor" val="tx"/>
                    </a:ext>
                  </a:extLst>
                </a:hlinkClick>
              </a:rPr>
              <a:t>CC BY NC 4.0</a:t>
            </a:r>
            <a:endParaRPr lang="en-US" dirty="0"/>
          </a:p>
        </p:txBody>
      </p:sp>
      <p:sp>
        <p:nvSpPr>
          <p:cNvPr id="36" name="Freeform: Shape 22">
            <a:extLst>
              <a:ext uri="{FF2B5EF4-FFF2-40B4-BE49-F238E27FC236}">
                <a16:creationId xmlns:a16="http://schemas.microsoft.com/office/drawing/2014/main" id="{EA06546B-3E90-4E24-BD32-C6BFD1CD8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794726" y="-906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 name="Freeform: Shape 24">
            <a:extLst>
              <a:ext uri="{FF2B5EF4-FFF2-40B4-BE49-F238E27FC236}">
                <a16:creationId xmlns:a16="http://schemas.microsoft.com/office/drawing/2014/main" id="{3FA95682-BEE6-4B33-BA34-7E7BE49782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03793"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4">
            <a:extLst>
              <a:ext uri="{FF2B5EF4-FFF2-40B4-BE49-F238E27FC236}">
                <a16:creationId xmlns:a16="http://schemas.microsoft.com/office/drawing/2014/main" id="{AE0E1FFF-E308-BF4B-056D-7B49CBB55B80}"/>
              </a:ext>
              <a:ext uri="{C183D7F6-B498-43B3-948B-1728B52AA6E4}">
                <adec:decorative xmlns:adec="http://schemas.microsoft.com/office/drawing/2017/decorative" val="1"/>
              </a:ext>
            </a:extLst>
          </p:cNvPr>
          <p:cNvPicPr>
            <a:picLocks noChangeAspect="1"/>
          </p:cNvPicPr>
          <p:nvPr/>
        </p:nvPicPr>
        <p:blipFill rotWithShape="1">
          <a:blip r:embed="rId4">
            <a:extLst>
              <a:ext uri="{28A0092B-C50C-407E-A947-70E740481C1C}">
                <a14:useLocalDpi xmlns:a14="http://schemas.microsoft.com/office/drawing/2010/main" val="0"/>
              </a:ext>
            </a:extLst>
          </a:blip>
          <a:srcRect l="268" t="-179" r="-270" b="362"/>
          <a:stretch/>
        </p:blipFill>
        <p:spPr>
          <a:xfrm>
            <a:off x="6802683" y="797973"/>
            <a:ext cx="3467173" cy="5184710"/>
          </a:xfrm>
          <a:prstGeom prst="rect">
            <a:avLst/>
          </a:prstGeom>
        </p:spPr>
      </p:pic>
    </p:spTree>
    <p:extLst>
      <p:ext uri="{BB962C8B-B14F-4D97-AF65-F5344CB8AC3E}">
        <p14:creationId xmlns:p14="http://schemas.microsoft.com/office/powerpoint/2010/main" val="38439115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E35AA-C214-0D09-04AF-E2BD9142A5AE}"/>
              </a:ext>
            </a:extLst>
          </p:cNvPr>
          <p:cNvSpPr>
            <a:spLocks noGrp="1"/>
          </p:cNvSpPr>
          <p:nvPr>
            <p:ph type="title"/>
          </p:nvPr>
        </p:nvSpPr>
        <p:spPr/>
        <p:txBody>
          <a:bodyPr/>
          <a:lstStyle/>
          <a:p>
            <a:r>
              <a:rPr lang="en-US" dirty="0"/>
              <a:t>Step 2: Planning and Scheduling</a:t>
            </a:r>
          </a:p>
        </p:txBody>
      </p:sp>
      <p:sp>
        <p:nvSpPr>
          <p:cNvPr id="3" name="Content Placeholder 2">
            <a:extLst>
              <a:ext uri="{FF2B5EF4-FFF2-40B4-BE49-F238E27FC236}">
                <a16:creationId xmlns:a16="http://schemas.microsoft.com/office/drawing/2014/main" id="{11BEE8CC-16A3-55DD-E95E-2C401C8DBA85}"/>
              </a:ext>
            </a:extLst>
          </p:cNvPr>
          <p:cNvSpPr>
            <a:spLocks noGrp="1"/>
          </p:cNvSpPr>
          <p:nvPr>
            <p:ph idx="1"/>
          </p:nvPr>
        </p:nvSpPr>
        <p:spPr/>
        <p:txBody>
          <a:bodyPr/>
          <a:lstStyle/>
          <a:p>
            <a:r>
              <a:rPr lang="en-US" dirty="0"/>
              <a:t>Stay organized and plan your schedule for researching and writing  before you start. </a:t>
            </a:r>
          </a:p>
          <a:p>
            <a:r>
              <a:rPr lang="en-US" dirty="0"/>
              <a:t>Use organizational tools, such as calendars or to-do checklists, to stay on track and meet deadlines on time.</a:t>
            </a:r>
          </a:p>
          <a:p>
            <a:endParaRPr lang="en-US" dirty="0"/>
          </a:p>
        </p:txBody>
      </p:sp>
      <p:sp>
        <p:nvSpPr>
          <p:cNvPr id="5" name="Slide Number Placeholder 4">
            <a:extLst>
              <a:ext uri="{FF2B5EF4-FFF2-40B4-BE49-F238E27FC236}">
                <a16:creationId xmlns:a16="http://schemas.microsoft.com/office/drawing/2014/main" id="{84FECF74-E6AE-76C8-8D5A-1628AFAEFFD7}"/>
              </a:ext>
            </a:extLst>
          </p:cNvPr>
          <p:cNvSpPr>
            <a:spLocks noGrp="1"/>
          </p:cNvSpPr>
          <p:nvPr>
            <p:ph type="sldNum" sz="quarter" idx="12"/>
          </p:nvPr>
        </p:nvSpPr>
        <p:spPr/>
        <p:txBody>
          <a:bodyPr/>
          <a:lstStyle/>
          <a:p>
            <a:fld id="{5DEF7F31-0B8A-474A-B86C-91F381754329}" type="slidenum">
              <a:rPr lang="en-US" smtClean="0"/>
              <a:t>10</a:t>
            </a:fld>
            <a:endParaRPr lang="en-US"/>
          </a:p>
        </p:txBody>
      </p:sp>
    </p:spTree>
    <p:extLst>
      <p:ext uri="{BB962C8B-B14F-4D97-AF65-F5344CB8AC3E}">
        <p14:creationId xmlns:p14="http://schemas.microsoft.com/office/powerpoint/2010/main" val="28241140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CD7AE-5940-49FC-B7F6-EC59B36A6C22}"/>
              </a:ext>
            </a:extLst>
          </p:cNvPr>
          <p:cNvSpPr>
            <a:spLocks noGrp="1"/>
          </p:cNvSpPr>
          <p:nvPr>
            <p:ph type="title"/>
          </p:nvPr>
        </p:nvSpPr>
        <p:spPr/>
        <p:txBody>
          <a:bodyPr/>
          <a:lstStyle/>
          <a:p>
            <a:r>
              <a:rPr lang="en-US" dirty="0"/>
              <a:t>Step 3: Conducting Research</a:t>
            </a:r>
          </a:p>
        </p:txBody>
      </p:sp>
      <p:sp>
        <p:nvSpPr>
          <p:cNvPr id="3" name="Content Placeholder 2">
            <a:extLst>
              <a:ext uri="{FF2B5EF4-FFF2-40B4-BE49-F238E27FC236}">
                <a16:creationId xmlns:a16="http://schemas.microsoft.com/office/drawing/2014/main" id="{227DD73E-1E60-6F56-F432-C4F6CD9F15F1}"/>
              </a:ext>
            </a:extLst>
          </p:cNvPr>
          <p:cNvSpPr>
            <a:spLocks noGrp="1"/>
          </p:cNvSpPr>
          <p:nvPr>
            <p:ph idx="1"/>
          </p:nvPr>
        </p:nvSpPr>
        <p:spPr/>
        <p:txBody>
          <a:bodyPr/>
          <a:lstStyle/>
          <a:p>
            <a:r>
              <a:rPr lang="en-US" dirty="0"/>
              <a:t>There are a variety of sources you can use (books, periodicals, video presentations or interviews) but you must evaluate their reliability. </a:t>
            </a:r>
          </a:p>
          <a:p>
            <a:r>
              <a:rPr lang="en-US" dirty="0"/>
              <a:t>Primary sources gives you firsthand information or raw data, these include surveys, in-person interviews, and historical documents.</a:t>
            </a:r>
          </a:p>
          <a:p>
            <a:r>
              <a:rPr lang="en-US" dirty="0"/>
              <a:t>Secondary sources include analysis or interpretation on certain topic such as biographies, literary reviews and magazine articles.</a:t>
            </a:r>
          </a:p>
          <a:p>
            <a:endParaRPr lang="en-US" dirty="0"/>
          </a:p>
        </p:txBody>
      </p:sp>
      <p:sp>
        <p:nvSpPr>
          <p:cNvPr id="5" name="TextBox 4">
            <a:extLst>
              <a:ext uri="{FF2B5EF4-FFF2-40B4-BE49-F238E27FC236}">
                <a16:creationId xmlns:a16="http://schemas.microsoft.com/office/drawing/2014/main" id="{9D99E19D-7FD2-DA4F-62D9-E0EADC240949}"/>
              </a:ext>
            </a:extLst>
          </p:cNvPr>
          <p:cNvSpPr txBox="1"/>
          <p:nvPr/>
        </p:nvSpPr>
        <p:spPr>
          <a:xfrm>
            <a:off x="7108878" y="6337892"/>
            <a:ext cx="2547257" cy="338554"/>
          </a:xfrm>
          <a:prstGeom prst="rect">
            <a:avLst/>
          </a:prstGeom>
          <a:noFill/>
        </p:spPr>
        <p:txBody>
          <a:bodyPr wrap="square" rtlCol="0">
            <a:spAutoFit/>
          </a:bodyPr>
          <a:lstStyle/>
          <a:p>
            <a:r>
              <a:rPr lang="en-US" sz="1600" dirty="0">
                <a:solidFill>
                  <a:srgbClr val="39393A"/>
                </a:solidFill>
              </a:rPr>
              <a:t>(Booth et al., 2022)​</a:t>
            </a:r>
          </a:p>
        </p:txBody>
      </p:sp>
      <p:sp>
        <p:nvSpPr>
          <p:cNvPr id="6" name="Slide Number Placeholder 5">
            <a:extLst>
              <a:ext uri="{FF2B5EF4-FFF2-40B4-BE49-F238E27FC236}">
                <a16:creationId xmlns:a16="http://schemas.microsoft.com/office/drawing/2014/main" id="{EEDE47A4-593D-AEAC-FB41-2286AAD82BAB}"/>
              </a:ext>
            </a:extLst>
          </p:cNvPr>
          <p:cNvSpPr>
            <a:spLocks noGrp="1"/>
          </p:cNvSpPr>
          <p:nvPr>
            <p:ph type="sldNum" sz="quarter" idx="12"/>
          </p:nvPr>
        </p:nvSpPr>
        <p:spPr/>
        <p:txBody>
          <a:bodyPr/>
          <a:lstStyle/>
          <a:p>
            <a:fld id="{5DEF7F31-0B8A-474A-B86C-91F381754329}" type="slidenum">
              <a:rPr lang="en-US" smtClean="0"/>
              <a:t>11</a:t>
            </a:fld>
            <a:endParaRPr lang="en-US"/>
          </a:p>
        </p:txBody>
      </p:sp>
    </p:spTree>
    <p:extLst>
      <p:ext uri="{BB962C8B-B14F-4D97-AF65-F5344CB8AC3E}">
        <p14:creationId xmlns:p14="http://schemas.microsoft.com/office/powerpoint/2010/main" val="25248479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BDBF0-297C-8C3B-EC92-E40F43E6D6FD}"/>
              </a:ext>
            </a:extLst>
          </p:cNvPr>
          <p:cNvSpPr>
            <a:spLocks noGrp="1"/>
          </p:cNvSpPr>
          <p:nvPr>
            <p:ph type="title"/>
          </p:nvPr>
        </p:nvSpPr>
        <p:spPr/>
        <p:txBody>
          <a:bodyPr/>
          <a:lstStyle/>
          <a:p>
            <a:r>
              <a:rPr lang="en-US" dirty="0"/>
              <a:t>Step 4: Organizing Research and the Writer’s Ideas</a:t>
            </a:r>
          </a:p>
        </p:txBody>
      </p:sp>
      <p:sp>
        <p:nvSpPr>
          <p:cNvPr id="3" name="Content Placeholder 2">
            <a:extLst>
              <a:ext uri="{FF2B5EF4-FFF2-40B4-BE49-F238E27FC236}">
                <a16:creationId xmlns:a16="http://schemas.microsoft.com/office/drawing/2014/main" id="{D5F403DC-7A4B-3753-7097-BC7FE3448BFC}"/>
              </a:ext>
            </a:extLst>
          </p:cNvPr>
          <p:cNvSpPr>
            <a:spLocks noGrp="1"/>
          </p:cNvSpPr>
          <p:nvPr>
            <p:ph idx="1"/>
          </p:nvPr>
        </p:nvSpPr>
        <p:spPr/>
        <p:txBody>
          <a:bodyPr/>
          <a:lstStyle/>
          <a:p>
            <a:r>
              <a:rPr lang="en-US" dirty="0"/>
              <a:t>After completing your research organize your findings, determine what sources you will cite in your paper, and evaluate the evidence to ensure it supports the thesis. </a:t>
            </a:r>
          </a:p>
          <a:p>
            <a:r>
              <a:rPr lang="en-US" dirty="0"/>
              <a:t>Conduct more research if the information is insufficient.</a:t>
            </a:r>
          </a:p>
          <a:p>
            <a:endParaRPr lang="en-US" dirty="0"/>
          </a:p>
        </p:txBody>
      </p:sp>
      <p:sp>
        <p:nvSpPr>
          <p:cNvPr id="5" name="Slide Number Placeholder 4">
            <a:extLst>
              <a:ext uri="{FF2B5EF4-FFF2-40B4-BE49-F238E27FC236}">
                <a16:creationId xmlns:a16="http://schemas.microsoft.com/office/drawing/2014/main" id="{DDA48B22-C968-EC12-8E38-4542389F8851}"/>
              </a:ext>
            </a:extLst>
          </p:cNvPr>
          <p:cNvSpPr>
            <a:spLocks noGrp="1"/>
          </p:cNvSpPr>
          <p:nvPr>
            <p:ph type="sldNum" sz="quarter" idx="12"/>
          </p:nvPr>
        </p:nvSpPr>
        <p:spPr/>
        <p:txBody>
          <a:bodyPr/>
          <a:lstStyle/>
          <a:p>
            <a:fld id="{5DEF7F31-0B8A-474A-B86C-91F381754329}" type="slidenum">
              <a:rPr lang="en-US" smtClean="0"/>
              <a:t>12</a:t>
            </a:fld>
            <a:endParaRPr lang="en-US"/>
          </a:p>
        </p:txBody>
      </p:sp>
    </p:spTree>
    <p:extLst>
      <p:ext uri="{BB962C8B-B14F-4D97-AF65-F5344CB8AC3E}">
        <p14:creationId xmlns:p14="http://schemas.microsoft.com/office/powerpoint/2010/main" val="6736220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2E1D1-D3F5-AE5F-4815-F0F376C433C4}"/>
              </a:ext>
            </a:extLst>
          </p:cNvPr>
          <p:cNvSpPr>
            <a:spLocks noGrp="1"/>
          </p:cNvSpPr>
          <p:nvPr>
            <p:ph type="title"/>
          </p:nvPr>
        </p:nvSpPr>
        <p:spPr/>
        <p:txBody>
          <a:bodyPr/>
          <a:lstStyle/>
          <a:p>
            <a:r>
              <a:rPr lang="en-US" dirty="0"/>
              <a:t>Step 5: Drafting Your Paper</a:t>
            </a:r>
          </a:p>
        </p:txBody>
      </p:sp>
      <p:sp>
        <p:nvSpPr>
          <p:cNvPr id="3" name="Content Placeholder 2">
            <a:extLst>
              <a:ext uri="{FF2B5EF4-FFF2-40B4-BE49-F238E27FC236}">
                <a16:creationId xmlns:a16="http://schemas.microsoft.com/office/drawing/2014/main" id="{FC555D33-51D6-0F1F-8910-E77751D0DFA2}"/>
              </a:ext>
            </a:extLst>
          </p:cNvPr>
          <p:cNvSpPr>
            <a:spLocks noGrp="1"/>
          </p:cNvSpPr>
          <p:nvPr>
            <p:ph idx="1"/>
          </p:nvPr>
        </p:nvSpPr>
        <p:spPr/>
        <p:txBody>
          <a:bodyPr/>
          <a:lstStyle/>
          <a:p>
            <a:r>
              <a:rPr lang="en-US" dirty="0"/>
              <a:t>Create a rough draft of your paper by combining the research findings and your analysis of the results, discuss each source and how it relates to the thesis.</a:t>
            </a:r>
          </a:p>
          <a:p>
            <a:r>
              <a:rPr lang="en-US" dirty="0"/>
              <a:t>Pay attention while citing sources and references. Check with your instructor about the standards to avoid plagiarism. </a:t>
            </a:r>
          </a:p>
          <a:p>
            <a:endParaRPr lang="en-US" dirty="0"/>
          </a:p>
        </p:txBody>
      </p:sp>
      <p:sp>
        <p:nvSpPr>
          <p:cNvPr id="5" name="Slide Number Placeholder 4">
            <a:extLst>
              <a:ext uri="{FF2B5EF4-FFF2-40B4-BE49-F238E27FC236}">
                <a16:creationId xmlns:a16="http://schemas.microsoft.com/office/drawing/2014/main" id="{C5B8D1E5-1179-BAF6-CACC-FC715FCB6B21}"/>
              </a:ext>
            </a:extLst>
          </p:cNvPr>
          <p:cNvSpPr>
            <a:spLocks noGrp="1"/>
          </p:cNvSpPr>
          <p:nvPr>
            <p:ph type="sldNum" sz="quarter" idx="12"/>
          </p:nvPr>
        </p:nvSpPr>
        <p:spPr/>
        <p:txBody>
          <a:bodyPr/>
          <a:lstStyle/>
          <a:p>
            <a:fld id="{5DEF7F31-0B8A-474A-B86C-91F381754329}" type="slidenum">
              <a:rPr lang="en-US" smtClean="0"/>
              <a:t>13</a:t>
            </a:fld>
            <a:endParaRPr lang="en-US"/>
          </a:p>
        </p:txBody>
      </p:sp>
    </p:spTree>
    <p:extLst>
      <p:ext uri="{BB962C8B-B14F-4D97-AF65-F5344CB8AC3E}">
        <p14:creationId xmlns:p14="http://schemas.microsoft.com/office/powerpoint/2010/main" val="41822431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06B9C-D0B3-2895-2AAD-82ED6FBFFC2B}"/>
              </a:ext>
            </a:extLst>
          </p:cNvPr>
          <p:cNvSpPr>
            <a:spLocks noGrp="1"/>
          </p:cNvSpPr>
          <p:nvPr>
            <p:ph type="title"/>
          </p:nvPr>
        </p:nvSpPr>
        <p:spPr/>
        <p:txBody>
          <a:bodyPr/>
          <a:lstStyle/>
          <a:p>
            <a:r>
              <a:rPr lang="en-US" dirty="0"/>
              <a:t>Step 6: Revising and Editing Your Paper</a:t>
            </a:r>
          </a:p>
        </p:txBody>
      </p:sp>
      <p:sp>
        <p:nvSpPr>
          <p:cNvPr id="3" name="Content Placeholder 2">
            <a:extLst>
              <a:ext uri="{FF2B5EF4-FFF2-40B4-BE49-F238E27FC236}">
                <a16:creationId xmlns:a16="http://schemas.microsoft.com/office/drawing/2014/main" id="{892E4B91-0B63-6ED8-92F8-466CF1F02424}"/>
              </a:ext>
            </a:extLst>
          </p:cNvPr>
          <p:cNvSpPr>
            <a:spLocks noGrp="1"/>
          </p:cNvSpPr>
          <p:nvPr>
            <p:ph idx="1"/>
          </p:nvPr>
        </p:nvSpPr>
        <p:spPr/>
        <p:txBody>
          <a:bodyPr/>
          <a:lstStyle/>
          <a:p>
            <a:r>
              <a:rPr lang="en-US" dirty="0"/>
              <a:t>Final step of research writing process where you revise, edit, and improve your paper.</a:t>
            </a:r>
          </a:p>
          <a:p>
            <a:r>
              <a:rPr lang="en-US" dirty="0"/>
              <a:t>Look for unity, cohesion, tone and logical flow of your paper.</a:t>
            </a:r>
          </a:p>
          <a:p>
            <a:r>
              <a:rPr lang="en-US" dirty="0"/>
              <a:t>Check for spelling, grammar, punctuation and formatting.</a:t>
            </a:r>
          </a:p>
          <a:p>
            <a:endParaRPr lang="en-US" dirty="0"/>
          </a:p>
        </p:txBody>
      </p:sp>
      <p:sp>
        <p:nvSpPr>
          <p:cNvPr id="5" name="TextBox 4">
            <a:extLst>
              <a:ext uri="{FF2B5EF4-FFF2-40B4-BE49-F238E27FC236}">
                <a16:creationId xmlns:a16="http://schemas.microsoft.com/office/drawing/2014/main" id="{57A90B9E-F351-8C82-B840-19B69EA581B3}"/>
              </a:ext>
            </a:extLst>
          </p:cNvPr>
          <p:cNvSpPr txBox="1"/>
          <p:nvPr/>
        </p:nvSpPr>
        <p:spPr>
          <a:xfrm>
            <a:off x="6809489" y="6337893"/>
            <a:ext cx="2547257" cy="338554"/>
          </a:xfrm>
          <a:prstGeom prst="rect">
            <a:avLst/>
          </a:prstGeom>
          <a:noFill/>
        </p:spPr>
        <p:txBody>
          <a:bodyPr wrap="square" rtlCol="0">
            <a:spAutoFit/>
          </a:bodyPr>
          <a:lstStyle/>
          <a:p>
            <a:r>
              <a:rPr lang="en-US" sz="1600" dirty="0">
                <a:solidFill>
                  <a:srgbClr val="39393A"/>
                </a:solidFill>
              </a:rPr>
              <a:t>(Booth et al., 2022)​</a:t>
            </a:r>
          </a:p>
        </p:txBody>
      </p:sp>
      <p:sp>
        <p:nvSpPr>
          <p:cNvPr id="6" name="Slide Number Placeholder 5">
            <a:extLst>
              <a:ext uri="{FF2B5EF4-FFF2-40B4-BE49-F238E27FC236}">
                <a16:creationId xmlns:a16="http://schemas.microsoft.com/office/drawing/2014/main" id="{017E06F5-E12D-4B50-A4F1-C923BD03F424}"/>
              </a:ext>
            </a:extLst>
          </p:cNvPr>
          <p:cNvSpPr>
            <a:spLocks noGrp="1"/>
          </p:cNvSpPr>
          <p:nvPr>
            <p:ph type="sldNum" sz="quarter" idx="12"/>
          </p:nvPr>
        </p:nvSpPr>
        <p:spPr/>
        <p:txBody>
          <a:bodyPr/>
          <a:lstStyle/>
          <a:p>
            <a:fld id="{5DEF7F31-0B8A-474A-B86C-91F381754329}" type="slidenum">
              <a:rPr lang="en-US" smtClean="0"/>
              <a:t>14</a:t>
            </a:fld>
            <a:endParaRPr lang="en-US"/>
          </a:p>
        </p:txBody>
      </p:sp>
    </p:spTree>
    <p:extLst>
      <p:ext uri="{BB962C8B-B14F-4D97-AF65-F5344CB8AC3E}">
        <p14:creationId xmlns:p14="http://schemas.microsoft.com/office/powerpoint/2010/main" val="2555386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1761E-B687-3CEC-42E7-3BC112714EB2}"/>
              </a:ext>
            </a:extLst>
          </p:cNvPr>
          <p:cNvSpPr>
            <a:spLocks noGrp="1"/>
          </p:cNvSpPr>
          <p:nvPr>
            <p:ph type="title"/>
          </p:nvPr>
        </p:nvSpPr>
        <p:spPr/>
        <p:txBody>
          <a:bodyPr/>
          <a:lstStyle/>
          <a:p>
            <a:r>
              <a:rPr lang="en-US" dirty="0"/>
              <a:t>6.1 - Key Takeaways</a:t>
            </a:r>
          </a:p>
        </p:txBody>
      </p:sp>
      <p:sp>
        <p:nvSpPr>
          <p:cNvPr id="3" name="Content Placeholder 2">
            <a:extLst>
              <a:ext uri="{FF2B5EF4-FFF2-40B4-BE49-F238E27FC236}">
                <a16:creationId xmlns:a16="http://schemas.microsoft.com/office/drawing/2014/main" id="{6D55DFA4-C91A-867D-6AA1-2BCCA983BC0F}"/>
              </a:ext>
            </a:extLst>
          </p:cNvPr>
          <p:cNvSpPr>
            <a:spLocks noGrp="1"/>
          </p:cNvSpPr>
          <p:nvPr>
            <p:ph idx="1"/>
          </p:nvPr>
        </p:nvSpPr>
        <p:spPr/>
        <p:txBody>
          <a:bodyPr/>
          <a:lstStyle/>
          <a:p>
            <a:r>
              <a:rPr lang="en-US" dirty="0"/>
              <a:t>People undertake research projects throughout their academic and professional careers in order to answer specific questions, share their findings with others, increase their understanding of challenging topics, and strengthen their researching, writing, and analytical skills.</a:t>
            </a:r>
          </a:p>
          <a:p>
            <a:endParaRPr lang="en-US" dirty="0"/>
          </a:p>
        </p:txBody>
      </p:sp>
      <p:sp>
        <p:nvSpPr>
          <p:cNvPr id="5" name="Slide Number Placeholder 4">
            <a:extLst>
              <a:ext uri="{FF2B5EF4-FFF2-40B4-BE49-F238E27FC236}">
                <a16:creationId xmlns:a16="http://schemas.microsoft.com/office/drawing/2014/main" id="{3514A0E9-D48E-2293-5889-7A39D804DC8A}"/>
              </a:ext>
            </a:extLst>
          </p:cNvPr>
          <p:cNvSpPr>
            <a:spLocks noGrp="1"/>
          </p:cNvSpPr>
          <p:nvPr>
            <p:ph type="sldNum" sz="quarter" idx="12"/>
          </p:nvPr>
        </p:nvSpPr>
        <p:spPr/>
        <p:txBody>
          <a:bodyPr/>
          <a:lstStyle/>
          <a:p>
            <a:fld id="{5DEF7F31-0B8A-474A-B86C-91F381754329}" type="slidenum">
              <a:rPr lang="en-US" smtClean="0"/>
              <a:t>15</a:t>
            </a:fld>
            <a:endParaRPr lang="en-US"/>
          </a:p>
        </p:txBody>
      </p:sp>
    </p:spTree>
    <p:extLst>
      <p:ext uri="{BB962C8B-B14F-4D97-AF65-F5344CB8AC3E}">
        <p14:creationId xmlns:p14="http://schemas.microsoft.com/office/powerpoint/2010/main" val="21123760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19495-820B-71A9-5302-6F52D8D7B7C2}"/>
              </a:ext>
            </a:extLst>
          </p:cNvPr>
          <p:cNvSpPr>
            <a:spLocks noGrp="1"/>
          </p:cNvSpPr>
          <p:nvPr>
            <p:ph type="title"/>
          </p:nvPr>
        </p:nvSpPr>
        <p:spPr/>
        <p:txBody>
          <a:bodyPr/>
          <a:lstStyle/>
          <a:p>
            <a:r>
              <a:rPr lang="en-US" dirty="0"/>
              <a:t>6.1 - Key Takeaways (Continued)</a:t>
            </a:r>
          </a:p>
        </p:txBody>
      </p:sp>
      <p:sp>
        <p:nvSpPr>
          <p:cNvPr id="3" name="Content Placeholder 2">
            <a:extLst>
              <a:ext uri="{FF2B5EF4-FFF2-40B4-BE49-F238E27FC236}">
                <a16:creationId xmlns:a16="http://schemas.microsoft.com/office/drawing/2014/main" id="{DA3C6A12-840A-AD40-75E0-ED46EBB00990}"/>
              </a:ext>
            </a:extLst>
          </p:cNvPr>
          <p:cNvSpPr>
            <a:spLocks noGrp="1"/>
          </p:cNvSpPr>
          <p:nvPr>
            <p:ph idx="1"/>
          </p:nvPr>
        </p:nvSpPr>
        <p:spPr/>
        <p:txBody>
          <a:bodyPr/>
          <a:lstStyle/>
          <a:p>
            <a:r>
              <a:rPr lang="en-US" dirty="0"/>
              <a:t>The research writing process generally comprises six steps: choosing a topic, scheduling and planning time for research and writing, conducting research, organizing research and ideas, drafting a paper, and revising and editing the paper.</a:t>
            </a:r>
          </a:p>
          <a:p>
            <a:endParaRPr lang="en-US" dirty="0"/>
          </a:p>
        </p:txBody>
      </p:sp>
      <p:sp>
        <p:nvSpPr>
          <p:cNvPr id="5" name="Slide Number Placeholder 4">
            <a:extLst>
              <a:ext uri="{FF2B5EF4-FFF2-40B4-BE49-F238E27FC236}">
                <a16:creationId xmlns:a16="http://schemas.microsoft.com/office/drawing/2014/main" id="{D0E2C250-911D-9E82-2873-920B78634F7B}"/>
              </a:ext>
            </a:extLst>
          </p:cNvPr>
          <p:cNvSpPr>
            <a:spLocks noGrp="1"/>
          </p:cNvSpPr>
          <p:nvPr>
            <p:ph type="sldNum" sz="quarter" idx="12"/>
          </p:nvPr>
        </p:nvSpPr>
        <p:spPr/>
        <p:txBody>
          <a:bodyPr/>
          <a:lstStyle/>
          <a:p>
            <a:fld id="{5DEF7F31-0B8A-474A-B86C-91F381754329}" type="slidenum">
              <a:rPr lang="en-US" smtClean="0"/>
              <a:t>16</a:t>
            </a:fld>
            <a:endParaRPr lang="en-US"/>
          </a:p>
        </p:txBody>
      </p:sp>
    </p:spTree>
    <p:extLst>
      <p:ext uri="{BB962C8B-B14F-4D97-AF65-F5344CB8AC3E}">
        <p14:creationId xmlns:p14="http://schemas.microsoft.com/office/powerpoint/2010/main" val="9397032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7E8F2-A5C6-33F8-29C1-878EC52641DA}"/>
              </a:ext>
            </a:extLst>
          </p:cNvPr>
          <p:cNvSpPr>
            <a:spLocks noGrp="1"/>
          </p:cNvSpPr>
          <p:nvPr>
            <p:ph type="title"/>
          </p:nvPr>
        </p:nvSpPr>
        <p:spPr/>
        <p:txBody>
          <a:bodyPr/>
          <a:lstStyle/>
          <a:p>
            <a:r>
              <a:rPr lang="en-US" dirty="0"/>
              <a:t>6.2 – Developing A Research Topic</a:t>
            </a:r>
          </a:p>
        </p:txBody>
      </p:sp>
      <p:sp>
        <p:nvSpPr>
          <p:cNvPr id="3" name="Text Placeholder 2">
            <a:extLst>
              <a:ext uri="{FF2B5EF4-FFF2-40B4-BE49-F238E27FC236}">
                <a16:creationId xmlns:a16="http://schemas.microsoft.com/office/drawing/2014/main" id="{DF7BA5EE-E38A-64F9-F626-7746378C23C5}"/>
              </a:ext>
            </a:extLst>
          </p:cNvPr>
          <p:cNvSpPr>
            <a:spLocks noGrp="1"/>
          </p:cNvSpPr>
          <p:nvPr>
            <p:ph type="body" sz="quarter" idx="13"/>
          </p:nvPr>
        </p:nvSpPr>
        <p:spPr/>
        <p:txBody>
          <a:bodyPr/>
          <a:lstStyle/>
          <a:p>
            <a:r>
              <a:rPr lang="en-US" dirty="0"/>
              <a:t>Learning Objectives</a:t>
            </a:r>
          </a:p>
        </p:txBody>
      </p:sp>
      <p:sp>
        <p:nvSpPr>
          <p:cNvPr id="4" name="Content Placeholder 3">
            <a:extLst>
              <a:ext uri="{FF2B5EF4-FFF2-40B4-BE49-F238E27FC236}">
                <a16:creationId xmlns:a16="http://schemas.microsoft.com/office/drawing/2014/main" id="{2EE768AE-7E20-FBDC-7844-567CE73BAA8A}"/>
              </a:ext>
            </a:extLst>
          </p:cNvPr>
          <p:cNvSpPr>
            <a:spLocks noGrp="1"/>
          </p:cNvSpPr>
          <p:nvPr>
            <p:ph idx="1"/>
          </p:nvPr>
        </p:nvSpPr>
        <p:spPr/>
        <p:txBody>
          <a:bodyPr/>
          <a:lstStyle/>
          <a:p>
            <a:r>
              <a:rPr lang="en-US" dirty="0"/>
              <a:t>Identify some goals to keep in mind as you choose a topic,</a:t>
            </a:r>
          </a:p>
          <a:p>
            <a:r>
              <a:rPr lang="en-US" dirty="0"/>
              <a:t>Choose an approach to further develop, broaden or narrow your topic,</a:t>
            </a:r>
          </a:p>
          <a:p>
            <a:r>
              <a:rPr lang="en-US" dirty="0"/>
              <a:t>Search for resources to get you started.</a:t>
            </a:r>
          </a:p>
          <a:p>
            <a:endParaRPr lang="en-US" dirty="0"/>
          </a:p>
        </p:txBody>
      </p:sp>
      <p:sp>
        <p:nvSpPr>
          <p:cNvPr id="6" name="Slide Number Placeholder 5">
            <a:extLst>
              <a:ext uri="{FF2B5EF4-FFF2-40B4-BE49-F238E27FC236}">
                <a16:creationId xmlns:a16="http://schemas.microsoft.com/office/drawing/2014/main" id="{5E05847C-3B56-81E2-5171-8DA901CBA7C6}"/>
              </a:ext>
            </a:extLst>
          </p:cNvPr>
          <p:cNvSpPr>
            <a:spLocks noGrp="1"/>
          </p:cNvSpPr>
          <p:nvPr>
            <p:ph type="sldNum" sz="quarter" idx="12"/>
          </p:nvPr>
        </p:nvSpPr>
        <p:spPr/>
        <p:txBody>
          <a:bodyPr/>
          <a:lstStyle/>
          <a:p>
            <a:fld id="{5DEF7F31-0B8A-474A-B86C-91F381754329}" type="slidenum">
              <a:rPr lang="en-US" smtClean="0"/>
              <a:t>17</a:t>
            </a:fld>
            <a:endParaRPr lang="en-US"/>
          </a:p>
        </p:txBody>
      </p:sp>
    </p:spTree>
    <p:extLst>
      <p:ext uri="{BB962C8B-B14F-4D97-AF65-F5344CB8AC3E}">
        <p14:creationId xmlns:p14="http://schemas.microsoft.com/office/powerpoint/2010/main" val="10471978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9CB15-6E4B-BDCB-2246-A8C74B02DBCC}"/>
              </a:ext>
            </a:extLst>
          </p:cNvPr>
          <p:cNvSpPr>
            <a:spLocks noGrp="1"/>
          </p:cNvSpPr>
          <p:nvPr>
            <p:ph type="title"/>
          </p:nvPr>
        </p:nvSpPr>
        <p:spPr/>
        <p:txBody>
          <a:bodyPr/>
          <a:lstStyle/>
          <a:p>
            <a:r>
              <a:rPr lang="en-US" dirty="0"/>
              <a:t>Research Process Overview</a:t>
            </a:r>
          </a:p>
        </p:txBody>
      </p:sp>
      <p:sp>
        <p:nvSpPr>
          <p:cNvPr id="3" name="Content Placeholder 2">
            <a:extLst>
              <a:ext uri="{FF2B5EF4-FFF2-40B4-BE49-F238E27FC236}">
                <a16:creationId xmlns:a16="http://schemas.microsoft.com/office/drawing/2014/main" id="{2FC90031-620F-B2E8-E34A-4BA966F7F463}"/>
              </a:ext>
            </a:extLst>
          </p:cNvPr>
          <p:cNvSpPr>
            <a:spLocks noGrp="1"/>
          </p:cNvSpPr>
          <p:nvPr>
            <p:ph idx="1"/>
          </p:nvPr>
        </p:nvSpPr>
        <p:spPr/>
        <p:txBody>
          <a:bodyPr/>
          <a:lstStyle/>
          <a:p>
            <a:r>
              <a:rPr lang="en-US" dirty="0"/>
              <a:t>Take a look at the video </a:t>
            </a:r>
            <a:r>
              <a:rPr lang="en-US" i="1" dirty="0">
                <a:hlinkClick r:id="rId3"/>
              </a:rPr>
              <a:t>Developing a Research Topic - Research Process Overview</a:t>
            </a:r>
            <a:r>
              <a:rPr lang="en-US" i="1" dirty="0"/>
              <a:t> </a:t>
            </a:r>
            <a:r>
              <a:rPr lang="en-US" dirty="0"/>
              <a:t>to learn about what you should keep in mind when starting a research assignment. </a:t>
            </a:r>
            <a:endParaRPr lang="en-US" i="1" dirty="0"/>
          </a:p>
          <a:p>
            <a:endParaRPr lang="en-US" dirty="0"/>
          </a:p>
        </p:txBody>
      </p:sp>
      <p:sp>
        <p:nvSpPr>
          <p:cNvPr id="5" name="Slide Number Placeholder 4">
            <a:extLst>
              <a:ext uri="{FF2B5EF4-FFF2-40B4-BE49-F238E27FC236}">
                <a16:creationId xmlns:a16="http://schemas.microsoft.com/office/drawing/2014/main" id="{601A347D-0793-3DEC-E895-9F2A4FBEFE65}"/>
              </a:ext>
            </a:extLst>
          </p:cNvPr>
          <p:cNvSpPr>
            <a:spLocks noGrp="1"/>
          </p:cNvSpPr>
          <p:nvPr>
            <p:ph type="sldNum" sz="quarter" idx="12"/>
          </p:nvPr>
        </p:nvSpPr>
        <p:spPr/>
        <p:txBody>
          <a:bodyPr/>
          <a:lstStyle/>
          <a:p>
            <a:fld id="{5DEF7F31-0B8A-474A-B86C-91F381754329}" type="slidenum">
              <a:rPr lang="en-US" smtClean="0"/>
              <a:t>18</a:t>
            </a:fld>
            <a:endParaRPr lang="en-US"/>
          </a:p>
        </p:txBody>
      </p:sp>
    </p:spTree>
    <p:extLst>
      <p:ext uri="{BB962C8B-B14F-4D97-AF65-F5344CB8AC3E}">
        <p14:creationId xmlns:p14="http://schemas.microsoft.com/office/powerpoint/2010/main" val="2545862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F852D-CE00-31EE-5376-2F81689E976E}"/>
              </a:ext>
            </a:extLst>
          </p:cNvPr>
          <p:cNvSpPr>
            <a:spLocks noGrp="1"/>
          </p:cNvSpPr>
          <p:nvPr>
            <p:ph type="title"/>
          </p:nvPr>
        </p:nvSpPr>
        <p:spPr/>
        <p:txBody>
          <a:bodyPr/>
          <a:lstStyle/>
          <a:p>
            <a:r>
              <a:rPr lang="en-US" dirty="0"/>
              <a:t>Goals of Choosing a Topic</a:t>
            </a:r>
          </a:p>
        </p:txBody>
      </p:sp>
      <p:sp>
        <p:nvSpPr>
          <p:cNvPr id="3" name="Content Placeholder 2">
            <a:extLst>
              <a:ext uri="{FF2B5EF4-FFF2-40B4-BE49-F238E27FC236}">
                <a16:creationId xmlns:a16="http://schemas.microsoft.com/office/drawing/2014/main" id="{1E8F6AE9-CDB5-1FBB-7D9C-ED02F7D31794}"/>
              </a:ext>
            </a:extLst>
          </p:cNvPr>
          <p:cNvSpPr>
            <a:spLocks noGrp="1"/>
          </p:cNvSpPr>
          <p:nvPr>
            <p:ph idx="1"/>
          </p:nvPr>
        </p:nvSpPr>
        <p:spPr/>
        <p:txBody>
          <a:bodyPr/>
          <a:lstStyle/>
          <a:p>
            <a:r>
              <a:rPr lang="en-US" dirty="0"/>
              <a:t>The video </a:t>
            </a:r>
            <a:r>
              <a:rPr lang="en-US" dirty="0">
                <a:hlinkClick r:id="rId3"/>
              </a:rPr>
              <a:t>Developing a Research Topic – Goals</a:t>
            </a:r>
            <a:r>
              <a:rPr lang="en-US" dirty="0"/>
              <a:t> discusses the basic goals you should keep in mind while developing a research topic. </a:t>
            </a:r>
          </a:p>
          <a:p>
            <a:endParaRPr lang="en-US" dirty="0"/>
          </a:p>
        </p:txBody>
      </p:sp>
      <p:sp>
        <p:nvSpPr>
          <p:cNvPr id="5" name="Slide Number Placeholder 4">
            <a:extLst>
              <a:ext uri="{FF2B5EF4-FFF2-40B4-BE49-F238E27FC236}">
                <a16:creationId xmlns:a16="http://schemas.microsoft.com/office/drawing/2014/main" id="{CCAE2E5B-8F2D-42BC-58D3-705F9A7C8FF5}"/>
              </a:ext>
            </a:extLst>
          </p:cNvPr>
          <p:cNvSpPr>
            <a:spLocks noGrp="1"/>
          </p:cNvSpPr>
          <p:nvPr>
            <p:ph type="sldNum" sz="quarter" idx="12"/>
          </p:nvPr>
        </p:nvSpPr>
        <p:spPr/>
        <p:txBody>
          <a:bodyPr/>
          <a:lstStyle/>
          <a:p>
            <a:fld id="{5DEF7F31-0B8A-474A-B86C-91F381754329}" type="slidenum">
              <a:rPr lang="en-US" smtClean="0"/>
              <a:t>19</a:t>
            </a:fld>
            <a:endParaRPr lang="en-US"/>
          </a:p>
        </p:txBody>
      </p:sp>
    </p:spTree>
    <p:extLst>
      <p:ext uri="{BB962C8B-B14F-4D97-AF65-F5344CB8AC3E}">
        <p14:creationId xmlns:p14="http://schemas.microsoft.com/office/powerpoint/2010/main" val="1303571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5224D-BC8A-685B-238D-93B6D5F68D13}"/>
              </a:ext>
            </a:extLst>
          </p:cNvPr>
          <p:cNvSpPr>
            <a:spLocks noGrp="1"/>
          </p:cNvSpPr>
          <p:nvPr>
            <p:ph type="title"/>
          </p:nvPr>
        </p:nvSpPr>
        <p:spPr/>
        <p:txBody>
          <a:bodyPr/>
          <a:lstStyle/>
          <a:p>
            <a:r>
              <a:rPr lang="en-US" dirty="0"/>
              <a:t>Chapter 6: Introduction To Research Writing</a:t>
            </a:r>
          </a:p>
        </p:txBody>
      </p:sp>
      <p:sp>
        <p:nvSpPr>
          <p:cNvPr id="3" name="Content Placeholder 2">
            <a:extLst>
              <a:ext uri="{FF2B5EF4-FFF2-40B4-BE49-F238E27FC236}">
                <a16:creationId xmlns:a16="http://schemas.microsoft.com/office/drawing/2014/main" id="{078F0173-8679-D722-6F40-BAEF2EC2C285}"/>
              </a:ext>
            </a:extLst>
          </p:cNvPr>
          <p:cNvSpPr>
            <a:spLocks noGrp="1"/>
          </p:cNvSpPr>
          <p:nvPr>
            <p:ph idx="1"/>
          </p:nvPr>
        </p:nvSpPr>
        <p:spPr/>
        <p:txBody>
          <a:bodyPr/>
          <a:lstStyle/>
          <a:p>
            <a:r>
              <a:rPr lang="en-US" dirty="0"/>
              <a:t>6.1 – Introduction to Research Writing</a:t>
            </a:r>
          </a:p>
          <a:p>
            <a:r>
              <a:rPr lang="en-US" dirty="0"/>
              <a:t>6.2 – Developing a Research Topic</a:t>
            </a:r>
          </a:p>
          <a:p>
            <a:r>
              <a:rPr lang="en-US" dirty="0"/>
              <a:t>6.3 – The CRAAP Test and Evaluating Resources</a:t>
            </a:r>
          </a:p>
          <a:p>
            <a:r>
              <a:rPr lang="en-US" dirty="0"/>
              <a:t>6.4 – Popular vs. Scholarly Sources</a:t>
            </a:r>
          </a:p>
        </p:txBody>
      </p:sp>
      <p:sp>
        <p:nvSpPr>
          <p:cNvPr id="5" name="Slide Number Placeholder 4">
            <a:extLst>
              <a:ext uri="{FF2B5EF4-FFF2-40B4-BE49-F238E27FC236}">
                <a16:creationId xmlns:a16="http://schemas.microsoft.com/office/drawing/2014/main" id="{2B41A711-0DBC-2C95-1BB2-655ADB06F851}"/>
              </a:ext>
            </a:extLst>
          </p:cNvPr>
          <p:cNvSpPr>
            <a:spLocks noGrp="1"/>
          </p:cNvSpPr>
          <p:nvPr>
            <p:ph type="sldNum" sz="quarter" idx="12"/>
          </p:nvPr>
        </p:nvSpPr>
        <p:spPr/>
        <p:txBody>
          <a:bodyPr/>
          <a:lstStyle/>
          <a:p>
            <a:fld id="{5DEF7F31-0B8A-474A-B86C-91F381754329}" type="slidenum">
              <a:rPr lang="en-US" smtClean="0"/>
              <a:t>2</a:t>
            </a:fld>
            <a:endParaRPr lang="en-US"/>
          </a:p>
        </p:txBody>
      </p:sp>
    </p:spTree>
    <p:extLst>
      <p:ext uri="{BB962C8B-B14F-4D97-AF65-F5344CB8AC3E}">
        <p14:creationId xmlns:p14="http://schemas.microsoft.com/office/powerpoint/2010/main" val="13969522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B6212-97E9-8370-1C27-52B1D23FA309}"/>
              </a:ext>
            </a:extLst>
          </p:cNvPr>
          <p:cNvSpPr>
            <a:spLocks noGrp="1"/>
          </p:cNvSpPr>
          <p:nvPr>
            <p:ph type="title"/>
          </p:nvPr>
        </p:nvSpPr>
        <p:spPr/>
        <p:txBody>
          <a:bodyPr/>
          <a:lstStyle/>
          <a:p>
            <a:r>
              <a:rPr lang="en-US" dirty="0"/>
              <a:t>Brainstorming</a:t>
            </a:r>
          </a:p>
        </p:txBody>
      </p:sp>
      <p:sp>
        <p:nvSpPr>
          <p:cNvPr id="3" name="Content Placeholder 2">
            <a:extLst>
              <a:ext uri="{FF2B5EF4-FFF2-40B4-BE49-F238E27FC236}">
                <a16:creationId xmlns:a16="http://schemas.microsoft.com/office/drawing/2014/main" id="{220B7405-813A-EA10-6ED9-27F7D8EA820A}"/>
              </a:ext>
            </a:extLst>
          </p:cNvPr>
          <p:cNvSpPr>
            <a:spLocks noGrp="1"/>
          </p:cNvSpPr>
          <p:nvPr>
            <p:ph idx="1"/>
          </p:nvPr>
        </p:nvSpPr>
        <p:spPr/>
        <p:txBody>
          <a:bodyPr/>
          <a:lstStyle/>
          <a:p>
            <a:r>
              <a:rPr lang="en-US" dirty="0"/>
              <a:t>The two videos </a:t>
            </a:r>
            <a:r>
              <a:rPr lang="en-US" dirty="0">
                <a:hlinkClick r:id="rId3"/>
              </a:rPr>
              <a:t>Developing a Research Topic - Brainstorming for Ideas </a:t>
            </a:r>
            <a:r>
              <a:rPr lang="en-US" dirty="0"/>
              <a:t>and </a:t>
            </a:r>
            <a:r>
              <a:rPr lang="en-US" dirty="0">
                <a:hlinkClick r:id="rId4"/>
              </a:rPr>
              <a:t>Brainstorming Approaches </a:t>
            </a:r>
            <a:r>
              <a:rPr lang="en-US" dirty="0"/>
              <a:t>cover what you need to know about the brainstorming process.  </a:t>
            </a:r>
          </a:p>
          <a:p>
            <a:endParaRPr lang="en-US" dirty="0"/>
          </a:p>
        </p:txBody>
      </p:sp>
      <p:sp>
        <p:nvSpPr>
          <p:cNvPr id="5" name="Slide Number Placeholder 4">
            <a:extLst>
              <a:ext uri="{FF2B5EF4-FFF2-40B4-BE49-F238E27FC236}">
                <a16:creationId xmlns:a16="http://schemas.microsoft.com/office/drawing/2014/main" id="{F85FFA9F-17D9-9460-B93B-78E611262181}"/>
              </a:ext>
            </a:extLst>
          </p:cNvPr>
          <p:cNvSpPr>
            <a:spLocks noGrp="1"/>
          </p:cNvSpPr>
          <p:nvPr>
            <p:ph type="sldNum" sz="quarter" idx="12"/>
          </p:nvPr>
        </p:nvSpPr>
        <p:spPr/>
        <p:txBody>
          <a:bodyPr/>
          <a:lstStyle/>
          <a:p>
            <a:fld id="{5DEF7F31-0B8A-474A-B86C-91F381754329}" type="slidenum">
              <a:rPr lang="en-US" smtClean="0"/>
              <a:t>20</a:t>
            </a:fld>
            <a:endParaRPr lang="en-US"/>
          </a:p>
        </p:txBody>
      </p:sp>
    </p:spTree>
    <p:extLst>
      <p:ext uri="{BB962C8B-B14F-4D97-AF65-F5344CB8AC3E}">
        <p14:creationId xmlns:p14="http://schemas.microsoft.com/office/powerpoint/2010/main" val="29011618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BE93A-576C-C92D-822A-185CD7D8160D}"/>
              </a:ext>
            </a:extLst>
          </p:cNvPr>
          <p:cNvSpPr>
            <a:spLocks noGrp="1"/>
          </p:cNvSpPr>
          <p:nvPr>
            <p:ph type="title"/>
          </p:nvPr>
        </p:nvSpPr>
        <p:spPr/>
        <p:txBody>
          <a:bodyPr/>
          <a:lstStyle/>
          <a:p>
            <a:r>
              <a:rPr lang="en-US" dirty="0"/>
              <a:t>Broadening and Narrowing your Topic</a:t>
            </a:r>
          </a:p>
        </p:txBody>
      </p:sp>
      <p:sp>
        <p:nvSpPr>
          <p:cNvPr id="3" name="Content Placeholder 2">
            <a:extLst>
              <a:ext uri="{FF2B5EF4-FFF2-40B4-BE49-F238E27FC236}">
                <a16:creationId xmlns:a16="http://schemas.microsoft.com/office/drawing/2014/main" id="{50BEAE68-9BF0-9011-FDD2-EA48D9488F9D}"/>
              </a:ext>
            </a:extLst>
          </p:cNvPr>
          <p:cNvSpPr>
            <a:spLocks noGrp="1"/>
          </p:cNvSpPr>
          <p:nvPr>
            <p:ph idx="1"/>
          </p:nvPr>
        </p:nvSpPr>
        <p:spPr/>
        <p:txBody>
          <a:bodyPr/>
          <a:lstStyle/>
          <a:p>
            <a:r>
              <a:rPr lang="en-US" dirty="0"/>
              <a:t>To learn about how to narrow or broaden your research topic take a look at the video </a:t>
            </a:r>
            <a:r>
              <a:rPr lang="en-US" i="1" dirty="0">
                <a:hlinkClick r:id="rId3"/>
              </a:rPr>
              <a:t>Developing a Research Topic - Broadening/Narrowing. </a:t>
            </a:r>
            <a:endParaRPr lang="en-US" i="1" dirty="0"/>
          </a:p>
          <a:p>
            <a:endParaRPr lang="en-US" dirty="0"/>
          </a:p>
        </p:txBody>
      </p:sp>
      <p:sp>
        <p:nvSpPr>
          <p:cNvPr id="5" name="Slide Number Placeholder 4">
            <a:extLst>
              <a:ext uri="{FF2B5EF4-FFF2-40B4-BE49-F238E27FC236}">
                <a16:creationId xmlns:a16="http://schemas.microsoft.com/office/drawing/2014/main" id="{EEDD24A6-C0AB-850C-53B8-EEF9CB08505B}"/>
              </a:ext>
            </a:extLst>
          </p:cNvPr>
          <p:cNvSpPr>
            <a:spLocks noGrp="1"/>
          </p:cNvSpPr>
          <p:nvPr>
            <p:ph type="sldNum" sz="quarter" idx="12"/>
          </p:nvPr>
        </p:nvSpPr>
        <p:spPr/>
        <p:txBody>
          <a:bodyPr/>
          <a:lstStyle/>
          <a:p>
            <a:fld id="{5DEF7F31-0B8A-474A-B86C-91F381754329}" type="slidenum">
              <a:rPr lang="en-US" smtClean="0"/>
              <a:t>21</a:t>
            </a:fld>
            <a:endParaRPr lang="en-US"/>
          </a:p>
        </p:txBody>
      </p:sp>
    </p:spTree>
    <p:extLst>
      <p:ext uri="{BB962C8B-B14F-4D97-AF65-F5344CB8AC3E}">
        <p14:creationId xmlns:p14="http://schemas.microsoft.com/office/powerpoint/2010/main" val="21124685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1FD3C-D33B-A5BC-9A9A-615D571B1988}"/>
              </a:ext>
            </a:extLst>
          </p:cNvPr>
          <p:cNvSpPr>
            <a:spLocks noGrp="1"/>
          </p:cNvSpPr>
          <p:nvPr>
            <p:ph type="title"/>
          </p:nvPr>
        </p:nvSpPr>
        <p:spPr/>
        <p:txBody>
          <a:bodyPr/>
          <a:lstStyle/>
          <a:p>
            <a:r>
              <a:rPr lang="en-US" dirty="0"/>
              <a:t>Helpful Resources</a:t>
            </a:r>
          </a:p>
        </p:txBody>
      </p:sp>
      <p:sp>
        <p:nvSpPr>
          <p:cNvPr id="3" name="Content Placeholder 2">
            <a:extLst>
              <a:ext uri="{FF2B5EF4-FFF2-40B4-BE49-F238E27FC236}">
                <a16:creationId xmlns:a16="http://schemas.microsoft.com/office/drawing/2014/main" id="{74C6CAA4-63C8-653B-E600-32844502684B}"/>
              </a:ext>
            </a:extLst>
          </p:cNvPr>
          <p:cNvSpPr>
            <a:spLocks noGrp="1"/>
          </p:cNvSpPr>
          <p:nvPr>
            <p:ph idx="1"/>
          </p:nvPr>
        </p:nvSpPr>
        <p:spPr/>
        <p:txBody>
          <a:bodyPr/>
          <a:lstStyle/>
          <a:p>
            <a:r>
              <a:rPr lang="en-US" dirty="0"/>
              <a:t>The video </a:t>
            </a:r>
            <a:r>
              <a:rPr lang="en-US" i="1" dirty="0">
                <a:hlinkClick r:id="rId3"/>
              </a:rPr>
              <a:t>Developing a Research Topic – Resources</a:t>
            </a:r>
            <a:r>
              <a:rPr lang="en-US" i="1" dirty="0"/>
              <a:t> </a:t>
            </a:r>
            <a:r>
              <a:rPr lang="en-US" dirty="0"/>
              <a:t>provides helpful information about the resources you can look at to develop your research topic.</a:t>
            </a:r>
          </a:p>
          <a:p>
            <a:endParaRPr lang="en-US" dirty="0"/>
          </a:p>
        </p:txBody>
      </p:sp>
      <p:sp>
        <p:nvSpPr>
          <p:cNvPr id="5" name="Slide Number Placeholder 4">
            <a:extLst>
              <a:ext uri="{FF2B5EF4-FFF2-40B4-BE49-F238E27FC236}">
                <a16:creationId xmlns:a16="http://schemas.microsoft.com/office/drawing/2014/main" id="{A65AB728-F377-23B7-E997-AF767D70EF26}"/>
              </a:ext>
            </a:extLst>
          </p:cNvPr>
          <p:cNvSpPr>
            <a:spLocks noGrp="1"/>
          </p:cNvSpPr>
          <p:nvPr>
            <p:ph type="sldNum" sz="quarter" idx="12"/>
          </p:nvPr>
        </p:nvSpPr>
        <p:spPr/>
        <p:txBody>
          <a:bodyPr/>
          <a:lstStyle/>
          <a:p>
            <a:fld id="{5DEF7F31-0B8A-474A-B86C-91F381754329}" type="slidenum">
              <a:rPr lang="en-US" smtClean="0"/>
              <a:t>22</a:t>
            </a:fld>
            <a:endParaRPr lang="en-US"/>
          </a:p>
        </p:txBody>
      </p:sp>
    </p:spTree>
    <p:extLst>
      <p:ext uri="{BB962C8B-B14F-4D97-AF65-F5344CB8AC3E}">
        <p14:creationId xmlns:p14="http://schemas.microsoft.com/office/powerpoint/2010/main" val="15689644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07A5B-0055-003F-5942-1629C977CE0E}"/>
              </a:ext>
            </a:extLst>
          </p:cNvPr>
          <p:cNvSpPr>
            <a:spLocks noGrp="1"/>
          </p:cNvSpPr>
          <p:nvPr>
            <p:ph type="title"/>
          </p:nvPr>
        </p:nvSpPr>
        <p:spPr/>
        <p:txBody>
          <a:bodyPr/>
          <a:lstStyle/>
          <a:p>
            <a:r>
              <a:rPr lang="en-US" dirty="0"/>
              <a:t>6.3 – The CRAAP Test And Evaluating Resources</a:t>
            </a:r>
          </a:p>
        </p:txBody>
      </p:sp>
      <p:sp>
        <p:nvSpPr>
          <p:cNvPr id="3" name="Text Placeholder 2">
            <a:extLst>
              <a:ext uri="{FF2B5EF4-FFF2-40B4-BE49-F238E27FC236}">
                <a16:creationId xmlns:a16="http://schemas.microsoft.com/office/drawing/2014/main" id="{FE43ECAB-ECC5-3D0D-B983-94E3E94EF9B7}"/>
              </a:ext>
            </a:extLst>
          </p:cNvPr>
          <p:cNvSpPr>
            <a:spLocks noGrp="1"/>
          </p:cNvSpPr>
          <p:nvPr>
            <p:ph type="body" sz="quarter" idx="13"/>
          </p:nvPr>
        </p:nvSpPr>
        <p:spPr/>
        <p:txBody>
          <a:bodyPr/>
          <a:lstStyle/>
          <a:p>
            <a:r>
              <a:rPr lang="en-US" dirty="0"/>
              <a:t>Learning Objectives</a:t>
            </a:r>
          </a:p>
        </p:txBody>
      </p:sp>
      <p:sp>
        <p:nvSpPr>
          <p:cNvPr id="4" name="Content Placeholder 3">
            <a:extLst>
              <a:ext uri="{FF2B5EF4-FFF2-40B4-BE49-F238E27FC236}">
                <a16:creationId xmlns:a16="http://schemas.microsoft.com/office/drawing/2014/main" id="{2B171754-D07C-4CC7-7945-C2BDDCDA2D2E}"/>
              </a:ext>
            </a:extLst>
          </p:cNvPr>
          <p:cNvSpPr>
            <a:spLocks noGrp="1"/>
          </p:cNvSpPr>
          <p:nvPr>
            <p:ph idx="1"/>
          </p:nvPr>
        </p:nvSpPr>
        <p:spPr/>
        <p:txBody>
          <a:bodyPr/>
          <a:lstStyle/>
          <a:p>
            <a:r>
              <a:rPr lang="en-US" dirty="0"/>
              <a:t>Identify key components to evaluating information,</a:t>
            </a:r>
          </a:p>
          <a:p>
            <a:r>
              <a:rPr lang="en-US" dirty="0"/>
              <a:t>Apply the CRAAP test as an evaluation tool.</a:t>
            </a:r>
          </a:p>
          <a:p>
            <a:endParaRPr lang="en-US" dirty="0"/>
          </a:p>
        </p:txBody>
      </p:sp>
      <p:sp>
        <p:nvSpPr>
          <p:cNvPr id="6" name="Slide Number Placeholder 5">
            <a:extLst>
              <a:ext uri="{FF2B5EF4-FFF2-40B4-BE49-F238E27FC236}">
                <a16:creationId xmlns:a16="http://schemas.microsoft.com/office/drawing/2014/main" id="{21A546E7-A5FF-56AB-59EB-BC61086D639E}"/>
              </a:ext>
            </a:extLst>
          </p:cNvPr>
          <p:cNvSpPr>
            <a:spLocks noGrp="1"/>
          </p:cNvSpPr>
          <p:nvPr>
            <p:ph type="sldNum" sz="quarter" idx="12"/>
          </p:nvPr>
        </p:nvSpPr>
        <p:spPr/>
        <p:txBody>
          <a:bodyPr/>
          <a:lstStyle/>
          <a:p>
            <a:fld id="{5DEF7F31-0B8A-474A-B86C-91F381754329}" type="slidenum">
              <a:rPr lang="en-US" smtClean="0"/>
              <a:t>23</a:t>
            </a:fld>
            <a:endParaRPr lang="en-US"/>
          </a:p>
        </p:txBody>
      </p:sp>
    </p:spTree>
    <p:extLst>
      <p:ext uri="{BB962C8B-B14F-4D97-AF65-F5344CB8AC3E}">
        <p14:creationId xmlns:p14="http://schemas.microsoft.com/office/powerpoint/2010/main" val="17807624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EB7FA-65B3-B801-556A-6C6B7CD6746A}"/>
              </a:ext>
            </a:extLst>
          </p:cNvPr>
          <p:cNvSpPr>
            <a:spLocks noGrp="1"/>
          </p:cNvSpPr>
          <p:nvPr>
            <p:ph type="title"/>
          </p:nvPr>
        </p:nvSpPr>
        <p:spPr/>
        <p:txBody>
          <a:bodyPr/>
          <a:lstStyle/>
          <a:p>
            <a:r>
              <a:rPr lang="en-US" dirty="0"/>
              <a:t>The Importance of Evaluating Sources</a:t>
            </a:r>
          </a:p>
        </p:txBody>
      </p:sp>
      <p:sp>
        <p:nvSpPr>
          <p:cNvPr id="3" name="Content Placeholder 2">
            <a:extLst>
              <a:ext uri="{FF2B5EF4-FFF2-40B4-BE49-F238E27FC236}">
                <a16:creationId xmlns:a16="http://schemas.microsoft.com/office/drawing/2014/main" id="{607AE85B-9F6B-C834-6E21-79E39D87D6B5}"/>
              </a:ext>
            </a:extLst>
          </p:cNvPr>
          <p:cNvSpPr>
            <a:spLocks noGrp="1"/>
          </p:cNvSpPr>
          <p:nvPr>
            <p:ph idx="1"/>
          </p:nvPr>
        </p:nvSpPr>
        <p:spPr/>
        <p:txBody>
          <a:bodyPr/>
          <a:lstStyle/>
          <a:p>
            <a:r>
              <a:rPr lang="en-US" dirty="0"/>
              <a:t>Learning more about how to recognize </a:t>
            </a:r>
            <a:r>
              <a:rPr lang="en-US" i="1" dirty="0">
                <a:hlinkClick r:id="rId3"/>
              </a:rPr>
              <a:t>fake news and evaluating internet sources </a:t>
            </a:r>
            <a:r>
              <a:rPr lang="en-US" dirty="0"/>
              <a:t>and </a:t>
            </a:r>
            <a:r>
              <a:rPr lang="en-US" i="1" dirty="0">
                <a:hlinkClick r:id="rId4"/>
              </a:rPr>
              <a:t>why is it important?</a:t>
            </a:r>
            <a:r>
              <a:rPr lang="en-US" dirty="0"/>
              <a:t> will help you conduct better research.</a:t>
            </a:r>
          </a:p>
          <a:p>
            <a:endParaRPr lang="en-US" dirty="0"/>
          </a:p>
        </p:txBody>
      </p:sp>
      <p:sp>
        <p:nvSpPr>
          <p:cNvPr id="5" name="Slide Number Placeholder 4">
            <a:extLst>
              <a:ext uri="{FF2B5EF4-FFF2-40B4-BE49-F238E27FC236}">
                <a16:creationId xmlns:a16="http://schemas.microsoft.com/office/drawing/2014/main" id="{BD10E0D1-B0FC-B0E2-D944-4734CD23B118}"/>
              </a:ext>
            </a:extLst>
          </p:cNvPr>
          <p:cNvSpPr>
            <a:spLocks noGrp="1"/>
          </p:cNvSpPr>
          <p:nvPr>
            <p:ph type="sldNum" sz="quarter" idx="12"/>
          </p:nvPr>
        </p:nvSpPr>
        <p:spPr/>
        <p:txBody>
          <a:bodyPr/>
          <a:lstStyle/>
          <a:p>
            <a:fld id="{5DEF7F31-0B8A-474A-B86C-91F381754329}" type="slidenum">
              <a:rPr lang="en-US" smtClean="0"/>
              <a:t>24</a:t>
            </a:fld>
            <a:endParaRPr lang="en-US"/>
          </a:p>
        </p:txBody>
      </p:sp>
    </p:spTree>
    <p:extLst>
      <p:ext uri="{BB962C8B-B14F-4D97-AF65-F5344CB8AC3E}">
        <p14:creationId xmlns:p14="http://schemas.microsoft.com/office/powerpoint/2010/main" val="27695920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C9DDE-D3FF-E79E-FCB8-1CB637E47FE1}"/>
              </a:ext>
            </a:extLst>
          </p:cNvPr>
          <p:cNvSpPr>
            <a:spLocks noGrp="1"/>
          </p:cNvSpPr>
          <p:nvPr>
            <p:ph type="title"/>
          </p:nvPr>
        </p:nvSpPr>
        <p:spPr/>
        <p:txBody>
          <a:bodyPr/>
          <a:lstStyle/>
          <a:p>
            <a:r>
              <a:rPr lang="en-US" dirty="0"/>
              <a:t>Evaluating Resources &amp; the CRAAP/RADAR Test </a:t>
            </a:r>
          </a:p>
        </p:txBody>
      </p:sp>
      <p:sp>
        <p:nvSpPr>
          <p:cNvPr id="3" name="Content Placeholder 2">
            <a:extLst>
              <a:ext uri="{FF2B5EF4-FFF2-40B4-BE49-F238E27FC236}">
                <a16:creationId xmlns:a16="http://schemas.microsoft.com/office/drawing/2014/main" id="{2769DA5D-3709-1F21-B6EB-3F511671B64C}"/>
              </a:ext>
            </a:extLst>
          </p:cNvPr>
          <p:cNvSpPr>
            <a:spLocks noGrp="1"/>
          </p:cNvSpPr>
          <p:nvPr>
            <p:ph idx="1"/>
          </p:nvPr>
        </p:nvSpPr>
        <p:spPr/>
        <p:txBody>
          <a:bodyPr/>
          <a:lstStyle/>
          <a:p>
            <a:r>
              <a:rPr lang="en-US" dirty="0"/>
              <a:t>Remember to do the following when conducting your research: </a:t>
            </a:r>
            <a:r>
              <a:rPr lang="en-US" i="1" dirty="0">
                <a:hlinkClick r:id="rId3"/>
              </a:rPr>
              <a:t>consider the source</a:t>
            </a:r>
            <a:r>
              <a:rPr lang="en-US" dirty="0"/>
              <a:t>, look for </a:t>
            </a:r>
            <a:r>
              <a:rPr lang="en-US" i="1" dirty="0">
                <a:hlinkClick r:id="rId4"/>
              </a:rPr>
              <a:t>biases and motivations</a:t>
            </a:r>
            <a:r>
              <a:rPr lang="en-US" dirty="0"/>
              <a:t>, </a:t>
            </a:r>
            <a:r>
              <a:rPr lang="en-US" i="1" dirty="0">
                <a:hlinkClick r:id="rId5"/>
              </a:rPr>
              <a:t>check the evidence </a:t>
            </a:r>
            <a:r>
              <a:rPr lang="en-US" i="1" dirty="0"/>
              <a:t> </a:t>
            </a:r>
            <a:r>
              <a:rPr lang="en-US" dirty="0"/>
              <a:t>and when the source was published or its </a:t>
            </a:r>
            <a:r>
              <a:rPr lang="en-US" i="1" dirty="0">
                <a:hlinkClick r:id="rId6"/>
              </a:rPr>
              <a:t>timelines</a:t>
            </a:r>
            <a:r>
              <a:rPr lang="en-US" dirty="0"/>
              <a:t>.</a:t>
            </a:r>
          </a:p>
          <a:p>
            <a:r>
              <a:rPr lang="en-US" dirty="0"/>
              <a:t>To evaluate source use the </a:t>
            </a:r>
            <a:r>
              <a:rPr lang="en-US" i="1" dirty="0">
                <a:hlinkClick r:id="rId7"/>
              </a:rPr>
              <a:t>CRAAP/RADAR </a:t>
            </a:r>
            <a:r>
              <a:rPr lang="en-US" dirty="0"/>
              <a:t>test.  </a:t>
            </a:r>
          </a:p>
          <a:p>
            <a:endParaRPr lang="en-US" dirty="0"/>
          </a:p>
        </p:txBody>
      </p:sp>
      <p:sp>
        <p:nvSpPr>
          <p:cNvPr id="5" name="Slide Number Placeholder 4">
            <a:extLst>
              <a:ext uri="{FF2B5EF4-FFF2-40B4-BE49-F238E27FC236}">
                <a16:creationId xmlns:a16="http://schemas.microsoft.com/office/drawing/2014/main" id="{5BC39F90-73BF-998D-EBC6-2D84BB3C034D}"/>
              </a:ext>
            </a:extLst>
          </p:cNvPr>
          <p:cNvSpPr>
            <a:spLocks noGrp="1"/>
          </p:cNvSpPr>
          <p:nvPr>
            <p:ph type="sldNum" sz="quarter" idx="12"/>
          </p:nvPr>
        </p:nvSpPr>
        <p:spPr/>
        <p:txBody>
          <a:bodyPr/>
          <a:lstStyle/>
          <a:p>
            <a:fld id="{5DEF7F31-0B8A-474A-B86C-91F381754329}" type="slidenum">
              <a:rPr lang="en-US" smtClean="0"/>
              <a:t>25</a:t>
            </a:fld>
            <a:endParaRPr lang="en-US"/>
          </a:p>
        </p:txBody>
      </p:sp>
    </p:spTree>
    <p:extLst>
      <p:ext uri="{BB962C8B-B14F-4D97-AF65-F5344CB8AC3E}">
        <p14:creationId xmlns:p14="http://schemas.microsoft.com/office/powerpoint/2010/main" val="8496339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7E326-0ECC-E2DB-A1E7-12DA4142EB84}"/>
              </a:ext>
            </a:extLst>
          </p:cNvPr>
          <p:cNvSpPr>
            <a:spLocks noGrp="1"/>
          </p:cNvSpPr>
          <p:nvPr>
            <p:ph type="title"/>
          </p:nvPr>
        </p:nvSpPr>
        <p:spPr/>
        <p:txBody>
          <a:bodyPr/>
          <a:lstStyle/>
          <a:p>
            <a:r>
              <a:rPr lang="en-US" dirty="0"/>
              <a:t>What Makes News “Fake”?</a:t>
            </a:r>
          </a:p>
        </p:txBody>
      </p:sp>
      <p:sp>
        <p:nvSpPr>
          <p:cNvPr id="3" name="Content Placeholder 2">
            <a:extLst>
              <a:ext uri="{FF2B5EF4-FFF2-40B4-BE49-F238E27FC236}">
                <a16:creationId xmlns:a16="http://schemas.microsoft.com/office/drawing/2014/main" id="{C363712D-032E-BCAB-0B65-BE5ABBB24138}"/>
              </a:ext>
            </a:extLst>
          </p:cNvPr>
          <p:cNvSpPr>
            <a:spLocks noGrp="1"/>
          </p:cNvSpPr>
          <p:nvPr>
            <p:ph idx="1"/>
          </p:nvPr>
        </p:nvSpPr>
        <p:spPr/>
        <p:txBody>
          <a:bodyPr/>
          <a:lstStyle/>
          <a:p>
            <a:r>
              <a:rPr lang="en-US" dirty="0"/>
              <a:t>Take a look at the </a:t>
            </a:r>
            <a:r>
              <a:rPr lang="en-US" i="1" dirty="0">
                <a:hlinkClick r:id="rId3"/>
              </a:rPr>
              <a:t>fake news </a:t>
            </a:r>
            <a:r>
              <a:rPr lang="en-US" dirty="0"/>
              <a:t>video learn more about how to spot fake news. </a:t>
            </a:r>
          </a:p>
          <a:p>
            <a:endParaRPr lang="en-US" dirty="0"/>
          </a:p>
        </p:txBody>
      </p:sp>
      <p:sp>
        <p:nvSpPr>
          <p:cNvPr id="5" name="Slide Number Placeholder 4">
            <a:extLst>
              <a:ext uri="{FF2B5EF4-FFF2-40B4-BE49-F238E27FC236}">
                <a16:creationId xmlns:a16="http://schemas.microsoft.com/office/drawing/2014/main" id="{808CDC6B-1455-E9D2-06DF-7CEEB188B077}"/>
              </a:ext>
            </a:extLst>
          </p:cNvPr>
          <p:cNvSpPr>
            <a:spLocks noGrp="1"/>
          </p:cNvSpPr>
          <p:nvPr>
            <p:ph type="sldNum" sz="quarter" idx="12"/>
          </p:nvPr>
        </p:nvSpPr>
        <p:spPr/>
        <p:txBody>
          <a:bodyPr/>
          <a:lstStyle/>
          <a:p>
            <a:fld id="{5DEF7F31-0B8A-474A-B86C-91F381754329}" type="slidenum">
              <a:rPr lang="en-US" smtClean="0"/>
              <a:t>26</a:t>
            </a:fld>
            <a:endParaRPr lang="en-US"/>
          </a:p>
        </p:txBody>
      </p:sp>
    </p:spTree>
    <p:extLst>
      <p:ext uri="{BB962C8B-B14F-4D97-AF65-F5344CB8AC3E}">
        <p14:creationId xmlns:p14="http://schemas.microsoft.com/office/powerpoint/2010/main" val="37394570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AA0FB-B40F-C6C1-3B60-1D7C56A2CD4E}"/>
              </a:ext>
            </a:extLst>
          </p:cNvPr>
          <p:cNvSpPr>
            <a:spLocks noGrp="1"/>
          </p:cNvSpPr>
          <p:nvPr>
            <p:ph type="title"/>
          </p:nvPr>
        </p:nvSpPr>
        <p:spPr/>
        <p:txBody>
          <a:bodyPr/>
          <a:lstStyle/>
          <a:p>
            <a:r>
              <a:rPr lang="en-US" dirty="0"/>
              <a:t>Conclusion: Be a Skeptic!</a:t>
            </a:r>
          </a:p>
        </p:txBody>
      </p:sp>
      <p:sp>
        <p:nvSpPr>
          <p:cNvPr id="3" name="Content Placeholder 2">
            <a:extLst>
              <a:ext uri="{FF2B5EF4-FFF2-40B4-BE49-F238E27FC236}">
                <a16:creationId xmlns:a16="http://schemas.microsoft.com/office/drawing/2014/main" id="{532BD118-AB08-BCB3-EB68-AE3612F0F968}"/>
              </a:ext>
            </a:extLst>
          </p:cNvPr>
          <p:cNvSpPr>
            <a:spLocks noGrp="1"/>
          </p:cNvSpPr>
          <p:nvPr>
            <p:ph idx="1"/>
          </p:nvPr>
        </p:nvSpPr>
        <p:spPr/>
        <p:txBody>
          <a:bodyPr/>
          <a:lstStyle/>
          <a:p>
            <a:r>
              <a:rPr lang="en-US" dirty="0"/>
              <a:t>When researching on the internet remember to be a </a:t>
            </a:r>
            <a:r>
              <a:rPr lang="en-US" i="1" dirty="0">
                <a:hlinkClick r:id="rId3"/>
              </a:rPr>
              <a:t>skeptic</a:t>
            </a:r>
            <a:r>
              <a:rPr lang="en-US" dirty="0"/>
              <a:t>. </a:t>
            </a:r>
          </a:p>
          <a:p>
            <a:endParaRPr lang="en-US" dirty="0"/>
          </a:p>
        </p:txBody>
      </p:sp>
      <p:sp>
        <p:nvSpPr>
          <p:cNvPr id="5" name="Slide Number Placeholder 4">
            <a:extLst>
              <a:ext uri="{FF2B5EF4-FFF2-40B4-BE49-F238E27FC236}">
                <a16:creationId xmlns:a16="http://schemas.microsoft.com/office/drawing/2014/main" id="{33C1B510-4681-9455-0D0B-E7C7B4EC14B2}"/>
              </a:ext>
            </a:extLst>
          </p:cNvPr>
          <p:cNvSpPr>
            <a:spLocks noGrp="1"/>
          </p:cNvSpPr>
          <p:nvPr>
            <p:ph type="sldNum" sz="quarter" idx="12"/>
          </p:nvPr>
        </p:nvSpPr>
        <p:spPr/>
        <p:txBody>
          <a:bodyPr/>
          <a:lstStyle/>
          <a:p>
            <a:fld id="{5DEF7F31-0B8A-474A-B86C-91F381754329}" type="slidenum">
              <a:rPr lang="en-US" smtClean="0"/>
              <a:t>27</a:t>
            </a:fld>
            <a:endParaRPr lang="en-US"/>
          </a:p>
        </p:txBody>
      </p:sp>
    </p:spTree>
    <p:extLst>
      <p:ext uri="{BB962C8B-B14F-4D97-AF65-F5344CB8AC3E}">
        <p14:creationId xmlns:p14="http://schemas.microsoft.com/office/powerpoint/2010/main" val="17822928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31668-597A-6EC1-3427-DE1DB7C368D6}"/>
              </a:ext>
            </a:extLst>
          </p:cNvPr>
          <p:cNvSpPr>
            <a:spLocks noGrp="1"/>
          </p:cNvSpPr>
          <p:nvPr>
            <p:ph type="title"/>
          </p:nvPr>
        </p:nvSpPr>
        <p:spPr/>
        <p:txBody>
          <a:bodyPr/>
          <a:lstStyle/>
          <a:p>
            <a:r>
              <a:rPr lang="en-US" dirty="0"/>
              <a:t>6.4 – Popular Vs. Scholarly Sources</a:t>
            </a:r>
          </a:p>
        </p:txBody>
      </p:sp>
      <p:sp>
        <p:nvSpPr>
          <p:cNvPr id="3" name="Text Placeholder 2">
            <a:extLst>
              <a:ext uri="{FF2B5EF4-FFF2-40B4-BE49-F238E27FC236}">
                <a16:creationId xmlns:a16="http://schemas.microsoft.com/office/drawing/2014/main" id="{2E78670C-1951-A355-3120-C2ECD080E681}"/>
              </a:ext>
            </a:extLst>
          </p:cNvPr>
          <p:cNvSpPr>
            <a:spLocks noGrp="1"/>
          </p:cNvSpPr>
          <p:nvPr>
            <p:ph type="body" sz="quarter" idx="13"/>
          </p:nvPr>
        </p:nvSpPr>
        <p:spPr/>
        <p:txBody>
          <a:bodyPr/>
          <a:lstStyle/>
          <a:p>
            <a:r>
              <a:rPr lang="en-US" dirty="0"/>
              <a:t>Learning Objectives</a:t>
            </a:r>
          </a:p>
        </p:txBody>
      </p:sp>
      <p:sp>
        <p:nvSpPr>
          <p:cNvPr id="4" name="Content Placeholder 3">
            <a:extLst>
              <a:ext uri="{FF2B5EF4-FFF2-40B4-BE49-F238E27FC236}">
                <a16:creationId xmlns:a16="http://schemas.microsoft.com/office/drawing/2014/main" id="{19C5D6D0-743B-8E6D-78C7-2A76827EE483}"/>
              </a:ext>
            </a:extLst>
          </p:cNvPr>
          <p:cNvSpPr>
            <a:spLocks noGrp="1"/>
          </p:cNvSpPr>
          <p:nvPr>
            <p:ph idx="1"/>
          </p:nvPr>
        </p:nvSpPr>
        <p:spPr/>
        <p:txBody>
          <a:bodyPr/>
          <a:lstStyle/>
          <a:p>
            <a:r>
              <a:rPr lang="en-US" dirty="0"/>
              <a:t>Articulate the differences between popular and scholarly periodicals,</a:t>
            </a:r>
          </a:p>
          <a:p>
            <a:r>
              <a:rPr lang="en-US" dirty="0"/>
              <a:t>Use these differences to help identify whether or not an article is popular or scholarly when doing a research assignment for class.</a:t>
            </a:r>
          </a:p>
          <a:p>
            <a:endParaRPr lang="en-US" dirty="0"/>
          </a:p>
        </p:txBody>
      </p:sp>
      <p:sp>
        <p:nvSpPr>
          <p:cNvPr id="6" name="Slide Number Placeholder 5">
            <a:extLst>
              <a:ext uri="{FF2B5EF4-FFF2-40B4-BE49-F238E27FC236}">
                <a16:creationId xmlns:a16="http://schemas.microsoft.com/office/drawing/2014/main" id="{0156B9BB-DE58-3EA7-E586-8781F057D26A}"/>
              </a:ext>
            </a:extLst>
          </p:cNvPr>
          <p:cNvSpPr>
            <a:spLocks noGrp="1"/>
          </p:cNvSpPr>
          <p:nvPr>
            <p:ph type="sldNum" sz="quarter" idx="12"/>
          </p:nvPr>
        </p:nvSpPr>
        <p:spPr/>
        <p:txBody>
          <a:bodyPr/>
          <a:lstStyle/>
          <a:p>
            <a:fld id="{5DEF7F31-0B8A-474A-B86C-91F381754329}" type="slidenum">
              <a:rPr lang="en-US" smtClean="0"/>
              <a:t>28</a:t>
            </a:fld>
            <a:endParaRPr lang="en-US"/>
          </a:p>
        </p:txBody>
      </p:sp>
    </p:spTree>
    <p:extLst>
      <p:ext uri="{BB962C8B-B14F-4D97-AF65-F5344CB8AC3E}">
        <p14:creationId xmlns:p14="http://schemas.microsoft.com/office/powerpoint/2010/main" val="42576530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0AE64-D40D-2FDE-174B-0A595C520AB4}"/>
              </a:ext>
            </a:extLst>
          </p:cNvPr>
          <p:cNvSpPr>
            <a:spLocks noGrp="1"/>
          </p:cNvSpPr>
          <p:nvPr>
            <p:ph type="title"/>
          </p:nvPr>
        </p:nvSpPr>
        <p:spPr/>
        <p:txBody>
          <a:bodyPr/>
          <a:lstStyle/>
          <a:p>
            <a:r>
              <a:rPr lang="en-US" dirty="0"/>
              <a:t>What is a Periodical: Popular vs. Scholarly</a:t>
            </a:r>
          </a:p>
        </p:txBody>
      </p:sp>
      <p:sp>
        <p:nvSpPr>
          <p:cNvPr id="3" name="Content Placeholder 2">
            <a:extLst>
              <a:ext uri="{FF2B5EF4-FFF2-40B4-BE49-F238E27FC236}">
                <a16:creationId xmlns:a16="http://schemas.microsoft.com/office/drawing/2014/main" id="{8769DED4-3ACF-C8BA-EB21-BD0465559036}"/>
              </a:ext>
            </a:extLst>
          </p:cNvPr>
          <p:cNvSpPr>
            <a:spLocks noGrp="1"/>
          </p:cNvSpPr>
          <p:nvPr>
            <p:ph idx="1"/>
          </p:nvPr>
        </p:nvSpPr>
        <p:spPr/>
        <p:txBody>
          <a:bodyPr/>
          <a:lstStyle/>
          <a:p>
            <a:r>
              <a:rPr lang="en-US" dirty="0"/>
              <a:t>To learn more about the difference between popular and scholarly periodical take a look at the videos </a:t>
            </a:r>
            <a:r>
              <a:rPr lang="en-US" dirty="0">
                <a:hlinkClick r:id="rId3"/>
              </a:rPr>
              <a:t>what is a periodical?</a:t>
            </a:r>
            <a:r>
              <a:rPr lang="en-US" dirty="0"/>
              <a:t> and </a:t>
            </a:r>
            <a:r>
              <a:rPr lang="en-US" dirty="0">
                <a:hlinkClick r:id="rId4"/>
              </a:rPr>
              <a:t>Popular VS. Scholarly Periodicals</a:t>
            </a:r>
            <a:r>
              <a:rPr lang="en-US" dirty="0"/>
              <a:t> .</a:t>
            </a:r>
          </a:p>
          <a:p>
            <a:r>
              <a:rPr lang="en-US" dirty="0"/>
              <a:t>Take a look at the video </a:t>
            </a:r>
            <a:r>
              <a:rPr lang="en-US" dirty="0">
                <a:hlinkClick r:id="rId5"/>
              </a:rPr>
              <a:t>finding scholarly articles </a:t>
            </a:r>
            <a:r>
              <a:rPr lang="en-US" dirty="0"/>
              <a:t>to learn how to search for and find scholarly articles for your research.</a:t>
            </a:r>
          </a:p>
          <a:p>
            <a:endParaRPr lang="en-US" dirty="0"/>
          </a:p>
        </p:txBody>
      </p:sp>
      <p:sp>
        <p:nvSpPr>
          <p:cNvPr id="5" name="Slide Number Placeholder 4">
            <a:extLst>
              <a:ext uri="{FF2B5EF4-FFF2-40B4-BE49-F238E27FC236}">
                <a16:creationId xmlns:a16="http://schemas.microsoft.com/office/drawing/2014/main" id="{14BFB537-13CA-B314-325A-A15F77C97664}"/>
              </a:ext>
            </a:extLst>
          </p:cNvPr>
          <p:cNvSpPr>
            <a:spLocks noGrp="1"/>
          </p:cNvSpPr>
          <p:nvPr>
            <p:ph type="sldNum" sz="quarter" idx="12"/>
          </p:nvPr>
        </p:nvSpPr>
        <p:spPr/>
        <p:txBody>
          <a:bodyPr/>
          <a:lstStyle/>
          <a:p>
            <a:fld id="{5DEF7F31-0B8A-474A-B86C-91F381754329}" type="slidenum">
              <a:rPr lang="en-US" smtClean="0"/>
              <a:t>29</a:t>
            </a:fld>
            <a:endParaRPr lang="en-US"/>
          </a:p>
        </p:txBody>
      </p:sp>
    </p:spTree>
    <p:extLst>
      <p:ext uri="{BB962C8B-B14F-4D97-AF65-F5344CB8AC3E}">
        <p14:creationId xmlns:p14="http://schemas.microsoft.com/office/powerpoint/2010/main" val="3441822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5224D-BC8A-685B-238D-93B6D5F68D13}"/>
              </a:ext>
            </a:extLst>
          </p:cNvPr>
          <p:cNvSpPr>
            <a:spLocks noGrp="1"/>
          </p:cNvSpPr>
          <p:nvPr>
            <p:ph type="title"/>
          </p:nvPr>
        </p:nvSpPr>
        <p:spPr/>
        <p:txBody>
          <a:bodyPr/>
          <a:lstStyle/>
          <a:p>
            <a:r>
              <a:rPr lang="en-US" dirty="0"/>
              <a:t>Chapter 6: Introduction To Research Writing (Continued)</a:t>
            </a:r>
          </a:p>
        </p:txBody>
      </p:sp>
      <p:sp>
        <p:nvSpPr>
          <p:cNvPr id="3" name="Content Placeholder 2">
            <a:extLst>
              <a:ext uri="{FF2B5EF4-FFF2-40B4-BE49-F238E27FC236}">
                <a16:creationId xmlns:a16="http://schemas.microsoft.com/office/drawing/2014/main" id="{078F0173-8679-D722-6F40-BAEF2EC2C285}"/>
              </a:ext>
            </a:extLst>
          </p:cNvPr>
          <p:cNvSpPr>
            <a:spLocks noGrp="1"/>
          </p:cNvSpPr>
          <p:nvPr>
            <p:ph idx="1"/>
          </p:nvPr>
        </p:nvSpPr>
        <p:spPr/>
        <p:txBody>
          <a:bodyPr/>
          <a:lstStyle/>
          <a:p>
            <a:r>
              <a:rPr lang="en-US" dirty="0"/>
              <a:t>6.5 – Primary and Secondary Sources</a:t>
            </a:r>
          </a:p>
          <a:p>
            <a:r>
              <a:rPr lang="en-US" dirty="0"/>
              <a:t>6.6 – Search Terms</a:t>
            </a:r>
          </a:p>
          <a:p>
            <a:r>
              <a:rPr lang="en-US" dirty="0"/>
              <a:t>6.7 – Internet Searching Tips</a:t>
            </a:r>
          </a:p>
          <a:p>
            <a:r>
              <a:rPr lang="en-US" dirty="0"/>
              <a:t>6.8 – Boolean Operators</a:t>
            </a:r>
          </a:p>
        </p:txBody>
      </p:sp>
      <p:sp>
        <p:nvSpPr>
          <p:cNvPr id="5" name="Slide Number Placeholder 4">
            <a:extLst>
              <a:ext uri="{FF2B5EF4-FFF2-40B4-BE49-F238E27FC236}">
                <a16:creationId xmlns:a16="http://schemas.microsoft.com/office/drawing/2014/main" id="{A8C65CA6-BACC-F122-7CD3-9C8960205F3B}"/>
              </a:ext>
            </a:extLst>
          </p:cNvPr>
          <p:cNvSpPr>
            <a:spLocks noGrp="1"/>
          </p:cNvSpPr>
          <p:nvPr>
            <p:ph type="sldNum" sz="quarter" idx="12"/>
          </p:nvPr>
        </p:nvSpPr>
        <p:spPr/>
        <p:txBody>
          <a:bodyPr/>
          <a:lstStyle/>
          <a:p>
            <a:fld id="{5DEF7F31-0B8A-474A-B86C-91F381754329}" type="slidenum">
              <a:rPr lang="en-US" smtClean="0"/>
              <a:t>3</a:t>
            </a:fld>
            <a:endParaRPr lang="en-US"/>
          </a:p>
        </p:txBody>
      </p:sp>
    </p:spTree>
    <p:extLst>
      <p:ext uri="{BB962C8B-B14F-4D97-AF65-F5344CB8AC3E}">
        <p14:creationId xmlns:p14="http://schemas.microsoft.com/office/powerpoint/2010/main" val="10387781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6B82D-2965-34EF-4C08-1D93EBCCDEA9}"/>
              </a:ext>
            </a:extLst>
          </p:cNvPr>
          <p:cNvSpPr>
            <a:spLocks noGrp="1"/>
          </p:cNvSpPr>
          <p:nvPr>
            <p:ph type="title"/>
          </p:nvPr>
        </p:nvSpPr>
        <p:spPr/>
        <p:txBody>
          <a:bodyPr/>
          <a:lstStyle/>
          <a:p>
            <a:r>
              <a:rPr lang="en-US" dirty="0"/>
              <a:t>6.5 – Primary And Secondary Sources</a:t>
            </a:r>
          </a:p>
        </p:txBody>
      </p:sp>
      <p:sp>
        <p:nvSpPr>
          <p:cNvPr id="3" name="Text Placeholder 2">
            <a:extLst>
              <a:ext uri="{FF2B5EF4-FFF2-40B4-BE49-F238E27FC236}">
                <a16:creationId xmlns:a16="http://schemas.microsoft.com/office/drawing/2014/main" id="{B84F9630-6605-202A-A3EF-FF209E89267C}"/>
              </a:ext>
            </a:extLst>
          </p:cNvPr>
          <p:cNvSpPr>
            <a:spLocks noGrp="1"/>
          </p:cNvSpPr>
          <p:nvPr>
            <p:ph type="body" sz="quarter" idx="13"/>
          </p:nvPr>
        </p:nvSpPr>
        <p:spPr/>
        <p:txBody>
          <a:bodyPr/>
          <a:lstStyle/>
          <a:p>
            <a:r>
              <a:rPr lang="en-US" dirty="0"/>
              <a:t>Learning Objectives</a:t>
            </a:r>
          </a:p>
        </p:txBody>
      </p:sp>
      <p:sp>
        <p:nvSpPr>
          <p:cNvPr id="4" name="Content Placeholder 3">
            <a:extLst>
              <a:ext uri="{FF2B5EF4-FFF2-40B4-BE49-F238E27FC236}">
                <a16:creationId xmlns:a16="http://schemas.microsoft.com/office/drawing/2014/main" id="{F8E72E7E-BF79-C973-4250-78D536E61032}"/>
              </a:ext>
            </a:extLst>
          </p:cNvPr>
          <p:cNvSpPr>
            <a:spLocks noGrp="1"/>
          </p:cNvSpPr>
          <p:nvPr>
            <p:ph idx="1"/>
          </p:nvPr>
        </p:nvSpPr>
        <p:spPr/>
        <p:txBody>
          <a:bodyPr/>
          <a:lstStyle/>
          <a:p>
            <a:r>
              <a:rPr lang="en-US" dirty="0"/>
              <a:t>Distinguish between primary and secondary sources.</a:t>
            </a:r>
          </a:p>
          <a:p>
            <a:r>
              <a:rPr lang="en-US" dirty="0"/>
              <a:t>Use each type of source appropriately in your research.</a:t>
            </a:r>
          </a:p>
          <a:p>
            <a:endParaRPr lang="en-US" dirty="0"/>
          </a:p>
        </p:txBody>
      </p:sp>
      <p:sp>
        <p:nvSpPr>
          <p:cNvPr id="6" name="Slide Number Placeholder 5">
            <a:extLst>
              <a:ext uri="{FF2B5EF4-FFF2-40B4-BE49-F238E27FC236}">
                <a16:creationId xmlns:a16="http://schemas.microsoft.com/office/drawing/2014/main" id="{CC8B98C3-3417-63AD-A751-E8A7505C6FE1}"/>
              </a:ext>
            </a:extLst>
          </p:cNvPr>
          <p:cNvSpPr>
            <a:spLocks noGrp="1"/>
          </p:cNvSpPr>
          <p:nvPr>
            <p:ph type="sldNum" sz="quarter" idx="12"/>
          </p:nvPr>
        </p:nvSpPr>
        <p:spPr/>
        <p:txBody>
          <a:bodyPr/>
          <a:lstStyle/>
          <a:p>
            <a:fld id="{5DEF7F31-0B8A-474A-B86C-91F381754329}" type="slidenum">
              <a:rPr lang="en-US" smtClean="0"/>
              <a:t>30</a:t>
            </a:fld>
            <a:endParaRPr lang="en-US"/>
          </a:p>
        </p:txBody>
      </p:sp>
    </p:spTree>
    <p:extLst>
      <p:ext uri="{BB962C8B-B14F-4D97-AF65-F5344CB8AC3E}">
        <p14:creationId xmlns:p14="http://schemas.microsoft.com/office/powerpoint/2010/main" val="25018800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314B5-ED3B-762A-ADAE-44B69FD499F5}"/>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C859783F-FFE1-0305-14E4-A1D7EAE3CEC2}"/>
              </a:ext>
            </a:extLst>
          </p:cNvPr>
          <p:cNvSpPr>
            <a:spLocks noGrp="1"/>
          </p:cNvSpPr>
          <p:nvPr>
            <p:ph idx="1"/>
          </p:nvPr>
        </p:nvSpPr>
        <p:spPr/>
        <p:txBody>
          <a:bodyPr/>
          <a:lstStyle/>
          <a:p>
            <a:pPr marL="0" indent="0">
              <a:buNone/>
            </a:pPr>
            <a:r>
              <a:rPr lang="en-US" dirty="0"/>
              <a:t>When researching you will find </a:t>
            </a:r>
            <a:r>
              <a:rPr lang="en-US" dirty="0">
                <a:hlinkClick r:id="rId3"/>
              </a:rPr>
              <a:t>primary and secondary sources</a:t>
            </a:r>
            <a:r>
              <a:rPr lang="en-US" dirty="0"/>
              <a:t>.</a:t>
            </a:r>
          </a:p>
          <a:p>
            <a:pPr marL="0" indent="0">
              <a:buNone/>
            </a:pPr>
            <a:endParaRPr lang="en-US" dirty="0"/>
          </a:p>
          <a:p>
            <a:pPr marL="457200" lvl="1" indent="0">
              <a:buNone/>
            </a:pPr>
            <a:endParaRPr lang="en-US" dirty="0"/>
          </a:p>
          <a:p>
            <a:endParaRPr lang="en-US" dirty="0"/>
          </a:p>
        </p:txBody>
      </p:sp>
      <p:sp>
        <p:nvSpPr>
          <p:cNvPr id="5" name="Slide Number Placeholder 4">
            <a:extLst>
              <a:ext uri="{FF2B5EF4-FFF2-40B4-BE49-F238E27FC236}">
                <a16:creationId xmlns:a16="http://schemas.microsoft.com/office/drawing/2014/main" id="{8CD0E35E-12BA-C27F-5230-E1C68EC87B88}"/>
              </a:ext>
            </a:extLst>
          </p:cNvPr>
          <p:cNvSpPr>
            <a:spLocks noGrp="1"/>
          </p:cNvSpPr>
          <p:nvPr>
            <p:ph type="sldNum" sz="quarter" idx="12"/>
          </p:nvPr>
        </p:nvSpPr>
        <p:spPr/>
        <p:txBody>
          <a:bodyPr/>
          <a:lstStyle/>
          <a:p>
            <a:fld id="{5DEF7F31-0B8A-474A-B86C-91F381754329}" type="slidenum">
              <a:rPr lang="en-US" smtClean="0"/>
              <a:t>31</a:t>
            </a:fld>
            <a:endParaRPr lang="en-US"/>
          </a:p>
        </p:txBody>
      </p:sp>
    </p:spTree>
    <p:extLst>
      <p:ext uri="{BB962C8B-B14F-4D97-AF65-F5344CB8AC3E}">
        <p14:creationId xmlns:p14="http://schemas.microsoft.com/office/powerpoint/2010/main" val="25120566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128F8-62CA-623D-7CE9-49F591FB06A4}"/>
              </a:ext>
            </a:extLst>
          </p:cNvPr>
          <p:cNvSpPr>
            <a:spLocks noGrp="1"/>
          </p:cNvSpPr>
          <p:nvPr>
            <p:ph type="title"/>
          </p:nvPr>
        </p:nvSpPr>
        <p:spPr/>
        <p:txBody>
          <a:bodyPr/>
          <a:lstStyle/>
          <a:p>
            <a:r>
              <a:rPr lang="en-US" dirty="0"/>
              <a:t>Primary Sources</a:t>
            </a:r>
          </a:p>
        </p:txBody>
      </p:sp>
      <p:sp>
        <p:nvSpPr>
          <p:cNvPr id="3" name="Content Placeholder 2">
            <a:extLst>
              <a:ext uri="{FF2B5EF4-FFF2-40B4-BE49-F238E27FC236}">
                <a16:creationId xmlns:a16="http://schemas.microsoft.com/office/drawing/2014/main" id="{CCD1C5D3-1D5B-00FF-C80C-711F1B4376D6}"/>
              </a:ext>
            </a:extLst>
          </p:cNvPr>
          <p:cNvSpPr>
            <a:spLocks noGrp="1"/>
          </p:cNvSpPr>
          <p:nvPr>
            <p:ph idx="1"/>
          </p:nvPr>
        </p:nvSpPr>
        <p:spPr/>
        <p:txBody>
          <a:bodyPr/>
          <a:lstStyle/>
          <a:p>
            <a:r>
              <a:rPr lang="en-US" dirty="0"/>
              <a:t>Take a look at the following videos to learn more about:</a:t>
            </a:r>
          </a:p>
          <a:p>
            <a:pPr lvl="1"/>
            <a:r>
              <a:rPr lang="en-US" dirty="0">
                <a:hlinkClick r:id="rId3"/>
              </a:rPr>
              <a:t>what a primary source </a:t>
            </a:r>
            <a:r>
              <a:rPr lang="en-US" dirty="0"/>
              <a:t>is</a:t>
            </a:r>
          </a:p>
          <a:p>
            <a:pPr lvl="1"/>
            <a:r>
              <a:rPr lang="en-US" dirty="0"/>
              <a:t>some </a:t>
            </a:r>
            <a:r>
              <a:rPr lang="en-US" dirty="0">
                <a:hlinkClick r:id="rId4"/>
              </a:rPr>
              <a:t>examples of primary sources </a:t>
            </a:r>
            <a:endParaRPr lang="en-US" dirty="0"/>
          </a:p>
          <a:p>
            <a:pPr lvl="1"/>
            <a:r>
              <a:rPr lang="en-US" dirty="0"/>
              <a:t>and </a:t>
            </a:r>
            <a:r>
              <a:rPr lang="en-US" dirty="0">
                <a:hlinkClick r:id="rId5"/>
              </a:rPr>
              <a:t>when to use them</a:t>
            </a:r>
            <a:endParaRPr lang="en-US" dirty="0"/>
          </a:p>
          <a:p>
            <a:endParaRPr lang="en-US" dirty="0"/>
          </a:p>
        </p:txBody>
      </p:sp>
      <p:sp>
        <p:nvSpPr>
          <p:cNvPr id="5" name="Slide Number Placeholder 4">
            <a:extLst>
              <a:ext uri="{FF2B5EF4-FFF2-40B4-BE49-F238E27FC236}">
                <a16:creationId xmlns:a16="http://schemas.microsoft.com/office/drawing/2014/main" id="{507511CD-A655-2F2A-5239-612EA00DC5AB}"/>
              </a:ext>
            </a:extLst>
          </p:cNvPr>
          <p:cNvSpPr>
            <a:spLocks noGrp="1"/>
          </p:cNvSpPr>
          <p:nvPr>
            <p:ph type="sldNum" sz="quarter" idx="12"/>
          </p:nvPr>
        </p:nvSpPr>
        <p:spPr/>
        <p:txBody>
          <a:bodyPr/>
          <a:lstStyle/>
          <a:p>
            <a:fld id="{5DEF7F31-0B8A-474A-B86C-91F381754329}" type="slidenum">
              <a:rPr lang="en-US" smtClean="0"/>
              <a:t>32</a:t>
            </a:fld>
            <a:endParaRPr lang="en-US"/>
          </a:p>
        </p:txBody>
      </p:sp>
    </p:spTree>
    <p:extLst>
      <p:ext uri="{BB962C8B-B14F-4D97-AF65-F5344CB8AC3E}">
        <p14:creationId xmlns:p14="http://schemas.microsoft.com/office/powerpoint/2010/main" val="36321512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0F926-573C-4253-6647-01C4BFFE4D7B}"/>
              </a:ext>
            </a:extLst>
          </p:cNvPr>
          <p:cNvSpPr>
            <a:spLocks noGrp="1"/>
          </p:cNvSpPr>
          <p:nvPr>
            <p:ph type="title"/>
          </p:nvPr>
        </p:nvSpPr>
        <p:spPr/>
        <p:txBody>
          <a:bodyPr/>
          <a:lstStyle/>
          <a:p>
            <a:r>
              <a:rPr lang="en-US" dirty="0"/>
              <a:t>Secondary Sources</a:t>
            </a:r>
          </a:p>
        </p:txBody>
      </p:sp>
      <p:sp>
        <p:nvSpPr>
          <p:cNvPr id="3" name="Content Placeholder 2">
            <a:extLst>
              <a:ext uri="{FF2B5EF4-FFF2-40B4-BE49-F238E27FC236}">
                <a16:creationId xmlns:a16="http://schemas.microsoft.com/office/drawing/2014/main" id="{00E7631D-C1B6-5B4B-562E-11F12A170C62}"/>
              </a:ext>
            </a:extLst>
          </p:cNvPr>
          <p:cNvSpPr>
            <a:spLocks noGrp="1"/>
          </p:cNvSpPr>
          <p:nvPr>
            <p:ph idx="1"/>
          </p:nvPr>
        </p:nvSpPr>
        <p:spPr/>
        <p:txBody>
          <a:bodyPr/>
          <a:lstStyle/>
          <a:p>
            <a:r>
              <a:rPr lang="en-US" dirty="0"/>
              <a:t>Take a look at the following videos to learn more about:</a:t>
            </a:r>
          </a:p>
          <a:p>
            <a:pPr lvl="1"/>
            <a:r>
              <a:rPr lang="en-US" dirty="0"/>
              <a:t>What a </a:t>
            </a:r>
            <a:r>
              <a:rPr lang="en-US" dirty="0">
                <a:hlinkClick r:id="rId3"/>
              </a:rPr>
              <a:t>secondary source </a:t>
            </a:r>
            <a:r>
              <a:rPr lang="en-US" dirty="0"/>
              <a:t>is</a:t>
            </a:r>
          </a:p>
          <a:p>
            <a:pPr lvl="1"/>
            <a:r>
              <a:rPr lang="en-US" dirty="0"/>
              <a:t>Some </a:t>
            </a:r>
            <a:r>
              <a:rPr lang="en-US" dirty="0">
                <a:hlinkClick r:id="rId4"/>
              </a:rPr>
              <a:t>examples of secondary sources</a:t>
            </a:r>
            <a:endParaRPr lang="en-US" dirty="0"/>
          </a:p>
          <a:p>
            <a:pPr lvl="1"/>
            <a:r>
              <a:rPr lang="en-US" dirty="0"/>
              <a:t> And </a:t>
            </a:r>
            <a:r>
              <a:rPr lang="en-US" dirty="0">
                <a:hlinkClick r:id="rId5"/>
              </a:rPr>
              <a:t>when to use them</a:t>
            </a:r>
            <a:endParaRPr lang="en-US" dirty="0"/>
          </a:p>
          <a:p>
            <a:endParaRPr lang="en-US" dirty="0"/>
          </a:p>
        </p:txBody>
      </p:sp>
      <p:sp>
        <p:nvSpPr>
          <p:cNvPr id="5" name="Slide Number Placeholder 4">
            <a:extLst>
              <a:ext uri="{FF2B5EF4-FFF2-40B4-BE49-F238E27FC236}">
                <a16:creationId xmlns:a16="http://schemas.microsoft.com/office/drawing/2014/main" id="{A4C2A86E-C0CC-9388-9E62-82CF9683BFD5}"/>
              </a:ext>
            </a:extLst>
          </p:cNvPr>
          <p:cNvSpPr>
            <a:spLocks noGrp="1"/>
          </p:cNvSpPr>
          <p:nvPr>
            <p:ph type="sldNum" sz="quarter" idx="12"/>
          </p:nvPr>
        </p:nvSpPr>
        <p:spPr/>
        <p:txBody>
          <a:bodyPr/>
          <a:lstStyle/>
          <a:p>
            <a:fld id="{5DEF7F31-0B8A-474A-B86C-91F381754329}" type="slidenum">
              <a:rPr lang="en-US" smtClean="0"/>
              <a:t>33</a:t>
            </a:fld>
            <a:endParaRPr lang="en-US"/>
          </a:p>
        </p:txBody>
      </p:sp>
    </p:spTree>
    <p:extLst>
      <p:ext uri="{BB962C8B-B14F-4D97-AF65-F5344CB8AC3E}">
        <p14:creationId xmlns:p14="http://schemas.microsoft.com/office/powerpoint/2010/main" val="4529517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1EF6C-D07D-351F-2C47-D678648AD6E0}"/>
              </a:ext>
            </a:extLst>
          </p:cNvPr>
          <p:cNvSpPr>
            <a:spLocks noGrp="1"/>
          </p:cNvSpPr>
          <p:nvPr>
            <p:ph type="title"/>
          </p:nvPr>
        </p:nvSpPr>
        <p:spPr/>
        <p:txBody>
          <a:bodyPr/>
          <a:lstStyle/>
          <a:p>
            <a:r>
              <a:rPr lang="en-US" dirty="0"/>
              <a:t>Primary and Secondary Sources Comparison, Content &amp; Review</a:t>
            </a:r>
          </a:p>
        </p:txBody>
      </p:sp>
      <p:sp>
        <p:nvSpPr>
          <p:cNvPr id="3" name="Content Placeholder 2">
            <a:extLst>
              <a:ext uri="{FF2B5EF4-FFF2-40B4-BE49-F238E27FC236}">
                <a16:creationId xmlns:a16="http://schemas.microsoft.com/office/drawing/2014/main" id="{5198224E-FBFF-8B67-212E-CDA88A38DC8F}"/>
              </a:ext>
            </a:extLst>
          </p:cNvPr>
          <p:cNvSpPr>
            <a:spLocks noGrp="1"/>
          </p:cNvSpPr>
          <p:nvPr>
            <p:ph idx="1"/>
          </p:nvPr>
        </p:nvSpPr>
        <p:spPr/>
        <p:txBody>
          <a:bodyPr/>
          <a:lstStyle/>
          <a:p>
            <a:r>
              <a:rPr lang="en-US" dirty="0"/>
              <a:t>Take a look at the following video to learn more about:</a:t>
            </a:r>
          </a:p>
          <a:p>
            <a:pPr marL="617220" lvl="1" indent="-342900">
              <a:buFont typeface="Arial" panose="020B0604020202020204" pitchFamily="34" charset="0"/>
              <a:buChar char="•"/>
            </a:pPr>
            <a:r>
              <a:rPr lang="en-US" b="0" dirty="0"/>
              <a:t>What is the </a:t>
            </a:r>
            <a:r>
              <a:rPr lang="en-US" b="0" dirty="0">
                <a:hlinkClick r:id="rId3"/>
              </a:rPr>
              <a:t>difference between primary and secondary sources </a:t>
            </a:r>
          </a:p>
          <a:p>
            <a:pPr marL="617220" lvl="1" indent="-342900">
              <a:buFont typeface="Arial" panose="020B0604020202020204" pitchFamily="34" charset="0"/>
              <a:buChar char="•"/>
            </a:pPr>
            <a:r>
              <a:rPr lang="en-US" b="0" dirty="0"/>
              <a:t>Why it is important to consider </a:t>
            </a:r>
            <a:r>
              <a:rPr lang="en-US" b="0" dirty="0">
                <a:hlinkClick r:id="rId4"/>
              </a:rPr>
              <a:t>context</a:t>
            </a:r>
            <a:r>
              <a:rPr lang="en-US" b="0" dirty="0"/>
              <a:t> when using primary and secondary resources</a:t>
            </a:r>
          </a:p>
          <a:p>
            <a:pPr marL="617220" lvl="1" indent="-342900">
              <a:buFont typeface="Arial" panose="020B0604020202020204" pitchFamily="34" charset="0"/>
              <a:buChar char="•"/>
            </a:pPr>
            <a:r>
              <a:rPr lang="en-US" b="0" dirty="0"/>
              <a:t>And r</a:t>
            </a:r>
            <a:r>
              <a:rPr lang="en-US" b="0" dirty="0">
                <a:hlinkClick r:id="rId5"/>
              </a:rPr>
              <a:t>eview </a:t>
            </a:r>
            <a:r>
              <a:rPr lang="en-US" b="0" dirty="0"/>
              <a:t>your knowledge of primary and secondary sources. </a:t>
            </a:r>
          </a:p>
          <a:p>
            <a:endParaRPr lang="en-US" dirty="0"/>
          </a:p>
        </p:txBody>
      </p:sp>
      <p:sp>
        <p:nvSpPr>
          <p:cNvPr id="5" name="Slide Number Placeholder 4">
            <a:extLst>
              <a:ext uri="{FF2B5EF4-FFF2-40B4-BE49-F238E27FC236}">
                <a16:creationId xmlns:a16="http://schemas.microsoft.com/office/drawing/2014/main" id="{DB663518-5E4D-C256-85F0-B677EE7D4D39}"/>
              </a:ext>
            </a:extLst>
          </p:cNvPr>
          <p:cNvSpPr>
            <a:spLocks noGrp="1"/>
          </p:cNvSpPr>
          <p:nvPr>
            <p:ph type="sldNum" sz="quarter" idx="12"/>
          </p:nvPr>
        </p:nvSpPr>
        <p:spPr/>
        <p:txBody>
          <a:bodyPr/>
          <a:lstStyle/>
          <a:p>
            <a:fld id="{5DEF7F31-0B8A-474A-B86C-91F381754329}" type="slidenum">
              <a:rPr lang="en-US" smtClean="0"/>
              <a:t>34</a:t>
            </a:fld>
            <a:endParaRPr lang="en-US"/>
          </a:p>
        </p:txBody>
      </p:sp>
    </p:spTree>
    <p:extLst>
      <p:ext uri="{BB962C8B-B14F-4D97-AF65-F5344CB8AC3E}">
        <p14:creationId xmlns:p14="http://schemas.microsoft.com/office/powerpoint/2010/main" val="15866574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B3473-8CD2-84E9-7348-14453DCE3532}"/>
              </a:ext>
            </a:extLst>
          </p:cNvPr>
          <p:cNvSpPr>
            <a:spLocks noGrp="1"/>
          </p:cNvSpPr>
          <p:nvPr>
            <p:ph type="title"/>
          </p:nvPr>
        </p:nvSpPr>
        <p:spPr/>
        <p:txBody>
          <a:bodyPr/>
          <a:lstStyle/>
          <a:p>
            <a:r>
              <a:rPr lang="en-US" dirty="0"/>
              <a:t>6.6 – Search Terms</a:t>
            </a:r>
          </a:p>
        </p:txBody>
      </p:sp>
      <p:sp>
        <p:nvSpPr>
          <p:cNvPr id="3" name="Text Placeholder 2">
            <a:extLst>
              <a:ext uri="{FF2B5EF4-FFF2-40B4-BE49-F238E27FC236}">
                <a16:creationId xmlns:a16="http://schemas.microsoft.com/office/drawing/2014/main" id="{04635D36-A0DB-7ACB-AD4F-B7EAC6F9BCA2}"/>
              </a:ext>
            </a:extLst>
          </p:cNvPr>
          <p:cNvSpPr>
            <a:spLocks noGrp="1"/>
          </p:cNvSpPr>
          <p:nvPr>
            <p:ph type="body" sz="quarter" idx="13"/>
          </p:nvPr>
        </p:nvSpPr>
        <p:spPr/>
        <p:txBody>
          <a:bodyPr/>
          <a:lstStyle/>
          <a:p>
            <a:r>
              <a:rPr lang="en-US" dirty="0"/>
              <a:t>Learning Objectives</a:t>
            </a:r>
          </a:p>
        </p:txBody>
      </p:sp>
      <p:sp>
        <p:nvSpPr>
          <p:cNvPr id="4" name="Content Placeholder 3">
            <a:extLst>
              <a:ext uri="{FF2B5EF4-FFF2-40B4-BE49-F238E27FC236}">
                <a16:creationId xmlns:a16="http://schemas.microsoft.com/office/drawing/2014/main" id="{A3EAC0FD-E08C-DBFB-6B6F-E5E389BF426F}"/>
              </a:ext>
            </a:extLst>
          </p:cNvPr>
          <p:cNvSpPr>
            <a:spLocks noGrp="1"/>
          </p:cNvSpPr>
          <p:nvPr>
            <p:ph idx="1"/>
          </p:nvPr>
        </p:nvSpPr>
        <p:spPr/>
        <p:txBody>
          <a:bodyPr/>
          <a:lstStyle/>
          <a:p>
            <a:r>
              <a:rPr lang="en-US" dirty="0"/>
              <a:t>Describe why creating good search terms is important,</a:t>
            </a:r>
          </a:p>
          <a:p>
            <a:r>
              <a:rPr lang="en-US" dirty="0"/>
              <a:t>Identify different strategies for creating effective search terms.</a:t>
            </a:r>
          </a:p>
          <a:p>
            <a:endParaRPr lang="en-US" dirty="0"/>
          </a:p>
        </p:txBody>
      </p:sp>
      <p:sp>
        <p:nvSpPr>
          <p:cNvPr id="6" name="Slide Number Placeholder 5">
            <a:extLst>
              <a:ext uri="{FF2B5EF4-FFF2-40B4-BE49-F238E27FC236}">
                <a16:creationId xmlns:a16="http://schemas.microsoft.com/office/drawing/2014/main" id="{7F6EA3DE-14D5-7DAF-8D55-D55F973B271D}"/>
              </a:ext>
            </a:extLst>
          </p:cNvPr>
          <p:cNvSpPr>
            <a:spLocks noGrp="1"/>
          </p:cNvSpPr>
          <p:nvPr>
            <p:ph type="sldNum" sz="quarter" idx="12"/>
          </p:nvPr>
        </p:nvSpPr>
        <p:spPr/>
        <p:txBody>
          <a:bodyPr/>
          <a:lstStyle/>
          <a:p>
            <a:fld id="{5DEF7F31-0B8A-474A-B86C-91F381754329}" type="slidenum">
              <a:rPr lang="en-US" smtClean="0"/>
              <a:t>35</a:t>
            </a:fld>
            <a:endParaRPr lang="en-US"/>
          </a:p>
        </p:txBody>
      </p:sp>
    </p:spTree>
    <p:extLst>
      <p:ext uri="{BB962C8B-B14F-4D97-AF65-F5344CB8AC3E}">
        <p14:creationId xmlns:p14="http://schemas.microsoft.com/office/powerpoint/2010/main" val="6813554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08466-E335-B123-DE52-A6BDD9EDFEA4}"/>
              </a:ext>
            </a:extLst>
          </p:cNvPr>
          <p:cNvSpPr>
            <a:spLocks noGrp="1"/>
          </p:cNvSpPr>
          <p:nvPr>
            <p:ph type="title"/>
          </p:nvPr>
        </p:nvSpPr>
        <p:spPr/>
        <p:txBody>
          <a:bodyPr/>
          <a:lstStyle/>
          <a:p>
            <a:r>
              <a:rPr lang="en-US" dirty="0"/>
              <a:t>Generating Search Terms</a:t>
            </a:r>
          </a:p>
        </p:txBody>
      </p:sp>
      <p:sp>
        <p:nvSpPr>
          <p:cNvPr id="3" name="Content Placeholder 2">
            <a:extLst>
              <a:ext uri="{FF2B5EF4-FFF2-40B4-BE49-F238E27FC236}">
                <a16:creationId xmlns:a16="http://schemas.microsoft.com/office/drawing/2014/main" id="{6B7D68CD-7CB8-146F-8072-FCBDCC20F8B4}"/>
              </a:ext>
            </a:extLst>
          </p:cNvPr>
          <p:cNvSpPr>
            <a:spLocks noGrp="1"/>
          </p:cNvSpPr>
          <p:nvPr>
            <p:ph idx="1"/>
          </p:nvPr>
        </p:nvSpPr>
        <p:spPr/>
        <p:txBody>
          <a:bodyPr/>
          <a:lstStyle/>
          <a:p>
            <a:r>
              <a:rPr lang="en-US" dirty="0"/>
              <a:t>Take a look at the following videos to learn how:</a:t>
            </a:r>
          </a:p>
          <a:p>
            <a:pPr marL="617220" lvl="1" indent="-342900">
              <a:buFont typeface="Arial" panose="020B0604020202020204" pitchFamily="34" charset="0"/>
              <a:buChar char="•"/>
            </a:pPr>
            <a:r>
              <a:rPr lang="en-US" b="0" dirty="0"/>
              <a:t>To </a:t>
            </a:r>
            <a:r>
              <a:rPr lang="en-US" b="0" dirty="0">
                <a:hlinkClick r:id="rId3"/>
              </a:rPr>
              <a:t>generate search terms</a:t>
            </a:r>
          </a:p>
          <a:p>
            <a:pPr marL="617220" lvl="1" indent="-342900">
              <a:buFont typeface="Arial" panose="020B0604020202020204" pitchFamily="34" charset="0"/>
              <a:buChar char="•"/>
            </a:pPr>
            <a:r>
              <a:rPr lang="en-US" b="0" dirty="0"/>
              <a:t>Effective </a:t>
            </a:r>
            <a:r>
              <a:rPr lang="en-US" b="0" dirty="0">
                <a:hlinkClick r:id="rId4"/>
              </a:rPr>
              <a:t>search terms can help you</a:t>
            </a:r>
            <a:r>
              <a:rPr lang="en-US" b="0" dirty="0"/>
              <a:t> research</a:t>
            </a:r>
          </a:p>
          <a:p>
            <a:pPr marL="617220" lvl="1" indent="-342900">
              <a:buFont typeface="Arial" panose="020B0604020202020204" pitchFamily="34" charset="0"/>
              <a:buChar char="•"/>
            </a:pPr>
            <a:r>
              <a:rPr lang="en-US" b="0" dirty="0"/>
              <a:t>The </a:t>
            </a:r>
            <a:r>
              <a:rPr lang="en-US" b="0" dirty="0">
                <a:hlinkClick r:id="rId5"/>
              </a:rPr>
              <a:t>searching process </a:t>
            </a:r>
            <a:r>
              <a:rPr lang="en-US" b="0" dirty="0"/>
              <a:t>works</a:t>
            </a:r>
          </a:p>
          <a:p>
            <a:pPr marL="617220" lvl="1" indent="-342900">
              <a:buFont typeface="Arial" panose="020B0604020202020204" pitchFamily="34" charset="0"/>
              <a:buChar char="•"/>
            </a:pPr>
            <a:r>
              <a:rPr lang="en-US" b="0" dirty="0"/>
              <a:t>To </a:t>
            </a:r>
            <a:r>
              <a:rPr lang="en-US" b="0" dirty="0">
                <a:hlinkClick r:id="rId6"/>
              </a:rPr>
              <a:t>identify and use main ideas </a:t>
            </a:r>
            <a:r>
              <a:rPr lang="en-US" b="0" dirty="0"/>
              <a:t>as search terms</a:t>
            </a:r>
          </a:p>
          <a:p>
            <a:pPr marL="617220" lvl="1" indent="-342900">
              <a:buFont typeface="Arial" panose="020B0604020202020204" pitchFamily="34" charset="0"/>
              <a:buChar char="•"/>
            </a:pPr>
            <a:r>
              <a:rPr lang="en-US" b="0" dirty="0"/>
              <a:t>To </a:t>
            </a:r>
            <a:r>
              <a:rPr lang="en-US" b="0" dirty="0">
                <a:hlinkClick r:id="rId7"/>
              </a:rPr>
              <a:t>brainstorm</a:t>
            </a:r>
            <a:r>
              <a:rPr lang="en-US" b="0" dirty="0"/>
              <a:t> search terms</a:t>
            </a:r>
          </a:p>
          <a:p>
            <a:pPr marL="617220" lvl="1" indent="-342900">
              <a:buFont typeface="Arial" panose="020B0604020202020204" pitchFamily="34" charset="0"/>
              <a:buChar char="•"/>
            </a:pPr>
            <a:r>
              <a:rPr lang="en-US" b="0" dirty="0"/>
              <a:t>How </a:t>
            </a:r>
            <a:r>
              <a:rPr lang="en-US" b="0" dirty="0">
                <a:hlinkClick r:id="rId8"/>
              </a:rPr>
              <a:t>synonyms and related ideas </a:t>
            </a:r>
            <a:r>
              <a:rPr lang="en-US" b="0" dirty="0"/>
              <a:t>can be used to find sources </a:t>
            </a:r>
          </a:p>
          <a:p>
            <a:endParaRPr lang="en-US" dirty="0"/>
          </a:p>
        </p:txBody>
      </p:sp>
      <p:sp>
        <p:nvSpPr>
          <p:cNvPr id="5" name="Slide Number Placeholder 4">
            <a:extLst>
              <a:ext uri="{FF2B5EF4-FFF2-40B4-BE49-F238E27FC236}">
                <a16:creationId xmlns:a16="http://schemas.microsoft.com/office/drawing/2014/main" id="{8DA29C67-8022-9515-3489-C17ADC3FD037}"/>
              </a:ext>
            </a:extLst>
          </p:cNvPr>
          <p:cNvSpPr>
            <a:spLocks noGrp="1"/>
          </p:cNvSpPr>
          <p:nvPr>
            <p:ph type="sldNum" sz="quarter" idx="12"/>
          </p:nvPr>
        </p:nvSpPr>
        <p:spPr/>
        <p:txBody>
          <a:bodyPr/>
          <a:lstStyle/>
          <a:p>
            <a:fld id="{5DEF7F31-0B8A-474A-B86C-91F381754329}" type="slidenum">
              <a:rPr lang="en-US" smtClean="0"/>
              <a:t>36</a:t>
            </a:fld>
            <a:endParaRPr lang="en-US"/>
          </a:p>
        </p:txBody>
      </p:sp>
    </p:spTree>
    <p:extLst>
      <p:ext uri="{BB962C8B-B14F-4D97-AF65-F5344CB8AC3E}">
        <p14:creationId xmlns:p14="http://schemas.microsoft.com/office/powerpoint/2010/main" val="10871810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7352F-F586-FAB0-5737-B7B8D06506A5}"/>
              </a:ext>
            </a:extLst>
          </p:cNvPr>
          <p:cNvSpPr>
            <a:spLocks noGrp="1"/>
          </p:cNvSpPr>
          <p:nvPr>
            <p:ph type="title"/>
          </p:nvPr>
        </p:nvSpPr>
        <p:spPr/>
        <p:txBody>
          <a:bodyPr/>
          <a:lstStyle/>
          <a:p>
            <a:r>
              <a:rPr lang="en-US" dirty="0"/>
              <a:t>6.7 – Internet Searching Tips</a:t>
            </a:r>
          </a:p>
        </p:txBody>
      </p:sp>
      <p:sp>
        <p:nvSpPr>
          <p:cNvPr id="3" name="Text Placeholder 2">
            <a:extLst>
              <a:ext uri="{FF2B5EF4-FFF2-40B4-BE49-F238E27FC236}">
                <a16:creationId xmlns:a16="http://schemas.microsoft.com/office/drawing/2014/main" id="{26A5DB4C-1A7E-AA79-9516-63C7333CCC8D}"/>
              </a:ext>
            </a:extLst>
          </p:cNvPr>
          <p:cNvSpPr>
            <a:spLocks noGrp="1"/>
          </p:cNvSpPr>
          <p:nvPr>
            <p:ph type="body" sz="quarter" idx="13"/>
          </p:nvPr>
        </p:nvSpPr>
        <p:spPr/>
        <p:txBody>
          <a:bodyPr/>
          <a:lstStyle/>
          <a:p>
            <a:r>
              <a:rPr lang="en-US" dirty="0"/>
              <a:t>Learning Objectives</a:t>
            </a:r>
          </a:p>
        </p:txBody>
      </p:sp>
      <p:sp>
        <p:nvSpPr>
          <p:cNvPr id="4" name="Content Placeholder 3">
            <a:extLst>
              <a:ext uri="{FF2B5EF4-FFF2-40B4-BE49-F238E27FC236}">
                <a16:creationId xmlns:a16="http://schemas.microsoft.com/office/drawing/2014/main" id="{6D03F8E0-C788-0D24-5FC5-8E7E946371A1}"/>
              </a:ext>
            </a:extLst>
          </p:cNvPr>
          <p:cNvSpPr>
            <a:spLocks noGrp="1"/>
          </p:cNvSpPr>
          <p:nvPr>
            <p:ph idx="1"/>
          </p:nvPr>
        </p:nvSpPr>
        <p:spPr/>
        <p:txBody>
          <a:bodyPr/>
          <a:lstStyle/>
          <a:p>
            <a:r>
              <a:rPr lang="en-US" dirty="0"/>
              <a:t>Apply advanced search techniques to find appropriate internet resources,</a:t>
            </a:r>
          </a:p>
          <a:p>
            <a:r>
              <a:rPr lang="en-US" dirty="0"/>
              <a:t>Develop strategies to search the internet efficiently.</a:t>
            </a:r>
          </a:p>
          <a:p>
            <a:endParaRPr lang="en-US" dirty="0"/>
          </a:p>
        </p:txBody>
      </p:sp>
      <p:sp>
        <p:nvSpPr>
          <p:cNvPr id="6" name="Slide Number Placeholder 5">
            <a:extLst>
              <a:ext uri="{FF2B5EF4-FFF2-40B4-BE49-F238E27FC236}">
                <a16:creationId xmlns:a16="http://schemas.microsoft.com/office/drawing/2014/main" id="{24407B9F-14F6-E206-975D-0294047E8040}"/>
              </a:ext>
            </a:extLst>
          </p:cNvPr>
          <p:cNvSpPr>
            <a:spLocks noGrp="1"/>
          </p:cNvSpPr>
          <p:nvPr>
            <p:ph type="sldNum" sz="quarter" idx="12"/>
          </p:nvPr>
        </p:nvSpPr>
        <p:spPr/>
        <p:txBody>
          <a:bodyPr/>
          <a:lstStyle/>
          <a:p>
            <a:fld id="{5DEF7F31-0B8A-474A-B86C-91F381754329}" type="slidenum">
              <a:rPr lang="en-US" smtClean="0"/>
              <a:t>37</a:t>
            </a:fld>
            <a:endParaRPr lang="en-US"/>
          </a:p>
        </p:txBody>
      </p:sp>
    </p:spTree>
    <p:extLst>
      <p:ext uri="{BB962C8B-B14F-4D97-AF65-F5344CB8AC3E}">
        <p14:creationId xmlns:p14="http://schemas.microsoft.com/office/powerpoint/2010/main" val="3124354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28A71-5B68-7C32-197F-1D23DEB84CBB}"/>
              </a:ext>
            </a:extLst>
          </p:cNvPr>
          <p:cNvSpPr>
            <a:spLocks noGrp="1"/>
          </p:cNvSpPr>
          <p:nvPr>
            <p:ph type="title"/>
          </p:nvPr>
        </p:nvSpPr>
        <p:spPr/>
        <p:txBody>
          <a:bodyPr/>
          <a:lstStyle/>
          <a:p>
            <a:r>
              <a:rPr lang="en-US" dirty="0"/>
              <a:t>Internet Searching Tip</a:t>
            </a:r>
          </a:p>
        </p:txBody>
      </p:sp>
      <p:sp>
        <p:nvSpPr>
          <p:cNvPr id="3" name="Content Placeholder 2">
            <a:extLst>
              <a:ext uri="{FF2B5EF4-FFF2-40B4-BE49-F238E27FC236}">
                <a16:creationId xmlns:a16="http://schemas.microsoft.com/office/drawing/2014/main" id="{DEDDEBD6-352B-F71A-D86B-4E6A8B783EF2}"/>
              </a:ext>
            </a:extLst>
          </p:cNvPr>
          <p:cNvSpPr>
            <a:spLocks noGrp="1"/>
          </p:cNvSpPr>
          <p:nvPr>
            <p:ph idx="1"/>
          </p:nvPr>
        </p:nvSpPr>
        <p:spPr/>
        <p:txBody>
          <a:bodyPr/>
          <a:lstStyle/>
          <a:p>
            <a:r>
              <a:rPr lang="en-US" dirty="0"/>
              <a:t>Take a look at the following videos to learn about:</a:t>
            </a:r>
          </a:p>
          <a:p>
            <a:pPr marL="617220" lvl="1" indent="-342900">
              <a:buFont typeface="Arial" panose="020B0604020202020204" pitchFamily="34" charset="0"/>
              <a:buChar char="•"/>
            </a:pPr>
            <a:r>
              <a:rPr lang="en-US" b="0" dirty="0"/>
              <a:t>The </a:t>
            </a:r>
            <a:r>
              <a:rPr lang="en-US" b="0" dirty="0">
                <a:hlinkClick r:id="rId3"/>
              </a:rPr>
              <a:t>basics of Google </a:t>
            </a:r>
            <a:endParaRPr lang="en-US" b="0" dirty="0"/>
          </a:p>
          <a:p>
            <a:pPr marL="617220" lvl="1" indent="-342900">
              <a:buFont typeface="Arial" panose="020B0604020202020204" pitchFamily="34" charset="0"/>
              <a:buChar char="•"/>
            </a:pPr>
            <a:r>
              <a:rPr lang="en-US" b="0" dirty="0"/>
              <a:t>General search </a:t>
            </a:r>
            <a:r>
              <a:rPr lang="en-US" b="0" dirty="0">
                <a:hlinkClick r:id="rId4"/>
              </a:rPr>
              <a:t>strategies</a:t>
            </a:r>
            <a:endParaRPr lang="en-US" b="0" dirty="0"/>
          </a:p>
          <a:p>
            <a:pPr marL="617220" lvl="1" indent="-342900">
              <a:buFont typeface="Arial" panose="020B0604020202020204" pitchFamily="34" charset="0"/>
              <a:buChar char="•"/>
            </a:pPr>
            <a:r>
              <a:rPr lang="en-US" b="0" dirty="0"/>
              <a:t>How to use quotation marks to </a:t>
            </a:r>
            <a:r>
              <a:rPr lang="en-US" b="0" dirty="0">
                <a:hlinkClick r:id="rId5"/>
              </a:rPr>
              <a:t>help you search</a:t>
            </a:r>
            <a:endParaRPr lang="en-US" b="0" dirty="0"/>
          </a:p>
          <a:p>
            <a:pPr marL="617220" lvl="1" indent="-342900">
              <a:buFont typeface="Arial" panose="020B0604020202020204" pitchFamily="34" charset="0"/>
              <a:buChar char="•"/>
            </a:pPr>
            <a:r>
              <a:rPr lang="en-US" b="0" dirty="0">
                <a:hlinkClick r:id="rId6"/>
              </a:rPr>
              <a:t>More search strategies </a:t>
            </a:r>
            <a:r>
              <a:rPr lang="en-US" b="0" dirty="0"/>
              <a:t>to help narrow or broaden your search</a:t>
            </a:r>
          </a:p>
          <a:p>
            <a:pPr marL="617220" lvl="1" indent="-342900">
              <a:buFont typeface="Arial" panose="020B0604020202020204" pitchFamily="34" charset="0"/>
              <a:buChar char="•"/>
            </a:pPr>
            <a:r>
              <a:rPr lang="en-US" b="0" dirty="0"/>
              <a:t>How to use </a:t>
            </a:r>
            <a:r>
              <a:rPr lang="en-US" b="0" dirty="0">
                <a:hlinkClick r:id="rId7"/>
              </a:rPr>
              <a:t>Google advanced search</a:t>
            </a:r>
            <a:endParaRPr lang="en-US" b="0" dirty="0"/>
          </a:p>
          <a:p>
            <a:pPr marL="617220" lvl="1" indent="-342900">
              <a:buFont typeface="Arial" panose="020B0604020202020204" pitchFamily="34" charset="0"/>
              <a:buChar char="•"/>
            </a:pPr>
            <a:r>
              <a:rPr lang="en-US" b="0" dirty="0">
                <a:hlinkClick r:id="rId8"/>
              </a:rPr>
              <a:t>Other search engine </a:t>
            </a:r>
            <a:r>
              <a:rPr lang="en-US" b="0" dirty="0"/>
              <a:t>options</a:t>
            </a:r>
          </a:p>
          <a:p>
            <a:endParaRPr lang="en-US" dirty="0"/>
          </a:p>
        </p:txBody>
      </p:sp>
      <p:sp>
        <p:nvSpPr>
          <p:cNvPr id="5" name="Slide Number Placeholder 4">
            <a:extLst>
              <a:ext uri="{FF2B5EF4-FFF2-40B4-BE49-F238E27FC236}">
                <a16:creationId xmlns:a16="http://schemas.microsoft.com/office/drawing/2014/main" id="{00CBB08D-8CA9-1098-D619-E737C3AE1740}"/>
              </a:ext>
            </a:extLst>
          </p:cNvPr>
          <p:cNvSpPr>
            <a:spLocks noGrp="1"/>
          </p:cNvSpPr>
          <p:nvPr>
            <p:ph type="sldNum" sz="quarter" idx="12"/>
          </p:nvPr>
        </p:nvSpPr>
        <p:spPr/>
        <p:txBody>
          <a:bodyPr/>
          <a:lstStyle/>
          <a:p>
            <a:fld id="{5DEF7F31-0B8A-474A-B86C-91F381754329}" type="slidenum">
              <a:rPr lang="en-US" smtClean="0"/>
              <a:t>38</a:t>
            </a:fld>
            <a:endParaRPr lang="en-US"/>
          </a:p>
        </p:txBody>
      </p:sp>
    </p:spTree>
    <p:extLst>
      <p:ext uri="{BB962C8B-B14F-4D97-AF65-F5344CB8AC3E}">
        <p14:creationId xmlns:p14="http://schemas.microsoft.com/office/powerpoint/2010/main" val="8148293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E65D9-B8E0-7548-2B23-FCBD6402970F}"/>
              </a:ext>
            </a:extLst>
          </p:cNvPr>
          <p:cNvSpPr>
            <a:spLocks noGrp="1"/>
          </p:cNvSpPr>
          <p:nvPr>
            <p:ph type="title"/>
          </p:nvPr>
        </p:nvSpPr>
        <p:spPr/>
        <p:txBody>
          <a:bodyPr/>
          <a:lstStyle/>
          <a:p>
            <a:r>
              <a:rPr lang="en-US" dirty="0"/>
              <a:t>Review</a:t>
            </a:r>
          </a:p>
        </p:txBody>
      </p:sp>
      <p:sp>
        <p:nvSpPr>
          <p:cNvPr id="3" name="Content Placeholder 2">
            <a:extLst>
              <a:ext uri="{FF2B5EF4-FFF2-40B4-BE49-F238E27FC236}">
                <a16:creationId xmlns:a16="http://schemas.microsoft.com/office/drawing/2014/main" id="{E75D5C1B-5F24-D168-5E86-99554E09D248}"/>
              </a:ext>
            </a:extLst>
          </p:cNvPr>
          <p:cNvSpPr>
            <a:spLocks noGrp="1"/>
          </p:cNvSpPr>
          <p:nvPr>
            <p:ph idx="1"/>
          </p:nvPr>
        </p:nvSpPr>
        <p:spPr/>
        <p:txBody>
          <a:bodyPr/>
          <a:lstStyle/>
          <a:p>
            <a:r>
              <a:rPr lang="en-US" dirty="0"/>
              <a:t>Use advanced options when searching.</a:t>
            </a:r>
          </a:p>
          <a:p>
            <a:r>
              <a:rPr lang="en-US" dirty="0"/>
              <a:t>Be specific.</a:t>
            </a:r>
          </a:p>
          <a:p>
            <a:r>
              <a:rPr lang="en-US" dirty="0"/>
              <a:t>Try different search engines.</a:t>
            </a:r>
          </a:p>
          <a:p>
            <a:r>
              <a:rPr lang="en-US" dirty="0"/>
              <a:t>Contact the library if you have any questions.</a:t>
            </a:r>
          </a:p>
          <a:p>
            <a:endParaRPr lang="en-US" dirty="0"/>
          </a:p>
        </p:txBody>
      </p:sp>
      <p:sp>
        <p:nvSpPr>
          <p:cNvPr id="5" name="TextBox 4">
            <a:extLst>
              <a:ext uri="{FF2B5EF4-FFF2-40B4-BE49-F238E27FC236}">
                <a16:creationId xmlns:a16="http://schemas.microsoft.com/office/drawing/2014/main" id="{778E0CEA-0950-C767-1B62-72090FFC78A9}"/>
              </a:ext>
            </a:extLst>
          </p:cNvPr>
          <p:cNvSpPr txBox="1"/>
          <p:nvPr/>
        </p:nvSpPr>
        <p:spPr>
          <a:xfrm>
            <a:off x="6803065" y="6344162"/>
            <a:ext cx="2547257" cy="338554"/>
          </a:xfrm>
          <a:prstGeom prst="rect">
            <a:avLst/>
          </a:prstGeom>
          <a:noFill/>
        </p:spPr>
        <p:txBody>
          <a:bodyPr wrap="square" rtlCol="0">
            <a:spAutoFit/>
          </a:bodyPr>
          <a:lstStyle/>
          <a:p>
            <a:r>
              <a:rPr lang="en-US" sz="1600" dirty="0">
                <a:solidFill>
                  <a:srgbClr val="39393A"/>
                </a:solidFill>
              </a:rPr>
              <a:t>(Booth et al., 2022)​</a:t>
            </a:r>
          </a:p>
        </p:txBody>
      </p:sp>
      <p:sp>
        <p:nvSpPr>
          <p:cNvPr id="6" name="Slide Number Placeholder 5">
            <a:extLst>
              <a:ext uri="{FF2B5EF4-FFF2-40B4-BE49-F238E27FC236}">
                <a16:creationId xmlns:a16="http://schemas.microsoft.com/office/drawing/2014/main" id="{1703CBF0-4DEC-898C-62DE-07BFD4411B8F}"/>
              </a:ext>
            </a:extLst>
          </p:cNvPr>
          <p:cNvSpPr>
            <a:spLocks noGrp="1"/>
          </p:cNvSpPr>
          <p:nvPr>
            <p:ph type="sldNum" sz="quarter" idx="12"/>
          </p:nvPr>
        </p:nvSpPr>
        <p:spPr/>
        <p:txBody>
          <a:bodyPr/>
          <a:lstStyle/>
          <a:p>
            <a:fld id="{5DEF7F31-0B8A-474A-B86C-91F381754329}" type="slidenum">
              <a:rPr lang="en-US" smtClean="0"/>
              <a:t>39</a:t>
            </a:fld>
            <a:endParaRPr lang="en-US"/>
          </a:p>
        </p:txBody>
      </p:sp>
    </p:spTree>
    <p:extLst>
      <p:ext uri="{BB962C8B-B14F-4D97-AF65-F5344CB8AC3E}">
        <p14:creationId xmlns:p14="http://schemas.microsoft.com/office/powerpoint/2010/main" val="1118582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2480C-9731-BB41-CD6D-C44A70B25C0A}"/>
              </a:ext>
            </a:extLst>
          </p:cNvPr>
          <p:cNvSpPr>
            <a:spLocks noGrp="1"/>
          </p:cNvSpPr>
          <p:nvPr>
            <p:ph type="title"/>
          </p:nvPr>
        </p:nvSpPr>
        <p:spPr/>
        <p:txBody>
          <a:bodyPr/>
          <a:lstStyle/>
          <a:p>
            <a:r>
              <a:rPr lang="en-US" dirty="0"/>
              <a:t>6.1 – Introduction To Research Writing</a:t>
            </a:r>
          </a:p>
        </p:txBody>
      </p:sp>
      <p:sp>
        <p:nvSpPr>
          <p:cNvPr id="3" name="Text Placeholder 2">
            <a:extLst>
              <a:ext uri="{FF2B5EF4-FFF2-40B4-BE49-F238E27FC236}">
                <a16:creationId xmlns:a16="http://schemas.microsoft.com/office/drawing/2014/main" id="{FF2DDCA8-8A57-553E-ABED-759408D4506D}"/>
              </a:ext>
            </a:extLst>
          </p:cNvPr>
          <p:cNvSpPr>
            <a:spLocks noGrp="1"/>
          </p:cNvSpPr>
          <p:nvPr>
            <p:ph type="body" sz="quarter" idx="13"/>
          </p:nvPr>
        </p:nvSpPr>
        <p:spPr/>
        <p:txBody>
          <a:bodyPr/>
          <a:lstStyle/>
          <a:p>
            <a:r>
              <a:rPr lang="en-US" dirty="0"/>
              <a:t>Learning Objectives</a:t>
            </a:r>
          </a:p>
        </p:txBody>
      </p:sp>
      <p:sp>
        <p:nvSpPr>
          <p:cNvPr id="4" name="Content Placeholder 3">
            <a:extLst>
              <a:ext uri="{FF2B5EF4-FFF2-40B4-BE49-F238E27FC236}">
                <a16:creationId xmlns:a16="http://schemas.microsoft.com/office/drawing/2014/main" id="{C209A797-1A43-069E-BD52-889C488E8A06}"/>
              </a:ext>
            </a:extLst>
          </p:cNvPr>
          <p:cNvSpPr>
            <a:spLocks noGrp="1"/>
          </p:cNvSpPr>
          <p:nvPr>
            <p:ph idx="1"/>
          </p:nvPr>
        </p:nvSpPr>
        <p:spPr/>
        <p:txBody>
          <a:bodyPr/>
          <a:lstStyle/>
          <a:p>
            <a:r>
              <a:rPr lang="en-US" dirty="0"/>
              <a:t>Identify reasons to research writing projects.</a:t>
            </a:r>
          </a:p>
          <a:p>
            <a:r>
              <a:rPr lang="en-US" dirty="0"/>
              <a:t>Outline the steps of the research writing process.</a:t>
            </a:r>
          </a:p>
          <a:p>
            <a:endParaRPr lang="en-US" dirty="0"/>
          </a:p>
        </p:txBody>
      </p:sp>
      <p:sp>
        <p:nvSpPr>
          <p:cNvPr id="6" name="Slide Number Placeholder 5">
            <a:extLst>
              <a:ext uri="{FF2B5EF4-FFF2-40B4-BE49-F238E27FC236}">
                <a16:creationId xmlns:a16="http://schemas.microsoft.com/office/drawing/2014/main" id="{BC51D0FD-D95D-470E-B49B-4BAB5BE08E3E}"/>
              </a:ext>
            </a:extLst>
          </p:cNvPr>
          <p:cNvSpPr>
            <a:spLocks noGrp="1"/>
          </p:cNvSpPr>
          <p:nvPr>
            <p:ph type="sldNum" sz="quarter" idx="12"/>
          </p:nvPr>
        </p:nvSpPr>
        <p:spPr/>
        <p:txBody>
          <a:bodyPr/>
          <a:lstStyle/>
          <a:p>
            <a:fld id="{5DEF7F31-0B8A-474A-B86C-91F381754329}" type="slidenum">
              <a:rPr lang="en-US" smtClean="0"/>
              <a:t>4</a:t>
            </a:fld>
            <a:endParaRPr lang="en-US"/>
          </a:p>
        </p:txBody>
      </p:sp>
    </p:spTree>
    <p:extLst>
      <p:ext uri="{BB962C8B-B14F-4D97-AF65-F5344CB8AC3E}">
        <p14:creationId xmlns:p14="http://schemas.microsoft.com/office/powerpoint/2010/main" val="361326537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FFD05-362D-7EDB-9155-DE8640ED59E8}"/>
              </a:ext>
            </a:extLst>
          </p:cNvPr>
          <p:cNvSpPr>
            <a:spLocks noGrp="1"/>
          </p:cNvSpPr>
          <p:nvPr>
            <p:ph type="title"/>
          </p:nvPr>
        </p:nvSpPr>
        <p:spPr/>
        <p:txBody>
          <a:bodyPr/>
          <a:lstStyle/>
          <a:p>
            <a:r>
              <a:rPr lang="en-US" dirty="0"/>
              <a:t>6.8 – Boolean Operators</a:t>
            </a:r>
          </a:p>
        </p:txBody>
      </p:sp>
      <p:sp>
        <p:nvSpPr>
          <p:cNvPr id="3" name="Text Placeholder 2">
            <a:extLst>
              <a:ext uri="{FF2B5EF4-FFF2-40B4-BE49-F238E27FC236}">
                <a16:creationId xmlns:a16="http://schemas.microsoft.com/office/drawing/2014/main" id="{D62FF060-28B8-7525-1F9A-0AD9122B986D}"/>
              </a:ext>
            </a:extLst>
          </p:cNvPr>
          <p:cNvSpPr>
            <a:spLocks noGrp="1"/>
          </p:cNvSpPr>
          <p:nvPr>
            <p:ph type="body" sz="quarter" idx="13"/>
          </p:nvPr>
        </p:nvSpPr>
        <p:spPr/>
        <p:txBody>
          <a:bodyPr/>
          <a:lstStyle/>
          <a:p>
            <a:r>
              <a:rPr lang="en-US" dirty="0"/>
              <a:t>Learning Objectives</a:t>
            </a:r>
          </a:p>
        </p:txBody>
      </p:sp>
      <p:sp>
        <p:nvSpPr>
          <p:cNvPr id="4" name="Content Placeholder 3">
            <a:extLst>
              <a:ext uri="{FF2B5EF4-FFF2-40B4-BE49-F238E27FC236}">
                <a16:creationId xmlns:a16="http://schemas.microsoft.com/office/drawing/2014/main" id="{4B0E5A6B-6766-BC4F-ECAE-B2F5B3CBDD00}"/>
              </a:ext>
            </a:extLst>
          </p:cNvPr>
          <p:cNvSpPr>
            <a:spLocks noGrp="1"/>
          </p:cNvSpPr>
          <p:nvPr>
            <p:ph idx="1"/>
          </p:nvPr>
        </p:nvSpPr>
        <p:spPr/>
        <p:txBody>
          <a:bodyPr/>
          <a:lstStyle/>
          <a:p>
            <a:r>
              <a:rPr lang="en-US" dirty="0"/>
              <a:t>Apply Boolean operators (and, or, not) to help you narrow your search results.</a:t>
            </a:r>
          </a:p>
          <a:p>
            <a:endParaRPr lang="en-US" dirty="0"/>
          </a:p>
        </p:txBody>
      </p:sp>
      <p:sp>
        <p:nvSpPr>
          <p:cNvPr id="6" name="Slide Number Placeholder 5">
            <a:extLst>
              <a:ext uri="{FF2B5EF4-FFF2-40B4-BE49-F238E27FC236}">
                <a16:creationId xmlns:a16="http://schemas.microsoft.com/office/drawing/2014/main" id="{05220A7B-6650-61A0-7313-E576CAF0A46B}"/>
              </a:ext>
            </a:extLst>
          </p:cNvPr>
          <p:cNvSpPr>
            <a:spLocks noGrp="1"/>
          </p:cNvSpPr>
          <p:nvPr>
            <p:ph type="sldNum" sz="quarter" idx="12"/>
          </p:nvPr>
        </p:nvSpPr>
        <p:spPr/>
        <p:txBody>
          <a:bodyPr/>
          <a:lstStyle/>
          <a:p>
            <a:fld id="{5DEF7F31-0B8A-474A-B86C-91F381754329}" type="slidenum">
              <a:rPr lang="en-US" smtClean="0"/>
              <a:t>40</a:t>
            </a:fld>
            <a:endParaRPr lang="en-US"/>
          </a:p>
        </p:txBody>
      </p:sp>
    </p:spTree>
    <p:extLst>
      <p:ext uri="{BB962C8B-B14F-4D97-AF65-F5344CB8AC3E}">
        <p14:creationId xmlns:p14="http://schemas.microsoft.com/office/powerpoint/2010/main" val="17774471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986DA-0263-39A1-E56D-5C8F3E534C47}"/>
              </a:ext>
            </a:extLst>
          </p:cNvPr>
          <p:cNvSpPr>
            <a:spLocks noGrp="1"/>
          </p:cNvSpPr>
          <p:nvPr>
            <p:ph type="title"/>
          </p:nvPr>
        </p:nvSpPr>
        <p:spPr/>
        <p:txBody>
          <a:bodyPr/>
          <a:lstStyle/>
          <a:p>
            <a:r>
              <a:rPr lang="en-US" dirty="0"/>
              <a:t>Boolean Operators – And, Or, &amp; Not</a:t>
            </a:r>
          </a:p>
        </p:txBody>
      </p:sp>
      <p:sp>
        <p:nvSpPr>
          <p:cNvPr id="3" name="Content Placeholder 2">
            <a:extLst>
              <a:ext uri="{FF2B5EF4-FFF2-40B4-BE49-F238E27FC236}">
                <a16:creationId xmlns:a16="http://schemas.microsoft.com/office/drawing/2014/main" id="{3653F8FA-CB2E-70A5-C480-49A632CEED8C}"/>
              </a:ext>
            </a:extLst>
          </p:cNvPr>
          <p:cNvSpPr>
            <a:spLocks noGrp="1"/>
          </p:cNvSpPr>
          <p:nvPr>
            <p:ph idx="1"/>
          </p:nvPr>
        </p:nvSpPr>
        <p:spPr/>
        <p:txBody>
          <a:bodyPr/>
          <a:lstStyle/>
          <a:p>
            <a:r>
              <a:rPr lang="en-US" dirty="0"/>
              <a:t>Databases and search engines use Boolean logic.</a:t>
            </a:r>
          </a:p>
          <a:p>
            <a:r>
              <a:rPr lang="en-US" dirty="0"/>
              <a:t>Use Boolean operators AND, OR, NOT, between words to broaden or narrow a search query.</a:t>
            </a:r>
          </a:p>
          <a:p>
            <a:r>
              <a:rPr lang="en-US" dirty="0"/>
              <a:t>Make sure AND, OR, NOT are in uppercase letters.</a:t>
            </a:r>
          </a:p>
          <a:p>
            <a:r>
              <a:rPr lang="en-US" dirty="0"/>
              <a:t>Take a look at the following video to learn more about </a:t>
            </a:r>
            <a:r>
              <a:rPr lang="en-US" dirty="0">
                <a:hlinkClick r:id="rId3"/>
              </a:rPr>
              <a:t>Boolean operators. </a:t>
            </a:r>
            <a:endParaRPr lang="en-US" dirty="0"/>
          </a:p>
          <a:p>
            <a:endParaRPr lang="en-US" dirty="0"/>
          </a:p>
        </p:txBody>
      </p:sp>
      <p:sp>
        <p:nvSpPr>
          <p:cNvPr id="5" name="Slide Number Placeholder 4">
            <a:extLst>
              <a:ext uri="{FF2B5EF4-FFF2-40B4-BE49-F238E27FC236}">
                <a16:creationId xmlns:a16="http://schemas.microsoft.com/office/drawing/2014/main" id="{055597DC-7093-81A6-4E6E-40B0FA93E364}"/>
              </a:ext>
            </a:extLst>
          </p:cNvPr>
          <p:cNvSpPr>
            <a:spLocks noGrp="1"/>
          </p:cNvSpPr>
          <p:nvPr>
            <p:ph type="sldNum" sz="quarter" idx="12"/>
          </p:nvPr>
        </p:nvSpPr>
        <p:spPr/>
        <p:txBody>
          <a:bodyPr/>
          <a:lstStyle/>
          <a:p>
            <a:fld id="{5DEF7F31-0B8A-474A-B86C-91F381754329}" type="slidenum">
              <a:rPr lang="en-US" smtClean="0"/>
              <a:t>41</a:t>
            </a:fld>
            <a:endParaRPr lang="en-US"/>
          </a:p>
        </p:txBody>
      </p:sp>
    </p:spTree>
    <p:extLst>
      <p:ext uri="{BB962C8B-B14F-4D97-AF65-F5344CB8AC3E}">
        <p14:creationId xmlns:p14="http://schemas.microsoft.com/office/powerpoint/2010/main" val="16666448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FBE29-774D-0B50-5007-D945E7D4BB9E}"/>
              </a:ext>
            </a:extLst>
          </p:cNvPr>
          <p:cNvSpPr>
            <a:spLocks noGrp="1"/>
          </p:cNvSpPr>
          <p:nvPr>
            <p:ph type="title"/>
          </p:nvPr>
        </p:nvSpPr>
        <p:spPr/>
        <p:txBody>
          <a:bodyPr/>
          <a:lstStyle/>
          <a:p>
            <a:r>
              <a:rPr lang="en-US" dirty="0"/>
              <a:t>The And Operator</a:t>
            </a:r>
          </a:p>
        </p:txBody>
      </p:sp>
      <p:sp>
        <p:nvSpPr>
          <p:cNvPr id="3" name="Content Placeholder 2">
            <a:extLst>
              <a:ext uri="{FF2B5EF4-FFF2-40B4-BE49-F238E27FC236}">
                <a16:creationId xmlns:a16="http://schemas.microsoft.com/office/drawing/2014/main" id="{ED5E58EB-3801-C573-69C5-F4F3E616DB9B}"/>
              </a:ext>
            </a:extLst>
          </p:cNvPr>
          <p:cNvSpPr>
            <a:spLocks noGrp="1"/>
          </p:cNvSpPr>
          <p:nvPr>
            <p:ph idx="1"/>
          </p:nvPr>
        </p:nvSpPr>
        <p:spPr/>
        <p:txBody>
          <a:bodyPr/>
          <a:lstStyle/>
          <a:p>
            <a:r>
              <a:rPr lang="en-US" dirty="0"/>
              <a:t>Use AND to narrow down your search results.</a:t>
            </a:r>
          </a:p>
          <a:p>
            <a:r>
              <a:rPr lang="en-US" dirty="0"/>
              <a:t>By connect keywords or search terms using AND it will pull results that contain all of the keywords listed.</a:t>
            </a:r>
          </a:p>
          <a:p>
            <a:r>
              <a:rPr lang="en-US" dirty="0"/>
              <a:t>For example if you search the two concepts graphic novels AND teaching all results that appear will contain information on both graphic novels and teaching.</a:t>
            </a:r>
          </a:p>
          <a:p>
            <a:endParaRPr lang="en-US" dirty="0"/>
          </a:p>
        </p:txBody>
      </p:sp>
      <p:sp>
        <p:nvSpPr>
          <p:cNvPr id="5" name="Slide Number Placeholder 4">
            <a:extLst>
              <a:ext uri="{FF2B5EF4-FFF2-40B4-BE49-F238E27FC236}">
                <a16:creationId xmlns:a16="http://schemas.microsoft.com/office/drawing/2014/main" id="{D4339367-C0EF-5B34-929D-7D856DB9295E}"/>
              </a:ext>
            </a:extLst>
          </p:cNvPr>
          <p:cNvSpPr>
            <a:spLocks noGrp="1"/>
          </p:cNvSpPr>
          <p:nvPr>
            <p:ph type="sldNum" sz="quarter" idx="12"/>
          </p:nvPr>
        </p:nvSpPr>
        <p:spPr/>
        <p:txBody>
          <a:bodyPr/>
          <a:lstStyle/>
          <a:p>
            <a:fld id="{5DEF7F31-0B8A-474A-B86C-91F381754329}" type="slidenum">
              <a:rPr lang="en-US" smtClean="0"/>
              <a:t>42</a:t>
            </a:fld>
            <a:endParaRPr lang="en-US"/>
          </a:p>
        </p:txBody>
      </p:sp>
    </p:spTree>
    <p:extLst>
      <p:ext uri="{BB962C8B-B14F-4D97-AF65-F5344CB8AC3E}">
        <p14:creationId xmlns:p14="http://schemas.microsoft.com/office/powerpoint/2010/main" val="420751906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C6250-53D8-54D5-A603-B49F94C909CD}"/>
              </a:ext>
            </a:extLst>
          </p:cNvPr>
          <p:cNvSpPr>
            <a:spLocks noGrp="1"/>
          </p:cNvSpPr>
          <p:nvPr>
            <p:ph type="title"/>
          </p:nvPr>
        </p:nvSpPr>
        <p:spPr/>
        <p:txBody>
          <a:bodyPr>
            <a:normAutofit fontScale="90000"/>
          </a:bodyPr>
          <a:lstStyle/>
          <a:p>
            <a:r>
              <a:rPr lang="en-US" dirty="0"/>
              <a:t>The And Operator (Continued 1)</a:t>
            </a:r>
          </a:p>
        </p:txBody>
      </p:sp>
      <p:sp>
        <p:nvSpPr>
          <p:cNvPr id="3" name="Text Placeholder 2">
            <a:extLst>
              <a:ext uri="{FF2B5EF4-FFF2-40B4-BE49-F238E27FC236}">
                <a16:creationId xmlns:a16="http://schemas.microsoft.com/office/drawing/2014/main" id="{C61B7F83-CEE0-6A23-691A-9053BB099F26}"/>
              </a:ext>
            </a:extLst>
          </p:cNvPr>
          <p:cNvSpPr>
            <a:spLocks noGrp="1"/>
          </p:cNvSpPr>
          <p:nvPr>
            <p:ph type="body" sz="half" idx="2"/>
          </p:nvPr>
        </p:nvSpPr>
        <p:spPr/>
        <p:txBody>
          <a:bodyPr/>
          <a:lstStyle/>
          <a:p>
            <a:r>
              <a:rPr lang="en-US" dirty="0"/>
              <a:t>Example of a Venn diagram using the AND operator: </a:t>
            </a:r>
            <a:r>
              <a:rPr lang="en-US" b="1" dirty="0"/>
              <a:t>graphic novels AND teaching. </a:t>
            </a:r>
            <a:r>
              <a:rPr lang="en-US" i="1" dirty="0"/>
              <a:t>Image Credit: “</a:t>
            </a:r>
            <a:r>
              <a:rPr lang="en-US" i="1" u="sng" dirty="0">
                <a:hlinkClick r:id="rId2"/>
              </a:rPr>
              <a:t>graphic novels AND teaching</a:t>
            </a:r>
            <a:r>
              <a:rPr lang="en-US" i="1" dirty="0"/>
              <a:t>” by Aaron Tucker &amp; Paul Chafe is licensed under </a:t>
            </a:r>
            <a:r>
              <a:rPr lang="en-US" i="1" u="sng" dirty="0">
                <a:hlinkClick r:id="rId3"/>
              </a:rPr>
              <a:t>CC BY 4.0</a:t>
            </a:r>
            <a:endParaRPr lang="en-US" dirty="0"/>
          </a:p>
          <a:p>
            <a:endParaRPr lang="en-US" dirty="0"/>
          </a:p>
        </p:txBody>
      </p:sp>
      <p:pic>
        <p:nvPicPr>
          <p:cNvPr id="7" name="Content Placeholder 6" descr="A Venn diagram using the AND operator: graphic novels AND teaching.">
            <a:extLst>
              <a:ext uri="{FF2B5EF4-FFF2-40B4-BE49-F238E27FC236}">
                <a16:creationId xmlns:a16="http://schemas.microsoft.com/office/drawing/2014/main" id="{0E1F0A8D-B405-232C-3D30-37CE42EF5F6C}"/>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5795921" y="1405237"/>
            <a:ext cx="5814832" cy="3348805"/>
          </a:xfrm>
        </p:spPr>
      </p:pic>
      <p:sp>
        <p:nvSpPr>
          <p:cNvPr id="4" name="Slide Number Placeholder 3">
            <a:extLst>
              <a:ext uri="{FF2B5EF4-FFF2-40B4-BE49-F238E27FC236}">
                <a16:creationId xmlns:a16="http://schemas.microsoft.com/office/drawing/2014/main" id="{45E64D2B-76BD-1568-1D08-8DEE68DE6C71}"/>
              </a:ext>
            </a:extLst>
          </p:cNvPr>
          <p:cNvSpPr>
            <a:spLocks noGrp="1"/>
          </p:cNvSpPr>
          <p:nvPr>
            <p:ph type="sldNum" sz="quarter" idx="12"/>
          </p:nvPr>
        </p:nvSpPr>
        <p:spPr/>
        <p:txBody>
          <a:bodyPr/>
          <a:lstStyle/>
          <a:p>
            <a:fld id="{5DEF7F31-0B8A-474A-B86C-91F381754329}" type="slidenum">
              <a:rPr lang="en-US" smtClean="0"/>
              <a:t>43</a:t>
            </a:fld>
            <a:endParaRPr lang="en-US"/>
          </a:p>
        </p:txBody>
      </p:sp>
    </p:spTree>
    <p:extLst>
      <p:ext uri="{BB962C8B-B14F-4D97-AF65-F5344CB8AC3E}">
        <p14:creationId xmlns:p14="http://schemas.microsoft.com/office/powerpoint/2010/main" val="40636997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E0844-E974-2E18-6630-D0E09FBD3843}"/>
              </a:ext>
            </a:extLst>
          </p:cNvPr>
          <p:cNvSpPr>
            <a:spLocks noGrp="1"/>
          </p:cNvSpPr>
          <p:nvPr>
            <p:ph type="title"/>
          </p:nvPr>
        </p:nvSpPr>
        <p:spPr/>
        <p:txBody>
          <a:bodyPr/>
          <a:lstStyle/>
          <a:p>
            <a:r>
              <a:rPr lang="en-US" dirty="0"/>
              <a:t>The And Operator (Continued 2)</a:t>
            </a:r>
          </a:p>
        </p:txBody>
      </p:sp>
      <p:sp>
        <p:nvSpPr>
          <p:cNvPr id="3" name="Content Placeholder 2">
            <a:extLst>
              <a:ext uri="{FF2B5EF4-FFF2-40B4-BE49-F238E27FC236}">
                <a16:creationId xmlns:a16="http://schemas.microsoft.com/office/drawing/2014/main" id="{8399BC8F-6876-7466-9B08-0651486FF05D}"/>
              </a:ext>
            </a:extLst>
          </p:cNvPr>
          <p:cNvSpPr>
            <a:spLocks noGrp="1"/>
          </p:cNvSpPr>
          <p:nvPr>
            <p:ph idx="1"/>
          </p:nvPr>
        </p:nvSpPr>
        <p:spPr/>
        <p:txBody>
          <a:bodyPr/>
          <a:lstStyle/>
          <a:p>
            <a:r>
              <a:rPr lang="en-US" dirty="0"/>
              <a:t>Narrow down search results further by adding a third concept. </a:t>
            </a:r>
          </a:p>
          <a:p>
            <a:r>
              <a:rPr lang="en-US" dirty="0"/>
              <a:t>For example, if you search graphic novels AND teaching AND Shakespeare all results that appear will contain information about graphic novels, teaching and Shakespeare.</a:t>
            </a:r>
          </a:p>
          <a:p>
            <a:endParaRPr lang="en-US" dirty="0"/>
          </a:p>
        </p:txBody>
      </p:sp>
      <p:sp>
        <p:nvSpPr>
          <p:cNvPr id="5" name="Slide Number Placeholder 4">
            <a:extLst>
              <a:ext uri="{FF2B5EF4-FFF2-40B4-BE49-F238E27FC236}">
                <a16:creationId xmlns:a16="http://schemas.microsoft.com/office/drawing/2014/main" id="{CF82F45A-37DF-05F0-0BE4-BE46119DD67D}"/>
              </a:ext>
            </a:extLst>
          </p:cNvPr>
          <p:cNvSpPr>
            <a:spLocks noGrp="1"/>
          </p:cNvSpPr>
          <p:nvPr>
            <p:ph type="sldNum" sz="quarter" idx="12"/>
          </p:nvPr>
        </p:nvSpPr>
        <p:spPr/>
        <p:txBody>
          <a:bodyPr/>
          <a:lstStyle/>
          <a:p>
            <a:fld id="{5DEF7F31-0B8A-474A-B86C-91F381754329}" type="slidenum">
              <a:rPr lang="en-US" smtClean="0"/>
              <a:t>44</a:t>
            </a:fld>
            <a:endParaRPr lang="en-US"/>
          </a:p>
        </p:txBody>
      </p:sp>
    </p:spTree>
    <p:extLst>
      <p:ext uri="{BB962C8B-B14F-4D97-AF65-F5344CB8AC3E}">
        <p14:creationId xmlns:p14="http://schemas.microsoft.com/office/powerpoint/2010/main" val="380513007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5C9CE-2FE6-32C9-EAFC-5BCBB6F3F39B}"/>
              </a:ext>
            </a:extLst>
          </p:cNvPr>
          <p:cNvSpPr>
            <a:spLocks noGrp="1"/>
          </p:cNvSpPr>
          <p:nvPr>
            <p:ph type="title"/>
          </p:nvPr>
        </p:nvSpPr>
        <p:spPr/>
        <p:txBody>
          <a:bodyPr>
            <a:normAutofit fontScale="90000"/>
          </a:bodyPr>
          <a:lstStyle/>
          <a:p>
            <a:r>
              <a:rPr lang="en-US" dirty="0"/>
              <a:t>The And Operator (Continued 3)</a:t>
            </a:r>
          </a:p>
        </p:txBody>
      </p:sp>
      <p:sp>
        <p:nvSpPr>
          <p:cNvPr id="3" name="Text Placeholder 2">
            <a:extLst>
              <a:ext uri="{FF2B5EF4-FFF2-40B4-BE49-F238E27FC236}">
                <a16:creationId xmlns:a16="http://schemas.microsoft.com/office/drawing/2014/main" id="{9CBB4B7D-3E98-7B1E-B510-B0FBC9068720}"/>
              </a:ext>
            </a:extLst>
          </p:cNvPr>
          <p:cNvSpPr>
            <a:spLocks noGrp="1"/>
          </p:cNvSpPr>
          <p:nvPr>
            <p:ph type="body" sz="half" idx="2"/>
          </p:nvPr>
        </p:nvSpPr>
        <p:spPr/>
        <p:txBody>
          <a:bodyPr/>
          <a:lstStyle/>
          <a:p>
            <a:r>
              <a:rPr lang="en-US" dirty="0"/>
              <a:t>Example of a Venn diagram using the AND operator and three distinct concepts: </a:t>
            </a:r>
            <a:r>
              <a:rPr lang="en-US" b="1" dirty="0"/>
              <a:t>graphic novels AND teaching AND Shakespeare. </a:t>
            </a:r>
            <a:r>
              <a:rPr lang="en-US" dirty="0"/>
              <a:t>Image Credit: </a:t>
            </a:r>
            <a:r>
              <a:rPr lang="en-US" i="1" dirty="0"/>
              <a:t>“</a:t>
            </a:r>
            <a:r>
              <a:rPr lang="en-US" i="1" u="sng" dirty="0">
                <a:hlinkClick r:id="rId2"/>
              </a:rPr>
              <a:t>graphic novels AND teaching AND </a:t>
            </a:r>
            <a:r>
              <a:rPr lang="en-US" i="1" u="sng" dirty="0" err="1">
                <a:hlinkClick r:id="rId2"/>
              </a:rPr>
              <a:t>shakespeare</a:t>
            </a:r>
            <a:r>
              <a:rPr lang="en-US" i="1" dirty="0"/>
              <a:t>” by Aaron Tucker &amp; Paul Chafe, is licensed under </a:t>
            </a:r>
            <a:r>
              <a:rPr lang="en-US" i="1" u="sng" dirty="0">
                <a:hlinkClick r:id="rId3"/>
              </a:rPr>
              <a:t>CC BY 4.0</a:t>
            </a:r>
            <a:endParaRPr lang="en-US" dirty="0"/>
          </a:p>
          <a:p>
            <a:endParaRPr lang="en-US" dirty="0"/>
          </a:p>
        </p:txBody>
      </p:sp>
      <p:pic>
        <p:nvPicPr>
          <p:cNvPr id="7" name="Content Placeholder 6" descr="A Venn diagram using the AND operator and three distinct concepts: graphic novels AND teaching AND Shakespeare.">
            <a:extLst>
              <a:ext uri="{FF2B5EF4-FFF2-40B4-BE49-F238E27FC236}">
                <a16:creationId xmlns:a16="http://schemas.microsoft.com/office/drawing/2014/main" id="{0F9F25C0-7D89-0DAC-02C3-AF1967283D36}"/>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5502787" y="1275404"/>
            <a:ext cx="5172301" cy="4593583"/>
          </a:xfrm>
        </p:spPr>
      </p:pic>
      <p:sp>
        <p:nvSpPr>
          <p:cNvPr id="4" name="Slide Number Placeholder 3">
            <a:extLst>
              <a:ext uri="{FF2B5EF4-FFF2-40B4-BE49-F238E27FC236}">
                <a16:creationId xmlns:a16="http://schemas.microsoft.com/office/drawing/2014/main" id="{6898E282-088B-DD87-8292-E607FF414EA0}"/>
              </a:ext>
            </a:extLst>
          </p:cNvPr>
          <p:cNvSpPr>
            <a:spLocks noGrp="1"/>
          </p:cNvSpPr>
          <p:nvPr>
            <p:ph type="sldNum" sz="quarter" idx="12"/>
          </p:nvPr>
        </p:nvSpPr>
        <p:spPr/>
        <p:txBody>
          <a:bodyPr/>
          <a:lstStyle/>
          <a:p>
            <a:fld id="{5DEF7F31-0B8A-474A-B86C-91F381754329}" type="slidenum">
              <a:rPr lang="en-US" smtClean="0"/>
              <a:t>45</a:t>
            </a:fld>
            <a:endParaRPr lang="en-US"/>
          </a:p>
        </p:txBody>
      </p:sp>
    </p:spTree>
    <p:extLst>
      <p:ext uri="{BB962C8B-B14F-4D97-AF65-F5344CB8AC3E}">
        <p14:creationId xmlns:p14="http://schemas.microsoft.com/office/powerpoint/2010/main" val="272632277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F0CB3-6691-4F68-B513-6396F2F18891}"/>
              </a:ext>
            </a:extLst>
          </p:cNvPr>
          <p:cNvSpPr>
            <a:spLocks noGrp="1"/>
          </p:cNvSpPr>
          <p:nvPr>
            <p:ph type="title"/>
          </p:nvPr>
        </p:nvSpPr>
        <p:spPr/>
        <p:txBody>
          <a:bodyPr/>
          <a:lstStyle/>
          <a:p>
            <a:r>
              <a:rPr lang="en-US" dirty="0"/>
              <a:t>The OR Operator</a:t>
            </a:r>
          </a:p>
        </p:txBody>
      </p:sp>
      <p:sp>
        <p:nvSpPr>
          <p:cNvPr id="3" name="Content Placeholder 2">
            <a:extLst>
              <a:ext uri="{FF2B5EF4-FFF2-40B4-BE49-F238E27FC236}">
                <a16:creationId xmlns:a16="http://schemas.microsoft.com/office/drawing/2014/main" id="{2A5DCB5C-69C3-B8F8-C3D1-2450BBD44873}"/>
              </a:ext>
            </a:extLst>
          </p:cNvPr>
          <p:cNvSpPr>
            <a:spLocks noGrp="1"/>
          </p:cNvSpPr>
          <p:nvPr>
            <p:ph idx="1"/>
          </p:nvPr>
        </p:nvSpPr>
        <p:spPr/>
        <p:txBody>
          <a:bodyPr/>
          <a:lstStyle/>
          <a:p>
            <a:r>
              <a:rPr lang="en-US" dirty="0"/>
              <a:t>Use OR to broaden search results by combining synonyms and variant spelling of a word in one search. </a:t>
            </a:r>
          </a:p>
          <a:p>
            <a:r>
              <a:rPr lang="en-US" dirty="0"/>
              <a:t>Using OR will increase your search results.</a:t>
            </a:r>
          </a:p>
          <a:p>
            <a:r>
              <a:rPr lang="en-US" dirty="0"/>
              <a:t>For example, if you search comics OR graphic novels OR manga it will provide results that include any of the search terms listed – the results would include comics or graphic novels or manga.</a:t>
            </a:r>
          </a:p>
          <a:p>
            <a:endParaRPr lang="en-US" dirty="0"/>
          </a:p>
        </p:txBody>
      </p:sp>
      <p:sp>
        <p:nvSpPr>
          <p:cNvPr id="5" name="Slide Number Placeholder 4">
            <a:extLst>
              <a:ext uri="{FF2B5EF4-FFF2-40B4-BE49-F238E27FC236}">
                <a16:creationId xmlns:a16="http://schemas.microsoft.com/office/drawing/2014/main" id="{F2E2DAB2-E7D9-0EC9-3B16-DBC55C70DBA6}"/>
              </a:ext>
            </a:extLst>
          </p:cNvPr>
          <p:cNvSpPr>
            <a:spLocks noGrp="1"/>
          </p:cNvSpPr>
          <p:nvPr>
            <p:ph type="sldNum" sz="quarter" idx="12"/>
          </p:nvPr>
        </p:nvSpPr>
        <p:spPr/>
        <p:txBody>
          <a:bodyPr/>
          <a:lstStyle/>
          <a:p>
            <a:fld id="{5DEF7F31-0B8A-474A-B86C-91F381754329}" type="slidenum">
              <a:rPr lang="en-US" smtClean="0"/>
              <a:t>46</a:t>
            </a:fld>
            <a:endParaRPr lang="en-US"/>
          </a:p>
        </p:txBody>
      </p:sp>
    </p:spTree>
    <p:extLst>
      <p:ext uri="{BB962C8B-B14F-4D97-AF65-F5344CB8AC3E}">
        <p14:creationId xmlns:p14="http://schemas.microsoft.com/office/powerpoint/2010/main" val="169126208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7012A-004B-2907-E759-1709EDB5285E}"/>
              </a:ext>
            </a:extLst>
          </p:cNvPr>
          <p:cNvSpPr>
            <a:spLocks noGrp="1"/>
          </p:cNvSpPr>
          <p:nvPr>
            <p:ph type="title"/>
          </p:nvPr>
        </p:nvSpPr>
        <p:spPr/>
        <p:txBody>
          <a:bodyPr/>
          <a:lstStyle/>
          <a:p>
            <a:r>
              <a:rPr lang="en-US" dirty="0"/>
              <a:t>The OR Operator (Continued)</a:t>
            </a:r>
          </a:p>
        </p:txBody>
      </p:sp>
      <p:sp>
        <p:nvSpPr>
          <p:cNvPr id="3" name="Text Placeholder 2">
            <a:extLst>
              <a:ext uri="{FF2B5EF4-FFF2-40B4-BE49-F238E27FC236}">
                <a16:creationId xmlns:a16="http://schemas.microsoft.com/office/drawing/2014/main" id="{BD108A77-830D-7463-E565-A63C489CD1DE}"/>
              </a:ext>
            </a:extLst>
          </p:cNvPr>
          <p:cNvSpPr>
            <a:spLocks noGrp="1"/>
          </p:cNvSpPr>
          <p:nvPr>
            <p:ph type="body" sz="half" idx="2"/>
          </p:nvPr>
        </p:nvSpPr>
        <p:spPr/>
        <p:txBody>
          <a:bodyPr/>
          <a:lstStyle/>
          <a:p>
            <a:r>
              <a:rPr lang="en-US" sz="1600" dirty="0"/>
              <a:t>Example Venn diagram using the OR operator: comics OR graphic novels OR manga. Image Credit: </a:t>
            </a:r>
            <a:r>
              <a:rPr lang="en-US" sz="1600" i="1" dirty="0"/>
              <a:t>“</a:t>
            </a:r>
            <a:r>
              <a:rPr lang="en-US" sz="1600" i="1" u="sng" dirty="0">
                <a:hlinkClick r:id="rId2"/>
              </a:rPr>
              <a:t>comics OR graphic novels OR manga</a:t>
            </a:r>
            <a:r>
              <a:rPr lang="en-US" sz="1600" i="1" dirty="0"/>
              <a:t>” by Aaron Tucker &amp; Paul Chafe, is licensed under </a:t>
            </a:r>
            <a:r>
              <a:rPr lang="en-US" sz="1600" i="1" u="sng" dirty="0">
                <a:hlinkClick r:id="rId3"/>
              </a:rPr>
              <a:t>CC BY 4.0</a:t>
            </a:r>
            <a:endParaRPr lang="en-US" sz="1600" dirty="0"/>
          </a:p>
          <a:p>
            <a:endParaRPr lang="en-US" dirty="0"/>
          </a:p>
        </p:txBody>
      </p:sp>
      <p:pic>
        <p:nvPicPr>
          <p:cNvPr id="7" name="Content Placeholder 6" descr="venn diagram showing the intersection of 3 search terms connected by OR. comics OR graphic novels OR manga.">
            <a:extLst>
              <a:ext uri="{FF2B5EF4-FFF2-40B4-BE49-F238E27FC236}">
                <a16:creationId xmlns:a16="http://schemas.microsoft.com/office/drawing/2014/main" id="{B01E3A1A-03D0-7718-1071-52149F678A04}"/>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5693808" y="1378449"/>
            <a:ext cx="5045075" cy="4548295"/>
          </a:xfrm>
        </p:spPr>
      </p:pic>
      <p:sp>
        <p:nvSpPr>
          <p:cNvPr id="4" name="Slide Number Placeholder 3">
            <a:extLst>
              <a:ext uri="{FF2B5EF4-FFF2-40B4-BE49-F238E27FC236}">
                <a16:creationId xmlns:a16="http://schemas.microsoft.com/office/drawing/2014/main" id="{2E2DF459-D13B-8F1B-A092-332BD4A90BF6}"/>
              </a:ext>
            </a:extLst>
          </p:cNvPr>
          <p:cNvSpPr>
            <a:spLocks noGrp="1"/>
          </p:cNvSpPr>
          <p:nvPr>
            <p:ph type="sldNum" sz="quarter" idx="12"/>
          </p:nvPr>
        </p:nvSpPr>
        <p:spPr/>
        <p:txBody>
          <a:bodyPr/>
          <a:lstStyle/>
          <a:p>
            <a:fld id="{5DEF7F31-0B8A-474A-B86C-91F381754329}" type="slidenum">
              <a:rPr lang="en-US" smtClean="0"/>
              <a:t>47</a:t>
            </a:fld>
            <a:endParaRPr lang="en-US"/>
          </a:p>
        </p:txBody>
      </p:sp>
    </p:spTree>
    <p:extLst>
      <p:ext uri="{BB962C8B-B14F-4D97-AF65-F5344CB8AC3E}">
        <p14:creationId xmlns:p14="http://schemas.microsoft.com/office/powerpoint/2010/main" val="33786080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A2AE2-9696-429C-8F5B-B19AE2B79ACE}"/>
              </a:ext>
            </a:extLst>
          </p:cNvPr>
          <p:cNvSpPr>
            <a:spLocks noGrp="1"/>
          </p:cNvSpPr>
          <p:nvPr>
            <p:ph type="title"/>
          </p:nvPr>
        </p:nvSpPr>
        <p:spPr/>
        <p:txBody>
          <a:bodyPr/>
          <a:lstStyle/>
          <a:p>
            <a:r>
              <a:rPr lang="en-US" dirty="0"/>
              <a:t>The NOT Operator</a:t>
            </a:r>
          </a:p>
        </p:txBody>
      </p:sp>
      <p:sp>
        <p:nvSpPr>
          <p:cNvPr id="3" name="Content Placeholder 2">
            <a:extLst>
              <a:ext uri="{FF2B5EF4-FFF2-40B4-BE49-F238E27FC236}">
                <a16:creationId xmlns:a16="http://schemas.microsoft.com/office/drawing/2014/main" id="{5686C083-CEEF-E30C-FB23-BE4CC857A898}"/>
              </a:ext>
            </a:extLst>
          </p:cNvPr>
          <p:cNvSpPr>
            <a:spLocks noGrp="1"/>
          </p:cNvSpPr>
          <p:nvPr>
            <p:ph idx="1"/>
          </p:nvPr>
        </p:nvSpPr>
        <p:spPr/>
        <p:txBody>
          <a:bodyPr/>
          <a:lstStyle/>
          <a:p>
            <a:r>
              <a:rPr lang="en-US" dirty="0"/>
              <a:t>Use NOT when you want to search for the first term and exclude sources that contain the second term. </a:t>
            </a:r>
          </a:p>
          <a:p>
            <a:r>
              <a:rPr lang="en-US" dirty="0"/>
              <a:t>For example, if you search teaching NOT post-secondary will search all results that contain teaching but will remove all results that include the term post-secondary.</a:t>
            </a:r>
          </a:p>
          <a:p>
            <a:endParaRPr lang="en-US" dirty="0"/>
          </a:p>
        </p:txBody>
      </p:sp>
      <p:sp>
        <p:nvSpPr>
          <p:cNvPr id="5" name="Slide Number Placeholder 4">
            <a:extLst>
              <a:ext uri="{FF2B5EF4-FFF2-40B4-BE49-F238E27FC236}">
                <a16:creationId xmlns:a16="http://schemas.microsoft.com/office/drawing/2014/main" id="{29E8E3B2-B731-B6FD-E399-2434DEF7B473}"/>
              </a:ext>
            </a:extLst>
          </p:cNvPr>
          <p:cNvSpPr>
            <a:spLocks noGrp="1"/>
          </p:cNvSpPr>
          <p:nvPr>
            <p:ph type="sldNum" sz="quarter" idx="12"/>
          </p:nvPr>
        </p:nvSpPr>
        <p:spPr/>
        <p:txBody>
          <a:bodyPr/>
          <a:lstStyle/>
          <a:p>
            <a:fld id="{5DEF7F31-0B8A-474A-B86C-91F381754329}" type="slidenum">
              <a:rPr lang="en-US" smtClean="0"/>
              <a:t>48</a:t>
            </a:fld>
            <a:endParaRPr lang="en-US"/>
          </a:p>
        </p:txBody>
      </p:sp>
    </p:spTree>
    <p:extLst>
      <p:ext uri="{BB962C8B-B14F-4D97-AF65-F5344CB8AC3E}">
        <p14:creationId xmlns:p14="http://schemas.microsoft.com/office/powerpoint/2010/main" val="37042120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85891-ECC0-17AF-C680-F642B4EE3894}"/>
              </a:ext>
            </a:extLst>
          </p:cNvPr>
          <p:cNvSpPr>
            <a:spLocks noGrp="1"/>
          </p:cNvSpPr>
          <p:nvPr>
            <p:ph type="title"/>
          </p:nvPr>
        </p:nvSpPr>
        <p:spPr/>
        <p:txBody>
          <a:bodyPr>
            <a:normAutofit fontScale="90000"/>
          </a:bodyPr>
          <a:lstStyle/>
          <a:p>
            <a:r>
              <a:rPr lang="en-US" dirty="0"/>
              <a:t>The NOT Operator (Continued)</a:t>
            </a:r>
          </a:p>
        </p:txBody>
      </p:sp>
      <p:sp>
        <p:nvSpPr>
          <p:cNvPr id="3" name="Text Placeholder 2">
            <a:extLst>
              <a:ext uri="{FF2B5EF4-FFF2-40B4-BE49-F238E27FC236}">
                <a16:creationId xmlns:a16="http://schemas.microsoft.com/office/drawing/2014/main" id="{0A6DA3CE-45B2-B541-3950-0AAD98A7B2CF}"/>
              </a:ext>
            </a:extLst>
          </p:cNvPr>
          <p:cNvSpPr>
            <a:spLocks noGrp="1"/>
          </p:cNvSpPr>
          <p:nvPr>
            <p:ph type="body" sz="half" idx="2"/>
          </p:nvPr>
        </p:nvSpPr>
        <p:spPr/>
        <p:txBody>
          <a:bodyPr/>
          <a:lstStyle/>
          <a:p>
            <a:r>
              <a:rPr lang="en-US" dirty="0"/>
              <a:t>Example of a Venn diagram using the NOT operator: teaching NOT post-secondary. Image Credit: </a:t>
            </a:r>
            <a:r>
              <a:rPr lang="en-US" i="1" dirty="0"/>
              <a:t>“</a:t>
            </a:r>
            <a:r>
              <a:rPr lang="en-US" i="1" u="sng" dirty="0">
                <a:hlinkClick r:id="rId2"/>
              </a:rPr>
              <a:t>teaching NOT post-secondary</a:t>
            </a:r>
            <a:r>
              <a:rPr lang="en-US" i="1" dirty="0"/>
              <a:t>” by Aaron Tucker &amp; Paul Chafe, is licensed under </a:t>
            </a:r>
            <a:r>
              <a:rPr lang="en-US" i="1" u="sng" dirty="0">
                <a:hlinkClick r:id="rId3"/>
              </a:rPr>
              <a:t>CC BY 4.0</a:t>
            </a:r>
            <a:endParaRPr lang="en-US" dirty="0"/>
          </a:p>
          <a:p>
            <a:endParaRPr lang="en-US" dirty="0"/>
          </a:p>
        </p:txBody>
      </p:sp>
      <p:pic>
        <p:nvPicPr>
          <p:cNvPr id="7" name="Content Placeholder 6" descr="venn diagram showing 2 search terms that do not intersect (NOT operator).">
            <a:extLst>
              <a:ext uri="{FF2B5EF4-FFF2-40B4-BE49-F238E27FC236}">
                <a16:creationId xmlns:a16="http://schemas.microsoft.com/office/drawing/2014/main" id="{CDEED8CB-23D0-6FD1-82A7-3EEEC65BB18B}"/>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5251376" y="1894390"/>
            <a:ext cx="5561936" cy="3521883"/>
          </a:xfrm>
        </p:spPr>
      </p:pic>
      <p:sp>
        <p:nvSpPr>
          <p:cNvPr id="4" name="Slide Number Placeholder 3">
            <a:extLst>
              <a:ext uri="{FF2B5EF4-FFF2-40B4-BE49-F238E27FC236}">
                <a16:creationId xmlns:a16="http://schemas.microsoft.com/office/drawing/2014/main" id="{975F1226-8E23-1802-8AED-BD875CB959EB}"/>
              </a:ext>
            </a:extLst>
          </p:cNvPr>
          <p:cNvSpPr>
            <a:spLocks noGrp="1"/>
          </p:cNvSpPr>
          <p:nvPr>
            <p:ph type="sldNum" sz="quarter" idx="12"/>
          </p:nvPr>
        </p:nvSpPr>
        <p:spPr/>
        <p:txBody>
          <a:bodyPr/>
          <a:lstStyle/>
          <a:p>
            <a:fld id="{5DEF7F31-0B8A-474A-B86C-91F381754329}" type="slidenum">
              <a:rPr lang="en-US" smtClean="0"/>
              <a:t>49</a:t>
            </a:fld>
            <a:endParaRPr lang="en-US"/>
          </a:p>
        </p:txBody>
      </p:sp>
    </p:spTree>
    <p:extLst>
      <p:ext uri="{BB962C8B-B14F-4D97-AF65-F5344CB8AC3E}">
        <p14:creationId xmlns:p14="http://schemas.microsoft.com/office/powerpoint/2010/main" val="3992079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408DE-1BB3-3330-8726-423C86117805}"/>
              </a:ext>
            </a:extLst>
          </p:cNvPr>
          <p:cNvSpPr>
            <a:spLocks noGrp="1"/>
          </p:cNvSpPr>
          <p:nvPr>
            <p:ph type="title"/>
          </p:nvPr>
        </p:nvSpPr>
        <p:spPr/>
        <p:txBody>
          <a:bodyPr/>
          <a:lstStyle/>
          <a:p>
            <a:r>
              <a:rPr lang="en-US" dirty="0"/>
              <a:t>Reasons for Research</a:t>
            </a:r>
          </a:p>
        </p:txBody>
      </p:sp>
      <p:sp>
        <p:nvSpPr>
          <p:cNvPr id="3" name="Content Placeholder 2">
            <a:extLst>
              <a:ext uri="{FF2B5EF4-FFF2-40B4-BE49-F238E27FC236}">
                <a16:creationId xmlns:a16="http://schemas.microsoft.com/office/drawing/2014/main" id="{F352306E-9AAE-CC31-64F5-8E70E2145A45}"/>
              </a:ext>
            </a:extLst>
          </p:cNvPr>
          <p:cNvSpPr>
            <a:spLocks noGrp="1"/>
          </p:cNvSpPr>
          <p:nvPr>
            <p:ph idx="1"/>
          </p:nvPr>
        </p:nvSpPr>
        <p:spPr/>
        <p:txBody>
          <a:bodyPr/>
          <a:lstStyle/>
          <a:p>
            <a:pPr lvl="0"/>
            <a:r>
              <a:rPr lang="en-US" dirty="0"/>
              <a:t>Find answers to a question you have</a:t>
            </a:r>
          </a:p>
          <a:p>
            <a:pPr lvl="0"/>
            <a:r>
              <a:rPr lang="en-US" dirty="0"/>
              <a:t>Find facts and supporting ideas to back up your argument</a:t>
            </a:r>
          </a:p>
          <a:p>
            <a:pPr lvl="0"/>
            <a:r>
              <a:rPr lang="en-US" dirty="0"/>
              <a:t>A research paper presents an original thesis on a topic and develops it using information gathered from a variety of sources. It is one of the most popular and effective ways to present research. </a:t>
            </a:r>
          </a:p>
          <a:p>
            <a:endParaRPr lang="en-US" dirty="0"/>
          </a:p>
        </p:txBody>
      </p:sp>
      <p:sp>
        <p:nvSpPr>
          <p:cNvPr id="5" name="TextBox 4">
            <a:extLst>
              <a:ext uri="{FF2B5EF4-FFF2-40B4-BE49-F238E27FC236}">
                <a16:creationId xmlns:a16="http://schemas.microsoft.com/office/drawing/2014/main" id="{20F51FF5-AF08-DE60-AA0F-3F2E5BD11310}"/>
              </a:ext>
            </a:extLst>
          </p:cNvPr>
          <p:cNvSpPr txBox="1"/>
          <p:nvPr/>
        </p:nvSpPr>
        <p:spPr>
          <a:xfrm>
            <a:off x="7162040" y="6432735"/>
            <a:ext cx="2547257" cy="338554"/>
          </a:xfrm>
          <a:prstGeom prst="rect">
            <a:avLst/>
          </a:prstGeom>
          <a:noFill/>
        </p:spPr>
        <p:txBody>
          <a:bodyPr wrap="square" rtlCol="0">
            <a:spAutoFit/>
          </a:bodyPr>
          <a:lstStyle/>
          <a:p>
            <a:r>
              <a:rPr lang="en-US" sz="1600" dirty="0">
                <a:solidFill>
                  <a:srgbClr val="39393A"/>
                </a:solidFill>
              </a:rPr>
              <a:t>(Booth et al., 2022)​</a:t>
            </a:r>
          </a:p>
        </p:txBody>
      </p:sp>
      <p:sp>
        <p:nvSpPr>
          <p:cNvPr id="6" name="Slide Number Placeholder 5">
            <a:extLst>
              <a:ext uri="{FF2B5EF4-FFF2-40B4-BE49-F238E27FC236}">
                <a16:creationId xmlns:a16="http://schemas.microsoft.com/office/drawing/2014/main" id="{AF5C1108-F028-E583-C90D-7D2590A81452}"/>
              </a:ext>
            </a:extLst>
          </p:cNvPr>
          <p:cNvSpPr>
            <a:spLocks noGrp="1"/>
          </p:cNvSpPr>
          <p:nvPr>
            <p:ph type="sldNum" sz="quarter" idx="12"/>
          </p:nvPr>
        </p:nvSpPr>
        <p:spPr/>
        <p:txBody>
          <a:bodyPr/>
          <a:lstStyle/>
          <a:p>
            <a:fld id="{5DEF7F31-0B8A-474A-B86C-91F381754329}" type="slidenum">
              <a:rPr lang="en-US" smtClean="0"/>
              <a:t>5</a:t>
            </a:fld>
            <a:endParaRPr lang="en-US"/>
          </a:p>
        </p:txBody>
      </p:sp>
    </p:spTree>
    <p:extLst>
      <p:ext uri="{BB962C8B-B14F-4D97-AF65-F5344CB8AC3E}">
        <p14:creationId xmlns:p14="http://schemas.microsoft.com/office/powerpoint/2010/main" val="39994880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561F3-49A8-D384-F953-91311A477287}"/>
              </a:ext>
            </a:extLst>
          </p:cNvPr>
          <p:cNvSpPr>
            <a:spLocks noGrp="1"/>
          </p:cNvSpPr>
          <p:nvPr>
            <p:ph type="title"/>
          </p:nvPr>
        </p:nvSpPr>
        <p:spPr/>
        <p:txBody>
          <a:bodyPr/>
          <a:lstStyle/>
          <a:p>
            <a:r>
              <a:rPr lang="en-US" b="1" dirty="0"/>
              <a:t>References &amp; Attributions</a:t>
            </a:r>
            <a:endParaRPr lang="en-US" dirty="0"/>
          </a:p>
        </p:txBody>
      </p:sp>
      <p:sp>
        <p:nvSpPr>
          <p:cNvPr id="3" name="Content Placeholder 2">
            <a:extLst>
              <a:ext uri="{FF2B5EF4-FFF2-40B4-BE49-F238E27FC236}">
                <a16:creationId xmlns:a16="http://schemas.microsoft.com/office/drawing/2014/main" id="{E416F64B-278F-9BAB-289C-FF40A7A7FB04}"/>
              </a:ext>
            </a:extLst>
          </p:cNvPr>
          <p:cNvSpPr>
            <a:spLocks noGrp="1"/>
          </p:cNvSpPr>
          <p:nvPr>
            <p:ph idx="1"/>
          </p:nvPr>
        </p:nvSpPr>
        <p:spPr/>
        <p:txBody>
          <a:bodyPr>
            <a:normAutofit fontScale="92500" lnSpcReduction="10000"/>
          </a:bodyPr>
          <a:lstStyle/>
          <a:p>
            <a:pPr marL="340995" indent="-340995">
              <a:buNone/>
            </a:pPr>
            <a:r>
              <a:rPr lang="en-US" i="1" dirty="0"/>
              <a:t>“</a:t>
            </a:r>
            <a:r>
              <a:rPr lang="en-US" i="1" u="sng" dirty="0">
                <a:hlinkClick r:id="rId2"/>
              </a:rPr>
              <a:t>comics OR graphic novels OR manga</a:t>
            </a:r>
            <a:r>
              <a:rPr lang="en-US" i="1" dirty="0"/>
              <a:t>” by Aaron Tucker &amp; Paul Chafe, is licensed under </a:t>
            </a:r>
            <a:r>
              <a:rPr lang="en-US" i="1" u="sng" dirty="0">
                <a:hlinkClick r:id="rId3"/>
              </a:rPr>
              <a:t>CC BY 4.0</a:t>
            </a:r>
            <a:endParaRPr lang="en-US" i="1" u="sng" dirty="0"/>
          </a:p>
          <a:p>
            <a:pPr marL="340995" indent="-340995">
              <a:buNone/>
            </a:pPr>
            <a:r>
              <a:rPr lang="en-US" dirty="0"/>
              <a:t>Cramer, E., Quibell, A., &amp; Booth, J. (2022, February 28). </a:t>
            </a:r>
            <a:r>
              <a:rPr lang="en-US" i="1" dirty="0"/>
              <a:t>Communication Essentials for College</a:t>
            </a:r>
            <a:r>
              <a:rPr lang="en-US" dirty="0"/>
              <a:t>. </a:t>
            </a:r>
            <a:r>
              <a:rPr lang="en-US" dirty="0" err="1"/>
              <a:t>eCampus</a:t>
            </a:r>
            <a:r>
              <a:rPr lang="en-US" dirty="0"/>
              <a:t> Ontario Open Library. </a:t>
            </a:r>
            <a:r>
              <a:rPr lang="en-US" u="sng" dirty="0">
                <a:hlinkClick r:id="rId4"/>
              </a:rPr>
              <a:t>https://ecampusontario.pr essbooks.pub/</a:t>
            </a:r>
            <a:r>
              <a:rPr lang="en-US" u="sng" dirty="0" err="1">
                <a:hlinkClick r:id="rId4"/>
              </a:rPr>
              <a:t>gccomm</a:t>
            </a:r>
            <a:r>
              <a:rPr lang="en-US" u="sng" dirty="0">
                <a:hlinkClick r:id="rId4"/>
              </a:rPr>
              <a:t>/ </a:t>
            </a:r>
            <a:r>
              <a:rPr lang="en-US" dirty="0"/>
              <a:t> ​</a:t>
            </a:r>
          </a:p>
          <a:p>
            <a:pPr marL="0" indent="0">
              <a:buNone/>
            </a:pPr>
            <a:r>
              <a:rPr lang="en-US" i="1" dirty="0"/>
              <a:t>“</a:t>
            </a:r>
            <a:r>
              <a:rPr lang="en-US" i="1" u="sng" dirty="0">
                <a:hlinkClick r:id="rId5"/>
              </a:rPr>
              <a:t>graphic novels AND teaching</a:t>
            </a:r>
            <a:r>
              <a:rPr lang="en-US" i="1" dirty="0"/>
              <a:t>” by Aaron Tucker &amp; Paul Chafe is licensed under </a:t>
            </a:r>
            <a:r>
              <a:rPr lang="en-US" i="1" u="sng" dirty="0">
                <a:hlinkClick r:id="rId3"/>
              </a:rPr>
              <a:t>CC BY 4.0</a:t>
            </a:r>
            <a:endParaRPr lang="en-US" dirty="0"/>
          </a:p>
          <a:p>
            <a:pPr marL="0" indent="0">
              <a:buNone/>
            </a:pPr>
            <a:r>
              <a:rPr lang="en-US" i="1" dirty="0"/>
              <a:t>“</a:t>
            </a:r>
            <a:r>
              <a:rPr lang="en-US" i="1" u="sng" dirty="0">
                <a:hlinkClick r:id="rId5"/>
              </a:rPr>
              <a:t>graphic novels AND teaching AND </a:t>
            </a:r>
            <a:r>
              <a:rPr lang="en-US" i="1" u="sng" dirty="0" err="1">
                <a:hlinkClick r:id="rId5"/>
              </a:rPr>
              <a:t>shakespeare</a:t>
            </a:r>
            <a:r>
              <a:rPr lang="en-US" i="1" dirty="0"/>
              <a:t>” by Aaron Tucker &amp; Paul Chafe, is licensed under </a:t>
            </a:r>
            <a:r>
              <a:rPr lang="en-US" i="1" u="sng" dirty="0">
                <a:hlinkClick r:id="rId3"/>
              </a:rPr>
              <a:t>CC BY 4.0</a:t>
            </a:r>
            <a:endParaRPr lang="en-US" i="1" u="sng" dirty="0"/>
          </a:p>
          <a:p>
            <a:pPr marL="0" indent="0">
              <a:buNone/>
            </a:pPr>
            <a:r>
              <a:rPr lang="en-US" i="1" dirty="0"/>
              <a:t>“</a:t>
            </a:r>
            <a:r>
              <a:rPr lang="en-US" i="1" u="sng" dirty="0">
                <a:hlinkClick r:id="rId6"/>
              </a:rPr>
              <a:t>teaching NOT post-secondary</a:t>
            </a:r>
            <a:r>
              <a:rPr lang="en-US" i="1" dirty="0"/>
              <a:t>” by Aaron Tucker &amp; Paul Chafe, is licensed under </a:t>
            </a:r>
            <a:r>
              <a:rPr lang="en-US" i="1" u="sng" dirty="0">
                <a:hlinkClick r:id="rId3"/>
              </a:rPr>
              <a:t>CC BY 4.0</a:t>
            </a:r>
            <a:endParaRPr lang="en-US" dirty="0">
              <a:cs typeface="Calibri"/>
            </a:endParaRPr>
          </a:p>
          <a:p>
            <a:endParaRPr lang="en-US" dirty="0"/>
          </a:p>
        </p:txBody>
      </p:sp>
      <p:sp>
        <p:nvSpPr>
          <p:cNvPr id="5" name="Slide Number Placeholder 4">
            <a:extLst>
              <a:ext uri="{FF2B5EF4-FFF2-40B4-BE49-F238E27FC236}">
                <a16:creationId xmlns:a16="http://schemas.microsoft.com/office/drawing/2014/main" id="{B64DBE71-72DD-64B1-D12F-5E7048884F1B}"/>
              </a:ext>
            </a:extLst>
          </p:cNvPr>
          <p:cNvSpPr>
            <a:spLocks noGrp="1"/>
          </p:cNvSpPr>
          <p:nvPr>
            <p:ph type="sldNum" sz="quarter" idx="12"/>
          </p:nvPr>
        </p:nvSpPr>
        <p:spPr/>
        <p:txBody>
          <a:bodyPr/>
          <a:lstStyle/>
          <a:p>
            <a:fld id="{5DEF7F31-0B8A-474A-B86C-91F381754329}" type="slidenum">
              <a:rPr lang="en-US" smtClean="0"/>
              <a:t>50</a:t>
            </a:fld>
            <a:endParaRPr lang="en-US"/>
          </a:p>
        </p:txBody>
      </p:sp>
    </p:spTree>
    <p:extLst>
      <p:ext uri="{BB962C8B-B14F-4D97-AF65-F5344CB8AC3E}">
        <p14:creationId xmlns:p14="http://schemas.microsoft.com/office/powerpoint/2010/main" val="190654288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C96AB-C01F-265D-6D87-AF83F96444D5}"/>
              </a:ext>
            </a:extLst>
          </p:cNvPr>
          <p:cNvSpPr>
            <a:spLocks noGrp="1"/>
          </p:cNvSpPr>
          <p:nvPr>
            <p:ph type="title"/>
          </p:nvPr>
        </p:nvSpPr>
        <p:spPr/>
        <p:txBody>
          <a:bodyPr/>
          <a:lstStyle/>
          <a:p>
            <a:r>
              <a:rPr lang="en-US" dirty="0"/>
              <a:t>6.2 Video Attributions &amp; References</a:t>
            </a:r>
          </a:p>
        </p:txBody>
      </p:sp>
      <p:sp>
        <p:nvSpPr>
          <p:cNvPr id="3" name="Content Placeholder 2">
            <a:extLst>
              <a:ext uri="{FF2B5EF4-FFF2-40B4-BE49-F238E27FC236}">
                <a16:creationId xmlns:a16="http://schemas.microsoft.com/office/drawing/2014/main" id="{94432503-6153-3F1C-7D9A-BB7A819DF54D}"/>
              </a:ext>
            </a:extLst>
          </p:cNvPr>
          <p:cNvSpPr>
            <a:spLocks noGrp="1"/>
          </p:cNvSpPr>
          <p:nvPr>
            <p:ph idx="1"/>
          </p:nvPr>
        </p:nvSpPr>
        <p:spPr>
          <a:xfrm>
            <a:off x="1077362" y="2427316"/>
            <a:ext cx="9950103" cy="3941586"/>
          </a:xfrm>
        </p:spPr>
        <p:txBody>
          <a:bodyPr>
            <a:normAutofit fontScale="92500" lnSpcReduction="20000"/>
          </a:bodyPr>
          <a:lstStyle/>
          <a:p>
            <a:pPr marL="0" indent="0">
              <a:buNone/>
            </a:pPr>
            <a:r>
              <a:rPr lang="en-US" sz="1600" dirty="0" err="1"/>
              <a:t>nc</a:t>
            </a:r>
            <a:r>
              <a:rPr lang="en-US" sz="1600" dirty="0"/>
              <a:t> Libraries. (2018, February 14). </a:t>
            </a:r>
            <a:r>
              <a:rPr lang="en-US" sz="1600" i="1" dirty="0"/>
              <a:t>Developing a Research Topic - Brainstorming Approaches </a:t>
            </a:r>
            <a:r>
              <a:rPr lang="en-US" sz="1600" dirty="0"/>
              <a:t>[Video]. YouTube. </a:t>
            </a:r>
            <a:r>
              <a:rPr lang="en-US" sz="1600" u="sng" dirty="0">
                <a:hlinkClick r:id="rId2"/>
              </a:rPr>
              <a:t>https://www.youtube.com/watch?v=Za8D_Mdb2FI</a:t>
            </a:r>
            <a:r>
              <a:rPr lang="en-US" sz="1600" dirty="0"/>
              <a:t> . Licensed under YouTube standard license.</a:t>
            </a:r>
            <a:r>
              <a:rPr lang="en-US" sz="1600" b="1" dirty="0"/>
              <a:t>  </a:t>
            </a:r>
            <a:endParaRPr lang="en-US" sz="1600" dirty="0"/>
          </a:p>
          <a:p>
            <a:pPr marL="0" indent="0">
              <a:buNone/>
            </a:pPr>
            <a:r>
              <a:rPr lang="en-US" sz="1600" dirty="0" err="1"/>
              <a:t>nc</a:t>
            </a:r>
            <a:r>
              <a:rPr lang="en-US" sz="1600" dirty="0"/>
              <a:t> Libraries. (2018, February 13). </a:t>
            </a:r>
            <a:r>
              <a:rPr lang="en-US" sz="1600" i="1" dirty="0"/>
              <a:t>Developing a Research Topic - Brainstorming for Ideas </a:t>
            </a:r>
            <a:r>
              <a:rPr lang="en-US" sz="1600" dirty="0"/>
              <a:t>[Video]. YouTube. </a:t>
            </a:r>
            <a:r>
              <a:rPr lang="en-US" sz="1600" u="sng" dirty="0">
                <a:hlinkClick r:id="rId3"/>
              </a:rPr>
              <a:t>https://www.youtube.com/watch?v=jbqDjFLFX9A</a:t>
            </a:r>
            <a:r>
              <a:rPr lang="en-US" sz="1600" dirty="0"/>
              <a:t> . Licensed under </a:t>
            </a:r>
            <a:r>
              <a:rPr lang="en-US" sz="1600" u="sng" dirty="0">
                <a:hlinkClick r:id="rId4"/>
              </a:rPr>
              <a:t>Creative Commons Attribution license (reuse allowed)</a:t>
            </a:r>
            <a:r>
              <a:rPr lang="en-US" sz="1600" u="sng" dirty="0"/>
              <a:t>.</a:t>
            </a:r>
            <a:r>
              <a:rPr lang="en-US" sz="1600" b="1" dirty="0"/>
              <a:t> </a:t>
            </a:r>
            <a:endParaRPr lang="en-US" sz="1600" dirty="0"/>
          </a:p>
          <a:p>
            <a:pPr marL="0" indent="0">
              <a:buNone/>
            </a:pPr>
            <a:r>
              <a:rPr lang="en-US" sz="1600" dirty="0" err="1"/>
              <a:t>nc</a:t>
            </a:r>
            <a:r>
              <a:rPr lang="en-US" sz="1600" dirty="0"/>
              <a:t> Libraries. (2018, February 13). </a:t>
            </a:r>
            <a:r>
              <a:rPr lang="en-US" sz="1600" i="1" dirty="0"/>
              <a:t>Developing a Research Topic - Broadening/Narrowing </a:t>
            </a:r>
            <a:r>
              <a:rPr lang="en-US" sz="1600" dirty="0"/>
              <a:t>[Video]. YouTube. </a:t>
            </a:r>
            <a:r>
              <a:rPr lang="en-US" sz="1600" u="sng" dirty="0">
                <a:hlinkClick r:id="rId5"/>
              </a:rPr>
              <a:t>https://www.youtube.com/watch?v=1NkeCtk1nrY</a:t>
            </a:r>
            <a:r>
              <a:rPr lang="en-US" sz="1600" dirty="0"/>
              <a:t> . Licensed under </a:t>
            </a:r>
            <a:r>
              <a:rPr lang="en-US" sz="1600" u="sng" dirty="0">
                <a:hlinkClick r:id="rId4"/>
              </a:rPr>
              <a:t>Creative Commons Attribution license (reuse allowed)</a:t>
            </a:r>
            <a:r>
              <a:rPr lang="en-US" sz="1600" u="sng" dirty="0"/>
              <a:t>.</a:t>
            </a:r>
            <a:r>
              <a:rPr lang="en-US" sz="1600" b="1" dirty="0"/>
              <a:t> </a:t>
            </a:r>
            <a:endParaRPr lang="en-US" sz="1600" dirty="0"/>
          </a:p>
          <a:p>
            <a:pPr marL="0" indent="0">
              <a:buNone/>
            </a:pPr>
            <a:r>
              <a:rPr lang="en-US" sz="1600" dirty="0" err="1"/>
              <a:t>nc</a:t>
            </a:r>
            <a:r>
              <a:rPr lang="en-US" sz="1600" dirty="0"/>
              <a:t> Libraries. (2018, February 13). </a:t>
            </a:r>
            <a:r>
              <a:rPr lang="en-US" sz="1600" i="1" dirty="0"/>
              <a:t>Developing a Research Topic - Research Process Overview</a:t>
            </a:r>
            <a:r>
              <a:rPr lang="en-US" sz="1600" dirty="0"/>
              <a:t> [Video]. YouTube.</a:t>
            </a:r>
            <a:r>
              <a:rPr lang="en-US" sz="1600" b="1" dirty="0"/>
              <a:t> </a:t>
            </a:r>
            <a:r>
              <a:rPr lang="en-US" sz="1600" u="sng" dirty="0">
                <a:hlinkClick r:id="rId6"/>
              </a:rPr>
              <a:t>https://www.youtube.com/watch?v=IOBSTtobR7E</a:t>
            </a:r>
            <a:r>
              <a:rPr lang="en-US" sz="1600" dirty="0"/>
              <a:t> . Licensed under </a:t>
            </a:r>
            <a:r>
              <a:rPr lang="en-US" sz="1600" u="sng" dirty="0">
                <a:hlinkClick r:id="rId4"/>
              </a:rPr>
              <a:t>Creative Commons Attribution license (reuse allowed)</a:t>
            </a:r>
            <a:r>
              <a:rPr lang="en-US" sz="1600" dirty="0"/>
              <a:t>.</a:t>
            </a:r>
          </a:p>
          <a:p>
            <a:pPr marL="0" indent="0">
              <a:buNone/>
            </a:pPr>
            <a:r>
              <a:rPr lang="en-US" sz="1600" dirty="0" err="1"/>
              <a:t>nc</a:t>
            </a:r>
            <a:r>
              <a:rPr lang="en-US" sz="1600" dirty="0"/>
              <a:t> Libraries. (2018, February 13). </a:t>
            </a:r>
            <a:r>
              <a:rPr lang="en-US" sz="1600" i="1" dirty="0"/>
              <a:t>Developing a Research Topic - Resources </a:t>
            </a:r>
            <a:r>
              <a:rPr lang="en-US" sz="1600" dirty="0"/>
              <a:t>[Video]. YouTube. </a:t>
            </a:r>
            <a:r>
              <a:rPr lang="en-US" sz="1600" u="sng" dirty="0">
                <a:hlinkClick r:id="rId7"/>
              </a:rPr>
              <a:t>https://www.youtube.com/watch?v=tMLNbb71z04</a:t>
            </a:r>
            <a:r>
              <a:rPr lang="en-US" sz="1600" dirty="0"/>
              <a:t> . Licensed under </a:t>
            </a:r>
            <a:r>
              <a:rPr lang="en-US" sz="1600" u="sng" dirty="0">
                <a:hlinkClick r:id="rId4"/>
              </a:rPr>
              <a:t>Creative Commons Attribution license (reuse allowed)</a:t>
            </a:r>
            <a:r>
              <a:rPr lang="en-US" sz="1600" u="sng" dirty="0"/>
              <a:t>.</a:t>
            </a:r>
            <a:r>
              <a:rPr lang="en-US" sz="1600" dirty="0"/>
              <a:t> </a:t>
            </a:r>
          </a:p>
        </p:txBody>
      </p:sp>
      <p:sp>
        <p:nvSpPr>
          <p:cNvPr id="5" name="Slide Number Placeholder 4">
            <a:extLst>
              <a:ext uri="{FF2B5EF4-FFF2-40B4-BE49-F238E27FC236}">
                <a16:creationId xmlns:a16="http://schemas.microsoft.com/office/drawing/2014/main" id="{D24C46CB-1807-6B5A-2560-F55D298DD89C}"/>
              </a:ext>
            </a:extLst>
          </p:cNvPr>
          <p:cNvSpPr>
            <a:spLocks noGrp="1"/>
          </p:cNvSpPr>
          <p:nvPr>
            <p:ph type="sldNum" sz="quarter" idx="12"/>
          </p:nvPr>
        </p:nvSpPr>
        <p:spPr/>
        <p:txBody>
          <a:bodyPr/>
          <a:lstStyle/>
          <a:p>
            <a:fld id="{5DEF7F31-0B8A-474A-B86C-91F381754329}" type="slidenum">
              <a:rPr lang="en-US" smtClean="0"/>
              <a:t>51</a:t>
            </a:fld>
            <a:endParaRPr lang="en-US"/>
          </a:p>
        </p:txBody>
      </p:sp>
    </p:spTree>
    <p:extLst>
      <p:ext uri="{BB962C8B-B14F-4D97-AF65-F5344CB8AC3E}">
        <p14:creationId xmlns:p14="http://schemas.microsoft.com/office/powerpoint/2010/main" val="29957026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71A0D-98CA-227A-749C-161829ACAD9C}"/>
              </a:ext>
            </a:extLst>
          </p:cNvPr>
          <p:cNvSpPr>
            <a:spLocks noGrp="1"/>
          </p:cNvSpPr>
          <p:nvPr>
            <p:ph type="title"/>
          </p:nvPr>
        </p:nvSpPr>
        <p:spPr/>
        <p:txBody>
          <a:bodyPr/>
          <a:lstStyle/>
          <a:p>
            <a:r>
              <a:rPr lang="en-US" dirty="0"/>
              <a:t>6.3 Video Attributions &amp; References</a:t>
            </a:r>
          </a:p>
        </p:txBody>
      </p:sp>
      <p:sp>
        <p:nvSpPr>
          <p:cNvPr id="3" name="Content Placeholder 2">
            <a:extLst>
              <a:ext uri="{FF2B5EF4-FFF2-40B4-BE49-F238E27FC236}">
                <a16:creationId xmlns:a16="http://schemas.microsoft.com/office/drawing/2014/main" id="{D94EBAE0-C315-8BE4-A385-42B283F542B7}"/>
              </a:ext>
            </a:extLst>
          </p:cNvPr>
          <p:cNvSpPr>
            <a:spLocks noGrp="1"/>
          </p:cNvSpPr>
          <p:nvPr>
            <p:ph idx="1"/>
          </p:nvPr>
        </p:nvSpPr>
        <p:spPr>
          <a:xfrm>
            <a:off x="1077362" y="2427315"/>
            <a:ext cx="9950103" cy="4101075"/>
          </a:xfrm>
        </p:spPr>
        <p:txBody>
          <a:bodyPr>
            <a:normAutofit fontScale="92500" lnSpcReduction="20000"/>
          </a:bodyPr>
          <a:lstStyle/>
          <a:p>
            <a:pPr marL="0" indent="0">
              <a:buNone/>
            </a:pPr>
            <a:r>
              <a:rPr lang="en-US" sz="1600" dirty="0" err="1"/>
              <a:t>nc</a:t>
            </a:r>
            <a:r>
              <a:rPr lang="en-US" sz="1600" dirty="0"/>
              <a:t> Libraries. (2018, January 30). </a:t>
            </a:r>
            <a:r>
              <a:rPr lang="en-US" sz="1600" i="1" dirty="0"/>
              <a:t>Consider the source </a:t>
            </a:r>
            <a:r>
              <a:rPr lang="en-US" sz="1600" dirty="0"/>
              <a:t>[Video]. </a:t>
            </a:r>
            <a:r>
              <a:rPr lang="en-US" sz="1600" dirty="0" err="1"/>
              <a:t>YouTube.</a:t>
            </a:r>
            <a:r>
              <a:rPr lang="en-US" sz="1600" u="sng" dirty="0" err="1">
                <a:hlinkClick r:id="rId2"/>
              </a:rPr>
              <a:t>https</a:t>
            </a:r>
            <a:r>
              <a:rPr lang="en-US" sz="1600" u="sng" dirty="0">
                <a:hlinkClick r:id="rId2"/>
              </a:rPr>
              <a:t>://www.youtube.com/watch?v=hrC0MRAseSM&amp;list=PLUL8crWahKNu7L8YU7f3q0fX7w0GveGLl</a:t>
            </a:r>
            <a:r>
              <a:rPr lang="en-US" sz="1600" dirty="0"/>
              <a:t> . Licensed under </a:t>
            </a:r>
            <a:r>
              <a:rPr lang="en-US" sz="1600" u="sng" dirty="0">
                <a:hlinkClick r:id="rId3"/>
              </a:rPr>
              <a:t>Creative Commons Attribution license (reuse allowed)</a:t>
            </a:r>
            <a:r>
              <a:rPr lang="en-US" sz="1600" u="sng" dirty="0"/>
              <a:t>.</a:t>
            </a:r>
            <a:r>
              <a:rPr lang="en-US" sz="1600" dirty="0"/>
              <a:t> </a:t>
            </a:r>
          </a:p>
          <a:p>
            <a:pPr marL="0" indent="0">
              <a:buNone/>
            </a:pPr>
            <a:r>
              <a:rPr lang="en-US" sz="1600" dirty="0" err="1"/>
              <a:t>nc</a:t>
            </a:r>
            <a:r>
              <a:rPr lang="en-US" sz="1600" dirty="0"/>
              <a:t> Libraries. (2022, February 18). </a:t>
            </a:r>
            <a:r>
              <a:rPr lang="en-US" sz="1600" i="1" dirty="0"/>
              <a:t>Evaluating Sources: CRAAP/RADAR </a:t>
            </a:r>
            <a:r>
              <a:rPr lang="en-US" sz="1600" dirty="0"/>
              <a:t>[Video]. YouTube. </a:t>
            </a:r>
            <a:r>
              <a:rPr lang="en-US" sz="1600" u="sng" dirty="0">
                <a:hlinkClick r:id="rId4"/>
              </a:rPr>
              <a:t>https://www.youtube.com/watch?v=hd5zhcZrQ3A</a:t>
            </a:r>
            <a:r>
              <a:rPr lang="en-US" sz="1600" dirty="0"/>
              <a:t> . Licensed under </a:t>
            </a:r>
            <a:r>
              <a:rPr lang="en-US" sz="1600" u="sng" dirty="0">
                <a:hlinkClick r:id="rId3"/>
              </a:rPr>
              <a:t>Creative Commons Attribution license (reuse allowed)</a:t>
            </a:r>
            <a:r>
              <a:rPr lang="en-US" sz="1600" u="sng" dirty="0"/>
              <a:t>.</a:t>
            </a:r>
            <a:r>
              <a:rPr lang="en-US" sz="1600" dirty="0"/>
              <a:t> </a:t>
            </a:r>
          </a:p>
          <a:p>
            <a:pPr marL="0" indent="0">
              <a:buNone/>
            </a:pPr>
            <a:r>
              <a:rPr lang="en-US" sz="1600" dirty="0" err="1"/>
              <a:t>nc</a:t>
            </a:r>
            <a:r>
              <a:rPr lang="en-US" sz="1600" dirty="0"/>
              <a:t> Libraries. (2017, July 18). </a:t>
            </a:r>
            <a:r>
              <a:rPr lang="en-US" sz="1600" i="1" dirty="0"/>
              <a:t>Evaluating Internet Sources and Fake News with </a:t>
            </a:r>
            <a:r>
              <a:rPr lang="en-US" sz="1600" i="1" dirty="0" err="1"/>
              <a:t>ncLibraries</a:t>
            </a:r>
            <a:r>
              <a:rPr lang="en-US" sz="1600" i="1" dirty="0"/>
              <a:t> </a:t>
            </a:r>
            <a:r>
              <a:rPr lang="en-US" sz="1600" dirty="0"/>
              <a:t>[Video]. YouTube. https://www.youtube.com/watch?v=fh9vDmIzzn . Licensed under </a:t>
            </a:r>
            <a:r>
              <a:rPr lang="en-US" sz="1600" u="sng" dirty="0">
                <a:hlinkClick r:id="rId3"/>
              </a:rPr>
              <a:t>Creative Commons Attribution license (reuse allowed)</a:t>
            </a:r>
            <a:r>
              <a:rPr lang="en-US" sz="1600" u="sng" dirty="0"/>
              <a:t>.</a:t>
            </a:r>
            <a:r>
              <a:rPr lang="en-US" sz="1600" dirty="0"/>
              <a:t> </a:t>
            </a:r>
          </a:p>
          <a:p>
            <a:pPr marL="0" indent="0">
              <a:buNone/>
            </a:pPr>
            <a:r>
              <a:rPr lang="en-US" sz="1600" dirty="0" err="1"/>
              <a:t>nc</a:t>
            </a:r>
            <a:r>
              <a:rPr lang="en-US" sz="1600" dirty="0"/>
              <a:t> Libraries. (2018, January 30). </a:t>
            </a:r>
            <a:r>
              <a:rPr lang="en-US" sz="1600" i="1" dirty="0"/>
              <a:t>Evidence </a:t>
            </a:r>
            <a:r>
              <a:rPr lang="en-US" sz="1600" dirty="0"/>
              <a:t>[Video]. YouTube. </a:t>
            </a:r>
            <a:r>
              <a:rPr lang="en-US" sz="1600" u="sng" dirty="0">
                <a:hlinkClick r:id="rId5"/>
              </a:rPr>
              <a:t>https://www.youtube.com/watch?v=KYeCP9nTK1c&amp;list=PLUL8crWahKNu7L8YU7f3q0fX7w0GveGLl</a:t>
            </a:r>
            <a:r>
              <a:rPr lang="en-US" sz="1600" dirty="0"/>
              <a:t> . Licensed under </a:t>
            </a:r>
            <a:r>
              <a:rPr lang="en-US" sz="1600" u="sng" dirty="0">
                <a:hlinkClick r:id="rId3"/>
              </a:rPr>
              <a:t>Creative Commons Attribution license (reuse allowed)</a:t>
            </a:r>
            <a:r>
              <a:rPr lang="en-US" sz="1600" u="sng" dirty="0"/>
              <a:t>.</a:t>
            </a:r>
            <a:r>
              <a:rPr lang="en-US" sz="1600" dirty="0"/>
              <a:t> </a:t>
            </a:r>
          </a:p>
          <a:p>
            <a:pPr marL="0" indent="0">
              <a:buNone/>
            </a:pPr>
            <a:r>
              <a:rPr lang="en-US" sz="1600" dirty="0" err="1"/>
              <a:t>nc</a:t>
            </a:r>
            <a:r>
              <a:rPr lang="en-US" sz="1600" dirty="0"/>
              <a:t> Libraries. (2018, January 30). </a:t>
            </a:r>
            <a:r>
              <a:rPr lang="en-US" sz="1600" i="1" dirty="0"/>
              <a:t>Fake News </a:t>
            </a:r>
            <a:r>
              <a:rPr lang="en-US" sz="1600" dirty="0"/>
              <a:t>[Video]. YouTube. </a:t>
            </a:r>
            <a:r>
              <a:rPr lang="en-US" sz="1600" u="sng" dirty="0">
                <a:hlinkClick r:id="rId6"/>
              </a:rPr>
              <a:t>https://www.youtube.com/watch?v=92DdYk5nRBM&amp;list=PLUL8crWahKNu7L8YU7f3q0fX7w0GveGLl</a:t>
            </a:r>
            <a:r>
              <a:rPr lang="en-US" sz="1600" dirty="0"/>
              <a:t> . Licensed under </a:t>
            </a:r>
            <a:r>
              <a:rPr lang="en-US" sz="1600" u="sng" dirty="0">
                <a:hlinkClick r:id="rId3"/>
              </a:rPr>
              <a:t>Creative Commons Attribution license (reuse allowed)</a:t>
            </a:r>
            <a:r>
              <a:rPr lang="en-US" sz="1600" u="sng" dirty="0"/>
              <a:t>.</a:t>
            </a:r>
            <a:r>
              <a:rPr lang="en-US" sz="1600" dirty="0"/>
              <a:t> </a:t>
            </a:r>
          </a:p>
        </p:txBody>
      </p:sp>
      <p:sp>
        <p:nvSpPr>
          <p:cNvPr id="5" name="Slide Number Placeholder 4">
            <a:extLst>
              <a:ext uri="{FF2B5EF4-FFF2-40B4-BE49-F238E27FC236}">
                <a16:creationId xmlns:a16="http://schemas.microsoft.com/office/drawing/2014/main" id="{65869A19-469C-308D-F0B9-D827C5A2939B}"/>
              </a:ext>
            </a:extLst>
          </p:cNvPr>
          <p:cNvSpPr>
            <a:spLocks noGrp="1"/>
          </p:cNvSpPr>
          <p:nvPr>
            <p:ph type="sldNum" sz="quarter" idx="12"/>
          </p:nvPr>
        </p:nvSpPr>
        <p:spPr/>
        <p:txBody>
          <a:bodyPr/>
          <a:lstStyle/>
          <a:p>
            <a:fld id="{5DEF7F31-0B8A-474A-B86C-91F381754329}" type="slidenum">
              <a:rPr lang="en-US" smtClean="0"/>
              <a:t>52</a:t>
            </a:fld>
            <a:endParaRPr lang="en-US"/>
          </a:p>
        </p:txBody>
      </p:sp>
    </p:spTree>
    <p:extLst>
      <p:ext uri="{BB962C8B-B14F-4D97-AF65-F5344CB8AC3E}">
        <p14:creationId xmlns:p14="http://schemas.microsoft.com/office/powerpoint/2010/main" val="137795030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93856-5647-33A8-9960-E1B243835EB6}"/>
              </a:ext>
            </a:extLst>
          </p:cNvPr>
          <p:cNvSpPr>
            <a:spLocks noGrp="1"/>
          </p:cNvSpPr>
          <p:nvPr>
            <p:ph type="title"/>
          </p:nvPr>
        </p:nvSpPr>
        <p:spPr/>
        <p:txBody>
          <a:bodyPr/>
          <a:lstStyle/>
          <a:p>
            <a:r>
              <a:rPr lang="en-US" dirty="0"/>
              <a:t>6.3 Video Attributions &amp; References (Continued)</a:t>
            </a:r>
          </a:p>
        </p:txBody>
      </p:sp>
      <p:sp>
        <p:nvSpPr>
          <p:cNvPr id="3" name="Content Placeholder 2">
            <a:extLst>
              <a:ext uri="{FF2B5EF4-FFF2-40B4-BE49-F238E27FC236}">
                <a16:creationId xmlns:a16="http://schemas.microsoft.com/office/drawing/2014/main" id="{2531DD88-BF5B-16AE-29A2-CD50A57291A9}"/>
              </a:ext>
            </a:extLst>
          </p:cNvPr>
          <p:cNvSpPr>
            <a:spLocks noGrp="1"/>
          </p:cNvSpPr>
          <p:nvPr>
            <p:ph idx="1"/>
          </p:nvPr>
        </p:nvSpPr>
        <p:spPr>
          <a:xfrm>
            <a:off x="1077362" y="2427316"/>
            <a:ext cx="9950103" cy="3930954"/>
          </a:xfrm>
        </p:spPr>
        <p:txBody>
          <a:bodyPr>
            <a:normAutofit fontScale="85000" lnSpcReduction="10000"/>
          </a:bodyPr>
          <a:lstStyle/>
          <a:p>
            <a:pPr marL="0" indent="0">
              <a:buNone/>
            </a:pPr>
            <a:r>
              <a:rPr lang="en-US" dirty="0" err="1"/>
              <a:t>nc</a:t>
            </a:r>
            <a:r>
              <a:rPr lang="en-US" dirty="0"/>
              <a:t> Libraries. (2018, January 30). </a:t>
            </a:r>
            <a:r>
              <a:rPr lang="en-US" i="1" dirty="0"/>
              <a:t>Motivation/Bias </a:t>
            </a:r>
            <a:r>
              <a:rPr lang="en-US" dirty="0"/>
              <a:t>[Video]. </a:t>
            </a:r>
            <a:r>
              <a:rPr lang="en-US" dirty="0" err="1"/>
              <a:t>YouTube.</a:t>
            </a:r>
            <a:r>
              <a:rPr lang="en-US" u="sng" dirty="0" err="1">
                <a:hlinkClick r:id="rId2"/>
              </a:rPr>
              <a:t>https</a:t>
            </a:r>
            <a:r>
              <a:rPr lang="en-US" u="sng" dirty="0">
                <a:hlinkClick r:id="rId2"/>
              </a:rPr>
              <a:t>://www.youtube.com/watch?v=HBkFMKjoMP0&amp;list=PLUL8crWahKNu7L8YU7f3q0fX7w0GveGLl</a:t>
            </a:r>
            <a:r>
              <a:rPr lang="en-US" dirty="0"/>
              <a:t> . Licensed under </a:t>
            </a:r>
            <a:r>
              <a:rPr lang="en-US" u="sng" dirty="0">
                <a:hlinkClick r:id="rId3"/>
              </a:rPr>
              <a:t>Creative Commons Attribution license (reuse allowed)</a:t>
            </a:r>
            <a:r>
              <a:rPr lang="en-US" u="sng" dirty="0"/>
              <a:t>.</a:t>
            </a:r>
            <a:r>
              <a:rPr lang="en-US" dirty="0"/>
              <a:t> </a:t>
            </a:r>
          </a:p>
          <a:p>
            <a:pPr marL="0" indent="0">
              <a:buNone/>
            </a:pPr>
            <a:r>
              <a:rPr lang="en-US" dirty="0" err="1"/>
              <a:t>nc</a:t>
            </a:r>
            <a:r>
              <a:rPr lang="en-US" dirty="0"/>
              <a:t> Libraries. (2018, January 30). </a:t>
            </a:r>
            <a:r>
              <a:rPr lang="en-US" i="1" dirty="0"/>
              <a:t>Summary </a:t>
            </a:r>
            <a:r>
              <a:rPr lang="en-US" dirty="0"/>
              <a:t>[Video]. YouTube. </a:t>
            </a:r>
            <a:r>
              <a:rPr lang="en-US" u="sng" dirty="0">
                <a:hlinkClick r:id="rId4"/>
              </a:rPr>
              <a:t>https://www.youtube.com/watch?v=NcyaTEmJqhE&amp;list=PLUL8crWahKNu7L8YU7f3q0fX7w0GveGLl</a:t>
            </a:r>
            <a:r>
              <a:rPr lang="en-US" dirty="0"/>
              <a:t> . Licensed under </a:t>
            </a:r>
            <a:r>
              <a:rPr lang="en-US" u="sng" dirty="0">
                <a:hlinkClick r:id="rId3"/>
              </a:rPr>
              <a:t>Creative Commons Attribution license (reuse allowed)</a:t>
            </a:r>
            <a:r>
              <a:rPr lang="en-US" u="sng" dirty="0"/>
              <a:t>.</a:t>
            </a:r>
            <a:r>
              <a:rPr lang="en-US" dirty="0"/>
              <a:t> </a:t>
            </a:r>
          </a:p>
          <a:p>
            <a:pPr marL="0" indent="0">
              <a:buNone/>
            </a:pPr>
            <a:r>
              <a:rPr lang="en-US" dirty="0" err="1"/>
              <a:t>nc</a:t>
            </a:r>
            <a:r>
              <a:rPr lang="en-US" dirty="0"/>
              <a:t> Libraries. (2018, January 30). </a:t>
            </a:r>
            <a:r>
              <a:rPr lang="en-US" i="1" dirty="0"/>
              <a:t>Timeliness </a:t>
            </a:r>
            <a:r>
              <a:rPr lang="en-US" dirty="0"/>
              <a:t>[Video]. YouTube. </a:t>
            </a:r>
            <a:r>
              <a:rPr lang="en-US" u="sng" dirty="0">
                <a:hlinkClick r:id="rId5"/>
              </a:rPr>
              <a:t>https://www.youtube.com/watch?v=pvAMuqI_h40&amp;list=PLUL8crWahKNu7L8YU7f3q0fX7w0GveGLl</a:t>
            </a:r>
            <a:r>
              <a:rPr lang="en-US" dirty="0"/>
              <a:t> . Licensed under </a:t>
            </a:r>
            <a:r>
              <a:rPr lang="en-US" u="sng" dirty="0">
                <a:hlinkClick r:id="rId3"/>
              </a:rPr>
              <a:t>Creative Commons Attribution license (reuse allowed)</a:t>
            </a:r>
            <a:r>
              <a:rPr lang="en-US" u="sng" dirty="0"/>
              <a:t>.</a:t>
            </a:r>
            <a:r>
              <a:rPr lang="en-US" dirty="0"/>
              <a:t> </a:t>
            </a:r>
          </a:p>
          <a:p>
            <a:pPr marL="0" indent="0">
              <a:buNone/>
            </a:pPr>
            <a:r>
              <a:rPr lang="en-US" dirty="0" err="1"/>
              <a:t>nc</a:t>
            </a:r>
            <a:r>
              <a:rPr lang="en-US" dirty="0"/>
              <a:t> Libraries. (2018, January 30). </a:t>
            </a:r>
            <a:r>
              <a:rPr lang="en-US" i="1" dirty="0"/>
              <a:t>Why is this important? </a:t>
            </a:r>
            <a:r>
              <a:rPr lang="en-US" dirty="0"/>
              <a:t>[Video]. YouTube. </a:t>
            </a:r>
            <a:r>
              <a:rPr lang="en-US" u="sng" dirty="0">
                <a:hlinkClick r:id="rId6"/>
              </a:rPr>
              <a:t>https://www.youtube.com/watch?v=7jZVj-ijx1Y&amp;list=PLUL8crWahKNu7L8YU7f3q0fX7w0GveGLl</a:t>
            </a:r>
            <a:r>
              <a:rPr lang="en-US" dirty="0"/>
              <a:t> . Licensed under </a:t>
            </a:r>
            <a:r>
              <a:rPr lang="en-US" u="sng" dirty="0">
                <a:hlinkClick r:id="rId3"/>
              </a:rPr>
              <a:t>Creative Commons Attribution license (reuse allowed)</a:t>
            </a:r>
            <a:r>
              <a:rPr lang="en-US" u="sng" dirty="0"/>
              <a:t>.</a:t>
            </a:r>
            <a:r>
              <a:rPr lang="en-US" dirty="0"/>
              <a:t> </a:t>
            </a:r>
          </a:p>
          <a:p>
            <a:endParaRPr lang="en-US" dirty="0"/>
          </a:p>
        </p:txBody>
      </p:sp>
      <p:sp>
        <p:nvSpPr>
          <p:cNvPr id="5" name="Slide Number Placeholder 4">
            <a:extLst>
              <a:ext uri="{FF2B5EF4-FFF2-40B4-BE49-F238E27FC236}">
                <a16:creationId xmlns:a16="http://schemas.microsoft.com/office/drawing/2014/main" id="{5B588B15-D05D-C721-6B5A-18A15B7A6185}"/>
              </a:ext>
            </a:extLst>
          </p:cNvPr>
          <p:cNvSpPr>
            <a:spLocks noGrp="1"/>
          </p:cNvSpPr>
          <p:nvPr>
            <p:ph type="sldNum" sz="quarter" idx="12"/>
          </p:nvPr>
        </p:nvSpPr>
        <p:spPr/>
        <p:txBody>
          <a:bodyPr/>
          <a:lstStyle/>
          <a:p>
            <a:fld id="{5DEF7F31-0B8A-474A-B86C-91F381754329}" type="slidenum">
              <a:rPr lang="en-US" smtClean="0"/>
              <a:t>53</a:t>
            </a:fld>
            <a:endParaRPr lang="en-US"/>
          </a:p>
        </p:txBody>
      </p:sp>
    </p:spTree>
    <p:extLst>
      <p:ext uri="{BB962C8B-B14F-4D97-AF65-F5344CB8AC3E}">
        <p14:creationId xmlns:p14="http://schemas.microsoft.com/office/powerpoint/2010/main" val="2733684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7D9D2F-896E-74DF-B69C-812185C63D2A}"/>
              </a:ext>
            </a:extLst>
          </p:cNvPr>
          <p:cNvSpPr>
            <a:spLocks noGrp="1"/>
          </p:cNvSpPr>
          <p:nvPr>
            <p:ph type="title"/>
          </p:nvPr>
        </p:nvSpPr>
        <p:spPr/>
        <p:txBody>
          <a:bodyPr/>
          <a:lstStyle/>
          <a:p>
            <a:r>
              <a:rPr lang="en-US" dirty="0"/>
              <a:t>6.4 Video Attributions &amp; References</a:t>
            </a:r>
          </a:p>
        </p:txBody>
      </p:sp>
      <p:sp>
        <p:nvSpPr>
          <p:cNvPr id="3" name="Content Placeholder 2">
            <a:extLst>
              <a:ext uri="{FF2B5EF4-FFF2-40B4-BE49-F238E27FC236}">
                <a16:creationId xmlns:a16="http://schemas.microsoft.com/office/drawing/2014/main" id="{0479DAC0-7225-934B-368E-80223D7409A3}"/>
              </a:ext>
            </a:extLst>
          </p:cNvPr>
          <p:cNvSpPr>
            <a:spLocks noGrp="1"/>
          </p:cNvSpPr>
          <p:nvPr>
            <p:ph idx="1"/>
          </p:nvPr>
        </p:nvSpPr>
        <p:spPr>
          <a:xfrm>
            <a:off x="1077362" y="2427316"/>
            <a:ext cx="9950103" cy="3710250"/>
          </a:xfrm>
        </p:spPr>
        <p:txBody>
          <a:bodyPr>
            <a:normAutofit/>
          </a:bodyPr>
          <a:lstStyle/>
          <a:p>
            <a:pPr marL="0" indent="0">
              <a:buNone/>
            </a:pPr>
            <a:r>
              <a:rPr lang="en-US" dirty="0" err="1"/>
              <a:t>nc</a:t>
            </a:r>
            <a:r>
              <a:rPr lang="en-US" dirty="0"/>
              <a:t> Libraries. (2018, January 29). </a:t>
            </a:r>
            <a:r>
              <a:rPr lang="en-US" i="1" dirty="0"/>
              <a:t>Part One: What is a periodical? </a:t>
            </a:r>
            <a:r>
              <a:rPr lang="en-US" dirty="0"/>
              <a:t>[Video]. YouTube. </a:t>
            </a:r>
            <a:r>
              <a:rPr lang="en-US" u="sng" dirty="0">
                <a:hlinkClick r:id="rId2"/>
              </a:rPr>
              <a:t>https://www.youtube.com/watch?v=g4T5OXIvsKc</a:t>
            </a:r>
            <a:r>
              <a:rPr lang="en-US" dirty="0"/>
              <a:t> . Licensed under standard YouTube license. </a:t>
            </a:r>
          </a:p>
          <a:p>
            <a:pPr marL="0" indent="0">
              <a:buNone/>
            </a:pPr>
            <a:r>
              <a:rPr lang="en-US" dirty="0" err="1"/>
              <a:t>nc</a:t>
            </a:r>
            <a:r>
              <a:rPr lang="en-US" dirty="0"/>
              <a:t> Libraries. (2018, January 29). </a:t>
            </a:r>
            <a:r>
              <a:rPr lang="en-US" i="1" dirty="0"/>
              <a:t>Part Three: Finding Scholarly Articles? </a:t>
            </a:r>
            <a:r>
              <a:rPr lang="en-US" dirty="0"/>
              <a:t>[Video]. YouTube. </a:t>
            </a:r>
            <a:r>
              <a:rPr lang="en-US" u="sng" dirty="0">
                <a:hlinkClick r:id="rId3"/>
              </a:rPr>
              <a:t>https://www.youtube.com/watch?v=eijYwcIx64o</a:t>
            </a:r>
            <a:r>
              <a:rPr lang="en-US" dirty="0"/>
              <a:t> . Licensed under </a:t>
            </a:r>
            <a:r>
              <a:rPr lang="en-US" u="sng" dirty="0">
                <a:hlinkClick r:id="rId4"/>
              </a:rPr>
              <a:t>Creative Commons Attribution license (reuse allowed)</a:t>
            </a:r>
            <a:r>
              <a:rPr lang="en-US" dirty="0"/>
              <a:t>. </a:t>
            </a:r>
          </a:p>
          <a:p>
            <a:pPr marL="0" indent="0">
              <a:buNone/>
            </a:pPr>
            <a:r>
              <a:rPr lang="en-US" dirty="0" err="1"/>
              <a:t>nc</a:t>
            </a:r>
            <a:r>
              <a:rPr lang="en-US" dirty="0"/>
              <a:t> Libraries. (2018, January 29). </a:t>
            </a:r>
            <a:r>
              <a:rPr lang="en-US" i="1" dirty="0"/>
              <a:t>Part Two: Popular VS. Scholarly Periodicals </a:t>
            </a:r>
            <a:r>
              <a:rPr lang="en-US" dirty="0"/>
              <a:t>[Video]. YouTube. </a:t>
            </a:r>
            <a:r>
              <a:rPr lang="en-US" u="sng" dirty="0">
                <a:hlinkClick r:id="rId2"/>
              </a:rPr>
              <a:t>https://www.youtube.com/watch?v=g4T5OXIvsKc</a:t>
            </a:r>
            <a:r>
              <a:rPr lang="en-US" dirty="0"/>
              <a:t> . Licensed under </a:t>
            </a:r>
            <a:r>
              <a:rPr lang="en-US" u="sng" dirty="0">
                <a:hlinkClick r:id="rId4"/>
              </a:rPr>
              <a:t>Creative Commons Attribution license (reuse allowed)</a:t>
            </a:r>
            <a:r>
              <a:rPr lang="en-US" dirty="0"/>
              <a:t>. </a:t>
            </a:r>
          </a:p>
          <a:p>
            <a:endParaRPr lang="en-US" dirty="0"/>
          </a:p>
        </p:txBody>
      </p:sp>
      <p:sp>
        <p:nvSpPr>
          <p:cNvPr id="5" name="Slide Number Placeholder 4">
            <a:extLst>
              <a:ext uri="{FF2B5EF4-FFF2-40B4-BE49-F238E27FC236}">
                <a16:creationId xmlns:a16="http://schemas.microsoft.com/office/drawing/2014/main" id="{34EE1B3B-C4F7-BB0A-A7FA-59ADFE55FBC3}"/>
              </a:ext>
            </a:extLst>
          </p:cNvPr>
          <p:cNvSpPr>
            <a:spLocks noGrp="1"/>
          </p:cNvSpPr>
          <p:nvPr>
            <p:ph type="sldNum" sz="quarter" idx="12"/>
          </p:nvPr>
        </p:nvSpPr>
        <p:spPr/>
        <p:txBody>
          <a:bodyPr/>
          <a:lstStyle/>
          <a:p>
            <a:fld id="{5DEF7F31-0B8A-474A-B86C-91F381754329}" type="slidenum">
              <a:rPr lang="en-US" smtClean="0"/>
              <a:t>54</a:t>
            </a:fld>
            <a:endParaRPr lang="en-US"/>
          </a:p>
        </p:txBody>
      </p:sp>
    </p:spTree>
    <p:extLst>
      <p:ext uri="{BB962C8B-B14F-4D97-AF65-F5344CB8AC3E}">
        <p14:creationId xmlns:p14="http://schemas.microsoft.com/office/powerpoint/2010/main" val="242372505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D577D-01B4-F359-7F40-E4DF5D179686}"/>
              </a:ext>
            </a:extLst>
          </p:cNvPr>
          <p:cNvSpPr>
            <a:spLocks noGrp="1"/>
          </p:cNvSpPr>
          <p:nvPr>
            <p:ph type="title"/>
          </p:nvPr>
        </p:nvSpPr>
        <p:spPr/>
        <p:txBody>
          <a:bodyPr/>
          <a:lstStyle/>
          <a:p>
            <a:r>
              <a:rPr lang="en-US" dirty="0"/>
              <a:t>6.5 Video Attributions &amp; References</a:t>
            </a:r>
          </a:p>
        </p:txBody>
      </p:sp>
      <p:sp>
        <p:nvSpPr>
          <p:cNvPr id="3" name="Content Placeholder 2">
            <a:extLst>
              <a:ext uri="{FF2B5EF4-FFF2-40B4-BE49-F238E27FC236}">
                <a16:creationId xmlns:a16="http://schemas.microsoft.com/office/drawing/2014/main" id="{C6E1C9E8-5B9C-FB70-C113-5F5750CB0377}"/>
              </a:ext>
            </a:extLst>
          </p:cNvPr>
          <p:cNvSpPr>
            <a:spLocks noGrp="1"/>
          </p:cNvSpPr>
          <p:nvPr>
            <p:ph idx="1"/>
          </p:nvPr>
        </p:nvSpPr>
        <p:spPr/>
        <p:txBody>
          <a:bodyPr>
            <a:normAutofit fontScale="77500" lnSpcReduction="20000"/>
          </a:bodyPr>
          <a:lstStyle/>
          <a:p>
            <a:pPr marL="0" indent="0">
              <a:buNone/>
            </a:pPr>
            <a:r>
              <a:rPr lang="en-US" dirty="0" err="1"/>
              <a:t>nc</a:t>
            </a:r>
            <a:r>
              <a:rPr lang="en-US" dirty="0"/>
              <a:t> Libraries. (2017, July 06). </a:t>
            </a:r>
            <a:r>
              <a:rPr lang="en-US" i="1" dirty="0"/>
              <a:t>Primary and Secondary Sources with </a:t>
            </a:r>
            <a:r>
              <a:rPr lang="en-US" i="1" dirty="0" err="1"/>
              <a:t>ncLibraries</a:t>
            </a:r>
            <a:r>
              <a:rPr lang="en-US" i="1" dirty="0"/>
              <a:t> </a:t>
            </a:r>
            <a:r>
              <a:rPr lang="en-US" dirty="0"/>
              <a:t>[Video]. YouTube. </a:t>
            </a:r>
            <a:r>
              <a:rPr lang="en-US" u="sng" dirty="0">
                <a:hlinkClick r:id="rId2"/>
              </a:rPr>
              <a:t>https://www.youtube.com/watch?v=Ba8oqb4nCrQ</a:t>
            </a:r>
            <a:r>
              <a:rPr lang="en-US" dirty="0"/>
              <a:t> . Licensed under </a:t>
            </a:r>
            <a:r>
              <a:rPr lang="en-US" u="sng" dirty="0">
                <a:hlinkClick r:id="rId3"/>
              </a:rPr>
              <a:t>Creative Commons Attribution license (reuse allowed)</a:t>
            </a:r>
            <a:r>
              <a:rPr lang="en-US" dirty="0"/>
              <a:t>. </a:t>
            </a:r>
          </a:p>
          <a:p>
            <a:pPr marL="0" indent="0">
              <a:buNone/>
            </a:pPr>
            <a:r>
              <a:rPr lang="en-US" dirty="0" err="1"/>
              <a:t>nc</a:t>
            </a:r>
            <a:r>
              <a:rPr lang="en-US" dirty="0"/>
              <a:t> Libraries. (2022, February 18). </a:t>
            </a:r>
            <a:r>
              <a:rPr lang="en-US" i="1" dirty="0"/>
              <a:t>Primary and Secondary Sources Compared </a:t>
            </a:r>
            <a:r>
              <a:rPr lang="en-US" dirty="0"/>
              <a:t>[Video]. YouTube. </a:t>
            </a:r>
            <a:r>
              <a:rPr lang="en-US" u="sng" dirty="0">
                <a:hlinkClick r:id="rId4"/>
              </a:rPr>
              <a:t>https://www.youtube.com/watch?v=4FbxjQ0rp_w</a:t>
            </a:r>
            <a:r>
              <a:rPr lang="en-US" dirty="0"/>
              <a:t> . Licensed under </a:t>
            </a:r>
            <a:r>
              <a:rPr lang="en-US" u="sng" dirty="0">
                <a:hlinkClick r:id="rId3"/>
              </a:rPr>
              <a:t>Creative Commons Attribution license (reuse allowed)</a:t>
            </a:r>
            <a:r>
              <a:rPr lang="en-US" dirty="0"/>
              <a:t>. </a:t>
            </a:r>
          </a:p>
          <a:p>
            <a:pPr marL="0" indent="0">
              <a:buNone/>
            </a:pPr>
            <a:r>
              <a:rPr lang="en-US" dirty="0" err="1"/>
              <a:t>nc</a:t>
            </a:r>
            <a:r>
              <a:rPr lang="en-US" dirty="0"/>
              <a:t> Libraries. (2022, February 18). </a:t>
            </a:r>
            <a:r>
              <a:rPr lang="en-US" i="1" dirty="0"/>
              <a:t>Primary vs. Secondary Sources: Context </a:t>
            </a:r>
            <a:r>
              <a:rPr lang="en-US" dirty="0"/>
              <a:t>[Video]. YouTube. </a:t>
            </a:r>
            <a:r>
              <a:rPr lang="en-US" u="sng" dirty="0">
                <a:hlinkClick r:id="rId5"/>
              </a:rPr>
              <a:t>https://www.youtube.com/watch?v=lkFFaJTXjus</a:t>
            </a:r>
            <a:r>
              <a:rPr lang="en-US" dirty="0"/>
              <a:t> . Licensed under </a:t>
            </a:r>
            <a:r>
              <a:rPr lang="en-US" u="sng" dirty="0">
                <a:hlinkClick r:id="rId3"/>
              </a:rPr>
              <a:t>Creative Commons Attribution license (reuse allowed)</a:t>
            </a:r>
            <a:r>
              <a:rPr lang="en-US" dirty="0"/>
              <a:t>. </a:t>
            </a:r>
          </a:p>
          <a:p>
            <a:pPr marL="0" indent="0">
              <a:buNone/>
            </a:pPr>
            <a:r>
              <a:rPr lang="en-US" dirty="0" err="1"/>
              <a:t>nc</a:t>
            </a:r>
            <a:r>
              <a:rPr lang="en-US" dirty="0"/>
              <a:t> Libraries. (2022, February 18). </a:t>
            </a:r>
            <a:r>
              <a:rPr lang="en-US" i="1" dirty="0"/>
              <a:t>Primary vs. Secondary Sources: Examples </a:t>
            </a:r>
            <a:r>
              <a:rPr lang="en-US" dirty="0"/>
              <a:t>[Video]. YouTube. </a:t>
            </a:r>
            <a:r>
              <a:rPr lang="en-US" u="sng" dirty="0">
                <a:hlinkClick r:id="rId6"/>
              </a:rPr>
              <a:t>https://www.youtube.com/watch?v=oxpIuaxIFzM</a:t>
            </a:r>
            <a:r>
              <a:rPr lang="en-US" dirty="0"/>
              <a:t> . Licensed under </a:t>
            </a:r>
            <a:r>
              <a:rPr lang="en-US" u="sng" dirty="0">
                <a:hlinkClick r:id="rId3"/>
              </a:rPr>
              <a:t>Creative Commons Attribution license (reuse allowed)</a:t>
            </a:r>
            <a:r>
              <a:rPr lang="en-US" dirty="0"/>
              <a:t>. </a:t>
            </a:r>
          </a:p>
          <a:p>
            <a:endParaRPr lang="en-US" dirty="0"/>
          </a:p>
        </p:txBody>
      </p:sp>
      <p:sp>
        <p:nvSpPr>
          <p:cNvPr id="5" name="Slide Number Placeholder 4">
            <a:extLst>
              <a:ext uri="{FF2B5EF4-FFF2-40B4-BE49-F238E27FC236}">
                <a16:creationId xmlns:a16="http://schemas.microsoft.com/office/drawing/2014/main" id="{6F6EBE0A-013B-70C3-C2C8-CDF4DA35B194}"/>
              </a:ext>
            </a:extLst>
          </p:cNvPr>
          <p:cNvSpPr>
            <a:spLocks noGrp="1"/>
          </p:cNvSpPr>
          <p:nvPr>
            <p:ph type="sldNum" sz="quarter" idx="12"/>
          </p:nvPr>
        </p:nvSpPr>
        <p:spPr/>
        <p:txBody>
          <a:bodyPr/>
          <a:lstStyle/>
          <a:p>
            <a:fld id="{5DEF7F31-0B8A-474A-B86C-91F381754329}" type="slidenum">
              <a:rPr lang="en-US" smtClean="0"/>
              <a:t>55</a:t>
            </a:fld>
            <a:endParaRPr lang="en-US"/>
          </a:p>
        </p:txBody>
      </p:sp>
    </p:spTree>
    <p:extLst>
      <p:ext uri="{BB962C8B-B14F-4D97-AF65-F5344CB8AC3E}">
        <p14:creationId xmlns:p14="http://schemas.microsoft.com/office/powerpoint/2010/main" val="122461831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5B12D-2B72-022A-D819-827222AC0105}"/>
              </a:ext>
            </a:extLst>
          </p:cNvPr>
          <p:cNvSpPr>
            <a:spLocks noGrp="1"/>
          </p:cNvSpPr>
          <p:nvPr>
            <p:ph type="title"/>
          </p:nvPr>
        </p:nvSpPr>
        <p:spPr>
          <a:xfrm>
            <a:off x="1077362" y="720434"/>
            <a:ext cx="9950103" cy="1507376"/>
          </a:xfrm>
        </p:spPr>
        <p:txBody>
          <a:bodyPr/>
          <a:lstStyle/>
          <a:p>
            <a:r>
              <a:rPr lang="en-US" dirty="0"/>
              <a:t>6.5 Video Attributions &amp; References (Continued 1)</a:t>
            </a:r>
          </a:p>
        </p:txBody>
      </p:sp>
      <p:sp>
        <p:nvSpPr>
          <p:cNvPr id="3" name="Content Placeholder 2">
            <a:extLst>
              <a:ext uri="{FF2B5EF4-FFF2-40B4-BE49-F238E27FC236}">
                <a16:creationId xmlns:a16="http://schemas.microsoft.com/office/drawing/2014/main" id="{1B5A45C3-7DA0-E3AB-6020-7D56874B00A4}"/>
              </a:ext>
            </a:extLst>
          </p:cNvPr>
          <p:cNvSpPr>
            <a:spLocks noGrp="1"/>
          </p:cNvSpPr>
          <p:nvPr>
            <p:ph idx="1"/>
          </p:nvPr>
        </p:nvSpPr>
        <p:spPr/>
        <p:txBody>
          <a:bodyPr>
            <a:normAutofit lnSpcReduction="10000"/>
          </a:bodyPr>
          <a:lstStyle/>
          <a:p>
            <a:pPr marL="0" indent="0">
              <a:buNone/>
            </a:pPr>
            <a:r>
              <a:rPr lang="en-US" sz="2000" dirty="0" err="1"/>
              <a:t>nc</a:t>
            </a:r>
            <a:r>
              <a:rPr lang="en-US" sz="2000" dirty="0"/>
              <a:t> Libraries. (2022, February 18). </a:t>
            </a:r>
            <a:r>
              <a:rPr lang="en-US" sz="2000" i="1" dirty="0"/>
              <a:t>Primary vs. Secondary Sources: Primary Source Examples </a:t>
            </a:r>
            <a:r>
              <a:rPr lang="en-US" sz="2000" dirty="0"/>
              <a:t>[Video]. YouTube. </a:t>
            </a:r>
            <a:r>
              <a:rPr lang="en-US" sz="2000" u="sng" dirty="0">
                <a:hlinkClick r:id="rId2"/>
              </a:rPr>
              <a:t>https://www.youtube.com/watch?v=3dXRSn3LMZI</a:t>
            </a:r>
            <a:r>
              <a:rPr lang="en-US" sz="2000" dirty="0"/>
              <a:t> . Licensed under </a:t>
            </a:r>
            <a:r>
              <a:rPr lang="en-US" sz="2000" u="sng" dirty="0">
                <a:hlinkClick r:id="rId3"/>
              </a:rPr>
              <a:t>Creative Commons Attribution license (reuse allowed)</a:t>
            </a:r>
            <a:r>
              <a:rPr lang="en-US" sz="2000" dirty="0"/>
              <a:t>. </a:t>
            </a:r>
          </a:p>
          <a:p>
            <a:pPr marL="0" indent="0">
              <a:buNone/>
            </a:pPr>
            <a:r>
              <a:rPr lang="en-US" sz="2000" dirty="0" err="1"/>
              <a:t>nc</a:t>
            </a:r>
            <a:r>
              <a:rPr lang="en-US" sz="2000" dirty="0"/>
              <a:t> Libraries. (2022, February 18). </a:t>
            </a:r>
            <a:r>
              <a:rPr lang="en-US" sz="2000" i="1" dirty="0"/>
              <a:t>Primary vs. Secondary Sources: Primary Sources Defined </a:t>
            </a:r>
            <a:r>
              <a:rPr lang="en-US" sz="2000" dirty="0"/>
              <a:t>[Video]. YouTube. </a:t>
            </a:r>
            <a:r>
              <a:rPr lang="en-US" sz="2000" u="sng" dirty="0">
                <a:hlinkClick r:id="rId4"/>
              </a:rPr>
              <a:t>https://www.youtube.com/watch?v=bMlR5wMro6o</a:t>
            </a:r>
            <a:r>
              <a:rPr lang="en-US" sz="2000" dirty="0"/>
              <a:t> . Licensed under </a:t>
            </a:r>
            <a:r>
              <a:rPr lang="en-US" sz="2000" u="sng" dirty="0">
                <a:hlinkClick r:id="rId3"/>
              </a:rPr>
              <a:t>Creative Commons Attribution license (reuse allowed)</a:t>
            </a:r>
            <a:r>
              <a:rPr lang="en-US" sz="2000" dirty="0"/>
              <a:t>. </a:t>
            </a:r>
          </a:p>
          <a:p>
            <a:pPr marL="0" indent="0">
              <a:buNone/>
            </a:pPr>
            <a:r>
              <a:rPr lang="en-US" sz="2000" dirty="0" err="1"/>
              <a:t>nc</a:t>
            </a:r>
            <a:r>
              <a:rPr lang="en-US" sz="2000" dirty="0"/>
              <a:t> Libraries. (2022, February 18). </a:t>
            </a:r>
            <a:r>
              <a:rPr lang="en-US" sz="2000" i="1" dirty="0"/>
              <a:t>Primary vs. Secondary Sources: Review </a:t>
            </a:r>
            <a:r>
              <a:rPr lang="en-US" sz="2000" dirty="0"/>
              <a:t>[Video]. YouTube. </a:t>
            </a:r>
            <a:r>
              <a:rPr lang="en-US" sz="2000" u="sng" dirty="0">
                <a:hlinkClick r:id="rId5"/>
              </a:rPr>
              <a:t>https://www.youtube.com/watch?v=qCZRMXMs4QE</a:t>
            </a:r>
            <a:r>
              <a:rPr lang="en-US" sz="2000" dirty="0"/>
              <a:t> . Licensed under </a:t>
            </a:r>
            <a:r>
              <a:rPr lang="en-US" sz="2000" u="sng" dirty="0">
                <a:hlinkClick r:id="rId3"/>
              </a:rPr>
              <a:t>Creative Commons Attribution license (reuse allowed)</a:t>
            </a:r>
            <a:r>
              <a:rPr lang="en-US" sz="2000" dirty="0"/>
              <a:t>. </a:t>
            </a:r>
          </a:p>
          <a:p>
            <a:endParaRPr lang="en-US" dirty="0"/>
          </a:p>
        </p:txBody>
      </p:sp>
      <p:sp>
        <p:nvSpPr>
          <p:cNvPr id="5" name="Slide Number Placeholder 4">
            <a:extLst>
              <a:ext uri="{FF2B5EF4-FFF2-40B4-BE49-F238E27FC236}">
                <a16:creationId xmlns:a16="http://schemas.microsoft.com/office/drawing/2014/main" id="{6FFA3AEE-2F14-BD98-AD6C-360C6969B7D9}"/>
              </a:ext>
            </a:extLst>
          </p:cNvPr>
          <p:cNvSpPr>
            <a:spLocks noGrp="1"/>
          </p:cNvSpPr>
          <p:nvPr>
            <p:ph type="sldNum" sz="quarter" idx="12"/>
          </p:nvPr>
        </p:nvSpPr>
        <p:spPr/>
        <p:txBody>
          <a:bodyPr/>
          <a:lstStyle/>
          <a:p>
            <a:fld id="{5DEF7F31-0B8A-474A-B86C-91F381754329}" type="slidenum">
              <a:rPr lang="en-US" smtClean="0"/>
              <a:t>56</a:t>
            </a:fld>
            <a:endParaRPr lang="en-US"/>
          </a:p>
        </p:txBody>
      </p:sp>
    </p:spTree>
    <p:extLst>
      <p:ext uri="{BB962C8B-B14F-4D97-AF65-F5344CB8AC3E}">
        <p14:creationId xmlns:p14="http://schemas.microsoft.com/office/powerpoint/2010/main" val="417597550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49F6C-4ACC-349B-8462-3D50C563398C}"/>
              </a:ext>
            </a:extLst>
          </p:cNvPr>
          <p:cNvSpPr>
            <a:spLocks noGrp="1"/>
          </p:cNvSpPr>
          <p:nvPr>
            <p:ph type="title"/>
          </p:nvPr>
        </p:nvSpPr>
        <p:spPr/>
        <p:txBody>
          <a:bodyPr/>
          <a:lstStyle/>
          <a:p>
            <a:r>
              <a:rPr lang="en-US" dirty="0"/>
              <a:t>6.5 Video Attributions &amp; References (Continued 2)</a:t>
            </a:r>
          </a:p>
        </p:txBody>
      </p:sp>
      <p:sp>
        <p:nvSpPr>
          <p:cNvPr id="3" name="Content Placeholder 2">
            <a:extLst>
              <a:ext uri="{FF2B5EF4-FFF2-40B4-BE49-F238E27FC236}">
                <a16:creationId xmlns:a16="http://schemas.microsoft.com/office/drawing/2014/main" id="{E355196C-339A-DCE5-6805-9B2D660129D6}"/>
              </a:ext>
            </a:extLst>
          </p:cNvPr>
          <p:cNvSpPr>
            <a:spLocks noGrp="1"/>
          </p:cNvSpPr>
          <p:nvPr>
            <p:ph idx="1"/>
          </p:nvPr>
        </p:nvSpPr>
        <p:spPr/>
        <p:txBody>
          <a:bodyPr>
            <a:normAutofit fontScale="92500"/>
          </a:bodyPr>
          <a:lstStyle/>
          <a:p>
            <a:pPr marL="0" indent="0">
              <a:buNone/>
            </a:pPr>
            <a:r>
              <a:rPr lang="en-US" sz="2000" dirty="0" err="1"/>
              <a:t>nc</a:t>
            </a:r>
            <a:r>
              <a:rPr lang="en-US" sz="2000" dirty="0"/>
              <a:t> Libraries. (2022, February 18). </a:t>
            </a:r>
            <a:r>
              <a:rPr lang="en-US" sz="2000" i="1" dirty="0"/>
              <a:t>Primary vs. Secondary Sources: Secondary Sources Defined </a:t>
            </a:r>
            <a:r>
              <a:rPr lang="en-US" sz="2000" dirty="0"/>
              <a:t>[Video]. YouTube. </a:t>
            </a:r>
            <a:r>
              <a:rPr lang="en-US" sz="2000" u="sng" dirty="0">
                <a:hlinkClick r:id="rId2"/>
              </a:rPr>
              <a:t>https://www.youtube.com/watch?v=JZH9zAbbqgA</a:t>
            </a:r>
            <a:r>
              <a:rPr lang="en-US" sz="2000" dirty="0"/>
              <a:t> . Licensed under </a:t>
            </a:r>
            <a:r>
              <a:rPr lang="en-US" sz="2000" u="sng" dirty="0">
                <a:hlinkClick r:id="rId3"/>
              </a:rPr>
              <a:t>Creative Commons Attribution license (reuse allowed)</a:t>
            </a:r>
            <a:r>
              <a:rPr lang="en-US" sz="2000" dirty="0"/>
              <a:t>. </a:t>
            </a:r>
          </a:p>
          <a:p>
            <a:pPr marL="0" indent="0">
              <a:buNone/>
            </a:pPr>
            <a:r>
              <a:rPr lang="en-US" sz="2000" dirty="0" err="1"/>
              <a:t>nc</a:t>
            </a:r>
            <a:r>
              <a:rPr lang="en-US" sz="2000" dirty="0"/>
              <a:t> Libraries. (2022, February 18). </a:t>
            </a:r>
            <a:r>
              <a:rPr lang="en-US" sz="2000" i="1" dirty="0"/>
              <a:t>Primary vs. Secondary Sources: When Should you use Secondary Sources? </a:t>
            </a:r>
            <a:r>
              <a:rPr lang="en-US" sz="2000" dirty="0"/>
              <a:t>[Video]. YouTube. </a:t>
            </a:r>
            <a:r>
              <a:rPr lang="en-US" sz="2000" u="sng" dirty="0">
                <a:hlinkClick r:id="rId4"/>
              </a:rPr>
              <a:t>https://www.youtube.com/watch?v=7r0c9EigaJk</a:t>
            </a:r>
            <a:r>
              <a:rPr lang="en-US" sz="2000" dirty="0"/>
              <a:t> . Licensed under </a:t>
            </a:r>
            <a:r>
              <a:rPr lang="en-US" sz="2000" u="sng" dirty="0">
                <a:hlinkClick r:id="rId3"/>
              </a:rPr>
              <a:t>Creative Commons Attribution license (reuse allowed)</a:t>
            </a:r>
            <a:r>
              <a:rPr lang="en-US" sz="2000" dirty="0"/>
              <a:t>. </a:t>
            </a:r>
          </a:p>
          <a:p>
            <a:pPr marL="0" indent="0">
              <a:buNone/>
            </a:pPr>
            <a:r>
              <a:rPr lang="en-US" sz="2000" dirty="0" err="1"/>
              <a:t>nc</a:t>
            </a:r>
            <a:r>
              <a:rPr lang="en-US" sz="2000" dirty="0"/>
              <a:t> Libraries. (2022, February 18). </a:t>
            </a:r>
            <a:r>
              <a:rPr lang="en-US" sz="2000" i="1" dirty="0"/>
              <a:t>Primary vs. Secondary Sources: When to use Primary Sources </a:t>
            </a:r>
            <a:r>
              <a:rPr lang="en-US" sz="2000" dirty="0"/>
              <a:t>[Video]. YouTube. </a:t>
            </a:r>
            <a:r>
              <a:rPr lang="en-US" sz="2000" u="sng" dirty="0">
                <a:hlinkClick r:id="rId5"/>
              </a:rPr>
              <a:t>https://www.youtube.com/watch?v=pAy7G4Wn3vY</a:t>
            </a:r>
            <a:r>
              <a:rPr lang="en-US" sz="2000" dirty="0"/>
              <a:t> . Licensed under </a:t>
            </a:r>
            <a:r>
              <a:rPr lang="en-US" sz="2000" u="sng" dirty="0">
                <a:hlinkClick r:id="rId3"/>
              </a:rPr>
              <a:t>Creative Commons Attribution license (reuse allowed)</a:t>
            </a:r>
            <a:r>
              <a:rPr lang="en-US" sz="2000" dirty="0"/>
              <a:t>. </a:t>
            </a:r>
          </a:p>
          <a:p>
            <a:endParaRPr lang="en-US" dirty="0"/>
          </a:p>
        </p:txBody>
      </p:sp>
      <p:sp>
        <p:nvSpPr>
          <p:cNvPr id="5" name="Slide Number Placeholder 4">
            <a:extLst>
              <a:ext uri="{FF2B5EF4-FFF2-40B4-BE49-F238E27FC236}">
                <a16:creationId xmlns:a16="http://schemas.microsoft.com/office/drawing/2014/main" id="{CF830753-CBA6-65CA-A58A-B10CD150C238}"/>
              </a:ext>
            </a:extLst>
          </p:cNvPr>
          <p:cNvSpPr>
            <a:spLocks noGrp="1"/>
          </p:cNvSpPr>
          <p:nvPr>
            <p:ph type="sldNum" sz="quarter" idx="12"/>
          </p:nvPr>
        </p:nvSpPr>
        <p:spPr/>
        <p:txBody>
          <a:bodyPr/>
          <a:lstStyle/>
          <a:p>
            <a:fld id="{5DEF7F31-0B8A-474A-B86C-91F381754329}" type="slidenum">
              <a:rPr lang="en-US" smtClean="0"/>
              <a:t>57</a:t>
            </a:fld>
            <a:endParaRPr lang="en-US"/>
          </a:p>
        </p:txBody>
      </p:sp>
    </p:spTree>
    <p:extLst>
      <p:ext uri="{BB962C8B-B14F-4D97-AF65-F5344CB8AC3E}">
        <p14:creationId xmlns:p14="http://schemas.microsoft.com/office/powerpoint/2010/main" val="386668387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7AC14-FC6E-650B-6D5E-BF66AD1FBDA3}"/>
              </a:ext>
            </a:extLst>
          </p:cNvPr>
          <p:cNvSpPr>
            <a:spLocks noGrp="1"/>
          </p:cNvSpPr>
          <p:nvPr>
            <p:ph type="title"/>
          </p:nvPr>
        </p:nvSpPr>
        <p:spPr/>
        <p:txBody>
          <a:bodyPr/>
          <a:lstStyle/>
          <a:p>
            <a:r>
              <a:rPr lang="en-US" dirty="0"/>
              <a:t>6.6 Video Attributions &amp; References</a:t>
            </a:r>
          </a:p>
        </p:txBody>
      </p:sp>
      <p:sp>
        <p:nvSpPr>
          <p:cNvPr id="3" name="Content Placeholder 2">
            <a:extLst>
              <a:ext uri="{FF2B5EF4-FFF2-40B4-BE49-F238E27FC236}">
                <a16:creationId xmlns:a16="http://schemas.microsoft.com/office/drawing/2014/main" id="{D6EC8E18-6E5A-D65A-63A2-6797EA94BFCE}"/>
              </a:ext>
            </a:extLst>
          </p:cNvPr>
          <p:cNvSpPr>
            <a:spLocks noGrp="1"/>
          </p:cNvSpPr>
          <p:nvPr>
            <p:ph idx="1"/>
          </p:nvPr>
        </p:nvSpPr>
        <p:spPr/>
        <p:txBody>
          <a:bodyPr>
            <a:normAutofit fontScale="70000" lnSpcReduction="20000"/>
          </a:bodyPr>
          <a:lstStyle/>
          <a:p>
            <a:pPr marL="0" indent="0">
              <a:buNone/>
            </a:pPr>
            <a:r>
              <a:rPr lang="en-US" dirty="0" err="1"/>
              <a:t>nc</a:t>
            </a:r>
            <a:r>
              <a:rPr lang="en-US" dirty="0"/>
              <a:t> Libraries. (2018, March 1). </a:t>
            </a:r>
            <a:r>
              <a:rPr lang="en-US" i="1" dirty="0"/>
              <a:t>Generating Search Terms - Brainstorming </a:t>
            </a:r>
            <a:r>
              <a:rPr lang="en-US" dirty="0"/>
              <a:t>[Video]. YouTube. </a:t>
            </a:r>
            <a:r>
              <a:rPr lang="en-US" u="sng" dirty="0">
                <a:hlinkClick r:id="rId2"/>
              </a:rPr>
              <a:t>https://www.youtube.com/watch?v=SdUlGkZtIRk</a:t>
            </a:r>
            <a:r>
              <a:rPr lang="en-US" dirty="0"/>
              <a:t> . Licensed under standard YouTube License.</a:t>
            </a:r>
          </a:p>
          <a:p>
            <a:pPr marL="0" indent="0">
              <a:buNone/>
            </a:pPr>
            <a:r>
              <a:rPr lang="en-US" dirty="0" err="1"/>
              <a:t>nc</a:t>
            </a:r>
            <a:r>
              <a:rPr lang="en-US" dirty="0"/>
              <a:t> Libraries. (2018, March 21). </a:t>
            </a:r>
            <a:r>
              <a:rPr lang="en-US" i="1" dirty="0"/>
              <a:t>Generating Search Terms – How can this help me? </a:t>
            </a:r>
            <a:r>
              <a:rPr lang="en-US" dirty="0"/>
              <a:t>[Video]. YouTube. </a:t>
            </a:r>
            <a:r>
              <a:rPr lang="en-US" u="sng" dirty="0">
                <a:hlinkClick r:id="rId3"/>
              </a:rPr>
              <a:t>https://www.youtube.com/watch?v=eJoC0-HWBBk</a:t>
            </a:r>
            <a:r>
              <a:rPr lang="en-US" dirty="0"/>
              <a:t> . Licensed under Licensed under standard YouTube License.</a:t>
            </a:r>
          </a:p>
          <a:p>
            <a:pPr marL="0" indent="0">
              <a:buNone/>
            </a:pPr>
            <a:r>
              <a:rPr lang="en-US" dirty="0" err="1"/>
              <a:t>nc</a:t>
            </a:r>
            <a:r>
              <a:rPr lang="en-US" dirty="0"/>
              <a:t> Libraries. (2018, March 1). </a:t>
            </a:r>
            <a:r>
              <a:rPr lang="en-US" i="1" dirty="0"/>
              <a:t>Generating Search Terms – Identifying Main Ideas </a:t>
            </a:r>
            <a:r>
              <a:rPr lang="en-US" dirty="0"/>
              <a:t>[Video]. YouTube. </a:t>
            </a:r>
            <a:r>
              <a:rPr lang="en-US" u="sng" dirty="0">
                <a:hlinkClick r:id="rId4"/>
              </a:rPr>
              <a:t>https://www.youtube.com/watch?v=8f7sUYXYmnk</a:t>
            </a:r>
            <a:r>
              <a:rPr lang="en-US" dirty="0"/>
              <a:t>  . Licensed under standard YouTube License.</a:t>
            </a:r>
          </a:p>
          <a:p>
            <a:pPr marL="0" indent="0">
              <a:buNone/>
            </a:pPr>
            <a:r>
              <a:rPr lang="en-US" dirty="0" err="1"/>
              <a:t>nc</a:t>
            </a:r>
            <a:r>
              <a:rPr lang="en-US" dirty="0"/>
              <a:t> Libraries. (2018, March 21). </a:t>
            </a:r>
            <a:r>
              <a:rPr lang="en-US" i="1" dirty="0"/>
              <a:t>Generating Search Terms - Introduction </a:t>
            </a:r>
            <a:r>
              <a:rPr lang="en-US" dirty="0"/>
              <a:t>[Video]. YouTube. </a:t>
            </a:r>
            <a:r>
              <a:rPr lang="en-US" u="sng" dirty="0">
                <a:hlinkClick r:id="rId5"/>
              </a:rPr>
              <a:t>https://www.youtube.com/watch?v=PNDB95UVvwg</a:t>
            </a:r>
            <a:r>
              <a:rPr lang="en-US" dirty="0"/>
              <a:t> . Licensed under </a:t>
            </a:r>
            <a:r>
              <a:rPr lang="en-US" u="sng" dirty="0">
                <a:hlinkClick r:id="rId6"/>
              </a:rPr>
              <a:t>Creative Commons Attribution license (reuse allowed)</a:t>
            </a:r>
            <a:r>
              <a:rPr lang="en-US" dirty="0"/>
              <a:t>. </a:t>
            </a:r>
          </a:p>
          <a:p>
            <a:pPr marL="0" indent="0">
              <a:buNone/>
            </a:pPr>
            <a:r>
              <a:rPr lang="en-US" dirty="0" err="1"/>
              <a:t>nc</a:t>
            </a:r>
            <a:r>
              <a:rPr lang="en-US" dirty="0"/>
              <a:t> Libraries. (2018, March 1). </a:t>
            </a:r>
            <a:r>
              <a:rPr lang="en-US" i="1" dirty="0"/>
              <a:t>Generating Search Terms - The Searching Process </a:t>
            </a:r>
            <a:r>
              <a:rPr lang="en-US" dirty="0"/>
              <a:t>[Video]. YouTube. </a:t>
            </a:r>
            <a:r>
              <a:rPr lang="en-US" u="sng" dirty="0">
                <a:hlinkClick r:id="rId4"/>
              </a:rPr>
              <a:t>https://www.youtube.com/watch?v=8f7sUYXYmnk</a:t>
            </a:r>
            <a:r>
              <a:rPr lang="en-US" dirty="0"/>
              <a:t>  . Licensed under standard YouTube License.</a:t>
            </a:r>
          </a:p>
          <a:p>
            <a:pPr marL="0" indent="0">
              <a:buNone/>
            </a:pPr>
            <a:r>
              <a:rPr lang="en-US" dirty="0" err="1"/>
              <a:t>nc</a:t>
            </a:r>
            <a:r>
              <a:rPr lang="en-US" dirty="0"/>
              <a:t> Libraries. (2018, March 1). </a:t>
            </a:r>
            <a:r>
              <a:rPr lang="en-US" i="1" dirty="0"/>
              <a:t>Generating Search Terms - Summary of Related Ideas </a:t>
            </a:r>
            <a:r>
              <a:rPr lang="en-US" dirty="0"/>
              <a:t>[Video]. YouTube. </a:t>
            </a:r>
            <a:r>
              <a:rPr lang="en-US" u="sng" dirty="0">
                <a:hlinkClick r:id="rId7"/>
              </a:rPr>
              <a:t>https://www.youtube.com/watch?v=ngiLRd-d4fo</a:t>
            </a:r>
            <a:r>
              <a:rPr lang="en-US" dirty="0"/>
              <a:t> . Licensed under standard YouTube License.</a:t>
            </a:r>
          </a:p>
          <a:p>
            <a:endParaRPr lang="en-US" dirty="0"/>
          </a:p>
        </p:txBody>
      </p:sp>
      <p:sp>
        <p:nvSpPr>
          <p:cNvPr id="5" name="Slide Number Placeholder 4">
            <a:extLst>
              <a:ext uri="{FF2B5EF4-FFF2-40B4-BE49-F238E27FC236}">
                <a16:creationId xmlns:a16="http://schemas.microsoft.com/office/drawing/2014/main" id="{1822C097-F8FF-DAC5-A6FB-F392F51C0126}"/>
              </a:ext>
            </a:extLst>
          </p:cNvPr>
          <p:cNvSpPr>
            <a:spLocks noGrp="1"/>
          </p:cNvSpPr>
          <p:nvPr>
            <p:ph type="sldNum" sz="quarter" idx="12"/>
          </p:nvPr>
        </p:nvSpPr>
        <p:spPr/>
        <p:txBody>
          <a:bodyPr/>
          <a:lstStyle/>
          <a:p>
            <a:fld id="{5DEF7F31-0B8A-474A-B86C-91F381754329}" type="slidenum">
              <a:rPr lang="en-US" smtClean="0"/>
              <a:t>58</a:t>
            </a:fld>
            <a:endParaRPr lang="en-US"/>
          </a:p>
        </p:txBody>
      </p:sp>
    </p:spTree>
    <p:extLst>
      <p:ext uri="{BB962C8B-B14F-4D97-AF65-F5344CB8AC3E}">
        <p14:creationId xmlns:p14="http://schemas.microsoft.com/office/powerpoint/2010/main" val="412612585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2E290-EE4D-687E-FD3D-11D888F0C19B}"/>
              </a:ext>
            </a:extLst>
          </p:cNvPr>
          <p:cNvSpPr>
            <a:spLocks noGrp="1"/>
          </p:cNvSpPr>
          <p:nvPr>
            <p:ph type="title"/>
          </p:nvPr>
        </p:nvSpPr>
        <p:spPr/>
        <p:txBody>
          <a:bodyPr/>
          <a:lstStyle/>
          <a:p>
            <a:r>
              <a:rPr lang="en-US" dirty="0"/>
              <a:t>6.7 Video Attributions &amp; References</a:t>
            </a:r>
          </a:p>
        </p:txBody>
      </p:sp>
      <p:sp>
        <p:nvSpPr>
          <p:cNvPr id="3" name="Content Placeholder 2">
            <a:extLst>
              <a:ext uri="{FF2B5EF4-FFF2-40B4-BE49-F238E27FC236}">
                <a16:creationId xmlns:a16="http://schemas.microsoft.com/office/drawing/2014/main" id="{87D4FAB7-122A-174A-1658-1DA027D64880}"/>
              </a:ext>
            </a:extLst>
          </p:cNvPr>
          <p:cNvSpPr>
            <a:spLocks noGrp="1"/>
          </p:cNvSpPr>
          <p:nvPr>
            <p:ph idx="1"/>
          </p:nvPr>
        </p:nvSpPr>
        <p:spPr>
          <a:xfrm>
            <a:off x="1077362" y="2427315"/>
            <a:ext cx="9950103" cy="3962851"/>
          </a:xfrm>
        </p:spPr>
        <p:txBody>
          <a:bodyPr>
            <a:normAutofit fontScale="92500"/>
          </a:bodyPr>
          <a:lstStyle/>
          <a:p>
            <a:pPr marL="0" indent="0">
              <a:buNone/>
            </a:pPr>
            <a:r>
              <a:rPr lang="en-US" sz="1400" dirty="0" err="1"/>
              <a:t>nc</a:t>
            </a:r>
            <a:r>
              <a:rPr lang="en-US" sz="1400" dirty="0"/>
              <a:t> Libraries. (2022, February 18). </a:t>
            </a:r>
            <a:r>
              <a:rPr lang="en-US" sz="1400" i="1" dirty="0"/>
              <a:t>Internet Search Tips: Even More Strategies </a:t>
            </a:r>
            <a:r>
              <a:rPr lang="en-US" sz="1400" dirty="0"/>
              <a:t>[Video]. YouTube. </a:t>
            </a:r>
            <a:r>
              <a:rPr lang="en-US" sz="1400" u="sng" dirty="0">
                <a:hlinkClick r:id="rId2"/>
              </a:rPr>
              <a:t>https://www.youtube.com/watch?v=vmuM7phwDhk</a:t>
            </a:r>
            <a:r>
              <a:rPr lang="en-US" sz="1400" dirty="0"/>
              <a:t> . Licensed under </a:t>
            </a:r>
            <a:r>
              <a:rPr lang="en-US" sz="1400" u="sng" dirty="0">
                <a:hlinkClick r:id="rId3"/>
              </a:rPr>
              <a:t>Creative Commons Attribution license (reuse allowed)</a:t>
            </a:r>
            <a:r>
              <a:rPr lang="en-US" sz="1400" dirty="0"/>
              <a:t>.</a:t>
            </a:r>
          </a:p>
          <a:p>
            <a:pPr marL="0" indent="0">
              <a:buNone/>
            </a:pPr>
            <a:r>
              <a:rPr lang="en-US" sz="1400" dirty="0" err="1"/>
              <a:t>nc</a:t>
            </a:r>
            <a:r>
              <a:rPr lang="en-US" sz="1400" dirty="0"/>
              <a:t> Libraries. (2022, February 18). </a:t>
            </a:r>
            <a:r>
              <a:rPr lang="en-US" sz="1400" i="1" dirty="0"/>
              <a:t>Internet Search Tips: Google Basics </a:t>
            </a:r>
            <a:r>
              <a:rPr lang="en-US" sz="1400" dirty="0"/>
              <a:t>[Video]. YouTube. </a:t>
            </a:r>
            <a:r>
              <a:rPr lang="en-US" sz="1400" u="sng" dirty="0">
                <a:hlinkClick r:id="rId4"/>
              </a:rPr>
              <a:t>https://www.youtube.com/watch?v=fApyg_ODNVg</a:t>
            </a:r>
            <a:r>
              <a:rPr lang="en-US" sz="1400" dirty="0"/>
              <a:t> . Licensed under </a:t>
            </a:r>
            <a:r>
              <a:rPr lang="en-US" sz="1400" u="sng" dirty="0">
                <a:hlinkClick r:id="rId3"/>
              </a:rPr>
              <a:t>Creative Commons Attribution license (reuse allowed)</a:t>
            </a:r>
            <a:r>
              <a:rPr lang="en-US" sz="1400" dirty="0"/>
              <a:t>.</a:t>
            </a:r>
          </a:p>
          <a:p>
            <a:pPr marL="0" indent="0">
              <a:buNone/>
            </a:pPr>
            <a:r>
              <a:rPr lang="en-US" sz="1400" dirty="0" err="1"/>
              <a:t>nc</a:t>
            </a:r>
            <a:r>
              <a:rPr lang="en-US" sz="1400" dirty="0"/>
              <a:t> Libraries. (2022, February 18). </a:t>
            </a:r>
            <a:r>
              <a:rPr lang="en-US" sz="1400" i="1" dirty="0"/>
              <a:t>Internet Search Tips: Google Advanced </a:t>
            </a:r>
            <a:r>
              <a:rPr lang="en-US" sz="1400" dirty="0"/>
              <a:t>[Video]. YouTube. </a:t>
            </a:r>
            <a:r>
              <a:rPr lang="en-US" sz="1400" u="sng" dirty="0">
                <a:hlinkClick r:id="rId5"/>
              </a:rPr>
              <a:t>https://www.youtube.com/watch?v=JNHmGcF9SAM</a:t>
            </a:r>
            <a:r>
              <a:rPr lang="en-US" sz="1400" dirty="0"/>
              <a:t> . Licensed under </a:t>
            </a:r>
            <a:r>
              <a:rPr lang="en-US" sz="1400" u="sng" dirty="0">
                <a:hlinkClick r:id="rId3"/>
              </a:rPr>
              <a:t>Creative Commons Attribution license (reuse allowed)</a:t>
            </a:r>
            <a:r>
              <a:rPr lang="en-US" sz="1400" dirty="0"/>
              <a:t>.</a:t>
            </a:r>
          </a:p>
          <a:p>
            <a:pPr marL="0" indent="0">
              <a:buNone/>
            </a:pPr>
            <a:r>
              <a:rPr lang="en-US" sz="1400" dirty="0" err="1"/>
              <a:t>nc</a:t>
            </a:r>
            <a:r>
              <a:rPr lang="en-US" sz="1400" dirty="0"/>
              <a:t> Libraries. (2022, February 18). </a:t>
            </a:r>
            <a:r>
              <a:rPr lang="en-US" sz="1400" i="1" dirty="0"/>
              <a:t>Internet Search Tips: More Strategies </a:t>
            </a:r>
            <a:r>
              <a:rPr lang="en-US" sz="1400" dirty="0"/>
              <a:t>[Video]. YouTube. </a:t>
            </a:r>
            <a:r>
              <a:rPr lang="en-US" sz="1400" u="sng" dirty="0">
                <a:hlinkClick r:id="rId6"/>
              </a:rPr>
              <a:t>https://www.youtube.com/watch?v=pcWAFD82Y9U</a:t>
            </a:r>
            <a:r>
              <a:rPr lang="en-US" sz="1400" dirty="0"/>
              <a:t> . Licensed under </a:t>
            </a:r>
            <a:r>
              <a:rPr lang="en-US" sz="1400" u="sng" dirty="0">
                <a:hlinkClick r:id="rId3"/>
              </a:rPr>
              <a:t>Creative Commons Attribution license (reuse allowed)</a:t>
            </a:r>
            <a:r>
              <a:rPr lang="en-US" sz="1400" dirty="0"/>
              <a:t>.</a:t>
            </a:r>
          </a:p>
          <a:p>
            <a:pPr marL="0" indent="0">
              <a:buNone/>
            </a:pPr>
            <a:r>
              <a:rPr lang="en-US" sz="1400" dirty="0" err="1"/>
              <a:t>nc</a:t>
            </a:r>
            <a:r>
              <a:rPr lang="en-US" sz="1400" dirty="0"/>
              <a:t> Libraries. (2022, February 18). </a:t>
            </a:r>
            <a:r>
              <a:rPr lang="en-US" sz="1400" i="1" dirty="0"/>
              <a:t>Internet Search Tips: Other Search Engines </a:t>
            </a:r>
            <a:r>
              <a:rPr lang="en-US" sz="1400" dirty="0"/>
              <a:t>[Video]. YouTube. </a:t>
            </a:r>
            <a:r>
              <a:rPr lang="en-US" sz="1400" u="sng" dirty="0">
                <a:hlinkClick r:id="rId7"/>
              </a:rPr>
              <a:t>https://www.youtube.com/watch?v=485aC0ozWE0</a:t>
            </a:r>
            <a:r>
              <a:rPr lang="en-US" sz="1400" dirty="0"/>
              <a:t> . Licensed under </a:t>
            </a:r>
            <a:r>
              <a:rPr lang="en-US" sz="1400" u="sng" dirty="0">
                <a:hlinkClick r:id="rId3"/>
              </a:rPr>
              <a:t>Creative Commons Attribution license (reuse allowed)</a:t>
            </a:r>
            <a:r>
              <a:rPr lang="en-US" sz="1400" dirty="0"/>
              <a:t>.</a:t>
            </a:r>
          </a:p>
          <a:p>
            <a:pPr marL="0" indent="0">
              <a:buNone/>
            </a:pPr>
            <a:r>
              <a:rPr lang="en-US" sz="1400" dirty="0" err="1"/>
              <a:t>nc</a:t>
            </a:r>
            <a:r>
              <a:rPr lang="en-US" sz="1400" dirty="0"/>
              <a:t> Libraries. (2022, February 18). </a:t>
            </a:r>
            <a:r>
              <a:rPr lang="en-US" sz="1400" i="1" dirty="0"/>
              <a:t>Internet Search Tips: Strategies </a:t>
            </a:r>
            <a:r>
              <a:rPr lang="en-US" sz="1400" dirty="0"/>
              <a:t>[Video]. YouTube. </a:t>
            </a:r>
            <a:r>
              <a:rPr lang="en-US" sz="1400" u="sng" dirty="0">
                <a:hlinkClick r:id="rId8"/>
              </a:rPr>
              <a:t>https://www.youtube.com/watch?v=HqrrqX7Rdg4</a:t>
            </a:r>
            <a:r>
              <a:rPr lang="en-US" sz="1400" dirty="0"/>
              <a:t> . Licensed under </a:t>
            </a:r>
            <a:r>
              <a:rPr lang="en-US" sz="1400" u="sng" dirty="0">
                <a:hlinkClick r:id="rId3"/>
              </a:rPr>
              <a:t>Creative Commons Attribution license (reuse allowed)</a:t>
            </a:r>
            <a:r>
              <a:rPr lang="en-US" sz="1400" dirty="0"/>
              <a:t>.</a:t>
            </a:r>
          </a:p>
        </p:txBody>
      </p:sp>
      <p:sp>
        <p:nvSpPr>
          <p:cNvPr id="5" name="Slide Number Placeholder 4">
            <a:extLst>
              <a:ext uri="{FF2B5EF4-FFF2-40B4-BE49-F238E27FC236}">
                <a16:creationId xmlns:a16="http://schemas.microsoft.com/office/drawing/2014/main" id="{AD99A7CF-5305-6EC0-90B0-9744A26EF4A1}"/>
              </a:ext>
            </a:extLst>
          </p:cNvPr>
          <p:cNvSpPr>
            <a:spLocks noGrp="1"/>
          </p:cNvSpPr>
          <p:nvPr>
            <p:ph type="sldNum" sz="quarter" idx="12"/>
          </p:nvPr>
        </p:nvSpPr>
        <p:spPr/>
        <p:txBody>
          <a:bodyPr/>
          <a:lstStyle/>
          <a:p>
            <a:fld id="{5DEF7F31-0B8A-474A-B86C-91F381754329}" type="slidenum">
              <a:rPr lang="en-US" smtClean="0"/>
              <a:t>59</a:t>
            </a:fld>
            <a:endParaRPr lang="en-US"/>
          </a:p>
        </p:txBody>
      </p:sp>
    </p:spTree>
    <p:extLst>
      <p:ext uri="{BB962C8B-B14F-4D97-AF65-F5344CB8AC3E}">
        <p14:creationId xmlns:p14="http://schemas.microsoft.com/office/powerpoint/2010/main" val="3499312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932C9-B0D6-942D-635A-2E79A87F6276}"/>
              </a:ext>
            </a:extLst>
          </p:cNvPr>
          <p:cNvSpPr>
            <a:spLocks noGrp="1"/>
          </p:cNvSpPr>
          <p:nvPr>
            <p:ph type="title"/>
          </p:nvPr>
        </p:nvSpPr>
        <p:spPr/>
        <p:txBody>
          <a:bodyPr/>
          <a:lstStyle/>
          <a:p>
            <a:r>
              <a:rPr lang="en-US" dirty="0"/>
              <a:t>Research Writing and the Academic Paper</a:t>
            </a:r>
          </a:p>
        </p:txBody>
      </p:sp>
      <p:sp>
        <p:nvSpPr>
          <p:cNvPr id="3" name="Content Placeholder 2">
            <a:extLst>
              <a:ext uri="{FF2B5EF4-FFF2-40B4-BE49-F238E27FC236}">
                <a16:creationId xmlns:a16="http://schemas.microsoft.com/office/drawing/2014/main" id="{211D6654-CA2F-8DB3-04B0-EB940F48E4F7}"/>
              </a:ext>
            </a:extLst>
          </p:cNvPr>
          <p:cNvSpPr>
            <a:spLocks noGrp="1"/>
          </p:cNvSpPr>
          <p:nvPr>
            <p:ph idx="1"/>
          </p:nvPr>
        </p:nvSpPr>
        <p:spPr/>
        <p:txBody>
          <a:bodyPr/>
          <a:lstStyle/>
          <a:p>
            <a:r>
              <a:rPr lang="en-US" dirty="0"/>
              <a:t>Great way to explore topics based on your interest and you gain a better understanding on topic.</a:t>
            </a:r>
          </a:p>
          <a:p>
            <a:r>
              <a:rPr lang="en-US" dirty="0"/>
              <a:t>Writing and organizing research information allows you to retain information.</a:t>
            </a:r>
          </a:p>
          <a:p>
            <a:endParaRPr lang="en-US" dirty="0"/>
          </a:p>
        </p:txBody>
      </p:sp>
      <p:sp>
        <p:nvSpPr>
          <p:cNvPr id="5" name="Slide Number Placeholder 4">
            <a:extLst>
              <a:ext uri="{FF2B5EF4-FFF2-40B4-BE49-F238E27FC236}">
                <a16:creationId xmlns:a16="http://schemas.microsoft.com/office/drawing/2014/main" id="{1EE9BD2A-D0B7-FA5F-8596-50DC47F66DD7}"/>
              </a:ext>
            </a:extLst>
          </p:cNvPr>
          <p:cNvSpPr>
            <a:spLocks noGrp="1"/>
          </p:cNvSpPr>
          <p:nvPr>
            <p:ph type="sldNum" sz="quarter" idx="12"/>
          </p:nvPr>
        </p:nvSpPr>
        <p:spPr/>
        <p:txBody>
          <a:bodyPr/>
          <a:lstStyle/>
          <a:p>
            <a:fld id="{5DEF7F31-0B8A-474A-B86C-91F381754329}" type="slidenum">
              <a:rPr lang="en-US" smtClean="0"/>
              <a:t>6</a:t>
            </a:fld>
            <a:endParaRPr lang="en-US"/>
          </a:p>
        </p:txBody>
      </p:sp>
    </p:spTree>
    <p:extLst>
      <p:ext uri="{BB962C8B-B14F-4D97-AF65-F5344CB8AC3E}">
        <p14:creationId xmlns:p14="http://schemas.microsoft.com/office/powerpoint/2010/main" val="35608715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F01D6-AC44-049D-4F15-B8A944ED8B52}"/>
              </a:ext>
            </a:extLst>
          </p:cNvPr>
          <p:cNvSpPr>
            <a:spLocks noGrp="1"/>
          </p:cNvSpPr>
          <p:nvPr>
            <p:ph type="title"/>
          </p:nvPr>
        </p:nvSpPr>
        <p:spPr/>
        <p:txBody>
          <a:bodyPr/>
          <a:lstStyle/>
          <a:p>
            <a:r>
              <a:rPr lang="en-US" dirty="0"/>
              <a:t>Research Writing at Work</a:t>
            </a:r>
          </a:p>
        </p:txBody>
      </p:sp>
      <p:sp>
        <p:nvSpPr>
          <p:cNvPr id="3" name="Content Placeholder 2">
            <a:extLst>
              <a:ext uri="{FF2B5EF4-FFF2-40B4-BE49-F238E27FC236}">
                <a16:creationId xmlns:a16="http://schemas.microsoft.com/office/drawing/2014/main" id="{25E2BD9A-CF9F-270C-8939-A8EEE57E6DBC}"/>
              </a:ext>
            </a:extLst>
          </p:cNvPr>
          <p:cNvSpPr>
            <a:spLocks noGrp="1"/>
          </p:cNvSpPr>
          <p:nvPr>
            <p:ph idx="1"/>
          </p:nvPr>
        </p:nvSpPr>
        <p:spPr/>
        <p:txBody>
          <a:bodyPr/>
          <a:lstStyle/>
          <a:p>
            <a:r>
              <a:rPr lang="en-US" dirty="0"/>
              <a:t>Writing a good research paper and research techniques are skill you can use in a variety of ways during your career.</a:t>
            </a:r>
          </a:p>
          <a:p>
            <a:r>
              <a:rPr lang="en-US" dirty="0"/>
              <a:t>Effective communication that is professional and clear is essential is sought after by employers.</a:t>
            </a:r>
          </a:p>
          <a:p>
            <a:endParaRPr lang="en-US" dirty="0"/>
          </a:p>
        </p:txBody>
      </p:sp>
      <p:sp>
        <p:nvSpPr>
          <p:cNvPr id="5" name="Slide Number Placeholder 4">
            <a:extLst>
              <a:ext uri="{FF2B5EF4-FFF2-40B4-BE49-F238E27FC236}">
                <a16:creationId xmlns:a16="http://schemas.microsoft.com/office/drawing/2014/main" id="{75914732-4845-8F4F-D798-D316860D0049}"/>
              </a:ext>
            </a:extLst>
          </p:cNvPr>
          <p:cNvSpPr>
            <a:spLocks noGrp="1"/>
          </p:cNvSpPr>
          <p:nvPr>
            <p:ph type="sldNum" sz="quarter" idx="12"/>
          </p:nvPr>
        </p:nvSpPr>
        <p:spPr/>
        <p:txBody>
          <a:bodyPr/>
          <a:lstStyle/>
          <a:p>
            <a:fld id="{5DEF7F31-0B8A-474A-B86C-91F381754329}" type="slidenum">
              <a:rPr lang="en-US" smtClean="0"/>
              <a:t>7</a:t>
            </a:fld>
            <a:endParaRPr lang="en-US"/>
          </a:p>
        </p:txBody>
      </p:sp>
    </p:spTree>
    <p:extLst>
      <p:ext uri="{BB962C8B-B14F-4D97-AF65-F5344CB8AC3E}">
        <p14:creationId xmlns:p14="http://schemas.microsoft.com/office/powerpoint/2010/main" val="2987716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C432A8-A20E-5898-DB74-2A15FBB0EA77}"/>
              </a:ext>
            </a:extLst>
          </p:cNvPr>
          <p:cNvSpPr>
            <a:spLocks noGrp="1"/>
          </p:cNvSpPr>
          <p:nvPr>
            <p:ph type="title"/>
          </p:nvPr>
        </p:nvSpPr>
        <p:spPr/>
        <p:txBody>
          <a:bodyPr/>
          <a:lstStyle/>
          <a:p>
            <a:r>
              <a:rPr lang="en-US" dirty="0"/>
              <a:t>Steps of the Research Writing Process</a:t>
            </a:r>
          </a:p>
        </p:txBody>
      </p:sp>
      <p:sp>
        <p:nvSpPr>
          <p:cNvPr id="3" name="Content Placeholder 2">
            <a:extLst>
              <a:ext uri="{FF2B5EF4-FFF2-40B4-BE49-F238E27FC236}">
                <a16:creationId xmlns:a16="http://schemas.microsoft.com/office/drawing/2014/main" id="{B0E00A73-E878-4150-59C8-9E97DE9D823C}"/>
              </a:ext>
            </a:extLst>
          </p:cNvPr>
          <p:cNvSpPr>
            <a:spLocks noGrp="1"/>
          </p:cNvSpPr>
          <p:nvPr>
            <p:ph idx="1"/>
          </p:nvPr>
        </p:nvSpPr>
        <p:spPr/>
        <p:txBody>
          <a:bodyPr/>
          <a:lstStyle/>
          <a:p>
            <a:pPr marL="0" indent="0">
              <a:buNone/>
            </a:pPr>
            <a:r>
              <a:rPr lang="en-US" dirty="0"/>
              <a:t>These are the steps in the research writing process:</a:t>
            </a:r>
          </a:p>
          <a:p>
            <a:pPr marL="914400" lvl="1" indent="-457200">
              <a:buFont typeface="+mj-lt"/>
              <a:buAutoNum type="arabicPeriod"/>
            </a:pPr>
            <a:r>
              <a:rPr lang="en-US" b="0" dirty="0"/>
              <a:t>Choose a topic.</a:t>
            </a:r>
          </a:p>
          <a:p>
            <a:pPr marL="914400" lvl="1" indent="-457200">
              <a:buFont typeface="+mj-lt"/>
              <a:buAutoNum type="arabicPeriod"/>
            </a:pPr>
            <a:r>
              <a:rPr lang="en-US" b="0" dirty="0"/>
              <a:t>Plan and schedule time to research and write.</a:t>
            </a:r>
          </a:p>
          <a:p>
            <a:pPr marL="914400" lvl="1" indent="-457200">
              <a:buFont typeface="+mj-lt"/>
              <a:buAutoNum type="arabicPeriod"/>
            </a:pPr>
            <a:r>
              <a:rPr lang="en-US" b="0" dirty="0"/>
              <a:t>Conduct research.</a:t>
            </a:r>
          </a:p>
          <a:p>
            <a:pPr marL="914400" lvl="1" indent="-457200">
              <a:buFont typeface="+mj-lt"/>
              <a:buAutoNum type="arabicPeriod"/>
            </a:pPr>
            <a:r>
              <a:rPr lang="en-US" b="0" dirty="0"/>
              <a:t>Organize research and ideas.</a:t>
            </a:r>
          </a:p>
          <a:p>
            <a:pPr marL="914400" lvl="1" indent="-457200">
              <a:buFont typeface="+mj-lt"/>
              <a:buAutoNum type="arabicPeriod"/>
            </a:pPr>
            <a:r>
              <a:rPr lang="en-US" b="0" dirty="0"/>
              <a:t>Draft your paper.</a:t>
            </a:r>
          </a:p>
          <a:p>
            <a:pPr marL="914400" lvl="1" indent="-457200">
              <a:buFont typeface="+mj-lt"/>
              <a:buAutoNum type="arabicPeriod"/>
            </a:pPr>
            <a:r>
              <a:rPr lang="en-US" b="0" dirty="0"/>
              <a:t>Revise and edit your paper.</a:t>
            </a:r>
          </a:p>
          <a:p>
            <a:endParaRPr lang="en-US" dirty="0"/>
          </a:p>
        </p:txBody>
      </p:sp>
      <p:sp>
        <p:nvSpPr>
          <p:cNvPr id="5" name="TextBox 4">
            <a:extLst>
              <a:ext uri="{FF2B5EF4-FFF2-40B4-BE49-F238E27FC236}">
                <a16:creationId xmlns:a16="http://schemas.microsoft.com/office/drawing/2014/main" id="{0D28A649-6C0A-A04A-5A13-F1DE025BEDFA}"/>
              </a:ext>
            </a:extLst>
          </p:cNvPr>
          <p:cNvSpPr txBox="1"/>
          <p:nvPr/>
        </p:nvSpPr>
        <p:spPr>
          <a:xfrm>
            <a:off x="7021032" y="6301362"/>
            <a:ext cx="2547257" cy="338554"/>
          </a:xfrm>
          <a:prstGeom prst="rect">
            <a:avLst/>
          </a:prstGeom>
          <a:noFill/>
        </p:spPr>
        <p:txBody>
          <a:bodyPr wrap="square" rtlCol="0">
            <a:spAutoFit/>
          </a:bodyPr>
          <a:lstStyle/>
          <a:p>
            <a:r>
              <a:rPr lang="en-US" sz="1600" dirty="0">
                <a:solidFill>
                  <a:srgbClr val="39393A"/>
                </a:solidFill>
              </a:rPr>
              <a:t>(Booth et al., 2022)​</a:t>
            </a:r>
          </a:p>
        </p:txBody>
      </p:sp>
      <p:sp>
        <p:nvSpPr>
          <p:cNvPr id="6" name="Slide Number Placeholder 5">
            <a:extLst>
              <a:ext uri="{FF2B5EF4-FFF2-40B4-BE49-F238E27FC236}">
                <a16:creationId xmlns:a16="http://schemas.microsoft.com/office/drawing/2014/main" id="{F1C8A248-1C48-55D0-0000-9BDC17B02729}"/>
              </a:ext>
            </a:extLst>
          </p:cNvPr>
          <p:cNvSpPr>
            <a:spLocks noGrp="1"/>
          </p:cNvSpPr>
          <p:nvPr>
            <p:ph type="sldNum" sz="quarter" idx="12"/>
          </p:nvPr>
        </p:nvSpPr>
        <p:spPr/>
        <p:txBody>
          <a:bodyPr/>
          <a:lstStyle/>
          <a:p>
            <a:fld id="{5DEF7F31-0B8A-474A-B86C-91F381754329}" type="slidenum">
              <a:rPr lang="en-US" smtClean="0"/>
              <a:t>8</a:t>
            </a:fld>
            <a:endParaRPr lang="en-US"/>
          </a:p>
        </p:txBody>
      </p:sp>
    </p:spTree>
    <p:extLst>
      <p:ext uri="{BB962C8B-B14F-4D97-AF65-F5344CB8AC3E}">
        <p14:creationId xmlns:p14="http://schemas.microsoft.com/office/powerpoint/2010/main" val="3016888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08708-0170-9D9F-9F60-3801607819BC}"/>
              </a:ext>
            </a:extLst>
          </p:cNvPr>
          <p:cNvSpPr>
            <a:spLocks noGrp="1"/>
          </p:cNvSpPr>
          <p:nvPr>
            <p:ph type="title"/>
          </p:nvPr>
        </p:nvSpPr>
        <p:spPr/>
        <p:txBody>
          <a:bodyPr/>
          <a:lstStyle/>
          <a:p>
            <a:r>
              <a:rPr lang="en-US" dirty="0"/>
              <a:t>Step 1: Choosing a Topic</a:t>
            </a:r>
          </a:p>
        </p:txBody>
      </p:sp>
      <p:sp>
        <p:nvSpPr>
          <p:cNvPr id="3" name="Content Placeholder 2">
            <a:extLst>
              <a:ext uri="{FF2B5EF4-FFF2-40B4-BE49-F238E27FC236}">
                <a16:creationId xmlns:a16="http://schemas.microsoft.com/office/drawing/2014/main" id="{8283D0FC-FD15-26F7-AFC7-C1DB9CC1C014}"/>
              </a:ext>
            </a:extLst>
          </p:cNvPr>
          <p:cNvSpPr>
            <a:spLocks noGrp="1"/>
          </p:cNvSpPr>
          <p:nvPr>
            <p:ph idx="1"/>
          </p:nvPr>
        </p:nvSpPr>
        <p:spPr/>
        <p:txBody>
          <a:bodyPr/>
          <a:lstStyle/>
          <a:p>
            <a:r>
              <a:rPr lang="en-US" dirty="0"/>
              <a:t>Narrow the topic of your essay by using freewriting exercises </a:t>
            </a:r>
            <a:r>
              <a:rPr lang="en-US" dirty="0" err="1"/>
              <a:t>ie</a:t>
            </a:r>
            <a:r>
              <a:rPr lang="en-US" dirty="0"/>
              <a:t>. Brainstorming.</a:t>
            </a:r>
          </a:p>
          <a:p>
            <a:r>
              <a:rPr lang="en-US" dirty="0"/>
              <a:t>Ask yourself an open-ended, broad, question and propose a possible and to research, this leads to the creation of a working thesis.</a:t>
            </a:r>
          </a:p>
          <a:p>
            <a:r>
              <a:rPr lang="en-US" dirty="0"/>
              <a:t>Create research proposal contains the main research question and other related questions you are going to explore, including your working thesis.</a:t>
            </a:r>
          </a:p>
          <a:p>
            <a:endParaRPr lang="en-US" dirty="0"/>
          </a:p>
        </p:txBody>
      </p:sp>
      <p:sp>
        <p:nvSpPr>
          <p:cNvPr id="5" name="TextBox 4">
            <a:extLst>
              <a:ext uri="{FF2B5EF4-FFF2-40B4-BE49-F238E27FC236}">
                <a16:creationId xmlns:a16="http://schemas.microsoft.com/office/drawing/2014/main" id="{BF5BF87A-793C-476D-CD8D-94F2E4CF3E43}"/>
              </a:ext>
            </a:extLst>
          </p:cNvPr>
          <p:cNvSpPr txBox="1"/>
          <p:nvPr/>
        </p:nvSpPr>
        <p:spPr>
          <a:xfrm>
            <a:off x="7313206" y="6360523"/>
            <a:ext cx="2547257" cy="338554"/>
          </a:xfrm>
          <a:prstGeom prst="rect">
            <a:avLst/>
          </a:prstGeom>
          <a:noFill/>
        </p:spPr>
        <p:txBody>
          <a:bodyPr wrap="square" rtlCol="0">
            <a:spAutoFit/>
          </a:bodyPr>
          <a:lstStyle/>
          <a:p>
            <a:r>
              <a:rPr lang="en-US" sz="1600" dirty="0">
                <a:solidFill>
                  <a:srgbClr val="39393A"/>
                </a:solidFill>
              </a:rPr>
              <a:t>(Booth et al., 2022)​</a:t>
            </a:r>
          </a:p>
        </p:txBody>
      </p:sp>
      <p:sp>
        <p:nvSpPr>
          <p:cNvPr id="6" name="Slide Number Placeholder 5">
            <a:extLst>
              <a:ext uri="{FF2B5EF4-FFF2-40B4-BE49-F238E27FC236}">
                <a16:creationId xmlns:a16="http://schemas.microsoft.com/office/drawing/2014/main" id="{D91EED65-B10C-80B7-EAA0-2908AE312F7A}"/>
              </a:ext>
            </a:extLst>
          </p:cNvPr>
          <p:cNvSpPr>
            <a:spLocks noGrp="1"/>
          </p:cNvSpPr>
          <p:nvPr>
            <p:ph type="sldNum" sz="quarter" idx="12"/>
          </p:nvPr>
        </p:nvSpPr>
        <p:spPr/>
        <p:txBody>
          <a:bodyPr/>
          <a:lstStyle/>
          <a:p>
            <a:fld id="{5DEF7F31-0B8A-474A-B86C-91F381754329}" type="slidenum">
              <a:rPr lang="en-US" smtClean="0"/>
              <a:t>9</a:t>
            </a:fld>
            <a:endParaRPr lang="en-US"/>
          </a:p>
        </p:txBody>
      </p:sp>
    </p:spTree>
    <p:extLst>
      <p:ext uri="{BB962C8B-B14F-4D97-AF65-F5344CB8AC3E}">
        <p14:creationId xmlns:p14="http://schemas.microsoft.com/office/powerpoint/2010/main" val="491365006"/>
      </p:ext>
    </p:extLst>
  </p:cSld>
  <p:clrMapOvr>
    <a:masterClrMapping/>
  </p:clrMapOvr>
</p:sld>
</file>

<file path=ppt/theme/theme1.xml><?xml version="1.0" encoding="utf-8"?>
<a:theme xmlns:a="http://schemas.openxmlformats.org/drawingml/2006/main" name="BlocksVTI">
  <a:themeElements>
    <a:clrScheme name="Custom 4">
      <a:dk1>
        <a:sysClr val="windowText" lastClr="000000"/>
      </a:dk1>
      <a:lt1>
        <a:sysClr val="window" lastClr="FFFFFF"/>
      </a:lt1>
      <a:dk2>
        <a:srgbClr val="1B3843"/>
      </a:dk2>
      <a:lt2>
        <a:srgbClr val="F2F3F1"/>
      </a:lt2>
      <a:accent1>
        <a:srgbClr val="7A8592"/>
      </a:accent1>
      <a:accent2>
        <a:srgbClr val="8C8C96"/>
      </a:accent2>
      <a:accent3>
        <a:srgbClr val="7A6C76"/>
      </a:accent3>
      <a:accent4>
        <a:srgbClr val="A7AA9D"/>
      </a:accent4>
      <a:accent5>
        <a:srgbClr val="63787F"/>
      </a:accent5>
      <a:accent6>
        <a:srgbClr val="889DA5"/>
      </a:accent6>
      <a:hlink>
        <a:srgbClr val="002060"/>
      </a:hlink>
      <a:folHlink>
        <a:srgbClr val="002060"/>
      </a:folHlink>
    </a:clrScheme>
    <a:fontScheme name="Avenir">
      <a:majorFont>
        <a:latin typeface="Avenir Next LT Pro"/>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sVTI" id="{31656FE6-20D8-4105-85EA-706EC9332BE9}" vid="{039DFFC9-9B25-4063-9235-B287A446F50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89A05E4BDC9A747A979C8FFFF84C17F" ma:contentTypeVersion="15" ma:contentTypeDescription="Create a new document." ma:contentTypeScope="" ma:versionID="ac00aa41f2863b35d6ff25bd8b298fae">
  <xsd:schema xmlns:xsd="http://www.w3.org/2001/XMLSchema" xmlns:xs="http://www.w3.org/2001/XMLSchema" xmlns:p="http://schemas.microsoft.com/office/2006/metadata/properties" xmlns:ns2="2c46aebe-e55f-417f-84c0-33e2637dc132" xmlns:ns3="57ea68b1-4d50-472f-9c24-c5e3d9af93fd" targetNamespace="http://schemas.microsoft.com/office/2006/metadata/properties" ma:root="true" ma:fieldsID="17162eedc2d414b7ea6077bf881f4fe5" ns2:_="" ns3:_="">
    <xsd:import namespace="2c46aebe-e55f-417f-84c0-33e2637dc132"/>
    <xsd:import namespace="57ea68b1-4d50-472f-9c24-c5e3d9af93f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6aebe-e55f-417f-84c0-33e2637dc1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d9a59e6a-29c3-4921-9c03-4d7ff3dd46bf"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7ea68b1-4d50-472f-9c24-c5e3d9af93fd"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29750ea3-d6ae-4b13-a323-8ca9f69553a4}" ma:internalName="TaxCatchAll" ma:showField="CatchAllData" ma:web="57ea68b1-4d50-472f-9c24-c5e3d9af93fd">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7ea68b1-4d50-472f-9c24-c5e3d9af93fd" xsi:nil="true"/>
    <lcf76f155ced4ddcb4097134ff3c332f xmlns="2c46aebe-e55f-417f-84c0-33e2637dc13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39C073E-F08A-4DCE-A758-7878B635AD46}"/>
</file>

<file path=customXml/itemProps2.xml><?xml version="1.0" encoding="utf-8"?>
<ds:datastoreItem xmlns:ds="http://schemas.openxmlformats.org/officeDocument/2006/customXml" ds:itemID="{7DA8792C-C169-405C-8F04-6416421E0A7C}"/>
</file>

<file path=customXml/itemProps3.xml><?xml version="1.0" encoding="utf-8"?>
<ds:datastoreItem xmlns:ds="http://schemas.openxmlformats.org/officeDocument/2006/customXml" ds:itemID="{FCF2FCAA-16D9-4BF2-9A05-967389149C60}"/>
</file>

<file path=docProps/app.xml><?xml version="1.0" encoding="utf-8"?>
<Properties xmlns="http://schemas.openxmlformats.org/officeDocument/2006/extended-properties" xmlns:vt="http://schemas.openxmlformats.org/officeDocument/2006/docPropsVTypes">
  <TotalTime>0</TotalTime>
  <Words>6633</Words>
  <Application>Microsoft Office PowerPoint</Application>
  <PresentationFormat>Widescreen</PresentationFormat>
  <Paragraphs>401</Paragraphs>
  <Slides>59</Slides>
  <Notes>35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59</vt:i4>
      </vt:variant>
    </vt:vector>
  </HeadingPairs>
  <TitlesOfParts>
    <vt:vector size="64" baseType="lpstr">
      <vt:lpstr>Arial</vt:lpstr>
      <vt:lpstr>Avenir Next LT Pro</vt:lpstr>
      <vt:lpstr>Avenir Next LT Pro Light</vt:lpstr>
      <vt:lpstr>Calibri</vt:lpstr>
      <vt:lpstr>BlocksVTI</vt:lpstr>
      <vt:lpstr>Communication Essentials for College Chapter 6: Introduction To Research Writing</vt:lpstr>
      <vt:lpstr>Chapter 6: Introduction To Research Writing</vt:lpstr>
      <vt:lpstr>Chapter 6: Introduction To Research Writing (Continued)</vt:lpstr>
      <vt:lpstr>6.1 – Introduction To Research Writing</vt:lpstr>
      <vt:lpstr>Reasons for Research</vt:lpstr>
      <vt:lpstr>Research Writing and the Academic Paper</vt:lpstr>
      <vt:lpstr>Research Writing at Work</vt:lpstr>
      <vt:lpstr>Steps of the Research Writing Process</vt:lpstr>
      <vt:lpstr>Step 1: Choosing a Topic</vt:lpstr>
      <vt:lpstr>Step 2: Planning and Scheduling</vt:lpstr>
      <vt:lpstr>Step 3: Conducting Research</vt:lpstr>
      <vt:lpstr>Step 4: Organizing Research and the Writer’s Ideas</vt:lpstr>
      <vt:lpstr>Step 5: Drafting Your Paper</vt:lpstr>
      <vt:lpstr>Step 6: Revising and Editing Your Paper</vt:lpstr>
      <vt:lpstr>6.1 - Key Takeaways</vt:lpstr>
      <vt:lpstr>6.1 - Key Takeaways (Continued)</vt:lpstr>
      <vt:lpstr>6.2 – Developing A Research Topic</vt:lpstr>
      <vt:lpstr>Research Process Overview</vt:lpstr>
      <vt:lpstr>Goals of Choosing a Topic</vt:lpstr>
      <vt:lpstr>Brainstorming</vt:lpstr>
      <vt:lpstr>Broadening and Narrowing your Topic</vt:lpstr>
      <vt:lpstr>Helpful Resources</vt:lpstr>
      <vt:lpstr>6.3 – The CRAAP Test And Evaluating Resources</vt:lpstr>
      <vt:lpstr>The Importance of Evaluating Sources</vt:lpstr>
      <vt:lpstr>Evaluating Resources &amp; the CRAAP/RADAR Test </vt:lpstr>
      <vt:lpstr>What Makes News “Fake”?</vt:lpstr>
      <vt:lpstr>Conclusion: Be a Skeptic!</vt:lpstr>
      <vt:lpstr>6.4 – Popular Vs. Scholarly Sources</vt:lpstr>
      <vt:lpstr>What is a Periodical: Popular vs. Scholarly</vt:lpstr>
      <vt:lpstr>6.5 – Primary And Secondary Sources</vt:lpstr>
      <vt:lpstr>Introduction</vt:lpstr>
      <vt:lpstr>Primary Sources</vt:lpstr>
      <vt:lpstr>Secondary Sources</vt:lpstr>
      <vt:lpstr>Primary and Secondary Sources Comparison, Content &amp; Review</vt:lpstr>
      <vt:lpstr>6.6 – Search Terms</vt:lpstr>
      <vt:lpstr>Generating Search Terms</vt:lpstr>
      <vt:lpstr>6.7 – Internet Searching Tips</vt:lpstr>
      <vt:lpstr>Internet Searching Tip</vt:lpstr>
      <vt:lpstr>Review</vt:lpstr>
      <vt:lpstr>6.8 – Boolean Operators</vt:lpstr>
      <vt:lpstr>Boolean Operators – And, Or, &amp; Not</vt:lpstr>
      <vt:lpstr>The And Operator</vt:lpstr>
      <vt:lpstr>The And Operator (Continued 1)</vt:lpstr>
      <vt:lpstr>The And Operator (Continued 2)</vt:lpstr>
      <vt:lpstr>The And Operator (Continued 3)</vt:lpstr>
      <vt:lpstr>The OR Operator</vt:lpstr>
      <vt:lpstr>The OR Operator (Continued)</vt:lpstr>
      <vt:lpstr>The NOT Operator</vt:lpstr>
      <vt:lpstr>The NOT Operator (Continued)</vt:lpstr>
      <vt:lpstr>References &amp; Attributions</vt:lpstr>
      <vt:lpstr>6.2 Video Attributions &amp; References</vt:lpstr>
      <vt:lpstr>6.3 Video Attributions &amp; References</vt:lpstr>
      <vt:lpstr>6.3 Video Attributions &amp; References (Continued)</vt:lpstr>
      <vt:lpstr>6.4 Video Attributions &amp; References</vt:lpstr>
      <vt:lpstr>6.5 Video Attributions &amp; References</vt:lpstr>
      <vt:lpstr>6.5 Video Attributions &amp; References (Continued 1)</vt:lpstr>
      <vt:lpstr>6.5 Video Attributions &amp; References (Continued 2)</vt:lpstr>
      <vt:lpstr>6.6 Video Attributions &amp; References</vt:lpstr>
      <vt:lpstr>6.7 Video Attributions &amp; 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2024-08-02T20:56:56Z</dcterms:created>
  <dcterms:modified xsi:type="dcterms:W3CDTF">2024-08-02T20:57:00Z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0x010100B89A05E4BDC9A747A979C8FFFF84C17F</vt:lpwstr>
  </property>
</Properties>
</file>